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89" r:id="rId3"/>
    <p:sldId id="258" r:id="rId4"/>
    <p:sldId id="280" r:id="rId5"/>
    <p:sldId id="28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86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2/11/2017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2/11/2017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612068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err="1" smtClean="0"/>
              <a:t>Історія</a:t>
            </a:r>
            <a:r>
              <a:rPr lang="ru-RU" sz="6600" dirty="0" smtClean="0"/>
              <a:t> </a:t>
            </a:r>
            <a:r>
              <a:rPr lang="ru-RU" sz="6600" dirty="0" err="1" smtClean="0"/>
              <a:t>радіомовлення</a:t>
            </a:r>
            <a:endParaRPr lang="uk-UA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2534314_1f80c0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786190"/>
            <a:ext cx="2301976" cy="23019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адио во время вой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04"/>
            <a:ext cx="5867400" cy="40919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572008"/>
            <a:ext cx="8429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 роки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1941-45 передано 2 тис. </a:t>
            </a:r>
            <a:r>
              <a:rPr lang="ru-RU" dirty="0" err="1" smtClean="0"/>
              <a:t>радіосводок</a:t>
            </a:r>
            <a:r>
              <a:rPr lang="ru-RU" dirty="0" smtClean="0"/>
              <a:t> </a:t>
            </a:r>
            <a:r>
              <a:rPr lang="ru-RU" dirty="0" err="1" smtClean="0"/>
              <a:t>Радінформбюро</a:t>
            </a:r>
            <a:r>
              <a:rPr lang="ru-RU" dirty="0" smtClean="0"/>
              <a:t>, 2,3 тис. </a:t>
            </a:r>
            <a:r>
              <a:rPr lang="ru-RU" dirty="0" err="1" smtClean="0"/>
              <a:t>випусків</a:t>
            </a:r>
            <a:r>
              <a:rPr lang="ru-RU" dirty="0" smtClean="0"/>
              <a:t> «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вістей</a:t>
            </a:r>
            <a:r>
              <a:rPr lang="ru-RU" dirty="0" smtClean="0"/>
              <a:t>», </a:t>
            </a:r>
            <a:r>
              <a:rPr lang="ru-RU" dirty="0" err="1" smtClean="0"/>
              <a:t>понад</a:t>
            </a:r>
            <a:r>
              <a:rPr lang="ru-RU" dirty="0" smtClean="0"/>
              <a:t> 8 тис. «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фронту»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Листів</a:t>
            </a:r>
            <a:r>
              <a:rPr lang="ru-RU" dirty="0" smtClean="0"/>
              <a:t> на фронт».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програмах</a:t>
            </a:r>
            <a:r>
              <a:rPr lang="ru-RU" dirty="0" smtClean="0"/>
              <a:t> </a:t>
            </a:r>
            <a:r>
              <a:rPr lang="ru-RU" dirty="0" err="1" smtClean="0"/>
              <a:t>займали</a:t>
            </a:r>
            <a:r>
              <a:rPr lang="ru-RU" dirty="0" smtClean="0"/>
              <a:t> огляди газет, </a:t>
            </a:r>
            <a:r>
              <a:rPr lang="ru-RU" dirty="0" err="1" smtClean="0"/>
              <a:t>інформації</a:t>
            </a:r>
            <a:r>
              <a:rPr lang="ru-RU" dirty="0" smtClean="0"/>
              <a:t> ТАРС, </a:t>
            </a:r>
            <a:r>
              <a:rPr lang="ru-RU" dirty="0" err="1" smtClean="0"/>
              <a:t>кореспонденції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фронту (у </a:t>
            </a:r>
            <a:r>
              <a:rPr lang="ru-RU" dirty="0" err="1" smtClean="0"/>
              <a:t>випусках</a:t>
            </a:r>
            <a:r>
              <a:rPr lang="ru-RU" dirty="0" smtClean="0"/>
              <a:t> «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вістей</a:t>
            </a:r>
            <a:r>
              <a:rPr lang="ru-RU" dirty="0" smtClean="0"/>
              <a:t>» </a:t>
            </a:r>
            <a:r>
              <a:rPr lang="ru-RU" dirty="0" err="1" smtClean="0"/>
              <a:t>близько</a:t>
            </a:r>
            <a:r>
              <a:rPr lang="ru-RU" dirty="0" smtClean="0"/>
              <a:t> 7 тис. </a:t>
            </a:r>
            <a:r>
              <a:rPr lang="ru-RU" dirty="0" err="1" smtClean="0"/>
              <a:t>кореспонденцій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діючої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).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в СРСР в роки </a:t>
            </a:r>
            <a:r>
              <a:rPr lang="ru-RU" dirty="0" err="1" smtClean="0"/>
              <a:t>війни</a:t>
            </a:r>
            <a:r>
              <a:rPr lang="ru-RU" dirty="0" smtClean="0"/>
              <a:t> Р. </a:t>
            </a:r>
            <a:r>
              <a:rPr lang="ru-RU" dirty="0" err="1" smtClean="0"/>
              <a:t>залишалося</a:t>
            </a:r>
            <a:r>
              <a:rPr lang="ru-RU" dirty="0" smtClean="0"/>
              <a:t> </a:t>
            </a:r>
            <a:r>
              <a:rPr lang="ru-RU" dirty="0" err="1" smtClean="0"/>
              <a:t>безперервним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багатопрограмним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адиопередач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714356"/>
            <a:ext cx="5643570" cy="33344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428625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1948 </a:t>
            </a:r>
            <a:r>
              <a:rPr lang="ru-RU" dirty="0" err="1" smtClean="0"/>
              <a:t>Всесоюзне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</a:t>
            </a:r>
            <a:r>
              <a:rPr lang="ru-RU" dirty="0" err="1" smtClean="0"/>
              <a:t>перейшло</a:t>
            </a:r>
            <a:r>
              <a:rPr lang="ru-RU" dirty="0" smtClean="0"/>
              <a:t> на </a:t>
            </a:r>
            <a:r>
              <a:rPr lang="ru-RU" dirty="0" err="1" smtClean="0"/>
              <a:t>трипрограмне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(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передач 45 год на </a:t>
            </a:r>
            <a:r>
              <a:rPr lang="ru-RU" dirty="0" err="1" smtClean="0"/>
              <a:t>добу</a:t>
            </a:r>
            <a:r>
              <a:rPr lang="ru-RU" dirty="0" smtClean="0"/>
              <a:t>).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суцільна</a:t>
            </a:r>
            <a:r>
              <a:rPr lang="ru-RU" dirty="0" smtClean="0"/>
              <a:t> </a:t>
            </a:r>
            <a:r>
              <a:rPr lang="ru-RU" dirty="0" err="1" smtClean="0"/>
              <a:t>радіофікація</a:t>
            </a:r>
            <a:r>
              <a:rPr lang="ru-RU" dirty="0" smtClean="0"/>
              <a:t> </a:t>
            </a:r>
            <a:r>
              <a:rPr lang="ru-RU" dirty="0" err="1" smtClean="0"/>
              <a:t>колгоспів</a:t>
            </a:r>
            <a:r>
              <a:rPr lang="ru-RU" dirty="0" smtClean="0"/>
              <a:t>. У 1956 створена Головна </a:t>
            </a:r>
            <a:r>
              <a:rPr lang="ru-RU" dirty="0" err="1" smtClean="0"/>
              <a:t>редакція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для </a:t>
            </a:r>
            <a:r>
              <a:rPr lang="ru-RU" dirty="0" err="1" smtClean="0"/>
              <a:t>молоді</a:t>
            </a:r>
            <a:r>
              <a:rPr lang="ru-RU" dirty="0" smtClean="0"/>
              <a:t> (</a:t>
            </a:r>
            <a:r>
              <a:rPr lang="ru-RU" dirty="0" err="1" smtClean="0"/>
              <a:t>основна</a:t>
            </a:r>
            <a:r>
              <a:rPr lang="ru-RU" dirty="0" smtClean="0"/>
              <a:t> рубрика - </a:t>
            </a:r>
            <a:r>
              <a:rPr lang="ru-RU" dirty="0" err="1" smtClean="0"/>
              <a:t>радіогазета</a:t>
            </a:r>
            <a:r>
              <a:rPr lang="ru-RU" dirty="0" smtClean="0"/>
              <a:t> «Говорить </a:t>
            </a:r>
            <a:r>
              <a:rPr lang="ru-RU" dirty="0" err="1" smtClean="0"/>
              <a:t>комсомолія</a:t>
            </a:r>
            <a:r>
              <a:rPr lang="ru-RU" dirty="0" smtClean="0"/>
              <a:t>»). З 1 </a:t>
            </a:r>
            <a:r>
              <a:rPr lang="ru-RU" dirty="0" err="1" smtClean="0"/>
              <a:t>жовтня</a:t>
            </a:r>
            <a:r>
              <a:rPr lang="ru-RU" dirty="0" smtClean="0"/>
              <a:t> 1960 </a:t>
            </a:r>
            <a:r>
              <a:rPr lang="ru-RU" dirty="0" err="1" smtClean="0"/>
              <a:t>Всесоюзне</a:t>
            </a:r>
            <a:r>
              <a:rPr lang="ru-RU" dirty="0" smtClean="0"/>
              <a:t> Р. стало </a:t>
            </a:r>
            <a:r>
              <a:rPr lang="ru-RU" dirty="0" err="1" smtClean="0"/>
              <a:t>цілодобовим</a:t>
            </a:r>
            <a:r>
              <a:rPr lang="ru-RU" dirty="0" smtClean="0"/>
              <a:t>. У 1961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до 78 год на </a:t>
            </a:r>
            <a:r>
              <a:rPr lang="ru-RU" dirty="0" err="1" smtClean="0"/>
              <a:t>добу</a:t>
            </a:r>
            <a:r>
              <a:rPr lang="ru-RU" dirty="0" smtClean="0"/>
              <a:t>. У 1962 введено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передачах Всесоюзного </a:t>
            </a:r>
            <a:r>
              <a:rPr lang="ru-RU" dirty="0" err="1" smtClean="0"/>
              <a:t>радіо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передбачалося</a:t>
            </a:r>
            <a:r>
              <a:rPr lang="ru-RU" dirty="0" smtClean="0"/>
              <a:t> </a:t>
            </a:r>
            <a:r>
              <a:rPr lang="ru-RU" dirty="0" err="1" smtClean="0"/>
              <a:t>конкретне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точне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жанру </a:t>
            </a:r>
            <a:r>
              <a:rPr lang="ru-RU" dirty="0" err="1" smtClean="0"/>
              <a:t>планованих</a:t>
            </a:r>
            <a:r>
              <a:rPr lang="ru-RU" dirty="0" smtClean="0"/>
              <a:t> передач,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сезонних</a:t>
            </a:r>
            <a:r>
              <a:rPr lang="ru-RU" dirty="0" smtClean="0"/>
              <a:t> (</a:t>
            </a:r>
            <a:r>
              <a:rPr lang="ru-RU" dirty="0" err="1" smtClean="0"/>
              <a:t>осінньо-зимової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весняно-літньої</a:t>
            </a:r>
            <a:r>
              <a:rPr lang="ru-RU" dirty="0" smtClean="0"/>
              <a:t>) </a:t>
            </a:r>
            <a:r>
              <a:rPr lang="ru-RU" dirty="0" err="1" smtClean="0"/>
              <a:t>сіток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57148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Радіомовленням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охоплена</a:t>
            </a:r>
            <a:r>
              <a:rPr lang="ru-RU" sz="2000" dirty="0" smtClean="0"/>
              <a:t> вся </a:t>
            </a:r>
            <a:r>
              <a:rPr lang="ru-RU" sz="2000" dirty="0" err="1" smtClean="0"/>
              <a:t>територія</a:t>
            </a:r>
            <a:r>
              <a:rPr lang="ru-RU" sz="2000" dirty="0" smtClean="0"/>
              <a:t> СРСР: </a:t>
            </a:r>
            <a:r>
              <a:rPr lang="ru-RU" sz="2000" dirty="0" err="1" smtClean="0"/>
              <a:t>передачі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ведуться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60 </a:t>
            </a:r>
            <a:r>
              <a:rPr lang="ru-RU" sz="2000" dirty="0" err="1" smtClean="0"/>
              <a:t>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СРСР </a:t>
            </a:r>
            <a:r>
              <a:rPr lang="ru-RU" sz="2000" dirty="0" err="1" smtClean="0"/>
              <a:t>і</a:t>
            </a:r>
            <a:r>
              <a:rPr lang="ru-RU" sz="2000" dirty="0" smtClean="0"/>
              <a:t> 70 </a:t>
            </a:r>
            <a:r>
              <a:rPr lang="ru-RU" sz="2000" dirty="0" err="1" smtClean="0"/>
              <a:t>мовами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; </a:t>
            </a:r>
            <a:r>
              <a:rPr lang="ru-RU" sz="2000" dirty="0" err="1" smtClean="0"/>
              <a:t>середньодобовий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мовлення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СРСР </a:t>
            </a:r>
            <a:r>
              <a:rPr lang="ru-RU" sz="2000" dirty="0" err="1" smtClean="0"/>
              <a:t>склав</a:t>
            </a:r>
            <a:r>
              <a:rPr lang="ru-RU" sz="2000" dirty="0" smtClean="0"/>
              <a:t> в 1975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1 тис. </a:t>
            </a:r>
            <a:r>
              <a:rPr lang="ru-RU" sz="2000" dirty="0" smtClean="0"/>
              <a:t>г. </a:t>
            </a:r>
            <a:r>
              <a:rPr lang="ru-RU" sz="2000" dirty="0" smtClean="0"/>
              <a:t>За </a:t>
            </a:r>
            <a:r>
              <a:rPr lang="ru-RU" sz="2000" dirty="0" err="1" smtClean="0"/>
              <a:t>сумарною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потужноістю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радіомовні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станції</a:t>
            </a:r>
            <a:r>
              <a:rPr lang="ru-RU" sz="2000" dirty="0" smtClean="0"/>
              <a:t> СРСР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1-е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розпорядженні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радіостанції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Проводове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ведеться</a:t>
            </a:r>
            <a:r>
              <a:rPr lang="ru-RU" sz="2000" dirty="0" smtClean="0"/>
              <a:t> через 35 тис. </a:t>
            </a:r>
            <a:r>
              <a:rPr lang="ru-RU" sz="2000" dirty="0" err="1" smtClean="0"/>
              <a:t>ретрансляційних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вузлів</a:t>
            </a:r>
            <a:r>
              <a:rPr lang="ru-RU" sz="2000" dirty="0" smtClean="0"/>
              <a:t> (у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400 </a:t>
            </a:r>
            <a:r>
              <a:rPr lang="ru-RU" sz="2000" dirty="0" err="1" smtClean="0"/>
              <a:t>містах</a:t>
            </a:r>
            <a:r>
              <a:rPr lang="ru-RU" sz="2000" dirty="0" smtClean="0"/>
              <a:t> по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програмах</a:t>
            </a:r>
            <a:r>
              <a:rPr lang="ru-RU" sz="2000" dirty="0" smtClean="0"/>
              <a:t>). </a:t>
            </a:r>
            <a:r>
              <a:rPr lang="ru-RU" sz="2000" dirty="0" err="1" smtClean="0"/>
              <a:t>Нараховується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60 млн. </a:t>
            </a:r>
            <a:r>
              <a:rPr lang="ru-RU" sz="2000" dirty="0" err="1" smtClean="0"/>
              <a:t>радіоприймачів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50 млн. </a:t>
            </a:r>
            <a:r>
              <a:rPr lang="ru-RU" sz="2000" dirty="0" err="1" smtClean="0"/>
              <a:t>репродукторів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стереофонічне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мовлення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9" name="Рисунок 8" descr="радиовещ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4038600" cy="299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714752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повноцінних</a:t>
            </a:r>
            <a:r>
              <a:rPr lang="ru-RU" dirty="0" smtClean="0"/>
              <a:t> </a:t>
            </a:r>
            <a:r>
              <a:rPr lang="ru-RU" dirty="0" err="1" smtClean="0"/>
              <a:t>радіоканали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в </a:t>
            </a:r>
            <a:r>
              <a:rPr lang="ru-RU" dirty="0" err="1" smtClean="0"/>
              <a:t>ефір</a:t>
            </a:r>
            <a:r>
              <a:rPr lang="ru-RU" dirty="0" smtClean="0"/>
              <a:t> 24 </a:t>
            </a:r>
            <a:r>
              <a:rPr lang="ru-RU" dirty="0" err="1" smtClean="0"/>
              <a:t>години</a:t>
            </a:r>
            <a:r>
              <a:rPr lang="ru-RU" dirty="0" smtClean="0"/>
              <a:t> на </a:t>
            </a:r>
            <a:r>
              <a:rPr lang="ru-RU" dirty="0" err="1" smtClean="0"/>
              <a:t>добу</a:t>
            </a:r>
            <a:r>
              <a:rPr lang="ru-RU" dirty="0" smtClean="0"/>
              <a:t> 7 </a:t>
            </a:r>
            <a:r>
              <a:rPr lang="ru-RU" dirty="0" err="1" smtClean="0"/>
              <a:t>днів</a:t>
            </a:r>
            <a:r>
              <a:rPr lang="ru-RU" dirty="0" smtClean="0"/>
              <a:t> на </a:t>
            </a:r>
            <a:r>
              <a:rPr lang="ru-RU" dirty="0" err="1" smtClean="0"/>
              <a:t>тиждень</a:t>
            </a:r>
            <a:r>
              <a:rPr lang="ru-RU" dirty="0" smtClean="0"/>
              <a:t>. На </a:t>
            </a:r>
            <a:r>
              <a:rPr lang="ru-RU" dirty="0" err="1" smtClean="0"/>
              <a:t>хвилях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каналу, «</a:t>
            </a:r>
            <a:r>
              <a:rPr lang="ru-RU" dirty="0" err="1" smtClean="0"/>
              <a:t>Променя</a:t>
            </a:r>
            <a:r>
              <a:rPr lang="ru-RU" dirty="0" smtClean="0"/>
              <a:t>», </a:t>
            </a:r>
            <a:r>
              <a:rPr lang="ru-RU" dirty="0" err="1" smtClean="0"/>
              <a:t>Радіо</a:t>
            </a:r>
            <a:r>
              <a:rPr lang="ru-RU" dirty="0" smtClean="0"/>
              <a:t> «Культура» та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радіомовлення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найвибагливіші</a:t>
            </a:r>
            <a:r>
              <a:rPr lang="ru-RU" dirty="0" smtClean="0"/>
              <a:t> потреби. </a:t>
            </a:r>
            <a:r>
              <a:rPr lang="ru-RU" dirty="0" err="1" smtClean="0"/>
              <a:t>Інформація</a:t>
            </a:r>
            <a:r>
              <a:rPr lang="ru-RU" dirty="0" smtClean="0"/>
              <a:t>, </a:t>
            </a:r>
            <a:r>
              <a:rPr lang="ru-RU" dirty="0" err="1" smtClean="0"/>
              <a:t>аналітика</a:t>
            </a:r>
            <a:r>
              <a:rPr lang="ru-RU" dirty="0" smtClean="0"/>
              <a:t>,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ефіри</a:t>
            </a:r>
            <a:r>
              <a:rPr lang="ru-RU" dirty="0" smtClean="0"/>
              <a:t> та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тематичних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для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, про </a:t>
            </a:r>
            <a:r>
              <a:rPr lang="ru-RU" dirty="0" err="1" smtClean="0"/>
              <a:t>політику</a:t>
            </a:r>
            <a:r>
              <a:rPr lang="ru-RU" dirty="0" smtClean="0"/>
              <a:t>, </a:t>
            </a:r>
            <a:r>
              <a:rPr lang="ru-RU" dirty="0" err="1" smtClean="0"/>
              <a:t>економіку</a:t>
            </a:r>
            <a:r>
              <a:rPr lang="ru-RU" dirty="0" smtClean="0"/>
              <a:t>, науку, культуру, </a:t>
            </a:r>
            <a:r>
              <a:rPr lang="ru-RU" dirty="0" err="1" smtClean="0"/>
              <a:t>екологію</a:t>
            </a:r>
            <a:r>
              <a:rPr lang="ru-RU" dirty="0" smtClean="0"/>
              <a:t>, роботу, </a:t>
            </a:r>
            <a:r>
              <a:rPr lang="ru-RU" dirty="0" err="1" smtClean="0"/>
              <a:t>відпочинок</a:t>
            </a:r>
            <a:r>
              <a:rPr lang="ru-RU" dirty="0" smtClean="0"/>
              <a:t>, </a:t>
            </a:r>
            <a:r>
              <a:rPr lang="ru-RU" dirty="0" err="1" smtClean="0"/>
              <a:t>Україну</a:t>
            </a:r>
            <a:r>
              <a:rPr lang="ru-RU" dirty="0" smtClean="0"/>
              <a:t> та </a:t>
            </a:r>
            <a:r>
              <a:rPr lang="ru-RU" dirty="0" err="1" smtClean="0"/>
              <a:t>світ</a:t>
            </a:r>
            <a:r>
              <a:rPr lang="ru-RU" dirty="0" smtClean="0"/>
              <a:t>, — </a:t>
            </a:r>
            <a:r>
              <a:rPr lang="ru-RU" dirty="0" err="1" smtClean="0"/>
              <a:t>завдяки</a:t>
            </a:r>
            <a:r>
              <a:rPr lang="ru-RU" dirty="0" smtClean="0"/>
              <a:t> такому </a:t>
            </a:r>
            <a:r>
              <a:rPr lang="ru-RU" dirty="0" err="1" smtClean="0"/>
              <a:t>наповненню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критики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визнати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радіо</a:t>
            </a:r>
            <a:r>
              <a:rPr lang="ru-RU" dirty="0" smtClean="0"/>
              <a:t> за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давно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критеріям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мовника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українське раді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28604"/>
            <a:ext cx="4953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риемник Поп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286124"/>
            <a:ext cx="3810000" cy="2910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7686" y="85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 descr="Поп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857232"/>
            <a:ext cx="3444899" cy="44291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542926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Олекса́ндр Степа́нович Попо́в </a:t>
            </a:r>
            <a:endParaRPr lang="uk-UA" dirty="0" smtClean="0"/>
          </a:p>
          <a:p>
            <a:pPr algn="ctr"/>
            <a:r>
              <a:rPr lang="ru-RU" dirty="0" smtClean="0"/>
              <a:t>(4 </a:t>
            </a:r>
            <a:r>
              <a:rPr lang="ru-RU" dirty="0" err="1" smtClean="0"/>
              <a:t>березня</a:t>
            </a:r>
            <a:r>
              <a:rPr lang="ru-RU" dirty="0" smtClean="0"/>
              <a:t> </a:t>
            </a:r>
            <a:r>
              <a:rPr lang="ru-RU" dirty="0" smtClean="0"/>
              <a:t>1859 </a:t>
            </a:r>
            <a:r>
              <a:rPr lang="ru-RU" dirty="0" smtClean="0"/>
              <a:t>— 31 </a:t>
            </a:r>
            <a:r>
              <a:rPr lang="ru-RU" dirty="0" err="1" smtClean="0"/>
              <a:t>грудня</a:t>
            </a:r>
            <a:r>
              <a:rPr lang="ru-RU" dirty="0" smtClean="0"/>
              <a:t> </a:t>
            </a:r>
            <a:r>
              <a:rPr lang="ru-RU" dirty="0" smtClean="0"/>
              <a:t>1905)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7143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Перша </a:t>
            </a:r>
            <a:r>
              <a:rPr lang="ru-RU" dirty="0" smtClean="0"/>
              <a:t>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радіопередача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здійснена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знаменитим</a:t>
            </a:r>
            <a:r>
              <a:rPr lang="ru-RU" dirty="0" smtClean="0"/>
              <a:t> </a:t>
            </a:r>
            <a:r>
              <a:rPr lang="ru-RU" dirty="0" err="1" smtClean="0"/>
              <a:t>винахідником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ученим</a:t>
            </a:r>
            <a:r>
              <a:rPr lang="ru-RU" dirty="0" smtClean="0"/>
              <a:t> О.С. </a:t>
            </a:r>
            <a:r>
              <a:rPr lang="ru-RU" dirty="0" err="1" smtClean="0"/>
              <a:t>Поповим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7 </a:t>
            </a:r>
            <a:r>
              <a:rPr lang="ru-RU" dirty="0" err="1" smtClean="0"/>
              <a:t>травня</a:t>
            </a:r>
            <a:r>
              <a:rPr lang="ru-RU" dirty="0" smtClean="0"/>
              <a:t>   1895г. на </a:t>
            </a:r>
            <a:r>
              <a:rPr lang="ru-RU" dirty="0" err="1" smtClean="0"/>
              <a:t>засіданні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фізико-хімічного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Попов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став  родоначальником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приймальних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</a:t>
            </a:r>
            <a:r>
              <a:rPr lang="ru-RU" dirty="0" err="1" smtClean="0"/>
              <a:t>іскрової</a:t>
            </a:r>
            <a:r>
              <a:rPr lang="ru-RU" dirty="0" smtClean="0"/>
              <a:t> „</a:t>
            </a:r>
            <a:r>
              <a:rPr lang="ru-RU" dirty="0" err="1" smtClean="0"/>
              <a:t>бездротової</a:t>
            </a:r>
            <a:r>
              <a:rPr lang="ru-RU" dirty="0" smtClean="0"/>
              <a:t> </a:t>
            </a:r>
            <a:r>
              <a:rPr lang="ru-RU" dirty="0" err="1" smtClean="0"/>
              <a:t>телеграфії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6215082"/>
            <a:ext cx="19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Приймач</a:t>
            </a:r>
            <a:r>
              <a:rPr lang="ru-RU" dirty="0" smtClean="0"/>
              <a:t> Попова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785794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 smtClean="0"/>
              <a:t>	Творцем </a:t>
            </a:r>
            <a:r>
              <a:rPr lang="uk-UA" sz="2000" dirty="0" smtClean="0"/>
              <a:t>першої успішної системи обміну інформацією за допомогою радіохвиль (радіотелеграфії) вважається італійський інженер </a:t>
            </a:r>
            <a:r>
              <a:rPr lang="uk-UA" sz="2000" dirty="0" err="1" smtClean="0"/>
              <a:t>Гульельмо</a:t>
            </a:r>
            <a:r>
              <a:rPr lang="uk-UA" sz="2000" dirty="0" smtClean="0"/>
              <a:t> </a:t>
            </a:r>
            <a:r>
              <a:rPr lang="uk-UA" sz="2000" dirty="0" err="1" smtClean="0"/>
              <a:t>Марконі</a:t>
            </a:r>
            <a:r>
              <a:rPr lang="uk-UA" sz="2000" dirty="0" smtClean="0"/>
              <a:t> </a:t>
            </a:r>
            <a:r>
              <a:rPr lang="uk-UA" sz="2000" dirty="0" smtClean="0"/>
              <a:t>(</a:t>
            </a:r>
            <a:r>
              <a:rPr lang="uk-UA" sz="2000" dirty="0" smtClean="0"/>
              <a:t>1895).</a:t>
            </a:r>
          </a:p>
          <a:p>
            <a:pPr algn="just"/>
            <a:r>
              <a:rPr lang="uk-UA" sz="2000" dirty="0" smtClean="0"/>
              <a:t>	</a:t>
            </a:r>
            <a:r>
              <a:rPr lang="uk-UA" sz="2000" dirty="0" smtClean="0"/>
              <a:t>Він</a:t>
            </a:r>
            <a:r>
              <a:rPr lang="ru-RU" sz="2000" dirty="0" smtClean="0"/>
              <a:t>, </a:t>
            </a:r>
            <a:r>
              <a:rPr lang="ru-RU" sz="2000" dirty="0" smtClean="0"/>
              <a:t>по </a:t>
            </a:r>
            <a:r>
              <a:rPr lang="ru-RU" sz="2000" dirty="0" err="1" smtClean="0"/>
              <a:t>суті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з'єднав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передавач</a:t>
            </a:r>
            <a:r>
              <a:rPr lang="ru-RU" sz="2000" dirty="0" smtClean="0"/>
              <a:t> </a:t>
            </a:r>
            <a:r>
              <a:rPr lang="ru-RU" sz="2000" dirty="0" err="1" smtClean="0"/>
              <a:t>Генріха</a:t>
            </a:r>
            <a:r>
              <a:rPr lang="ru-RU" sz="2000" dirty="0" smtClean="0"/>
              <a:t> Герца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приймач</a:t>
            </a:r>
            <a:r>
              <a:rPr lang="ru-RU" sz="2000" dirty="0" smtClean="0"/>
              <a:t> А. С. Попова, в один </a:t>
            </a:r>
            <a:r>
              <a:rPr lang="ru-RU" sz="2000" dirty="0" err="1" smtClean="0"/>
              <a:t>пристрій</a:t>
            </a:r>
            <a:r>
              <a:rPr lang="ru-RU" sz="2000" dirty="0" smtClean="0"/>
              <a:t>. У перших </a:t>
            </a:r>
            <a:r>
              <a:rPr lang="ru-RU" sz="2000" dirty="0" err="1" smtClean="0"/>
              <a:t>дослідах</a:t>
            </a:r>
            <a:r>
              <a:rPr lang="ru-RU" sz="2000" dirty="0" smtClean="0"/>
              <a:t> по </a:t>
            </a:r>
            <a:r>
              <a:rPr lang="ru-RU" sz="2000" dirty="0" err="1" smtClean="0"/>
              <a:t>радіозв'язку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проведених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фізичному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кабінеті</a:t>
            </a:r>
            <a:r>
              <a:rPr lang="ru-RU" sz="2000" dirty="0" smtClean="0"/>
              <a:t>, а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в саду </a:t>
            </a:r>
            <a:r>
              <a:rPr lang="ru-RU" sz="2000" dirty="0" err="1" smtClean="0"/>
              <a:t>Мінного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офіцерського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приймач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виявляв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випромінювання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радіосигналів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передавачем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відстані</a:t>
            </a:r>
            <a:r>
              <a:rPr lang="ru-RU" sz="2000" dirty="0" smtClean="0"/>
              <a:t> до 60 м</a:t>
            </a:r>
            <a:r>
              <a:rPr lang="ru-RU" sz="2000" dirty="0" smtClean="0"/>
              <a:t>.</a:t>
            </a:r>
          </a:p>
          <a:p>
            <a:pPr algn="just"/>
            <a:r>
              <a:rPr lang="uk-UA" sz="2000" dirty="0" smtClean="0"/>
              <a:t>	</a:t>
            </a:r>
            <a:r>
              <a:rPr lang="uk-UA" sz="2000" dirty="0" smtClean="0"/>
              <a:t>Інформація передавалась за допомогою телеграфу.</a:t>
            </a:r>
            <a:endParaRPr lang="ru-RU" sz="2000" dirty="0"/>
          </a:p>
        </p:txBody>
      </p:sp>
      <p:pic>
        <p:nvPicPr>
          <p:cNvPr id="8" name="Рисунок 7" descr="Маркон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714356"/>
            <a:ext cx="3571875" cy="4752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57752" y="5500702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/>
              <a:t>Гульє́льмо </a:t>
            </a:r>
            <a:r>
              <a:rPr lang="vi-VN" dirty="0" smtClean="0"/>
              <a:t>Марко́ні</a:t>
            </a:r>
            <a:endParaRPr lang="uk-UA" dirty="0" smtClean="0"/>
          </a:p>
          <a:p>
            <a:pPr algn="ctr"/>
            <a:r>
              <a:rPr lang="vi-VN" dirty="0" smtClean="0"/>
              <a:t>(</a:t>
            </a:r>
            <a:r>
              <a:rPr lang="en-US" dirty="0" smtClean="0"/>
              <a:t>25 </a:t>
            </a:r>
            <a:r>
              <a:rPr lang="vi-VN" dirty="0" smtClean="0"/>
              <a:t>квітня 1874 — 19 липня 1937</a:t>
            </a:r>
            <a:r>
              <a:rPr lang="vi-VN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14810" y="5714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err="1" smtClean="0"/>
              <a:t>Голосове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радіо</a:t>
            </a:r>
            <a:r>
              <a:rPr lang="ru-RU" sz="2800" dirty="0" smtClean="0"/>
              <a:t> </a:t>
            </a:r>
            <a:r>
              <a:rPr lang="ru-RU" sz="2800" dirty="0" err="1" smtClean="0"/>
              <a:t>зявилося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зусиллям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канадського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винахідника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Реджінальда</a:t>
            </a:r>
            <a:r>
              <a:rPr lang="ru-RU" sz="2800" dirty="0" smtClean="0"/>
              <a:t> </a:t>
            </a:r>
            <a:r>
              <a:rPr lang="ru-RU" sz="2800" dirty="0" err="1" smtClean="0"/>
              <a:t>Фессендена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	23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1900 року </a:t>
            </a:r>
            <a:r>
              <a:rPr lang="ru-RU" sz="2800" dirty="0" err="1" smtClean="0"/>
              <a:t>Фессенден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використовуючи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високочастотний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іскровий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передавач</a:t>
            </a:r>
            <a:r>
              <a:rPr lang="ru-RU" sz="2800" dirty="0" smtClean="0"/>
              <a:t>, </a:t>
            </a:r>
            <a:r>
              <a:rPr lang="ru-RU" sz="2800" dirty="0" err="1" smtClean="0"/>
              <a:t>здійснив</a:t>
            </a:r>
            <a:r>
              <a:rPr lang="ru-RU" sz="2800" dirty="0" smtClean="0"/>
              <a:t> </a:t>
            </a:r>
            <a:r>
              <a:rPr lang="ru-RU" sz="2800" dirty="0" smtClean="0"/>
              <a:t>передачу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відстань</a:t>
            </a:r>
            <a:r>
              <a:rPr lang="ru-RU" sz="2800" dirty="0" smtClean="0"/>
              <a:t> 1,6 </a:t>
            </a:r>
            <a:r>
              <a:rPr lang="ru-RU" sz="2800" dirty="0" err="1" smtClean="0"/>
              <a:t>кілометра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7" name="Рисунок 6" descr="Фессенде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3429024" cy="50710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5643578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Реджінальд</a:t>
            </a:r>
            <a:r>
              <a:rPr lang="ru-RU" dirty="0" smtClean="0"/>
              <a:t> </a:t>
            </a:r>
            <a:r>
              <a:rPr lang="ru-RU" dirty="0" err="1" smtClean="0"/>
              <a:t>Фессенден</a:t>
            </a:r>
            <a:endParaRPr lang="ru-RU" dirty="0" smtClean="0"/>
          </a:p>
          <a:p>
            <a:pPr algn="ctr"/>
            <a:r>
              <a:rPr lang="ru-RU" dirty="0" smtClean="0"/>
              <a:t>(6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smtClean="0"/>
              <a:t>1866 </a:t>
            </a:r>
            <a:r>
              <a:rPr lang="ru-RU" dirty="0" smtClean="0"/>
              <a:t>— 22 </a:t>
            </a:r>
            <a:r>
              <a:rPr lang="ru-RU" dirty="0" err="1" smtClean="0"/>
              <a:t>липня</a:t>
            </a:r>
            <a:r>
              <a:rPr lang="ru-RU" dirty="0" smtClean="0"/>
              <a:t> </a:t>
            </a:r>
            <a:r>
              <a:rPr lang="ru-RU" dirty="0" smtClean="0"/>
              <a:t>1932)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диотелегра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7166"/>
            <a:ext cx="47625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3000372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Радіомовлення</a:t>
            </a:r>
            <a:r>
              <a:rPr lang="ru-RU" sz="2800" dirty="0" smtClean="0"/>
              <a:t> в СРСР. З перших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використовувалося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як </a:t>
            </a:r>
            <a:r>
              <a:rPr lang="ru-RU" sz="2800" dirty="0" err="1" smtClean="0"/>
              <a:t>засіб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зв'язку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як</a:t>
            </a:r>
            <a:r>
              <a:rPr lang="ru-RU" sz="2800" dirty="0" smtClean="0"/>
              <a:t> </a:t>
            </a:r>
            <a:r>
              <a:rPr lang="ru-RU" sz="2800" dirty="0" err="1" smtClean="0"/>
              <a:t>джерело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. З листопада 1917 по </a:t>
            </a:r>
            <a:r>
              <a:rPr lang="ru-RU" sz="2800" dirty="0" err="1" smtClean="0"/>
              <a:t>радіотелеграфу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передавалися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декрети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Радянського</a:t>
            </a:r>
            <a:r>
              <a:rPr lang="ru-RU" sz="2800" dirty="0" smtClean="0"/>
              <a:t> уряду,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найважливіші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житті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, про </a:t>
            </a:r>
            <a:r>
              <a:rPr lang="ru-RU" sz="2800" dirty="0" err="1" smtClean="0"/>
              <a:t>міжнародне</a:t>
            </a:r>
            <a:r>
              <a:rPr lang="ru-RU" sz="2800" dirty="0" smtClean="0"/>
              <a:t> становище, </a:t>
            </a:r>
            <a:r>
              <a:rPr lang="ru-RU" sz="2800" dirty="0" err="1" smtClean="0"/>
              <a:t>виступи</a:t>
            </a:r>
            <a:r>
              <a:rPr lang="ru-RU" sz="2800" dirty="0" smtClean="0"/>
              <a:t> В. І. </a:t>
            </a:r>
            <a:r>
              <a:rPr lang="ru-RU" sz="2800" dirty="0" err="1" smtClean="0"/>
              <a:t>Леніна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адиостанц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57166"/>
            <a:ext cx="5500698" cy="3527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392906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 1922 у листах І. В. </a:t>
            </a:r>
            <a:r>
              <a:rPr lang="ru-RU" sz="2000" dirty="0" err="1" smtClean="0"/>
              <a:t>Сталіну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членів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Політбюро</a:t>
            </a:r>
            <a:r>
              <a:rPr lang="ru-RU" sz="2000" dirty="0" smtClean="0"/>
              <a:t> ЦК </a:t>
            </a:r>
            <a:r>
              <a:rPr lang="ru-RU" sz="2000" dirty="0" smtClean="0"/>
              <a:t>РКП </a:t>
            </a:r>
            <a:r>
              <a:rPr lang="ru-RU" sz="2000" dirty="0" err="1" smtClean="0"/>
              <a:t>Ленін</a:t>
            </a:r>
            <a:r>
              <a:rPr lang="ru-RU" sz="2000" dirty="0" smtClean="0"/>
              <a:t> </a:t>
            </a:r>
            <a:r>
              <a:rPr lang="ru-RU" sz="2000" dirty="0" err="1" smtClean="0"/>
              <a:t>сформулював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суцільної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радіофікації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smtClean="0"/>
              <a:t>в тому ж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(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нерегулярні</a:t>
            </a:r>
            <a:r>
              <a:rPr lang="ru-RU" sz="2000" dirty="0" smtClean="0"/>
              <a:t>) </a:t>
            </a:r>
            <a:r>
              <a:rPr lang="ru-RU" sz="2000" dirty="0" err="1" smtClean="0"/>
              <a:t>текстові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радіопередачі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гучномовці</a:t>
            </a:r>
            <a:r>
              <a:rPr lang="ru-RU" sz="2000" dirty="0" smtClean="0"/>
              <a:t>; </a:t>
            </a:r>
            <a:r>
              <a:rPr lang="ru-RU" sz="2000" dirty="0" err="1" smtClean="0"/>
              <a:t>Нижегородська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радіолабораторія</a:t>
            </a:r>
            <a:r>
              <a:rPr lang="ru-RU" sz="2000" dirty="0" smtClean="0"/>
              <a:t> передала в </a:t>
            </a:r>
            <a:r>
              <a:rPr lang="ru-RU" sz="2000" dirty="0" err="1" smtClean="0"/>
              <a:t>ефір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радіоконцерти</a:t>
            </a:r>
            <a:r>
              <a:rPr lang="ru-RU" sz="2000" dirty="0" smtClean="0"/>
              <a:t>. </a:t>
            </a:r>
            <a:r>
              <a:rPr lang="ru-RU" sz="2000" dirty="0" err="1" smtClean="0"/>
              <a:t>Становленню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популяризації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радіомовлення</a:t>
            </a:r>
            <a:r>
              <a:rPr lang="ru-RU" sz="2000" dirty="0" smtClean="0"/>
              <a:t> </a:t>
            </a:r>
            <a:r>
              <a:rPr lang="ru-RU" sz="2000" dirty="0" smtClean="0"/>
              <a:t>в 20-і </a:t>
            </a:r>
            <a:r>
              <a:rPr lang="ru-RU" sz="2000" dirty="0" smtClean="0"/>
              <a:t>роки </a:t>
            </a:r>
            <a:r>
              <a:rPr lang="ru-RU" sz="2000" dirty="0" err="1" smtClean="0"/>
              <a:t>сприяв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радіоаматорський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рух</a:t>
            </a:r>
            <a:r>
              <a:rPr lang="ru-RU" sz="2000" dirty="0" smtClean="0"/>
              <a:t> (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розвиватися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в 1922 в </a:t>
            </a:r>
            <a:r>
              <a:rPr lang="ru-RU" sz="2000" dirty="0" err="1" smtClean="0"/>
              <a:t>Москві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радіостанції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</a:t>
            </a:r>
            <a:r>
              <a:rPr lang="ru-RU" sz="2000" dirty="0" err="1" smtClean="0"/>
              <a:t>Комінтерну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диостанци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4891162" cy="3643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0694" y="1142984"/>
            <a:ext cx="32861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Регулярне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радіомовлення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почалося</a:t>
            </a:r>
            <a:r>
              <a:rPr lang="ru-RU" sz="2000" dirty="0" smtClean="0"/>
              <a:t> 23 листопада 1924, коли в </a:t>
            </a:r>
            <a:r>
              <a:rPr lang="ru-RU" sz="2000" dirty="0" err="1" smtClean="0"/>
              <a:t>ефір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переданий</a:t>
            </a:r>
            <a:r>
              <a:rPr lang="ru-RU" sz="2000" dirty="0" smtClean="0"/>
              <a:t> перший номер </a:t>
            </a:r>
            <a:r>
              <a:rPr lang="ru-RU" sz="2000" dirty="0" err="1" smtClean="0"/>
              <a:t>радіогазети</a:t>
            </a:r>
            <a:r>
              <a:rPr lang="ru-RU" sz="2000" dirty="0" smtClean="0"/>
              <a:t>. У 1925 </a:t>
            </a:r>
            <a:r>
              <a:rPr lang="ru-RU" sz="2000" dirty="0" err="1" smtClean="0"/>
              <a:t>організовано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радіокоміссію</a:t>
            </a:r>
            <a:r>
              <a:rPr lang="ru-RU" sz="2000" dirty="0" smtClean="0"/>
              <a:t> ЦК </a:t>
            </a:r>
            <a:r>
              <a:rPr lang="ru-RU" sz="2000" dirty="0" smtClean="0"/>
              <a:t>РКП (б) для </a:t>
            </a:r>
            <a:r>
              <a:rPr lang="ru-RU" sz="2000" dirty="0" err="1" smtClean="0"/>
              <a:t>загального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радіомовленням</a:t>
            </a:r>
            <a:r>
              <a:rPr lang="ru-RU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Радіосовет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Головполітосвіти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Наркомосу</a:t>
            </a:r>
            <a:r>
              <a:rPr lang="ru-RU" sz="2000" dirty="0" smtClean="0"/>
              <a:t> РРФСР для </a:t>
            </a:r>
            <a:r>
              <a:rPr lang="ru-RU" sz="2000" dirty="0" err="1" smtClean="0"/>
              <a:t>розробки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мовлення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ием радиопередач до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071546"/>
            <a:ext cx="5033970" cy="4315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350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У </a:t>
            </a:r>
            <a:r>
              <a:rPr lang="ru-RU" dirty="0" smtClean="0"/>
              <a:t>20-і </a:t>
            </a:r>
            <a:r>
              <a:rPr lang="ru-RU" dirty="0" smtClean="0"/>
              <a:t>роки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жанри</a:t>
            </a:r>
            <a:r>
              <a:rPr lang="ru-RU" dirty="0" smtClean="0"/>
              <a:t> </a:t>
            </a:r>
            <a:r>
              <a:rPr lang="ru-RU" dirty="0" err="1" smtClean="0"/>
              <a:t>радіомовлення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радіорепортаж</a:t>
            </a:r>
            <a:r>
              <a:rPr lang="ru-RU" dirty="0" smtClean="0"/>
              <a:t>, </a:t>
            </a:r>
            <a:r>
              <a:rPr lang="ru-RU" dirty="0" err="1" smtClean="0"/>
              <a:t>радіобесіди</a:t>
            </a:r>
            <a:r>
              <a:rPr lang="ru-RU" dirty="0" smtClean="0"/>
              <a:t>, </a:t>
            </a:r>
            <a:r>
              <a:rPr lang="ru-RU" dirty="0" err="1" smtClean="0"/>
              <a:t>коментар</a:t>
            </a:r>
            <a:r>
              <a:rPr lang="ru-RU" dirty="0" smtClean="0"/>
              <a:t>), </a:t>
            </a:r>
            <a:r>
              <a:rPr lang="ru-RU" dirty="0" err="1" smtClean="0"/>
              <a:t>форми</a:t>
            </a:r>
            <a:r>
              <a:rPr lang="ru-RU" dirty="0" smtClean="0"/>
              <a:t> передач (</a:t>
            </a:r>
            <a:r>
              <a:rPr lang="ru-RU" dirty="0" err="1" smtClean="0"/>
              <a:t>радіогазета</a:t>
            </a:r>
            <a:r>
              <a:rPr lang="ru-RU" dirty="0" smtClean="0"/>
              <a:t>, </a:t>
            </a:r>
            <a:r>
              <a:rPr lang="ru-RU" dirty="0" err="1" smtClean="0"/>
              <a:t>радіожурнал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	У </a:t>
            </a:r>
            <a:r>
              <a:rPr lang="ru-RU" dirty="0" smtClean="0"/>
              <a:t>1925 в </a:t>
            </a:r>
            <a:r>
              <a:rPr lang="ru-RU" dirty="0" err="1" smtClean="0"/>
              <a:t>ефірі</a:t>
            </a:r>
            <a:r>
              <a:rPr lang="ru-RU" dirty="0" smtClean="0"/>
              <a:t> - перший </a:t>
            </a:r>
            <a:r>
              <a:rPr lang="ru-RU" dirty="0" err="1" smtClean="0"/>
              <a:t>радіорепортаж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в </a:t>
            </a:r>
            <a:r>
              <a:rPr lang="ru-RU" dirty="0" err="1" smtClean="0"/>
              <a:t>Москві</a:t>
            </a:r>
            <a:r>
              <a:rPr lang="ru-RU" dirty="0" smtClean="0"/>
              <a:t>, </a:t>
            </a:r>
            <a:r>
              <a:rPr lang="ru-RU" dirty="0" err="1" smtClean="0"/>
              <a:t>присвячений</a:t>
            </a:r>
            <a:r>
              <a:rPr lang="ru-RU" dirty="0" smtClean="0"/>
              <a:t> </a:t>
            </a:r>
            <a:r>
              <a:rPr lang="ru-RU" dirty="0" err="1" smtClean="0"/>
              <a:t>Жовтневим</a:t>
            </a:r>
            <a:r>
              <a:rPr lang="ru-RU" dirty="0" smtClean="0"/>
              <a:t> </a:t>
            </a:r>
            <a:r>
              <a:rPr lang="ru-RU" dirty="0" err="1" smtClean="0"/>
              <a:t>урочистостям</a:t>
            </a:r>
            <a:r>
              <a:rPr lang="ru-RU" dirty="0" smtClean="0"/>
              <a:t>; </a:t>
            </a:r>
            <a:r>
              <a:rPr lang="ru-RU" dirty="0" err="1" smtClean="0"/>
              <a:t>дитячі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- «</a:t>
            </a:r>
            <a:r>
              <a:rPr lang="ru-RU" dirty="0" err="1" smtClean="0"/>
              <a:t>Радіооктябренок</a:t>
            </a:r>
            <a:r>
              <a:rPr lang="ru-RU" dirty="0" smtClean="0"/>
              <a:t>», «</a:t>
            </a:r>
            <a:r>
              <a:rPr lang="ru-RU" dirty="0" err="1" smtClean="0"/>
              <a:t>Радіопіонер</a:t>
            </a:r>
            <a:r>
              <a:rPr lang="ru-RU" dirty="0" smtClean="0"/>
              <a:t>» (</a:t>
            </a:r>
            <a:r>
              <a:rPr lang="ru-RU" dirty="0" err="1" smtClean="0"/>
              <a:t>згодом</a:t>
            </a:r>
            <a:r>
              <a:rPr lang="ru-RU" dirty="0" smtClean="0"/>
              <a:t> «</a:t>
            </a:r>
            <a:r>
              <a:rPr lang="ru-RU" dirty="0" err="1" smtClean="0"/>
              <a:t>Піонерська</a:t>
            </a:r>
            <a:r>
              <a:rPr lang="ru-RU" dirty="0" smtClean="0"/>
              <a:t> зорька»), «Культурна </a:t>
            </a:r>
            <a:r>
              <a:rPr lang="ru-RU" dirty="0" err="1" smtClean="0"/>
              <a:t>спадщина</a:t>
            </a:r>
            <a:r>
              <a:rPr lang="ru-RU" dirty="0" smtClean="0"/>
              <a:t> - </a:t>
            </a:r>
            <a:r>
              <a:rPr lang="ru-RU" dirty="0" err="1" smtClean="0"/>
              <a:t>дітям</a:t>
            </a:r>
            <a:r>
              <a:rPr lang="ru-RU" dirty="0" smtClean="0"/>
              <a:t>»; </a:t>
            </a:r>
            <a:r>
              <a:rPr lang="ru-RU" dirty="0" err="1" smtClean="0"/>
              <a:t>молодіжна</a:t>
            </a:r>
            <a:r>
              <a:rPr lang="ru-RU" dirty="0" smtClean="0"/>
              <a:t> - «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ленінець</a:t>
            </a:r>
            <a:r>
              <a:rPr lang="ru-RU" dirty="0" smtClean="0"/>
              <a:t>»; </a:t>
            </a:r>
            <a:r>
              <a:rPr lang="ru-RU" dirty="0" err="1" smtClean="0"/>
              <a:t>з</a:t>
            </a:r>
            <a:r>
              <a:rPr lang="ru-RU" dirty="0" smtClean="0"/>
              <a:t> 1926 - «</a:t>
            </a:r>
            <a:r>
              <a:rPr lang="ru-RU" dirty="0" err="1" smtClean="0"/>
              <a:t>Селянська</a:t>
            </a:r>
            <a:r>
              <a:rPr lang="ru-RU" dirty="0" smtClean="0"/>
              <a:t> </a:t>
            </a:r>
            <a:r>
              <a:rPr lang="ru-RU" dirty="0" err="1" smtClean="0"/>
              <a:t>радіогазета</a:t>
            </a:r>
            <a:r>
              <a:rPr lang="ru-RU" dirty="0" smtClean="0"/>
              <a:t>», «</a:t>
            </a:r>
            <a:r>
              <a:rPr lang="ru-RU" dirty="0" err="1" smtClean="0"/>
              <a:t>Робоча</a:t>
            </a:r>
            <a:r>
              <a:rPr lang="ru-RU" dirty="0" smtClean="0"/>
              <a:t> </a:t>
            </a:r>
            <a:r>
              <a:rPr lang="ru-RU" dirty="0" err="1" smtClean="0"/>
              <a:t>радіогазета</a:t>
            </a:r>
            <a:r>
              <a:rPr lang="ru-RU" dirty="0" smtClean="0"/>
              <a:t>», </a:t>
            </a:r>
            <a:r>
              <a:rPr lang="ru-RU" dirty="0" err="1" smtClean="0"/>
              <a:t>етнографічні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4286256"/>
            <a:ext cx="8786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30-і </a:t>
            </a:r>
            <a:r>
              <a:rPr lang="ru-RU" sz="2400" dirty="0" err="1" smtClean="0"/>
              <a:t>рр</a:t>
            </a:r>
            <a:r>
              <a:rPr lang="ru-RU" sz="2400" dirty="0" smtClean="0"/>
              <a:t>.. в </a:t>
            </a:r>
            <a:r>
              <a:rPr lang="ru-RU" sz="2400" dirty="0" err="1" smtClean="0"/>
              <a:t>системі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суспільно-політичного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редакції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сільських</a:t>
            </a:r>
            <a:r>
              <a:rPr lang="ru-RU" sz="2400" dirty="0" smtClean="0"/>
              <a:t> передач, </a:t>
            </a:r>
            <a:r>
              <a:rPr lang="ru-RU" sz="2400" dirty="0" err="1" smtClean="0"/>
              <a:t>червоноармійського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молодіжного</a:t>
            </a:r>
            <a:r>
              <a:rPr lang="ru-RU" sz="2400" dirty="0" smtClean="0"/>
              <a:t>, спортивного </a:t>
            </a:r>
            <a:r>
              <a:rPr lang="ru-RU" sz="2400" dirty="0" err="1" smtClean="0"/>
              <a:t>мовлення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Чільне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програмах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радіомовленні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зайняла</a:t>
            </a:r>
            <a:r>
              <a:rPr lang="ru-RU" sz="2400" dirty="0" smtClean="0"/>
              <a:t> оборонно-спортивна тематика, </a:t>
            </a:r>
            <a:r>
              <a:rPr lang="ru-RU" sz="2400" dirty="0" err="1" smtClean="0"/>
              <a:t>сформувався</a:t>
            </a:r>
            <a:r>
              <a:rPr lang="ru-RU" sz="2400" dirty="0" smtClean="0"/>
              <a:t> як жанр </a:t>
            </a:r>
            <a:r>
              <a:rPr lang="ru-RU" sz="2400" dirty="0" err="1" smtClean="0"/>
              <a:t>спортивний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радіорепортаж</a:t>
            </a:r>
            <a:r>
              <a:rPr lang="ru-RU" sz="2400" dirty="0" smtClean="0"/>
              <a:t> (основоположник В. С. </a:t>
            </a:r>
            <a:r>
              <a:rPr lang="ru-RU" sz="2400" dirty="0" err="1" smtClean="0"/>
              <a:t>Синявський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7" name="Рисунок 6" descr="Радиоруб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00042"/>
            <a:ext cx="606494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431</TotalTime>
  <Words>422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Історія радіомовлення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красной книги</dc:title>
  <dc:creator>Юзер</dc:creator>
  <cp:lastModifiedBy>user</cp:lastModifiedBy>
  <cp:revision>55</cp:revision>
  <dcterms:created xsi:type="dcterms:W3CDTF">2014-01-29T08:23:51Z</dcterms:created>
  <dcterms:modified xsi:type="dcterms:W3CDTF">2017-02-11T10:31:38Z</dcterms:modified>
</cp:coreProperties>
</file>