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1" r:id="rId3"/>
    <p:sldId id="259" r:id="rId4"/>
    <p:sldId id="260" r:id="rId5"/>
    <p:sldId id="256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14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909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024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138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2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728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35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319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31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229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939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CDF4B59-BCD9-467D-999A-2FC84F5A1D30}" type="datetimeFigureOut">
              <a:rPr lang="uk-UA" smtClean="0"/>
              <a:t>11.03.2024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7DC8AFC-0B1D-4786-B675-3AF9B0BFD08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903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C733F-477C-4365-89D3-9CC618F427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Основні тренди на фото та відео на сайтах та в соціальних мережах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652890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BF5FA3D5-4A49-4354-9EF7-F4922BC793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928" y="2057400"/>
            <a:ext cx="5744807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36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2CF7B3-5D99-4CD0-AFAF-CAD6C4E4D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0" dirty="0">
                <a:solidFill>
                  <a:srgbClr val="151618"/>
                </a:solidFill>
                <a:effectLst/>
                <a:latin typeface="var(--font-family-one)"/>
              </a:rPr>
              <a:t>Характеристики кольору</a:t>
            </a:r>
            <a:br>
              <a:rPr lang="uk-UA" b="1" i="0" dirty="0">
                <a:solidFill>
                  <a:srgbClr val="151618"/>
                </a:solidFill>
                <a:effectLst/>
                <a:latin typeface="var(--font-family-one)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3267373-130A-47F0-B278-A1B242C1F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Холодний  / гарячий</a:t>
            </a:r>
          </a:p>
          <a:p>
            <a:r>
              <a:rPr lang="uk-UA" dirty="0"/>
              <a:t>Відтінки</a:t>
            </a:r>
          </a:p>
          <a:p>
            <a:r>
              <a:rPr lang="uk-UA" dirty="0"/>
              <a:t>Насиченість</a:t>
            </a:r>
          </a:p>
          <a:p>
            <a:r>
              <a:rPr lang="uk-UA" dirty="0"/>
              <a:t>Показник </a:t>
            </a:r>
            <a:r>
              <a:rPr lang="uk-UA" dirty="0" err="1"/>
              <a:t>світлоти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8130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42AEBF-7A47-405A-9D68-F24672DA8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тренди фото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C03C460-1CB1-4B8D-A9F8-C63F44E88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00331" cy="4351338"/>
          </a:xfrm>
        </p:spPr>
        <p:txBody>
          <a:bodyPr/>
          <a:lstStyle/>
          <a:p>
            <a:r>
              <a:rPr lang="uk-UA" dirty="0"/>
              <a:t>У стрічках 2-3 кольори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70F223-384E-4847-BB6D-61939EAEE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793" y="1300163"/>
            <a:ext cx="2557754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059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8314F66-37E6-4420-98CE-A288AE709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97490" cy="4351338"/>
          </a:xfrm>
        </p:spPr>
        <p:txBody>
          <a:bodyPr/>
          <a:lstStyle/>
          <a:p>
            <a:r>
              <a:rPr lang="uk-UA" dirty="0"/>
              <a:t>Без чорно-білого та мінімалізму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0EC5A62-DFB8-4762-8731-262D2596E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007" y="1300163"/>
            <a:ext cx="2780523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874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2387E1E-F7F1-42B9-BF88-871B87CC2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14731" cy="4351338"/>
          </a:xfrm>
        </p:spPr>
        <p:txBody>
          <a:bodyPr/>
          <a:lstStyle/>
          <a:p>
            <a:r>
              <a:rPr lang="uk-UA" dirty="0" err="1"/>
              <a:t>Чередування</a:t>
            </a:r>
            <a:r>
              <a:rPr lang="uk-UA" dirty="0"/>
              <a:t> </a:t>
            </a:r>
            <a:r>
              <a:rPr lang="uk-UA" dirty="0" err="1"/>
              <a:t>крупностей</a:t>
            </a:r>
            <a:r>
              <a:rPr lang="uk-UA" dirty="0"/>
              <a:t> (масштабності) кадрів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149EB0-0E48-4DC0-9D60-211AE3664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589" y="1037351"/>
            <a:ext cx="3039836" cy="513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49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06D23-045F-40F8-9D59-50331AF0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тренди відео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A71A90-F9B2-45AD-B9A3-6223F8728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Використання розмитого тла – «</a:t>
            </a:r>
            <a:r>
              <a:rPr lang="uk-UA" dirty="0" err="1"/>
              <a:t>блюр</a:t>
            </a:r>
            <a:r>
              <a:rPr lang="uk-UA" dirty="0"/>
              <a:t>»</a:t>
            </a:r>
          </a:p>
          <a:p>
            <a:r>
              <a:rPr lang="uk-UA" dirty="0"/>
              <a:t>Використання </a:t>
            </a:r>
            <a:r>
              <a:rPr lang="uk-UA" dirty="0" err="1"/>
              <a:t>кепш</a:t>
            </a:r>
            <a:r>
              <a:rPr lang="uk-UA" dirty="0"/>
              <a:t>-відео (без закадрового, 1-3 хвилини із супровідними титрами)</a:t>
            </a:r>
          </a:p>
          <a:p>
            <a:r>
              <a:rPr lang="uk-UA" dirty="0"/>
              <a:t>Екстремальна зйомка (без дотримання правил)</a:t>
            </a:r>
          </a:p>
          <a:p>
            <a:r>
              <a:rPr lang="uk-UA" dirty="0" err="1"/>
              <a:t>Стримінг</a:t>
            </a:r>
            <a:r>
              <a:rPr lang="uk-UA" dirty="0"/>
              <a:t> – зйомка від імені (ока) автора</a:t>
            </a:r>
          </a:p>
          <a:p>
            <a:r>
              <a:rPr lang="uk-UA" dirty="0" err="1"/>
              <a:t>Кліповість</a:t>
            </a:r>
            <a:r>
              <a:rPr lang="uk-UA" dirty="0"/>
              <a:t> – швидка зміна кадрів</a:t>
            </a:r>
          </a:p>
          <a:p>
            <a:r>
              <a:rPr lang="uk-UA" dirty="0"/>
              <a:t>«</a:t>
            </a:r>
            <a:r>
              <a:rPr lang="uk-UA" dirty="0" err="1"/>
              <a:t>Мікси</a:t>
            </a:r>
            <a:r>
              <a:rPr lang="uk-UA" dirty="0"/>
              <a:t>» швидкостей в одному відео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0487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551967E-9852-4123-B7DB-33FEE4EF8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Прочитайте матеріал та поділіться, який тренд для вас є найближчим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dirty="0"/>
              <a:t>https://blog.vigbo.com/trendy-v-fotografii-2023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896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4BB56-FDBF-4040-8DEC-DF371073F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668694"/>
          </a:xfrm>
        </p:spPr>
        <p:txBody>
          <a:bodyPr>
            <a:normAutofit fontScale="90000"/>
          </a:bodyPr>
          <a:lstStyle/>
          <a:p>
            <a:r>
              <a:rPr lang="uk-UA" dirty="0"/>
              <a:t>Який Ви колір сьогодні?</a:t>
            </a:r>
          </a:p>
        </p:txBody>
      </p:sp>
      <p:pic>
        <p:nvPicPr>
          <p:cNvPr id="1030" name="Picture 6" descr="Камінь-пуф TURUA з вовни - Woodman">
            <a:extLst>
              <a:ext uri="{FF2B5EF4-FFF2-40B4-BE49-F238E27FC236}">
                <a16:creationId xmlns:a16="http://schemas.microsoft.com/office/drawing/2014/main" id="{5ADB7681-0E11-4337-8BE6-5936EE6C4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699" y="109168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Рожевий кварц (необроблений камінь) 50 г - магазин йерба мате  MateMundo.com.ua">
            <a:extLst>
              <a:ext uri="{FF2B5EF4-FFF2-40B4-BE49-F238E27FC236}">
                <a16:creationId xmlns:a16="http://schemas.microsoft.com/office/drawing/2014/main" id="{CFD22F70-D296-4F95-8189-46C8C22D7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523" y="217082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ᐈ Агат: що за камінь, кому підходить і які властивості має - интернет  магазин Shamballa Secrets">
            <a:extLst>
              <a:ext uri="{FF2B5EF4-FFF2-40B4-BE49-F238E27FC236}">
                <a16:creationId xmlns:a16="http://schemas.microsoft.com/office/drawing/2014/main" id="{52115B64-0330-4E79-A6A7-9E26D442C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458" y="4398801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Камінь мінерал Аметист купить, цены интернет-магазина бижутерии и украшений  — «Браслетик» (Украина, Днепр) | 324951183">
            <a:extLst>
              <a:ext uri="{FF2B5EF4-FFF2-40B4-BE49-F238E27FC236}">
                <a16:creationId xmlns:a16="http://schemas.microsoft.com/office/drawing/2014/main" id="{0398DBF2-01FC-4F78-BC9F-FB6AC8BEC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063" y="3080463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Декоративний натуральний камінь Silver Stone DT28 Ефес 30х30 см">
            <a:extLst>
              <a:ext uri="{FF2B5EF4-FFF2-40B4-BE49-F238E27FC236}">
                <a16:creationId xmlns:a16="http://schemas.microsoft.com/office/drawing/2014/main" id="{D765DC80-AFC8-49FB-9590-B0AEB841F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2698" y="34290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68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1AE4C-059B-4086-B296-7032888D2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0" dirty="0">
                <a:solidFill>
                  <a:srgbClr val="151618"/>
                </a:solidFill>
                <a:effectLst/>
                <a:latin typeface="-apple-system"/>
              </a:rPr>
              <a:t>Кольорова (колірна) схема</a:t>
            </a: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 - це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8997F3E-0249-4A9D-8ADB-43EE15E3A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термін, який дизайнери використовують для опису комбінацій кольорів, які вони використовують у дизайні. Оскільки існує нескінченна кількість комбінацій, може бути важко вирішити, яка колірна (!!!) схема найкраще </a:t>
            </a:r>
            <a:r>
              <a:rPr lang="uk-UA" b="0" i="0" dirty="0" err="1">
                <a:solidFill>
                  <a:srgbClr val="151618"/>
                </a:solidFill>
                <a:effectLst/>
                <a:latin typeface="-apple-system"/>
              </a:rPr>
              <a:t>підійде</a:t>
            </a: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 для вашого продукту. 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16952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964F87-E216-422E-99B4-F9C9D759F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722"/>
            <a:ext cx="4974771" cy="5225241"/>
          </a:xfrm>
        </p:spPr>
        <p:txBody>
          <a:bodyPr>
            <a:normAutofit/>
          </a:bodyPr>
          <a:lstStyle/>
          <a:p>
            <a:pPr algn="l"/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Кольорове коло зазвичай будується з</a:t>
            </a:r>
            <a:r>
              <a:rPr lang="uk-UA" b="1" i="0" dirty="0">
                <a:solidFill>
                  <a:srgbClr val="151618"/>
                </a:solidFill>
                <a:effectLst/>
                <a:latin typeface="-apple-system"/>
              </a:rPr>
              <a:t> основних, вторинних і третинних кольорів.</a:t>
            </a:r>
            <a:b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</a:br>
            <a:b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</a:b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Первинними є ті три пігментні кольори, які не можуть бути утворені жодним поєднанням інших кольорів. Комбінуючи основні кольори, ми отримуємо вторинні, а суміш первинних і вторинних кольорів дає нам третинні кольори, які зазвичай мають двослівні назви, наприклад червоно-фіолетовий.</a:t>
            </a:r>
          </a:p>
          <a:p>
            <a:pPr marL="0" indent="0">
              <a:buNone/>
            </a:pPr>
            <a:br>
              <a:rPr lang="uk-UA" dirty="0"/>
            </a:b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3B6D48-3616-4A04-BEA3-7F294D98D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380" y="681037"/>
            <a:ext cx="7305870" cy="528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93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14DB9F34-48F6-4455-AFE1-E170181008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323" t="9937" r="21695" b="9008"/>
          <a:stretch/>
        </p:blipFill>
        <p:spPr>
          <a:xfrm>
            <a:off x="615819" y="1110341"/>
            <a:ext cx="6046237" cy="4673780"/>
          </a:xfrm>
        </p:spPr>
      </p:pic>
    </p:spTree>
    <p:extLst>
      <p:ext uri="{BB962C8B-B14F-4D97-AF65-F5344CB8AC3E}">
        <p14:creationId xmlns:p14="http://schemas.microsoft.com/office/powerpoint/2010/main" val="3859187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E9AC5-B7A8-49C9-9BCC-3AF4D71F9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Групова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6AB1742-EA8D-4F11-B8E8-85169F2F0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Знайдіть приклади сайтів, що ілюструють кольорову гаму</a:t>
            </a:r>
          </a:p>
        </p:txBody>
      </p:sp>
    </p:spTree>
    <p:extLst>
      <p:ext uri="{BB962C8B-B14F-4D97-AF65-F5344CB8AC3E}">
        <p14:creationId xmlns:p14="http://schemas.microsoft.com/office/powerpoint/2010/main" val="101298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661B81-B6A1-4F1B-9B8D-B9970021C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7680"/>
            <a:ext cx="10515600" cy="1325563"/>
          </a:xfrm>
        </p:spPr>
        <p:txBody>
          <a:bodyPr/>
          <a:lstStyle/>
          <a:p>
            <a:r>
              <a:rPr lang="uk-UA" b="1" i="0" dirty="0">
                <a:solidFill>
                  <a:srgbClr val="151618"/>
                </a:solidFill>
                <a:effectLst/>
                <a:latin typeface="var(--font-family-one)"/>
              </a:rPr>
              <a:t>Кольорові моделі</a:t>
            </a:r>
            <a:br>
              <a:rPr lang="uk-UA" b="1" i="0" dirty="0">
                <a:solidFill>
                  <a:srgbClr val="151618"/>
                </a:solidFill>
                <a:effectLst/>
                <a:latin typeface="var(--font-family-one)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A9706F7-CCEB-47B8-86E7-BD2391C53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Основні кольори є основою для всіх інших відтінків. </a:t>
            </a:r>
          </a:p>
          <a:p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Люди сприймають всього три основні кольори: </a:t>
            </a:r>
            <a:r>
              <a:rPr lang="uk-UA" b="1" i="0" dirty="0">
                <a:solidFill>
                  <a:srgbClr val="151618"/>
                </a:solidFill>
                <a:effectLst/>
                <a:latin typeface="-apple-system"/>
              </a:rPr>
              <a:t>пурпурний, блакитний і жовтий.</a:t>
            </a: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 Кожен інший колір, який ми бачимо, складається з комбінації цих трьох кольорів у різних кількостях, яскравості, відтінках і відтінках. </a:t>
            </a:r>
          </a:p>
          <a:p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Традиційно ми вважали червоний, синій і жовтий основними кольорами, але дослідження показали, що пурпурний, блакитний і жовтий краще описують наше відчуття кольору.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4522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4D5C6E8-2121-4555-B533-186D02A47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1722"/>
            <a:ext cx="5347996" cy="5225241"/>
          </a:xfrm>
        </p:spPr>
        <p:txBody>
          <a:bodyPr>
            <a:normAutofit/>
          </a:bodyPr>
          <a:lstStyle/>
          <a:p>
            <a:pPr algn="just"/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Модель </a:t>
            </a:r>
            <a:r>
              <a:rPr lang="uk-UA" b="1" i="0" dirty="0">
                <a:solidFill>
                  <a:srgbClr val="151618"/>
                </a:solidFill>
                <a:effectLst/>
                <a:latin typeface="-apple-system"/>
              </a:rPr>
              <a:t>адитивного кольору</a:t>
            </a: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 розглядає червоний, синій і зелений як основні кольори, тому її також називають системою кольорів </a:t>
            </a:r>
            <a:r>
              <a:rPr lang="en-US" b="0" i="0" dirty="0">
                <a:solidFill>
                  <a:srgbClr val="151618"/>
                </a:solidFill>
                <a:effectLst/>
                <a:latin typeface="-apple-system"/>
              </a:rPr>
              <a:t>RGB. </a:t>
            </a: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Ця модель є основою всіх кольорів, що використовуються на екрані. Комбінація основних кольорів у рівних пропорціях цієї системи створює вторинні кольори, які є блакитним, пурпуровим і жовтим, але вам потрібно пам’ятати, що чим більше світла ви додаєте, тим яскравішим і світлішим стає колір.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7601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382E2B-AE0F-4C04-A384-C3BA3A944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58135" cy="4351338"/>
          </a:xfrm>
        </p:spPr>
        <p:txBody>
          <a:bodyPr/>
          <a:lstStyle/>
          <a:p>
            <a:pPr algn="just"/>
            <a:r>
              <a:rPr lang="uk-UA" b="0" i="0" dirty="0" err="1">
                <a:solidFill>
                  <a:srgbClr val="151618"/>
                </a:solidFill>
                <a:effectLst/>
                <a:latin typeface="-apple-system"/>
              </a:rPr>
              <a:t>Субтрактивна</a:t>
            </a: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 </a:t>
            </a:r>
            <a:r>
              <a:rPr lang="uk-UA" b="1" i="0" dirty="0">
                <a:solidFill>
                  <a:srgbClr val="151618"/>
                </a:solidFill>
                <a:effectLst/>
                <a:latin typeface="-apple-system"/>
              </a:rPr>
              <a:t>колірна модель</a:t>
            </a: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 отримує кольори шляхом віднімання світла. Він складається з двох систем кольорів. Перший — </a:t>
            </a:r>
            <a:r>
              <a:rPr lang="en-US" b="0" i="0" dirty="0">
                <a:solidFill>
                  <a:srgbClr val="151618"/>
                </a:solidFill>
                <a:effectLst/>
                <a:latin typeface="-apple-system"/>
              </a:rPr>
              <a:t>RYB (</a:t>
            </a: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червоний, жовтий, синій), також відомий як художня система, яка часто використовується в художній освіті, особливо в живописі. </a:t>
            </a:r>
          </a:p>
          <a:p>
            <a:pPr algn="just"/>
            <a:r>
              <a:rPr lang="en-US" b="0" i="0" dirty="0">
                <a:solidFill>
                  <a:srgbClr val="151618"/>
                </a:solidFill>
                <a:effectLst/>
                <a:latin typeface="-apple-system"/>
              </a:rPr>
              <a:t>RYB </a:t>
            </a:r>
            <a:r>
              <a:rPr lang="uk-UA" b="0" i="0" dirty="0">
                <a:solidFill>
                  <a:srgbClr val="151618"/>
                </a:solidFill>
                <a:effectLst/>
                <a:latin typeface="-apple-system"/>
              </a:rPr>
              <a:t>був основою для сучасної наукової теорії кольору, яка визначила, що блакитний, пурпурний і жовтий є найефективнішими наборами трьох кольорів для поєднання.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606825"/>
      </p:ext>
    </p:extLst>
  </p:cSld>
  <p:clrMapOvr>
    <a:masterClrMapping/>
  </p:clrMapOvr>
</p:sld>
</file>

<file path=ppt/theme/theme1.xml><?xml version="1.0" encoding="utf-8"?>
<a:theme xmlns:a="http://schemas.openxmlformats.org/drawingml/2006/main" name="Основа">
  <a:themeElements>
    <a:clrScheme name="Основа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Основа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нов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70</TotalTime>
  <Words>445</Words>
  <Application>Microsoft Office PowerPoint</Application>
  <PresentationFormat>Широкий екран</PresentationFormat>
  <Paragraphs>36</Paragraphs>
  <Slides>16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22" baseType="lpstr">
      <vt:lpstr>-apple-system</vt:lpstr>
      <vt:lpstr>Arial</vt:lpstr>
      <vt:lpstr>Corbel</vt:lpstr>
      <vt:lpstr>Times New Roman</vt:lpstr>
      <vt:lpstr>var(--font-family-one)</vt:lpstr>
      <vt:lpstr>Основа</vt:lpstr>
      <vt:lpstr>Основні тренди на фото та відео на сайтах та в соціальних мережах</vt:lpstr>
      <vt:lpstr>Який Ви колір сьогодні?</vt:lpstr>
      <vt:lpstr>Кольорова (колірна) схема - це</vt:lpstr>
      <vt:lpstr>Презентація PowerPoint</vt:lpstr>
      <vt:lpstr>Презентація PowerPoint</vt:lpstr>
      <vt:lpstr>Групова робота</vt:lpstr>
      <vt:lpstr>Кольорові моделі </vt:lpstr>
      <vt:lpstr>Презентація PowerPoint</vt:lpstr>
      <vt:lpstr>Презентація PowerPoint</vt:lpstr>
      <vt:lpstr>Презентація PowerPoint</vt:lpstr>
      <vt:lpstr>Характеристики кольору </vt:lpstr>
      <vt:lpstr>Основні тренди фото</vt:lpstr>
      <vt:lpstr>Презентація PowerPoint</vt:lpstr>
      <vt:lpstr>Презентація PowerPoint</vt:lpstr>
      <vt:lpstr>Основні тренди відео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Слава</dc:creator>
  <cp:lastModifiedBy>Слава</cp:lastModifiedBy>
  <cp:revision>9</cp:revision>
  <dcterms:created xsi:type="dcterms:W3CDTF">2023-10-20T14:10:43Z</dcterms:created>
  <dcterms:modified xsi:type="dcterms:W3CDTF">2024-03-11T07:18:56Z</dcterms:modified>
</cp:coreProperties>
</file>