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68" r:id="rId2"/>
    <p:sldId id="271" r:id="rId3"/>
    <p:sldId id="262" r:id="rId4"/>
    <p:sldId id="257" r:id="rId5"/>
    <p:sldId id="265" r:id="rId6"/>
    <p:sldId id="264" r:id="rId7"/>
    <p:sldId id="266" r:id="rId8"/>
    <p:sldId id="275" r:id="rId9"/>
    <p:sldId id="276" r:id="rId10"/>
    <p:sldId id="258" r:id="rId11"/>
    <p:sldId id="259" r:id="rId12"/>
    <p:sldId id="270" r:id="rId13"/>
  </p:sldIdLst>
  <p:sldSz cx="9144000" cy="5143500" type="screen16x9"/>
  <p:notesSz cx="6858000" cy="9144000"/>
  <p:embeddedFontLst>
    <p:embeddedFont>
      <p:font typeface="Economica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9400"/>
    <a:srgbClr val="FF0066"/>
    <a:srgbClr val="45757B"/>
    <a:srgbClr val="FFFFFF"/>
    <a:srgbClr val="FFCC66"/>
    <a:srgbClr val="9B2593"/>
    <a:srgbClr val="805C1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 autoAdjust="0"/>
    <p:restoredTop sz="94660" autoAdjust="0"/>
  </p:normalViewPr>
  <p:slideViewPr>
    <p:cSldViewPr snapToGrid="0">
      <p:cViewPr>
        <p:scale>
          <a:sx n="75" d="100"/>
          <a:sy n="75" d="100"/>
        </p:scale>
        <p:origin x="-936" y="-2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Google Shape;3;n"/>
          <p:cNvSpPr>
            <a:spLocks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91" name="Google Shape;4;n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1pPr>
    <a:lvl2pPr marL="742950" lvl="1" indent="-2857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2pPr>
    <a:lvl3pPr marL="1143000" lvl="2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3pPr>
    <a:lvl4pPr marL="1600200" lvl="3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4pPr>
    <a:lvl5pPr marL="2057400" lvl="4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Google Shape;64;g9ad68c6d85_0_53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17410" name="Google Shape;65;g9ad68c6d85_0_53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Google Shape;71;g9ad68c6d85_0_61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4578" name="Google Shape;72;g9ad68c6d85_0_61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Google Shape;78;g9ad68c6d85_0_69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6626" name="Google Shape;79;g9ad68c6d85_0_69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6;p3"/>
          <p:cNvSpPr>
            <a:spLocks/>
          </p:cNvSpPr>
          <p:nvPr/>
        </p:nvSpPr>
        <p:spPr bwMode="auto">
          <a:xfrm flipH="1">
            <a:off x="7596188" y="460375"/>
            <a:ext cx="1081087" cy="1125538"/>
          </a:xfrm>
          <a:custGeom>
            <a:avLst/>
            <a:gdLst/>
            <a:ahLst/>
            <a:cxnLst>
              <a:cxn ang="0">
                <a:pos x="0" y="44998"/>
              </a:cxn>
              <a:cxn ang="0">
                <a:pos x="0" y="0"/>
              </a:cxn>
              <a:cxn ang="0">
                <a:pos x="43265" y="0"/>
              </a:cxn>
            </a:cxnLst>
            <a:rect l="0" t="0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Google Shape;17;p3"/>
          <p:cNvSpPr>
            <a:spLocks/>
          </p:cNvSpPr>
          <p:nvPr/>
        </p:nvSpPr>
        <p:spPr bwMode="auto">
          <a:xfrm rot="10800000" flipH="1">
            <a:off x="466725" y="3557588"/>
            <a:ext cx="1081088" cy="1125537"/>
          </a:xfrm>
          <a:custGeom>
            <a:avLst/>
            <a:gdLst/>
            <a:ahLst/>
            <a:cxnLst>
              <a:cxn ang="0">
                <a:pos x="0" y="44998"/>
              </a:cxn>
              <a:cxn ang="0">
                <a:pos x="0" y="0"/>
              </a:cxn>
              <a:cxn ang="0">
                <a:pos x="43265" y="0"/>
              </a:cxn>
            </a:cxnLst>
            <a:rect l="0" t="0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5" name="Google Shape;19;p3"/>
          <p:cNvSpPr txBox="1">
            <a:spLocks noGrp="1"/>
          </p:cNvSpPr>
          <p:nvPr>
            <p:ph type="sldNum" idx="10"/>
          </p:nvPr>
        </p:nvSpPr>
        <p:spPr bwMode="auto">
          <a:xfrm>
            <a:off x="8472488" y="4662488"/>
            <a:ext cx="549275" cy="3937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latin typeface="Economica" charset="0"/>
                <a:sym typeface="Economica" charset="0"/>
              </a:defRPr>
            </a:lvl1pPr>
          </a:lstStyle>
          <a:p>
            <a:pPr>
              <a:defRPr/>
            </a:pPr>
            <a:fld id="{76E54D0E-48EC-4739-8758-DED2B0C8DC8D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1;p4"/>
          <p:cNvSpPr>
            <a:spLocks noChangeArrowheads="1"/>
          </p:cNvSpPr>
          <p:nvPr/>
        </p:nvSpPr>
        <p:spPr bwMode="auto">
          <a:xfrm>
            <a:off x="0" y="5045075"/>
            <a:ext cx="9144000" cy="9842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  <a:defRPr/>
            </a:pPr>
            <a:endParaRPr lang="ru-RU"/>
          </a:p>
        </p:txBody>
      </p: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" name="Google Shape;24;p4"/>
          <p:cNvSpPr txBox="1">
            <a:spLocks noGrp="1"/>
          </p:cNvSpPr>
          <p:nvPr>
            <p:ph type="sldNum" idx="10"/>
          </p:nvPr>
        </p:nvSpPr>
        <p:spPr bwMode="auto">
          <a:xfrm>
            <a:off x="8472488" y="4662488"/>
            <a:ext cx="549275" cy="3937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latin typeface="Economica" charset="0"/>
                <a:sym typeface="Economica" charset="0"/>
              </a:defRPr>
            </a:lvl1pPr>
          </a:lstStyle>
          <a:p>
            <a:pPr>
              <a:defRPr/>
            </a:pPr>
            <a:fld id="{11A5585C-5DA6-4C11-A88B-EA1970D1CB1A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Main point">
  <p:cSld name="MAIN_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8;p8"/>
          <p:cNvSpPr>
            <a:spLocks noChangeArrowheads="1"/>
          </p:cNvSpPr>
          <p:nvPr/>
        </p:nvSpPr>
        <p:spPr bwMode="auto">
          <a:xfrm>
            <a:off x="0" y="5045075"/>
            <a:ext cx="9144000" cy="9842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  <a:defRPr/>
            </a:pPr>
            <a:endParaRPr lang="ru-RU"/>
          </a:p>
        </p:txBody>
      </p:sp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" name="Google Shape;40;p8"/>
          <p:cNvSpPr txBox="1">
            <a:spLocks noGrp="1"/>
          </p:cNvSpPr>
          <p:nvPr>
            <p:ph type="sldNum" idx="10"/>
          </p:nvPr>
        </p:nvSpPr>
        <p:spPr bwMode="auto">
          <a:xfrm>
            <a:off x="8472488" y="4662488"/>
            <a:ext cx="549275" cy="3937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latin typeface="Economica" charset="0"/>
                <a:sym typeface="Economica" charset="0"/>
              </a:defRPr>
            </a:lvl1pPr>
          </a:lstStyle>
          <a:p>
            <a:pPr>
              <a:defRPr/>
            </a:pPr>
            <a:fld id="{4A7F9087-3E39-4E2B-8934-02800E2C8355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title and description">
  <p:cSld name="SECTION_TITLE_AND_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;p9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  <a:defRPr/>
            </a:pPr>
            <a:endParaRPr lang="ru-RU"/>
          </a:p>
        </p:txBody>
      </p:sp>
      <p:cxnSp>
        <p:nvCxnSpPr>
          <p:cNvPr id="6" name="Google Shape;43;p9"/>
          <p:cNvCxnSpPr>
            <a:cxnSpLocks noChangeShapeType="1"/>
          </p:cNvCxnSpPr>
          <p:nvPr/>
        </p:nvCxnSpPr>
        <p:spPr bwMode="auto">
          <a:xfrm>
            <a:off x="5029200" y="4495800"/>
            <a:ext cx="468313" cy="0"/>
          </a:xfrm>
          <a:prstGeom prst="straightConnector1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47;p9"/>
          <p:cNvSpPr txBox="1">
            <a:spLocks noGrp="1"/>
          </p:cNvSpPr>
          <p:nvPr>
            <p:ph type="sldNum" idx="10"/>
          </p:nvPr>
        </p:nvSpPr>
        <p:spPr bwMode="auto">
          <a:xfrm>
            <a:off x="8472488" y="4662488"/>
            <a:ext cx="549275" cy="3937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solidFill>
                  <a:srgbClr val="FFFFFF"/>
                </a:solidFill>
                <a:latin typeface="Economica" charset="0"/>
                <a:sym typeface="Economica" charset="0"/>
              </a:defRPr>
            </a:lvl1pPr>
          </a:lstStyle>
          <a:p>
            <a:pPr>
              <a:defRPr/>
            </a:pPr>
            <a:fld id="{9626CAE6-E491-4D3F-BD24-A4DD8B916D22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2;p11"/>
          <p:cNvSpPr>
            <a:spLocks noChangeArrowheads="1"/>
          </p:cNvSpPr>
          <p:nvPr/>
        </p:nvSpPr>
        <p:spPr bwMode="auto">
          <a:xfrm>
            <a:off x="0" y="5045075"/>
            <a:ext cx="9144000" cy="9842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  <a:defRPr/>
            </a:pPr>
            <a:endParaRPr lang="ru-RU"/>
          </a:p>
        </p:txBody>
      </p:sp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" name="Google Shape;55;p11"/>
          <p:cNvSpPr txBox="1">
            <a:spLocks noGrp="1"/>
          </p:cNvSpPr>
          <p:nvPr>
            <p:ph type="sldNum" idx="10"/>
          </p:nvPr>
        </p:nvSpPr>
        <p:spPr bwMode="auto">
          <a:xfrm>
            <a:off x="8472488" y="4662488"/>
            <a:ext cx="549275" cy="3937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latin typeface="Economica" charset="0"/>
                <a:sym typeface="Economica" charset="0"/>
              </a:defRPr>
            </a:lvl1pPr>
          </a:lstStyle>
          <a:p>
            <a:pPr>
              <a:defRPr/>
            </a:pPr>
            <a:fld id="{EF452242-2DCD-4305-8A2F-765C5A12982A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lux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1"/>
          <p:cNvSpPr txBox="1">
            <a:spLocks noGrp="1"/>
          </p:cNvSpPr>
          <p:nvPr>
            <p:ph type="title"/>
          </p:nvPr>
        </p:nvSpPr>
        <p:spPr bwMode="auto">
          <a:xfrm>
            <a:off x="311150" y="315913"/>
            <a:ext cx="85217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1027" name="Google Shape;7;p1"/>
          <p:cNvSpPr txBox="1">
            <a:spLocks noGrp="1"/>
          </p:cNvSpPr>
          <p:nvPr>
            <p:ph type="body" idx="1"/>
          </p:nvPr>
        </p:nvSpPr>
        <p:spPr bwMode="auto">
          <a:xfrm>
            <a:off x="311150" y="1225550"/>
            <a:ext cx="8521700" cy="335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1028" name="Google Shape;8;p1"/>
          <p:cNvSpPr txBox="1">
            <a:spLocks noGrp="1"/>
          </p:cNvSpPr>
          <p:nvPr/>
        </p:nvSpPr>
        <p:spPr bwMode="auto">
          <a:xfrm>
            <a:off x="8472488" y="4662488"/>
            <a:ext cx="5492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r">
              <a:buClr>
                <a:srgbClr val="000000"/>
              </a:buClr>
              <a:buFont typeface="Arial" charset="0"/>
              <a:buNone/>
              <a:defRPr/>
            </a:pPr>
            <a:fld id="{C6C1742B-54D8-479F-AE77-6F527274ED91}" type="slidenum">
              <a:rPr lang="en-US" sz="1000">
                <a:latin typeface="Economica" charset="0"/>
                <a:sym typeface="Economica" charset="0"/>
              </a:rPr>
              <a:pPr algn="r">
                <a:buClr>
                  <a:srgbClr val="000000"/>
                </a:buClr>
                <a:buFont typeface="Arial" charset="0"/>
                <a:buNone/>
                <a:defRPr/>
              </a:pPr>
              <a:t>‹#›</a:t>
            </a:fld>
            <a:endParaRPr lang="ru-RU" sz="1000">
              <a:latin typeface="Economica" charset="0"/>
              <a:sym typeface="Economica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69" r:id="rId3"/>
    <p:sldLayoutId id="2147483668" r:id="rId4"/>
    <p:sldLayoutId id="2147483667" r:id="rId5"/>
    <p:sldLayoutId id="2147483672" r:id="rId6"/>
    <p:sldLayoutId id="2147483673" r:id="rId7"/>
    <p:sldLayoutId id="2147483666" r:id="rId8"/>
    <p:sldLayoutId id="2147483674" r:id="rId9"/>
    <p:sldLayoutId id="2147483665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311150" y="315913"/>
            <a:ext cx="8521700" cy="103187"/>
          </a:xfrm>
        </p:spPr>
        <p:txBody>
          <a:bodyPr/>
          <a:lstStyle/>
          <a:p>
            <a:endParaRPr lang="ru-RU" sz="1200" smtClean="0">
              <a:latin typeface="Arial" charset="0"/>
              <a:cs typeface="Arial" charset="0"/>
            </a:endParaRPr>
          </a:p>
        </p:txBody>
      </p:sp>
      <p:pic>
        <p:nvPicPr>
          <p:cNvPr id="13314" name="Picture 4"/>
          <p:cNvPicPr>
            <a:picLocks noChangeAspect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039938" y="427038"/>
            <a:ext cx="1514475" cy="1328737"/>
          </a:xfrm>
        </p:spPr>
      </p:pic>
      <p:pic>
        <p:nvPicPr>
          <p:cNvPr id="13315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07063" y="417513"/>
            <a:ext cx="16192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1182688" y="2051050"/>
            <a:ext cx="7254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</a:rPr>
              <a:t>Журналістика як професійна діяльність</a:t>
            </a:r>
            <a:endParaRPr lang="uk-UA" sz="2400" b="1">
              <a:solidFill>
                <a:schemeClr val="tx1"/>
              </a:solidFill>
              <a:latin typeface="Times New Roman" pitchFamily="18" charset="0"/>
            </a:endParaRPr>
          </a:p>
          <a:p>
            <a:pPr algn="ctr"/>
            <a:endParaRPr lang="uk-UA" sz="2400" b="1">
              <a:solidFill>
                <a:schemeClr val="tx1"/>
              </a:solidFill>
              <a:latin typeface="Times New Roman" pitchFamily="18" charset="0"/>
            </a:endParaRPr>
          </a:p>
          <a:p>
            <a:pPr algn="ctr"/>
            <a:r>
              <a:rPr lang="uk-UA" sz="2000">
                <a:solidFill>
                  <a:schemeClr val="tx1"/>
                </a:solidFill>
              </a:rPr>
              <a:t>Любченко Юлія Валеріївна – к.н.соц.ком., </a:t>
            </a:r>
          </a:p>
          <a:p>
            <a:pPr algn="ctr"/>
            <a:r>
              <a:rPr lang="uk-UA" sz="2000">
                <a:solidFill>
                  <a:schemeClr val="tx1"/>
                </a:solidFill>
              </a:rPr>
              <a:t>доцентка кафедри журналістики ЗНУ</a:t>
            </a:r>
          </a:p>
          <a:p>
            <a:pPr algn="ctr"/>
            <a:endParaRPr lang="ru-RU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8"/>
          <p:cNvSpPr txBox="1">
            <a:spLocks noGrp="1"/>
          </p:cNvSpPr>
          <p:nvPr>
            <p:ph type="body" idx="4294967295"/>
          </p:nvPr>
        </p:nvSpPr>
        <p:spPr>
          <a:xfrm>
            <a:off x="311150" y="504825"/>
            <a:ext cx="8521700" cy="4075113"/>
          </a:xfrm>
        </p:spPr>
        <p:txBody>
          <a:bodyPr/>
          <a:lstStyle/>
          <a:p>
            <a:pPr marL="266700" indent="-266700" algn="ctr">
              <a:lnSpc>
                <a:spcPct val="90000"/>
              </a:lnSpc>
            </a:pPr>
            <a:r>
              <a:rPr lang="uk-UA" sz="1800" b="1" smtClean="0">
                <a:latin typeface="Times New Roman" pitchFamily="18" charset="0"/>
                <a:cs typeface="Arial" charset="0"/>
              </a:rPr>
              <a:t>Класифікація ЗМІ</a:t>
            </a:r>
          </a:p>
          <a:p>
            <a:pPr marL="266700" indent="-266700">
              <a:lnSpc>
                <a:spcPct val="90000"/>
              </a:lnSpc>
            </a:pPr>
            <a:endParaRPr lang="uk-UA" sz="1800" b="1" smtClean="0">
              <a:latin typeface="Times New Roman" pitchFamily="18" charset="0"/>
              <a:cs typeface="Arial" charset="0"/>
            </a:endParaRPr>
          </a:p>
          <a:p>
            <a:pPr marL="266700" indent="-266700">
              <a:lnSpc>
                <a:spcPct val="90000"/>
              </a:lnSpc>
              <a:buFont typeface="Arial" charset="0"/>
              <a:buAutoNum type="arabicPeriod"/>
            </a:pPr>
            <a:r>
              <a:rPr lang="uk-UA" sz="1800" b="1" smtClean="0">
                <a:latin typeface="Times New Roman" pitchFamily="18" charset="0"/>
                <a:cs typeface="Arial" charset="0"/>
              </a:rPr>
              <a:t>За регіоном поширення:</a:t>
            </a:r>
            <a:r>
              <a:rPr lang="uk-UA" sz="1800" smtClean="0">
                <a:latin typeface="Times New Roman" pitchFamily="18" charset="0"/>
                <a:cs typeface="Arial" charset="0"/>
              </a:rPr>
              <a:t> центральні, регіональні, обласні, міські, районні, відомчі</a:t>
            </a:r>
            <a:r>
              <a:rPr lang="ru-RU" sz="1800" smtClean="0">
                <a:latin typeface="Times New Roman" pitchFamily="18" charset="0"/>
                <a:cs typeface="Arial" charset="0"/>
              </a:rPr>
              <a:t>.</a:t>
            </a:r>
          </a:p>
          <a:p>
            <a:pPr marL="266700" indent="-266700">
              <a:lnSpc>
                <a:spcPct val="90000"/>
              </a:lnSpc>
            </a:pPr>
            <a:r>
              <a:rPr lang="uk-UA" sz="1800" b="1" smtClean="0">
                <a:latin typeface="Times New Roman" pitchFamily="18" charset="0"/>
                <a:cs typeface="Arial" charset="0"/>
              </a:rPr>
              <a:t>2. За тематичною чи галузевою спеціалізацією:</a:t>
            </a:r>
            <a:r>
              <a:rPr lang="uk-UA" sz="1800" smtClean="0">
                <a:latin typeface="Times New Roman" pitchFamily="18" charset="0"/>
                <a:cs typeface="Arial" charset="0"/>
              </a:rPr>
              <a:t> загальні інформаційні (якісні, універсальні) та фахові видання, а також – ділові (економічні), юридичні, спортивні, рекламні, автомобільні, комп’ютерні, городньо-садівничі, розважальні, еротичні, сенсаційні, партійні, профспілково-галузеві органи масової інформації; </a:t>
            </a:r>
          </a:p>
          <a:p>
            <a:pPr marL="266700" indent="-266700">
              <a:lnSpc>
                <a:spcPct val="90000"/>
              </a:lnSpc>
            </a:pPr>
            <a:r>
              <a:rPr lang="uk-UA" sz="1800" b="1" smtClean="0">
                <a:latin typeface="Times New Roman" pitchFamily="18" charset="0"/>
                <a:cs typeface="Arial" charset="0"/>
              </a:rPr>
              <a:t>3. За періодичністю:</a:t>
            </a:r>
            <a:r>
              <a:rPr lang="uk-UA" sz="1800" smtClean="0">
                <a:latin typeface="Times New Roman" pitchFamily="18" charset="0"/>
                <a:cs typeface="Arial" charset="0"/>
              </a:rPr>
              <a:t> щоденні, щотижневі, щомісячні, квартальні, щорічники; </a:t>
            </a:r>
          </a:p>
          <a:p>
            <a:pPr marL="266700" indent="-266700">
              <a:lnSpc>
                <a:spcPct val="90000"/>
              </a:lnSpc>
            </a:pPr>
            <a:r>
              <a:rPr lang="uk-UA" sz="1800" b="1" smtClean="0">
                <a:latin typeface="Times New Roman" pitchFamily="18" charset="0"/>
                <a:cs typeface="Arial" charset="0"/>
              </a:rPr>
              <a:t>4. За типом аудиторії:</a:t>
            </a:r>
            <a:r>
              <a:rPr lang="uk-UA" sz="1800" smtClean="0">
                <a:latin typeface="Times New Roman" pitchFamily="18" charset="0"/>
                <a:cs typeface="Arial" charset="0"/>
              </a:rPr>
              <a:t> загальні, жіночі, чоловічі, молодіжні, дитячі, студентські і т. п. </a:t>
            </a:r>
          </a:p>
          <a:p>
            <a:pPr marL="266700" indent="-266700">
              <a:lnSpc>
                <a:spcPct val="90000"/>
              </a:lnSpc>
            </a:pPr>
            <a:r>
              <a:rPr lang="ru-RU" sz="1800" b="1" smtClean="0">
                <a:latin typeface="Times New Roman" pitchFamily="18" charset="0"/>
                <a:cs typeface="Arial" charset="0"/>
              </a:rPr>
              <a:t>5. За видом комунікативного каналу поширення інформації:</a:t>
            </a:r>
            <a:r>
              <a:rPr lang="ru-RU" sz="1800" smtClean="0">
                <a:latin typeface="Times New Roman" pitchFamily="18" charset="0"/>
                <a:cs typeface="Arial" charset="0"/>
              </a:rPr>
              <a:t> друковані органи масової інформації; радіожурналістики; телевізійна журналістики; онлайн-журналістика.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Google Shape;81;p16"/>
          <p:cNvSpPr txBox="1">
            <a:spLocks noGrp="1"/>
          </p:cNvSpPr>
          <p:nvPr>
            <p:ph type="title"/>
          </p:nvPr>
        </p:nvSpPr>
        <p:spPr>
          <a:xfrm>
            <a:off x="311150" y="315913"/>
            <a:ext cx="8521700" cy="52705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ct val="0"/>
              </a:spcAft>
              <a:buFont typeface="Economica"/>
              <a:buNone/>
            </a:pPr>
            <a:r>
              <a:rPr lang="uk-UA" sz="2000" b="1" smtClean="0">
                <a:latin typeface="Times New Roman" pitchFamily="18" charset="0"/>
                <a:cs typeface="Arial" charset="0"/>
              </a:rPr>
              <a:t>Інформаційний простір</a:t>
            </a:r>
            <a:r>
              <a:rPr lang="uk-UA" smtClean="0">
                <a:latin typeface="Arial" charset="0"/>
                <a:cs typeface="Arial" charset="0"/>
              </a:rPr>
              <a:t> </a:t>
            </a:r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25602" name="Google Shape;82;p16"/>
          <p:cNvSpPr txBox="1">
            <a:spLocks noGrp="1"/>
          </p:cNvSpPr>
          <p:nvPr>
            <p:ph type="body" idx="1"/>
          </p:nvPr>
        </p:nvSpPr>
        <p:spPr>
          <a:xfrm>
            <a:off x="311150" y="1073150"/>
            <a:ext cx="4186238" cy="3506788"/>
          </a:xfrm>
        </p:spPr>
        <p:txBody>
          <a:bodyPr/>
          <a:lstStyle/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uk-UA" sz="1600" b="1" smtClean="0">
                <a:latin typeface="Times New Roman" pitchFamily="18" charset="0"/>
                <a:cs typeface="Arial" charset="0"/>
              </a:rPr>
              <a:t>Інформаційний простір - </a:t>
            </a:r>
            <a:r>
              <a:rPr lang="uk-UA" sz="1600" smtClean="0">
                <a:latin typeface="Times New Roman" pitchFamily="18" charset="0"/>
                <a:cs typeface="Arial" charset="0"/>
              </a:rPr>
              <a:t>сукупність територій, охоплених органами масової інформації певної категорії (реґіональними, національними, світовими). </a:t>
            </a:r>
          </a:p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uk-UA" sz="1600" smtClean="0">
              <a:latin typeface="Times New Roman" pitchFamily="18" charset="0"/>
              <a:cs typeface="Arial" charset="0"/>
            </a:endParaRPr>
          </a:p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1600" smtClean="0">
                <a:latin typeface="Times New Roman" pitchFamily="18" charset="0"/>
                <a:cs typeface="Arial" charset="0"/>
              </a:rPr>
              <a:t>Найчастіше цей термін вживають у значенні національного інформаційного простору, який потребує законодавчого врегулювання й захисту.</a:t>
            </a:r>
            <a:endParaRPr lang="ru-RU" sz="1000" smtClean="0">
              <a:latin typeface="Arial" charset="0"/>
              <a:cs typeface="Arial" charset="0"/>
            </a:endParaRPr>
          </a:p>
        </p:txBody>
      </p:sp>
      <p:pic>
        <p:nvPicPr>
          <p:cNvPr id="25603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1138" y="774700"/>
            <a:ext cx="2997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31746" name="Text Box 3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/>
            <a:endParaRPr lang="uk-UA" sz="2400" smtClean="0">
              <a:latin typeface="Arial" charset="0"/>
              <a:cs typeface="Arial" charset="0"/>
            </a:endParaRPr>
          </a:p>
          <a:p>
            <a:pPr algn="ctr"/>
            <a:endParaRPr lang="uk-UA" sz="2400" smtClean="0">
              <a:latin typeface="Arial" charset="0"/>
              <a:cs typeface="Arial" charset="0"/>
            </a:endParaRPr>
          </a:p>
          <a:p>
            <a:pPr algn="ctr"/>
            <a:endParaRPr lang="uk-UA" sz="2400" smtClean="0">
              <a:latin typeface="Arial" charset="0"/>
              <a:cs typeface="Arial" charset="0"/>
            </a:endParaRPr>
          </a:p>
          <a:p>
            <a:pPr algn="ctr"/>
            <a:r>
              <a:rPr lang="uk-UA" sz="2400" b="1" smtClean="0">
                <a:latin typeface="Arial" charset="0"/>
                <a:cs typeface="Arial" charset="0"/>
              </a:rPr>
              <a:t>ДЯКУЮ ЗА УВАГУ!</a:t>
            </a:r>
            <a:endParaRPr lang="ru-RU" sz="24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Grp="1"/>
          </p:cNvSpPr>
          <p:nvPr>
            <p:ph type="title" idx="4294967295"/>
          </p:nvPr>
        </p:nvSpPr>
        <p:spPr>
          <a:xfrm>
            <a:off x="311150" y="315913"/>
            <a:ext cx="8521700" cy="511175"/>
          </a:xfrm>
        </p:spPr>
        <p:txBody>
          <a:bodyPr/>
          <a:lstStyle/>
          <a:p>
            <a:pPr algn="ctr"/>
            <a:r>
              <a:rPr lang="uk-UA" sz="2400" b="1" smtClean="0">
                <a:latin typeface="Arial" charset="0"/>
                <a:cs typeface="Arial" charset="0"/>
              </a:rPr>
              <a:t>Знайомство</a:t>
            </a:r>
            <a:endParaRPr lang="ru-RU" sz="2400" b="1" smtClean="0">
              <a:latin typeface="Arial" charset="0"/>
              <a:cs typeface="Arial" charset="0"/>
            </a:endParaRPr>
          </a:p>
        </p:txBody>
      </p:sp>
      <p:sp>
        <p:nvSpPr>
          <p:cNvPr id="14338" name="Text Box 3"/>
          <p:cNvSpPr txBox="1">
            <a:spLocks noGrp="1"/>
          </p:cNvSpPr>
          <p:nvPr>
            <p:ph type="body" idx="4294967295"/>
          </p:nvPr>
        </p:nvSpPr>
        <p:spPr>
          <a:xfrm>
            <a:off x="311150" y="860425"/>
            <a:ext cx="4905375" cy="3719513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>
              <a:lnSpc>
                <a:spcPct val="80000"/>
              </a:lnSpc>
            </a:pPr>
            <a:endParaRPr lang="uk-UA" sz="2400" smtClean="0">
              <a:latin typeface="Times New Roman" pitchFamily="18" charset="0"/>
              <a:cs typeface="Arial" charset="0"/>
            </a:endParaRPr>
          </a:p>
          <a:p>
            <a:pPr algn="just">
              <a:lnSpc>
                <a:spcPct val="80000"/>
              </a:lnSpc>
            </a:pPr>
            <a:r>
              <a:rPr lang="uk-UA" sz="2400" smtClean="0">
                <a:latin typeface="Times New Roman" pitchFamily="18" charset="0"/>
                <a:cs typeface="Arial" charset="0"/>
              </a:rPr>
              <a:t>Які медіа ви читаєте, </a:t>
            </a:r>
          </a:p>
          <a:p>
            <a:pPr algn="just">
              <a:lnSpc>
                <a:spcPct val="80000"/>
              </a:lnSpc>
            </a:pPr>
            <a:endParaRPr lang="uk-UA" sz="2400" smtClean="0">
              <a:latin typeface="Times New Roman" pitchFamily="18" charset="0"/>
              <a:cs typeface="Arial" charset="0"/>
            </a:endParaRPr>
          </a:p>
          <a:p>
            <a:pPr algn="just">
              <a:lnSpc>
                <a:spcPct val="80000"/>
              </a:lnSpc>
            </a:pPr>
            <a:r>
              <a:rPr lang="uk-UA" sz="2400" smtClean="0">
                <a:latin typeface="Times New Roman" pitchFamily="18" charset="0"/>
                <a:cs typeface="Arial" charset="0"/>
              </a:rPr>
              <a:t>переглядаєте, слухаєте? </a:t>
            </a:r>
          </a:p>
          <a:p>
            <a:pPr algn="just">
              <a:lnSpc>
                <a:spcPct val="80000"/>
              </a:lnSpc>
            </a:pPr>
            <a:endParaRPr lang="uk-UA" sz="2400" smtClean="0">
              <a:latin typeface="Times New Roman" pitchFamily="18" charset="0"/>
              <a:cs typeface="Arial" charset="0"/>
            </a:endParaRPr>
          </a:p>
          <a:p>
            <a:pPr algn="just">
              <a:lnSpc>
                <a:spcPct val="80000"/>
              </a:lnSpc>
            </a:pPr>
            <a:r>
              <a:rPr lang="uk-UA" sz="2400" smtClean="0">
                <a:latin typeface="Times New Roman" pitchFamily="18" charset="0"/>
                <a:cs typeface="Arial" charset="0"/>
              </a:rPr>
              <a:t>Чому?</a:t>
            </a:r>
            <a:endParaRPr lang="ru-RU" sz="2400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14339" name="AutoShape 4" descr="16836336-reporter-interview"/>
          <p:cNvSpPr>
            <a:spLocks noChangeAspect="1" noChangeArrowheads="1"/>
          </p:cNvSpPr>
          <p:nvPr/>
        </p:nvSpPr>
        <p:spPr bwMode="auto">
          <a:xfrm>
            <a:off x="141288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4340" name="AutoShape 6" descr="16836336-reporter-interview"/>
          <p:cNvSpPr>
            <a:spLocks noChangeAspect="1" noChangeArrowheads="1"/>
          </p:cNvSpPr>
          <p:nvPr/>
        </p:nvSpPr>
        <p:spPr bwMode="auto">
          <a:xfrm>
            <a:off x="141288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4341" name="AutoShape 8" descr="16836336-reporter-interview"/>
          <p:cNvSpPr>
            <a:spLocks noChangeAspect="1" noChangeArrowheads="1"/>
          </p:cNvSpPr>
          <p:nvPr/>
        </p:nvSpPr>
        <p:spPr bwMode="auto">
          <a:xfrm>
            <a:off x="141288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4342" name="AutoShape 10" descr="16836336-reporter-interview"/>
          <p:cNvSpPr>
            <a:spLocks noChangeAspect="1" noChangeArrowheads="1"/>
          </p:cNvSpPr>
          <p:nvPr/>
        </p:nvSpPr>
        <p:spPr bwMode="auto">
          <a:xfrm>
            <a:off x="141288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4343" name="AutoShape 12" descr="16836336-reporter-interview"/>
          <p:cNvSpPr>
            <a:spLocks noChangeAspect="1" noChangeArrowheads="1"/>
          </p:cNvSpPr>
          <p:nvPr/>
        </p:nvSpPr>
        <p:spPr bwMode="auto">
          <a:xfrm>
            <a:off x="141288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pic>
        <p:nvPicPr>
          <p:cNvPr id="14344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4325" y="1084263"/>
            <a:ext cx="3571875" cy="322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"/>
          <p:cNvSpPr txBox="1">
            <a:spLocks noGrp="1"/>
          </p:cNvSpPr>
          <p:nvPr>
            <p:ph type="title" idx="4294967295"/>
          </p:nvPr>
        </p:nvSpPr>
        <p:spPr>
          <a:xfrm>
            <a:off x="311150" y="315913"/>
            <a:ext cx="8521700" cy="663575"/>
          </a:xfrm>
        </p:spPr>
        <p:txBody>
          <a:bodyPr/>
          <a:lstStyle/>
          <a:p>
            <a:pPr algn="ctr"/>
            <a:r>
              <a:rPr lang="uk-UA" sz="2800" b="1" smtClean="0">
                <a:latin typeface="Arial" charset="0"/>
                <a:cs typeface="Arial" charset="0"/>
              </a:rPr>
              <a:t>Якісні медіа</a:t>
            </a:r>
            <a:endParaRPr lang="ru-RU" sz="2800" b="1" smtClean="0">
              <a:latin typeface="Arial" charset="0"/>
              <a:cs typeface="Arial" charset="0"/>
            </a:endParaRPr>
          </a:p>
        </p:txBody>
      </p:sp>
      <p:sp>
        <p:nvSpPr>
          <p:cNvPr id="15362" name="Text Box 3"/>
          <p:cNvSpPr txBox="1">
            <a:spLocks noGrp="1"/>
          </p:cNvSpPr>
          <p:nvPr>
            <p:ph type="body" idx="4294967295"/>
          </p:nvPr>
        </p:nvSpPr>
        <p:spPr>
          <a:xfrm>
            <a:off x="311150" y="1127125"/>
            <a:ext cx="4297363" cy="3452813"/>
          </a:xfrm>
        </p:spPr>
        <p:txBody>
          <a:bodyPr/>
          <a:lstStyle/>
          <a:p>
            <a:r>
              <a:rPr lang="ru-RU" sz="2000" smtClean="0">
                <a:latin typeface="Times New Roman" pitchFamily="18" charset="0"/>
                <a:cs typeface="Arial" charset="0"/>
              </a:rPr>
              <a:t>До нового Білого списку станом на лютий 2021 року ввійшло вісім найякісніших ЗМІ:  </a:t>
            </a:r>
            <a:r>
              <a:rPr lang="ru-RU" sz="2000" b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Громадське,</a:t>
            </a:r>
            <a:r>
              <a:rPr lang="ru-RU" sz="2000" b="1" smtClean="0">
                <a:latin typeface="Times New Roman" pitchFamily="18" charset="0"/>
                <a:cs typeface="Arial" charset="0"/>
              </a:rPr>
              <a:t> </a:t>
            </a:r>
          </a:p>
          <a:p>
            <a:r>
              <a:rPr lang="ru-RU" sz="2000" b="1" smtClean="0">
                <a:latin typeface="Times New Roman" pitchFamily="18" charset="0"/>
                <a:cs typeface="Arial" charset="0"/>
              </a:rPr>
              <a:t>"Ліга", "Українська правда", Укрінформ, Радіо Свобода, "Дзеркало тижня", “Букви”, Суспільне.</a:t>
            </a:r>
          </a:p>
          <a:p>
            <a:r>
              <a:rPr lang="ru-RU" sz="2000" smtClean="0">
                <a:latin typeface="Times New Roman" pitchFamily="18" charset="0"/>
                <a:cs typeface="Arial" charset="0"/>
              </a:rPr>
              <a:t>За результатами аналізу, рівень дотримання професійних стандартів на цих ресурсах в середньому становив близько </a:t>
            </a:r>
            <a:r>
              <a:rPr lang="ru-RU" sz="2000" b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97,8%. </a:t>
            </a:r>
          </a:p>
        </p:txBody>
      </p:sp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9538" y="1131888"/>
            <a:ext cx="3582987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3"/>
          <p:cNvSpPr txBox="1">
            <a:spLocks noChangeArrowheads="1"/>
          </p:cNvSpPr>
          <p:nvPr/>
        </p:nvSpPr>
        <p:spPr bwMode="auto">
          <a:xfrm>
            <a:off x="584200" y="660400"/>
            <a:ext cx="7932738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uk-UA" sz="20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uk-UA" sz="20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uk-UA" sz="20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uk-UA" sz="20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uk-UA" sz="2000" b="1">
                <a:latin typeface="Times New Roman" pitchFamily="18" charset="0"/>
              </a:rPr>
              <a:t>Які асоціації викликає слово “журналістика”?</a:t>
            </a:r>
            <a:endParaRPr lang="ru-RU" sz="20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5"/>
          <p:cNvSpPr txBox="1">
            <a:spLocks noGrp="1"/>
          </p:cNvSpPr>
          <p:nvPr>
            <p:ph type="body" sz="half" idx="4294967295"/>
          </p:nvPr>
        </p:nvSpPr>
        <p:spPr>
          <a:xfrm>
            <a:off x="301625" y="473075"/>
            <a:ext cx="8486775" cy="4149725"/>
          </a:xfrm>
        </p:spPr>
        <p:txBody>
          <a:bodyPr/>
          <a:lstStyle/>
          <a:p>
            <a:r>
              <a:rPr lang="uk-UA" sz="2000" b="1" smtClean="0">
                <a:latin typeface="Times New Roman" pitchFamily="18" charset="0"/>
                <a:cs typeface="Arial" charset="0"/>
              </a:rPr>
              <a:t>Що таке журналістика?</a:t>
            </a:r>
          </a:p>
          <a:p>
            <a:endParaRPr lang="uk-UA" sz="2000" b="1" smtClean="0">
              <a:latin typeface="Times New Roman" pitchFamily="18" charset="0"/>
              <a:cs typeface="Arial" charset="0"/>
            </a:endParaRPr>
          </a:p>
          <a:p>
            <a:endParaRPr lang="ru-RU" sz="1200" smtClean="0">
              <a:latin typeface="Arial" charset="0"/>
              <a:cs typeface="Arial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25438" y="1108075"/>
            <a:ext cx="3914775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000">
                <a:latin typeface="Times New Roman" pitchFamily="18" charset="0"/>
              </a:rPr>
              <a:t>1) форма громадської та літературної діяльності по збиранню, обробці та поширенню інформації через канали масової комунікації, під якими розуміються передусім преса, радіомовлення, телебачення, інформаційні агентства, електронні канали зв’язку; </a:t>
            </a:r>
            <a:endParaRPr lang="ru-RU" sz="2000">
              <a:latin typeface="Times New Roman" pitchFamily="18" charset="0"/>
            </a:endParaRPr>
          </a:p>
          <a:p>
            <a:endParaRPr lang="ru-RU" sz="2000">
              <a:latin typeface="Times New Roman" pitchFamily="18" charset="0"/>
            </a:endParaRPr>
          </a:p>
        </p:txBody>
      </p:sp>
      <p:pic>
        <p:nvPicPr>
          <p:cNvPr id="18435" name="Picture 4" descr="У 36% матеріалів не вказано джерело інформації - запорізькі ЗМІ | Інститут  масової інформації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6413" y="827088"/>
            <a:ext cx="4535487" cy="360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 txBox="1">
            <a:spLocks noGrp="1"/>
          </p:cNvSpPr>
          <p:nvPr>
            <p:ph type="body" idx="4294967295"/>
          </p:nvPr>
        </p:nvSpPr>
        <p:spPr>
          <a:xfrm>
            <a:off x="311150" y="895350"/>
            <a:ext cx="5159375" cy="3997325"/>
          </a:xfrm>
        </p:spPr>
        <p:txBody>
          <a:bodyPr/>
          <a:lstStyle/>
          <a:p>
            <a:r>
              <a:rPr lang="uk-UA" sz="2000" smtClean="0">
                <a:latin typeface="Times New Roman" pitchFamily="18" charset="0"/>
                <a:cs typeface="Arial" charset="0"/>
              </a:rPr>
              <a:t>2) періодичні видання в цілому, а останнім часом і всі засоби масової інформації, включаючи ефірні та електронні; </a:t>
            </a:r>
            <a:endParaRPr lang="ru-RU" sz="2000" smtClean="0">
              <a:latin typeface="Times New Roman" pitchFamily="18" charset="0"/>
              <a:cs typeface="Arial" charset="0"/>
            </a:endParaRPr>
          </a:p>
          <a:p>
            <a:endParaRPr lang="uk-UA" sz="2000" smtClean="0">
              <a:latin typeface="Times New Roman" pitchFamily="18" charset="0"/>
              <a:cs typeface="Arial" charset="0"/>
            </a:endParaRPr>
          </a:p>
          <a:p>
            <a:r>
              <a:rPr lang="uk-UA" sz="2000" smtClean="0">
                <a:latin typeface="Times New Roman" pitchFamily="18" charset="0"/>
                <a:cs typeface="Arial" charset="0"/>
              </a:rPr>
              <a:t>3) наукова дисципліна, що вивчає різноманітні проблеми даного фаху; це значення виразно простежується в такому словосполученні, як «кафедра журналістики»; більш точними для вираження цього значення нам уявляються терміни «журналістикознавство»</a:t>
            </a:r>
            <a:endParaRPr lang="ru-RU" sz="2000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541338" y="490538"/>
            <a:ext cx="767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 b="1">
                <a:latin typeface="Times New Roman" pitchFamily="18" charset="0"/>
              </a:rPr>
              <a:t>Що таке журналістика?</a:t>
            </a:r>
            <a:endParaRPr lang="ru-RU" sz="2000" b="1">
              <a:latin typeface="Times New Roman" pitchFamily="18" charset="0"/>
            </a:endParaRPr>
          </a:p>
        </p:txBody>
      </p:sp>
      <p:sp>
        <p:nvSpPr>
          <p:cNvPr id="19459" name="AutoShape 5" descr="Юний журналіст - Home | Facebook"/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0" name="AutoShape 7" descr="Юний журналіст - Home | Facebook"/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9461" name="Picture 9" descr="Изображения Журналистика | Бесплатные векторы, стоковые фото и PS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62550" y="920750"/>
            <a:ext cx="3465513" cy="375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8"/>
          <p:cNvSpPr txBox="1">
            <a:spLocks noChangeArrowheads="1"/>
          </p:cNvSpPr>
          <p:nvPr/>
        </p:nvSpPr>
        <p:spPr bwMode="auto">
          <a:xfrm>
            <a:off x="592138" y="566738"/>
            <a:ext cx="7891462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uk-UA" sz="200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uk-UA"/>
          </a:p>
          <a:p>
            <a:pPr>
              <a:spcBef>
                <a:spcPct val="50000"/>
              </a:spcBef>
            </a:pPr>
            <a:endParaRPr lang="uk-UA"/>
          </a:p>
          <a:p>
            <a:pPr>
              <a:spcBef>
                <a:spcPct val="50000"/>
              </a:spcBef>
            </a:pPr>
            <a:endParaRPr lang="uk-UA"/>
          </a:p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490538" y="1501775"/>
            <a:ext cx="431800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>
                <a:latin typeface="Times New Roman" pitchFamily="18" charset="0"/>
              </a:rPr>
              <a:t>4) професія журналіста; це значення простежується у висловах «займатися журналістикою», «навчатися журналістиці»</a:t>
            </a:r>
            <a:endParaRPr lang="ru-RU" sz="2000">
              <a:latin typeface="Times New Roman" pitchFamily="18" charset="0"/>
            </a:endParaRPr>
          </a:p>
          <a:p>
            <a:endParaRPr lang="uk-UA" sz="2000">
              <a:latin typeface="Times New Roman" pitchFamily="18" charset="0"/>
            </a:endParaRPr>
          </a:p>
          <a:p>
            <a:endParaRPr lang="uk-UA" sz="2000">
              <a:latin typeface="Times New Roman" pitchFamily="18" charset="0"/>
            </a:endParaRPr>
          </a:p>
          <a:p>
            <a:endParaRPr lang="uk-UA"/>
          </a:p>
          <a:p>
            <a:endParaRPr lang="uk-UA"/>
          </a:p>
          <a:p>
            <a:endParaRPr lang="uk-UA"/>
          </a:p>
          <a:p>
            <a:endParaRPr lang="ru-RU"/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1193800" y="584200"/>
            <a:ext cx="652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1549400" y="684213"/>
            <a:ext cx="6367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Що таке журналістика?</a:t>
            </a:r>
            <a:endParaRPr lang="ru-RU" sz="2000" b="1">
              <a:latin typeface="Times New Roman" pitchFamily="18" charset="0"/>
            </a:endParaRPr>
          </a:p>
        </p:txBody>
      </p:sp>
      <p:sp>
        <p:nvSpPr>
          <p:cNvPr id="20485" name="AutoShape 7" descr="Професійна проба професії журналіст - Моє професійне самовизначення"/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0486" name="Picture 9" descr="Твір на тему: Професія журналіст / Шкільний твір | Поліанна М - читати на  «Проба Пера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3188" y="1185863"/>
            <a:ext cx="333375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6"/>
          <p:cNvSpPr txBox="1">
            <a:spLocks noChangeArrowheads="1"/>
          </p:cNvSpPr>
          <p:nvPr/>
        </p:nvSpPr>
        <p:spPr bwMode="auto">
          <a:xfrm>
            <a:off x="585788" y="744538"/>
            <a:ext cx="807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/>
          </a:p>
        </p:txBody>
      </p:sp>
      <p:sp>
        <p:nvSpPr>
          <p:cNvPr id="21506" name="Rectangle 7"/>
          <p:cNvSpPr>
            <a:spLocks noChangeArrowheads="1"/>
          </p:cNvSpPr>
          <p:nvPr/>
        </p:nvSpPr>
        <p:spPr bwMode="auto">
          <a:xfrm>
            <a:off x="441325" y="652463"/>
            <a:ext cx="8043863" cy="31908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71415" rIns="0" bIns="71415" anchor="ctr">
            <a:spAutoFit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Журналістика як соціальний інститут</a:t>
            </a:r>
          </a:p>
          <a:p>
            <a:endParaRPr lang="uk-UA" sz="2000" b="1">
              <a:latin typeface="Times New Roman" pitchFamily="18" charset="0"/>
            </a:endParaRPr>
          </a:p>
          <a:p>
            <a:r>
              <a:rPr lang="uk-UA" sz="2000" b="1">
                <a:latin typeface="Times New Roman" pitchFamily="18" charset="0"/>
              </a:rPr>
              <a:t>Журналістика – це соціальний інститут, </a:t>
            </a:r>
            <a:r>
              <a:rPr lang="uk-UA" sz="2000">
                <a:latin typeface="Times New Roman" pitchFamily="18" charset="0"/>
              </a:rPr>
              <a:t>створений з метою забезпечення всебічного й об’єктивного інформування всіх суб’єктів суспільного життя про соціальну дійсність, що необхідне для оптимального функціонування всіх інших соціальних інститутів і суспільства в цілому як саморегульованої системи. </a:t>
            </a:r>
          </a:p>
          <a:p>
            <a:endParaRPr lang="uk-UA" sz="2000">
              <a:latin typeface="Times New Roman" pitchFamily="18" charset="0"/>
            </a:endParaRPr>
          </a:p>
          <a:p>
            <a:r>
              <a:rPr lang="ru-RU" sz="2000" b="1">
                <a:latin typeface="Times New Roman" pitchFamily="18" charset="0"/>
              </a:rPr>
              <a:t>Соціальна місія журналістики</a:t>
            </a:r>
            <a:r>
              <a:rPr lang="ru-RU" sz="2000">
                <a:latin typeface="Times New Roman" pitchFamily="18" charset="0"/>
              </a:rPr>
              <a:t> – формування громадської думки та управління масовими емоціями. </a:t>
            </a:r>
            <a:endParaRPr lang="en-US" sz="20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4"/>
          <p:cNvSpPr txBox="1">
            <a:spLocks noChangeArrowheads="1"/>
          </p:cNvSpPr>
          <p:nvPr/>
        </p:nvSpPr>
        <p:spPr bwMode="auto">
          <a:xfrm>
            <a:off x="525463" y="1033463"/>
            <a:ext cx="791527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Times New Roman" pitchFamily="18" charset="0"/>
              </a:rPr>
              <a:t>Журналістика – це історія сучасності</a:t>
            </a:r>
          </a:p>
          <a:p>
            <a:pPr algn="ctr"/>
            <a:endParaRPr lang="uk-UA" sz="2000" b="1">
              <a:latin typeface="Times New Roman" pitchFamily="18" charset="0"/>
            </a:endParaRPr>
          </a:p>
          <a:p>
            <a:pPr algn="ctr"/>
            <a:endParaRPr lang="uk-UA" sz="2000" b="1">
              <a:latin typeface="Times New Roman" pitchFamily="18" charset="0"/>
            </a:endParaRPr>
          </a:p>
          <a:p>
            <a:pPr algn="ctr"/>
            <a:r>
              <a:rPr lang="uk-UA" sz="2000" b="1">
                <a:latin typeface="Times New Roman" pitchFamily="18" charset="0"/>
              </a:rPr>
              <a:t>Журналістика як бізнес</a:t>
            </a:r>
          </a:p>
          <a:p>
            <a:pPr algn="ctr"/>
            <a:endParaRPr lang="uk-UA" sz="2000" b="1">
              <a:latin typeface="Times New Roman" pitchFamily="18" charset="0"/>
            </a:endParaRPr>
          </a:p>
          <a:p>
            <a:pPr algn="ctr"/>
            <a:endParaRPr lang="uk-UA" sz="2000" b="1">
              <a:latin typeface="Times New Roman" pitchFamily="18" charset="0"/>
            </a:endParaRPr>
          </a:p>
          <a:p>
            <a:pPr algn="ctr"/>
            <a:r>
              <a:rPr lang="uk-UA" sz="2000" b="1">
                <a:latin typeface="Times New Roman" pitchFamily="18" charset="0"/>
              </a:rPr>
              <a:t>Журналістика як система ЗМІ</a:t>
            </a:r>
          </a:p>
          <a:p>
            <a:pPr algn="ctr"/>
            <a:endParaRPr lang="uk-UA" sz="2000" b="1">
              <a:latin typeface="Times New Roman" pitchFamily="18" charset="0"/>
            </a:endParaRPr>
          </a:p>
          <a:p>
            <a:pPr algn="ctr"/>
            <a:endParaRPr lang="uk-UA" sz="2000" b="1">
              <a:latin typeface="Times New Roman" pitchFamily="18" charset="0"/>
            </a:endParaRPr>
          </a:p>
          <a:p>
            <a:r>
              <a:rPr lang="uk-UA" sz="2000" b="1">
                <a:latin typeface="Times New Roman" pitchFamily="18" charset="0"/>
              </a:rPr>
              <a:t>Вправа: “Етапи розвитку інформаційного простору”</a:t>
            </a:r>
            <a:endParaRPr lang="ru-RU" sz="2000" b="1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3024</TotalTime>
  <Words>337</Words>
  <PresentationFormat>Экран (16:9)</PresentationFormat>
  <Paragraphs>65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6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Economica</vt:lpstr>
      <vt:lpstr>Times New Roman</vt:lpstr>
      <vt:lpstr>Luxe</vt:lpstr>
      <vt:lpstr>Luxe</vt:lpstr>
      <vt:lpstr>Luxe</vt:lpstr>
      <vt:lpstr>Luxe</vt:lpstr>
      <vt:lpstr>Luxe</vt:lpstr>
      <vt:lpstr>Luxe</vt:lpstr>
      <vt:lpstr>Слайд 1</vt:lpstr>
      <vt:lpstr>Знайомство</vt:lpstr>
      <vt:lpstr>Якісні медіа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Інформаційний простір 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Як розпізнати фейки в соцмережах</dc:title>
  <cp:lastModifiedBy>Юлия</cp:lastModifiedBy>
  <cp:revision>13</cp:revision>
  <dcterms:modified xsi:type="dcterms:W3CDTF">2023-02-13T20:50:47Z</dcterms:modified>
</cp:coreProperties>
</file>