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75" r:id="rId4"/>
    <p:sldId id="276" r:id="rId5"/>
    <p:sldId id="277" r:id="rId6"/>
    <p:sldId id="257" r:id="rId7"/>
    <p:sldId id="258" r:id="rId8"/>
    <p:sldId id="259" r:id="rId9"/>
    <p:sldId id="263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2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7F6EF-1537-454B-BAD0-AFBDB79934D3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E1A13-8AED-4295-BA18-ADF757B79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3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1A13-8AED-4295-BA18-ADF757B7919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9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1A13-8AED-4295-BA18-ADF757B791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25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1A13-8AED-4295-BA18-ADF757B7919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6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FB7-E63B-4461-B3DA-1F4009894011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04A-6B0E-449B-9BCC-4A3D9AC06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FB7-E63B-4461-B3DA-1F4009894011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04A-6B0E-449B-9BCC-4A3D9AC06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60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FB7-E63B-4461-B3DA-1F4009894011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04A-6B0E-449B-9BCC-4A3D9AC06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2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FB7-E63B-4461-B3DA-1F4009894011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04A-6B0E-449B-9BCC-4A3D9AC06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9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FB7-E63B-4461-B3DA-1F4009894011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04A-6B0E-449B-9BCC-4A3D9AC06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7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FB7-E63B-4461-B3DA-1F4009894011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04A-6B0E-449B-9BCC-4A3D9AC06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6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FB7-E63B-4461-B3DA-1F4009894011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04A-6B0E-449B-9BCC-4A3D9AC06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7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FB7-E63B-4461-B3DA-1F4009894011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04A-6B0E-449B-9BCC-4A3D9AC06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1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FB7-E63B-4461-B3DA-1F4009894011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04A-6B0E-449B-9BCC-4A3D9AC06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4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FB7-E63B-4461-B3DA-1F4009894011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04A-6B0E-449B-9BCC-4A3D9AC06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6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FB7-E63B-4461-B3DA-1F4009894011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504A-6B0E-449B-9BCC-4A3D9AC06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2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BDFB7-E63B-4461-B3DA-1F4009894011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2504A-6B0E-449B-9BCC-4A3D9AC06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5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Тема 4. Задачі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924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Визначимо</a:t>
            </a:r>
            <a:r>
              <a:rPr lang="ru-RU" sz="2400" dirty="0"/>
              <a:t> </a:t>
            </a:r>
            <a:r>
              <a:rPr lang="ru-RU" sz="2400" dirty="0" err="1"/>
              <a:t>модальний</a:t>
            </a:r>
            <a:r>
              <a:rPr lang="ru-RU" sz="2400" dirty="0"/>
              <a:t> </a:t>
            </a:r>
            <a:r>
              <a:rPr lang="ru-RU" sz="2400" dirty="0" err="1"/>
              <a:t>інтервал</a:t>
            </a:r>
            <a:r>
              <a:rPr lang="ru-RU" sz="2400" dirty="0"/>
              <a:t>: так як </a:t>
            </a:r>
            <a:r>
              <a:rPr lang="ru-RU" sz="2400" dirty="0" err="1"/>
              <a:t>найбільша</a:t>
            </a:r>
            <a:r>
              <a:rPr lang="ru-RU" sz="2400" dirty="0"/>
              <a:t> частота в гр. 1 табл. </a:t>
            </a:r>
            <a:r>
              <a:rPr lang="ru-RU" sz="2400" dirty="0" smtClean="0"/>
              <a:t>становить </a:t>
            </a:r>
            <a:r>
              <a:rPr lang="ru-RU" sz="2400" dirty="0"/>
              <a:t>88 </a:t>
            </a:r>
            <a:r>
              <a:rPr lang="ru-RU" sz="2400" dirty="0" err="1"/>
              <a:t>страхових</a:t>
            </a:r>
            <a:r>
              <a:rPr lang="ru-RU" sz="2400" dirty="0"/>
              <a:t> </a:t>
            </a:r>
            <a:r>
              <a:rPr lang="ru-RU" sz="2400" dirty="0" err="1"/>
              <a:t>фірм</a:t>
            </a:r>
            <a:r>
              <a:rPr lang="ru-RU" sz="2400" dirty="0"/>
              <a:t>, то </a:t>
            </a:r>
            <a:r>
              <a:rPr lang="ru-RU" sz="2400" dirty="0" err="1"/>
              <a:t>модальний</a:t>
            </a:r>
            <a:r>
              <a:rPr lang="ru-RU" sz="2400" dirty="0"/>
              <a:t> </a:t>
            </a:r>
            <a:r>
              <a:rPr lang="ru-RU" sz="2400" dirty="0" err="1"/>
              <a:t>інтервал</a:t>
            </a:r>
            <a:r>
              <a:rPr lang="ru-RU" sz="2400" dirty="0"/>
              <a:t> буде </a:t>
            </a:r>
            <a:r>
              <a:rPr lang="ru-RU" sz="2400" dirty="0" err="1"/>
              <a:t>від</a:t>
            </a:r>
            <a:r>
              <a:rPr lang="ru-RU" sz="2400" dirty="0"/>
              <a:t> 4,5 до 5,5. Мода складе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/>
              <a:t>часто </a:t>
            </a:r>
            <a:r>
              <a:rPr lang="ru-RU" dirty="0" err="1"/>
              <a:t>зустрічається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страхових</a:t>
            </a:r>
            <a:r>
              <a:rPr lang="ru-RU" dirty="0"/>
              <a:t> </a:t>
            </a:r>
            <a:r>
              <a:rPr lang="ru-RU" dirty="0" err="1"/>
              <a:t>сум</a:t>
            </a:r>
            <a:r>
              <a:rPr lang="ru-RU" dirty="0"/>
              <a:t> - 4,85 тис. </a:t>
            </a:r>
            <a:r>
              <a:rPr lang="ru-RU" dirty="0" smtClean="0"/>
              <a:t>грн.</a:t>
            </a:r>
            <a:endParaRPr lang="ru-RU" dirty="0"/>
          </a:p>
        </p:txBody>
      </p:sp>
      <p:pic>
        <p:nvPicPr>
          <p:cNvPr id="5124" name="Picture 4" descr="https://stud.com.ua/htm/img/33/1342/1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55" y="1922901"/>
            <a:ext cx="7987684" cy="250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3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err="1"/>
              <a:t>Визначимо</a:t>
            </a:r>
            <a:r>
              <a:rPr lang="ru-RU" sz="2400" dirty="0"/>
              <a:t> </a:t>
            </a:r>
            <a:r>
              <a:rPr lang="ru-RU" sz="2400" dirty="0" err="1"/>
              <a:t>медіанний</a:t>
            </a:r>
            <a:r>
              <a:rPr lang="ru-RU" sz="2400" dirty="0"/>
              <a:t> </a:t>
            </a:r>
            <a:r>
              <a:rPr lang="ru-RU" sz="2400" dirty="0" err="1"/>
              <a:t>інтервал</a:t>
            </a:r>
            <a:r>
              <a:rPr lang="ru-RU" sz="2400" dirty="0"/>
              <a:t> (</a:t>
            </a:r>
            <a:r>
              <a:rPr lang="ru-RU" sz="2400" dirty="0" err="1"/>
              <a:t>інтервал</a:t>
            </a:r>
            <a:r>
              <a:rPr lang="ru-RU" sz="2400" dirty="0"/>
              <a:t>, в </a:t>
            </a:r>
            <a:r>
              <a:rPr lang="ru-RU" sz="2400" dirty="0" err="1"/>
              <a:t>якому</a:t>
            </a:r>
            <a:r>
              <a:rPr lang="ru-RU" sz="2400" dirty="0"/>
              <a:t> сума </a:t>
            </a:r>
            <a:r>
              <a:rPr lang="ru-RU" sz="2400" dirty="0" err="1"/>
              <a:t>накопичених</a:t>
            </a:r>
            <a:r>
              <a:rPr lang="ru-RU" sz="2400" dirty="0"/>
              <a:t> частот </a:t>
            </a:r>
            <a:r>
              <a:rPr lang="ru-RU" sz="2400" dirty="0" err="1"/>
              <a:t>перевищить</a:t>
            </a:r>
            <a:r>
              <a:rPr lang="ru-RU" sz="2400" dirty="0"/>
              <a:t> половину </a:t>
            </a:r>
            <a:r>
              <a:rPr lang="ru-RU" sz="2400" dirty="0" err="1"/>
              <a:t>загального</a:t>
            </a:r>
            <a:r>
              <a:rPr lang="ru-RU" sz="2400" dirty="0"/>
              <a:t> числа </a:t>
            </a:r>
            <a:r>
              <a:rPr lang="ru-RU" sz="2400" dirty="0" err="1"/>
              <a:t>спостережень</a:t>
            </a:r>
            <a:r>
              <a:rPr lang="ru-RU" sz="2400" dirty="0"/>
              <a:t>): половина </a:t>
            </a:r>
            <a:r>
              <a:rPr lang="ru-RU" sz="2400" dirty="0" err="1"/>
              <a:t>досліджуваної</a:t>
            </a:r>
            <a:r>
              <a:rPr lang="ru-RU" sz="2400" dirty="0"/>
              <a:t> </a:t>
            </a:r>
            <a:r>
              <a:rPr lang="ru-RU" sz="2400" dirty="0" err="1"/>
              <a:t>сукупності</a:t>
            </a:r>
            <a:r>
              <a:rPr lang="ru-RU" sz="2400" dirty="0"/>
              <a:t> </a:t>
            </a:r>
            <a:r>
              <a:rPr lang="ru-RU" sz="2400" dirty="0" err="1"/>
              <a:t>являє</a:t>
            </a:r>
            <a:r>
              <a:rPr lang="ru-RU" sz="2400" dirty="0"/>
              <a:t> собою 160 </a:t>
            </a:r>
            <a:r>
              <a:rPr lang="ru-RU" sz="2400" dirty="0" err="1"/>
              <a:t>страхових</a:t>
            </a:r>
            <a:r>
              <a:rPr lang="ru-RU" sz="2400" dirty="0"/>
              <a:t> </a:t>
            </a:r>
            <a:r>
              <a:rPr lang="ru-RU" sz="2400" dirty="0" err="1"/>
              <a:t>фірм</a:t>
            </a:r>
            <a:r>
              <a:rPr lang="ru-RU" sz="2400" dirty="0"/>
              <a:t>, </a:t>
            </a:r>
            <a:r>
              <a:rPr lang="ru-RU" sz="2400" dirty="0" err="1"/>
              <a:t>остання</a:t>
            </a:r>
            <a:r>
              <a:rPr lang="ru-RU" sz="2400" dirty="0"/>
              <a:t> з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знаходиться</a:t>
            </a:r>
            <a:r>
              <a:rPr lang="ru-RU" sz="2400" dirty="0"/>
              <a:t> в </a:t>
            </a:r>
            <a:r>
              <a:rPr lang="ru-RU" sz="2400" dirty="0" err="1"/>
              <a:t>інтервалі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4,5 до 5,5, </a:t>
            </a:r>
            <a:r>
              <a:rPr lang="ru-RU" sz="2400" dirty="0" err="1"/>
              <a:t>що</a:t>
            </a:r>
            <a:r>
              <a:rPr lang="ru-RU" sz="2400" dirty="0"/>
              <a:t> є </a:t>
            </a:r>
            <a:r>
              <a:rPr lang="ru-RU" sz="2400" dirty="0" err="1"/>
              <a:t>медіанного</a:t>
            </a:r>
            <a:r>
              <a:rPr lang="ru-RU" sz="2400" dirty="0"/>
              <a:t> </a:t>
            </a:r>
            <a:r>
              <a:rPr lang="ru-RU" sz="2400" dirty="0" err="1" smtClean="0"/>
              <a:t>інтервалом</a:t>
            </a:r>
            <a:r>
              <a:rPr lang="ru-RU" sz="2400" dirty="0" smtClean="0"/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М</a:t>
            </a:r>
            <a:r>
              <a:rPr lang="ru-RU" sz="2400" dirty="0" err="1" smtClean="0"/>
              <a:t>едіана</a:t>
            </a:r>
            <a:r>
              <a:rPr lang="ru-RU" sz="2400" dirty="0" smtClean="0"/>
              <a:t> </a:t>
            </a:r>
            <a:r>
              <a:rPr lang="ru-RU" sz="2400" dirty="0" smtClean="0"/>
              <a:t>складе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625" y="2282825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</a:t>
            </a:r>
            <a:r>
              <a:rPr lang="ru-RU" dirty="0" err="1"/>
              <a:t>досліджуваних</a:t>
            </a:r>
            <a:r>
              <a:rPr lang="ru-RU" dirty="0"/>
              <a:t> </a:t>
            </a:r>
            <a:r>
              <a:rPr lang="ru-RU" dirty="0" err="1"/>
              <a:t>страхових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страхових</a:t>
            </a:r>
            <a:r>
              <a:rPr lang="ru-RU" dirty="0"/>
              <a:t> </a:t>
            </a:r>
            <a:r>
              <a:rPr lang="ru-RU" dirty="0" err="1"/>
              <a:t>сум</a:t>
            </a:r>
            <a:r>
              <a:rPr lang="ru-RU" dirty="0"/>
              <a:t> на одну </a:t>
            </a:r>
            <a:r>
              <a:rPr lang="ru-RU" dirty="0" err="1"/>
              <a:t>людину</a:t>
            </a:r>
            <a:r>
              <a:rPr lang="ru-RU" dirty="0"/>
              <a:t> в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4,65 тис. </a:t>
            </a:r>
            <a:r>
              <a:rPr lang="ru-RU" dirty="0" smtClean="0"/>
              <a:t>грн., </a:t>
            </a:r>
            <a:r>
              <a:rPr lang="ru-RU" dirty="0"/>
              <a:t>А в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- </a:t>
            </a:r>
            <a:r>
              <a:rPr lang="ru-RU" dirty="0" err="1"/>
              <a:t>вище</a:t>
            </a:r>
            <a:r>
              <a:rPr lang="ru-RU" dirty="0"/>
              <a:t>.</a:t>
            </a:r>
          </a:p>
          <a:p>
            <a:r>
              <a:rPr lang="ru-RU" dirty="0"/>
              <a:t>За </a:t>
            </a:r>
            <a:r>
              <a:rPr lang="ru-RU" dirty="0" err="1"/>
              <a:t>співвідношенням</a:t>
            </a:r>
            <a:r>
              <a:rPr lang="ru-RU" dirty="0"/>
              <a:t> </a:t>
            </a:r>
            <a:r>
              <a:rPr lang="ru-RU" i="1" dirty="0"/>
              <a:t>х ~ </a:t>
            </a:r>
            <a:r>
              <a:rPr lang="ru-RU" i="1" dirty="0" err="1"/>
              <a:t>Ме</a:t>
            </a:r>
            <a:r>
              <a:rPr lang="ru-RU" i="1" dirty="0"/>
              <a:t> ~ Мо</a:t>
            </a:r>
            <a:r>
              <a:rPr lang="ru-RU" dirty="0"/>
              <a:t> 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досліджуване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до нормального закону </a:t>
            </a:r>
            <a:r>
              <a:rPr lang="ru-RU" dirty="0" err="1"/>
              <a:t>розподілу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148" name="Picture 4" descr="https://stud.com.ua/htm/img/33/1342/1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42" y="2200477"/>
            <a:ext cx="8929992" cy="17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96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48" t="20640" r="31347" b="22577"/>
          <a:stretch/>
        </p:blipFill>
        <p:spPr>
          <a:xfrm>
            <a:off x="838199" y="455274"/>
            <a:ext cx="9181289" cy="6252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7340" t="70922" r="58591" b="24823"/>
          <a:stretch/>
        </p:blipFill>
        <p:spPr>
          <a:xfrm>
            <a:off x="4542816" y="3044757"/>
            <a:ext cx="496111" cy="291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7340" t="70922" r="58591" b="24823"/>
          <a:stretch/>
        </p:blipFill>
        <p:spPr>
          <a:xfrm>
            <a:off x="4557406" y="6303524"/>
            <a:ext cx="496111" cy="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4629"/>
          </a:xfrm>
        </p:spPr>
        <p:txBody>
          <a:bodyPr>
            <a:normAutofit fontScale="90000"/>
          </a:bodyPr>
          <a:lstStyle/>
          <a:p>
            <a:r>
              <a:rPr lang="ru-RU" sz="1600" dirty="0" err="1" smtClean="0"/>
              <a:t>Визначення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основних</a:t>
            </a:r>
            <a:r>
              <a:rPr lang="ru-RU" sz="1600" dirty="0" smtClean="0"/>
              <a:t> </a:t>
            </a:r>
            <a:r>
              <a:rPr lang="ru-RU" sz="1600" dirty="0"/>
              <a:t>характеристик </a:t>
            </a:r>
            <a:r>
              <a:rPr lang="ru-RU" sz="1600" dirty="0" err="1"/>
              <a:t>варіаційного</a:t>
            </a:r>
            <a:r>
              <a:rPr lang="ru-RU" sz="1600" dirty="0"/>
              <a:t> ряду </a:t>
            </a:r>
            <a:r>
              <a:rPr lang="ru-RU" sz="1600" dirty="0" err="1" smtClean="0"/>
              <a:t>величини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28487"/>
              </p:ext>
            </p:extLst>
          </p:nvPr>
        </p:nvGraphicFramePr>
        <p:xfrm>
          <a:off x="1332687" y="924127"/>
          <a:ext cx="9445560" cy="5116750"/>
        </p:xfrm>
        <a:graphic>
          <a:graphicData uri="http://schemas.openxmlformats.org/drawingml/2006/table">
            <a:tbl>
              <a:tblPr/>
              <a:tblGrid>
                <a:gridCol w="1889112"/>
                <a:gridCol w="1889112"/>
                <a:gridCol w="1889112"/>
                <a:gridCol w="1889112"/>
                <a:gridCol w="1889112"/>
              </a:tblGrid>
              <a:tr h="511675"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err="1">
                          <a:effectLst/>
                        </a:rPr>
                        <a:t>інтервал</a:t>
                      </a:r>
                      <a:endParaRPr lang="ru-RU" sz="1700" dirty="0">
                        <a:effectLst/>
                      </a:endParaRP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i="1">
                          <a:effectLst/>
                        </a:rPr>
                        <a:t>(Xj - </a:t>
                      </a:r>
                      <a:r>
                        <a:rPr lang="ru-RU" sz="1700" i="1">
                          <a:effectLst/>
                        </a:rPr>
                        <a:t>х</a:t>
                      </a:r>
                      <a:r>
                        <a:rPr lang="ru-RU" sz="1700">
                          <a:effectLst/>
                        </a:rPr>
                        <a:t> ) </a:t>
                      </a:r>
                      <a:r>
                        <a:rPr lang="ru-RU" sz="1700" baseline="30000">
                          <a:effectLst/>
                        </a:rPr>
                        <a:t>3</a:t>
                      </a:r>
                      <a:endParaRPr lang="ru-RU" sz="1700">
                        <a:effectLst/>
                      </a:endParaRP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>
                          <a:effectLst/>
                        </a:rPr>
                        <a:t>(? </a:t>
                      </a:r>
                      <a:r>
                        <a:rPr lang="en-US" sz="1700" i="1">
                          <a:effectLst/>
                        </a:rPr>
                        <a:t>Xi-xf-fi</a:t>
                      </a:r>
                      <a:endParaRPr lang="en-US" sz="1700">
                        <a:effectLst/>
                      </a:endParaRP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i="1">
                          <a:effectLst/>
                        </a:rPr>
                        <a:t>(Xj-x) </a:t>
                      </a:r>
                      <a:r>
                        <a:rPr lang="en-US" sz="1700" i="1" baseline="30000">
                          <a:effectLst/>
                        </a:rPr>
                        <a:t>4</a:t>
                      </a:r>
                      <a:endParaRPr lang="en-US" sz="1700">
                        <a:effectLst/>
                      </a:endParaRP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i="1">
                          <a:effectLst/>
                        </a:rPr>
                        <a:t>(Xi-xY-fi</a:t>
                      </a:r>
                      <a:endParaRPr lang="en-US" sz="1700">
                        <a:effectLst/>
                      </a:endParaRP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511675"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>
                          <a:effectLst/>
                        </a:rPr>
                        <a:t>0,5-1,5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-44,50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-667,54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157,71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2365,61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511675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1,5-2,5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-16,46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>
                          <a:effectLst/>
                        </a:rPr>
                        <a:t>-395,03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41,87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1004,87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11675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2,5-3,5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-3,68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-158,20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5,68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244,22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511675"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>
                          <a:effectLst/>
                        </a:rPr>
                        <a:t>3,5-4,5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-0,16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-10,45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0,09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5,68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11675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4,5-5,5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0,09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8,36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0,04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3,81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511675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5,5-6,5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3,09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138,97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4,50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202,37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11675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6,5-7,5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14,82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414,93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36,40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1019,17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511675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7,5-8,5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41,29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495,45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142,70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1712,39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11675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Разом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-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-173,52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-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>
                          <a:effectLst/>
                        </a:rPr>
                        <a:t>6558,13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</a:tbl>
          </a:graphicData>
        </a:graphic>
      </p:graphicFrame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08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48" t="23770" r="31473" b="9834"/>
          <a:stretch/>
        </p:blipFill>
        <p:spPr>
          <a:xfrm>
            <a:off x="1721794" y="365125"/>
            <a:ext cx="7791857" cy="6220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7340" t="70922" r="58591" b="24823"/>
          <a:stretch/>
        </p:blipFill>
        <p:spPr>
          <a:xfrm>
            <a:off x="2334637" y="2996119"/>
            <a:ext cx="496111" cy="291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7340" t="70922" r="58591" b="24823"/>
          <a:stretch/>
        </p:blipFill>
        <p:spPr>
          <a:xfrm>
            <a:off x="6673174" y="6294213"/>
            <a:ext cx="496111" cy="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24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22" t="20193" r="31348" b="20565"/>
          <a:stretch/>
        </p:blipFill>
        <p:spPr>
          <a:xfrm>
            <a:off x="1488332" y="505838"/>
            <a:ext cx="8628434" cy="6113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7340" t="70922" r="58591" b="24823"/>
          <a:stretch/>
        </p:blipFill>
        <p:spPr>
          <a:xfrm>
            <a:off x="5924144" y="3346315"/>
            <a:ext cx="496111" cy="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06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74" t="19746" r="31221" b="28613"/>
          <a:stretch/>
        </p:blipFill>
        <p:spPr>
          <a:xfrm>
            <a:off x="1072474" y="365125"/>
            <a:ext cx="10047051" cy="622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35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74" t="25335" r="34114" b="23024"/>
          <a:stretch/>
        </p:blipFill>
        <p:spPr>
          <a:xfrm>
            <a:off x="963038" y="365124"/>
            <a:ext cx="9503923" cy="62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2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Гістограма</a:t>
            </a:r>
            <a:r>
              <a:rPr lang="ru-RU" b="1" dirty="0"/>
              <a:t> </a:t>
            </a:r>
            <a:r>
              <a:rPr lang="ru-RU" b="1" dirty="0" err="1"/>
              <a:t>розподілу</a:t>
            </a:r>
            <a:r>
              <a:rPr lang="ru-RU" b="1" dirty="0"/>
              <a:t> </a:t>
            </a:r>
            <a:r>
              <a:rPr lang="ru-RU" b="1" dirty="0" err="1"/>
              <a:t>вартості</a:t>
            </a:r>
            <a:r>
              <a:rPr lang="ru-RU" b="1" dirty="0"/>
              <a:t> </a:t>
            </a:r>
            <a:r>
              <a:rPr lang="ru-RU" b="1" dirty="0" err="1"/>
              <a:t>страхових</a:t>
            </a:r>
            <a:r>
              <a:rPr lang="ru-RU" b="1" dirty="0"/>
              <a:t> </a:t>
            </a:r>
            <a:r>
              <a:rPr lang="ru-RU" b="1" dirty="0" err="1"/>
              <a:t>сум</a:t>
            </a:r>
            <a:r>
              <a:rPr lang="ru-RU" b="1" dirty="0"/>
              <a:t> на одну </a:t>
            </a:r>
            <a:r>
              <a:rPr lang="ru-RU" b="1" dirty="0" err="1"/>
              <a:t>людину</a:t>
            </a:r>
            <a:r>
              <a:rPr lang="ru-RU" b="1" dirty="0"/>
              <a:t> в </a:t>
            </a:r>
            <a:r>
              <a:rPr lang="ru-RU" b="1" dirty="0" err="1"/>
              <a:t>рік</a:t>
            </a:r>
            <a:r>
              <a:rPr lang="ru-RU" b="1" dirty="0"/>
              <a:t> в 320 </a:t>
            </a:r>
            <a:r>
              <a:rPr lang="ru-RU" b="1" dirty="0" err="1"/>
              <a:t>страхових</a:t>
            </a:r>
            <a:r>
              <a:rPr lang="ru-RU" b="1" dirty="0"/>
              <a:t> </a:t>
            </a:r>
            <a:r>
              <a:rPr lang="ru-RU" b="1" dirty="0" err="1"/>
              <a:t>компаніях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06" t="35618" r="39269" b="23471"/>
          <a:stretch/>
        </p:blipFill>
        <p:spPr>
          <a:xfrm>
            <a:off x="1780161" y="1595335"/>
            <a:ext cx="8375515" cy="510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72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874" t="20194" r="31347" b="43575"/>
          <a:stretch/>
        </p:blipFill>
        <p:spPr>
          <a:xfrm>
            <a:off x="1322961" y="365125"/>
            <a:ext cx="8424153" cy="367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8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1.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/>
              <a:t>наступна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67266"/>
              </p:ext>
            </p:extLst>
          </p:nvPr>
        </p:nvGraphicFramePr>
        <p:xfrm>
          <a:off x="653375" y="2021067"/>
          <a:ext cx="3451697" cy="323186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55970"/>
                <a:gridCol w="1147864"/>
                <a:gridCol w="1147863"/>
              </a:tblGrid>
              <a:tr h="614322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err="1">
                          <a:effectLst/>
                        </a:rPr>
                        <a:t>кількість</a:t>
                      </a:r>
                      <a:endParaRPr lang="ru-RU" sz="1400" dirty="0">
                        <a:effectLst/>
                      </a:endParaRPr>
                    </a:p>
                    <a:p>
                      <a:pPr algn="just"/>
                      <a:r>
                        <a:rPr lang="ru-RU" sz="1400" dirty="0" err="1">
                          <a:effectLst/>
                        </a:rPr>
                        <a:t>відвідувань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Частота, </a:t>
                      </a:r>
                      <a:r>
                        <a:rPr lang="ru-RU" sz="1400" dirty="0" err="1">
                          <a:effectLst/>
                        </a:rPr>
                        <a:t>чол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накопичена</a:t>
                      </a:r>
                    </a:p>
                    <a:p>
                      <a:pPr algn="just"/>
                      <a:r>
                        <a:rPr lang="ru-RU" sz="1400">
                          <a:effectLst/>
                        </a:rPr>
                        <a:t>частота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3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15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effectLst/>
                        </a:rPr>
                        <a:t>15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3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2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32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effectLst/>
                        </a:rPr>
                        <a:t>47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3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3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36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effectLst/>
                        </a:rPr>
                        <a:t>83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3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4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25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effectLst/>
                        </a:rPr>
                        <a:t>108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3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14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effectLst/>
                        </a:rPr>
                        <a:t>122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3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6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9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effectLst/>
                        </a:rPr>
                        <a:t>131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3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Разом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131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-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580" t="30071" r="31383" b="14752"/>
          <a:stretch/>
        </p:blipFill>
        <p:spPr>
          <a:xfrm>
            <a:off x="4883285" y="2110902"/>
            <a:ext cx="5612859" cy="37840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1490" t="70922" r="50292" b="23121"/>
          <a:stretch/>
        </p:blipFill>
        <p:spPr>
          <a:xfrm>
            <a:off x="8356060" y="2597286"/>
            <a:ext cx="1001950" cy="40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82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Емпіричне</a:t>
            </a:r>
            <a:r>
              <a:rPr lang="ru-RU" b="1" dirty="0"/>
              <a:t> і </a:t>
            </a:r>
            <a:r>
              <a:rPr lang="ru-RU" b="1" dirty="0" err="1"/>
              <a:t>теоретичне</a:t>
            </a:r>
            <a:r>
              <a:rPr lang="ru-RU" b="1" dirty="0"/>
              <a:t> </a:t>
            </a:r>
            <a:r>
              <a:rPr lang="ru-RU" b="1" dirty="0" err="1"/>
              <a:t>розподілу</a:t>
            </a:r>
            <a:r>
              <a:rPr lang="ru-RU" b="1" dirty="0"/>
              <a:t> </a:t>
            </a:r>
            <a:r>
              <a:rPr lang="ru-RU" b="1" dirty="0" err="1"/>
              <a:t>вартості</a:t>
            </a:r>
            <a:r>
              <a:rPr lang="ru-RU" b="1" dirty="0"/>
              <a:t> </a:t>
            </a:r>
            <a:r>
              <a:rPr lang="ru-RU" b="1" dirty="0" err="1"/>
              <a:t>страхових</a:t>
            </a:r>
            <a:r>
              <a:rPr lang="ru-RU" b="1" dirty="0"/>
              <a:t> </a:t>
            </a:r>
            <a:r>
              <a:rPr lang="ru-RU" b="1" dirty="0" err="1"/>
              <a:t>сум</a:t>
            </a:r>
            <a:r>
              <a:rPr lang="ru-RU" b="1" dirty="0"/>
              <a:t> на одну </a:t>
            </a:r>
            <a:r>
              <a:rPr lang="ru-RU" b="1" dirty="0" err="1"/>
              <a:t>людину</a:t>
            </a:r>
            <a:r>
              <a:rPr lang="ru-RU" b="1" dirty="0"/>
              <a:t> в </a:t>
            </a:r>
            <a:r>
              <a:rPr lang="ru-RU" b="1" dirty="0" err="1"/>
              <a:t>рік</a:t>
            </a:r>
            <a:r>
              <a:rPr lang="ru-RU" b="1" dirty="0"/>
              <a:t> в 320 </a:t>
            </a:r>
            <a:r>
              <a:rPr lang="ru-RU" b="1" dirty="0" err="1"/>
              <a:t>страхових</a:t>
            </a:r>
            <a:r>
              <a:rPr lang="ru-RU" b="1" dirty="0"/>
              <a:t> </a:t>
            </a:r>
            <a:r>
              <a:rPr lang="ru-RU" b="1" dirty="0" err="1"/>
              <a:t>компаніях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72" t="39642" r="40024" b="28390"/>
          <a:stretch/>
        </p:blipFill>
        <p:spPr>
          <a:xfrm>
            <a:off x="1392676" y="1760707"/>
            <a:ext cx="9406647" cy="49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9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 2.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путівок</a:t>
            </a:r>
            <a:r>
              <a:rPr lang="ru-RU" dirty="0"/>
              <a:t> в </a:t>
            </a:r>
            <a:r>
              <a:rPr lang="ru-RU" dirty="0" err="1"/>
              <a:t>туристичній</a:t>
            </a:r>
            <a:r>
              <a:rPr lang="ru-RU" dirty="0"/>
              <a:t> </a:t>
            </a:r>
            <a:r>
              <a:rPr lang="ru-RU" dirty="0" err="1"/>
              <a:t>фірмі</a:t>
            </a:r>
            <a:r>
              <a:rPr lang="ru-RU" dirty="0"/>
              <a:t>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часу на </a:t>
            </a:r>
            <a:r>
              <a:rPr lang="ru-RU" dirty="0" err="1"/>
              <a:t>поїздку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749286"/>
              </p:ext>
            </p:extLst>
          </p:nvPr>
        </p:nvGraphicFramePr>
        <p:xfrm>
          <a:off x="993843" y="1973401"/>
          <a:ext cx="10515600" cy="2682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57800"/>
                <a:gridCol w="5257800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>
                          <a:effectLst/>
                        </a:rPr>
                        <a:t>Витрати</a:t>
                      </a:r>
                      <a:r>
                        <a:rPr lang="ru-RU" sz="1200" dirty="0">
                          <a:effectLst/>
                        </a:rPr>
                        <a:t> часу в </a:t>
                      </a:r>
                      <a:r>
                        <a:rPr lang="ru-RU" sz="1200" dirty="0" err="1">
                          <a:effectLst/>
                        </a:rPr>
                        <a:t>дорозі</a:t>
                      </a:r>
                      <a:r>
                        <a:rPr lang="ru-RU" sz="1200" dirty="0">
                          <a:effectLst/>
                        </a:rPr>
                        <a:t> до </a:t>
                      </a:r>
                      <a:r>
                        <a:rPr lang="ru-RU" sz="1200" dirty="0" err="1">
                          <a:effectLst/>
                        </a:rPr>
                        <a:t>турбази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хв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кількість путівок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А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1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20-25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30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25-30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20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30-40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20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40-60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15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60-90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15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>
                          <a:effectLst/>
                        </a:rPr>
                        <a:t>всього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100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93843" y="4938354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Здійсніть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 </a:t>
            </a:r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розрахунок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 </a:t>
            </a:r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частостей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, </a:t>
            </a:r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абсолютної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 і </a:t>
            </a:r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відносної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 </a:t>
            </a:r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щільності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, </a:t>
            </a:r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накопиченої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 </a:t>
            </a:r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частоти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 і </a:t>
            </a:r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побудуйте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 </a:t>
            </a:r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кумуляту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 для </a:t>
            </a:r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інтервального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 ряду.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71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732"/>
            <a:ext cx="10515600" cy="6060231"/>
          </a:xfrm>
        </p:spPr>
        <p:txBody>
          <a:bodyPr/>
          <a:lstStyle/>
          <a:p>
            <a:pPr algn="just"/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частостей</a:t>
            </a:r>
            <a:r>
              <a:rPr lang="ru-RU" dirty="0"/>
              <a:t>, </a:t>
            </a:r>
            <a:r>
              <a:rPr lang="ru-RU" dirty="0" err="1"/>
              <a:t>абсолютної</a:t>
            </a:r>
            <a:r>
              <a:rPr lang="ru-RU" dirty="0"/>
              <a:t> і </a:t>
            </a:r>
            <a:r>
              <a:rPr lang="ru-RU" dirty="0" err="1"/>
              <a:t>відносної</a:t>
            </a:r>
            <a:r>
              <a:rPr lang="ru-RU" dirty="0"/>
              <a:t> </a:t>
            </a:r>
            <a:r>
              <a:rPr lang="ru-RU" dirty="0" err="1"/>
              <a:t>щільності</a:t>
            </a:r>
            <a:r>
              <a:rPr lang="ru-RU" dirty="0"/>
              <a:t>, </a:t>
            </a:r>
            <a:r>
              <a:rPr lang="ru-RU" dirty="0" err="1"/>
              <a:t>накопиченої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</a:t>
            </a:r>
            <a:r>
              <a:rPr lang="ru-RU" dirty="0" err="1"/>
              <a:t>здійснимо</a:t>
            </a:r>
            <a:r>
              <a:rPr lang="ru-RU" dirty="0"/>
              <a:t> в табл.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/>
              <a:t>в гр. 2,4, 5 і 6. </a:t>
            </a:r>
            <a:r>
              <a:rPr lang="ru-RU" dirty="0" err="1"/>
              <a:t>Побудова</a:t>
            </a:r>
            <a:r>
              <a:rPr lang="ru-RU" dirty="0"/>
              <a:t> </a:t>
            </a:r>
            <a:r>
              <a:rPr lang="ru-RU" dirty="0" err="1"/>
              <a:t>кумуляти</a:t>
            </a:r>
            <a:r>
              <a:rPr lang="ru-RU" dirty="0"/>
              <a:t> для </a:t>
            </a:r>
            <a:r>
              <a:rPr lang="ru-RU" dirty="0" err="1"/>
              <a:t>інтервального</a:t>
            </a:r>
            <a:r>
              <a:rPr lang="ru-RU" dirty="0"/>
              <a:t> ряду </a:t>
            </a:r>
            <a:r>
              <a:rPr lang="ru-RU" dirty="0" err="1"/>
              <a:t>здійснимо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ряду </a:t>
            </a:r>
            <a:r>
              <a:rPr lang="ru-RU" dirty="0" err="1"/>
              <a:t>накопичених</a:t>
            </a:r>
            <a:r>
              <a:rPr lang="ru-RU" dirty="0"/>
              <a:t> частот: по </a:t>
            </a:r>
            <a:r>
              <a:rPr lang="ru-RU" dirty="0" err="1"/>
              <a:t>осі</a:t>
            </a:r>
            <a:r>
              <a:rPr lang="ru-RU" dirty="0"/>
              <a:t> </a:t>
            </a:r>
            <a:r>
              <a:rPr lang="ru-RU" dirty="0" err="1"/>
              <a:t>абсцис</a:t>
            </a:r>
            <a:r>
              <a:rPr lang="ru-RU" dirty="0"/>
              <a:t> </a:t>
            </a:r>
            <a:r>
              <a:rPr lang="ru-RU" dirty="0" err="1"/>
              <a:t>відкладаємо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- </a:t>
            </a:r>
            <a:r>
              <a:rPr lang="ru-RU" dirty="0" err="1"/>
              <a:t>витрати</a:t>
            </a:r>
            <a:r>
              <a:rPr lang="ru-RU" dirty="0"/>
              <a:t> часу в </a:t>
            </a:r>
            <a:r>
              <a:rPr lang="ru-RU" dirty="0" err="1"/>
              <a:t>дорозі</a:t>
            </a:r>
            <a:r>
              <a:rPr lang="ru-RU" dirty="0"/>
              <a:t> до </a:t>
            </a:r>
            <a:r>
              <a:rPr lang="ru-RU" dirty="0" err="1"/>
              <a:t>турбази</a:t>
            </a:r>
            <a:r>
              <a:rPr lang="ru-RU" dirty="0"/>
              <a:t>, по </a:t>
            </a:r>
            <a:r>
              <a:rPr lang="ru-RU" dirty="0" err="1"/>
              <a:t>осі</a:t>
            </a:r>
            <a:r>
              <a:rPr lang="ru-RU" dirty="0"/>
              <a:t> ординат </a:t>
            </a:r>
            <a:r>
              <a:rPr lang="ru-RU" dirty="0" smtClean="0"/>
              <a:t>- </a:t>
            </a:r>
            <a:r>
              <a:rPr lang="ru-RU" dirty="0" err="1" smtClean="0"/>
              <a:t>накопичені</a:t>
            </a:r>
            <a:r>
              <a:rPr lang="ru-RU" dirty="0" smtClean="0"/>
              <a:t> </a:t>
            </a:r>
            <a:r>
              <a:rPr lang="ru-RU" dirty="0" err="1" smtClean="0"/>
              <a:t>частоти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999866"/>
              </p:ext>
            </p:extLst>
          </p:nvPr>
        </p:nvGraphicFramePr>
        <p:xfrm>
          <a:off x="1130029" y="2476500"/>
          <a:ext cx="10515603" cy="3962400"/>
        </p:xfrm>
        <a:graphic>
          <a:graphicData uri="http://schemas.openxmlformats.org/drawingml/2006/table">
            <a:tbl>
              <a:tblPr/>
              <a:tblGrid>
                <a:gridCol w="1502229"/>
                <a:gridCol w="1502229"/>
                <a:gridCol w="1502229"/>
                <a:gridCol w="1502229"/>
                <a:gridCol w="1502229"/>
                <a:gridCol w="1502229"/>
                <a:gridCol w="1502229"/>
              </a:tblGrid>
              <a:tr h="975360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Витрати часу в дорозі до турбази, хв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кількість</a:t>
                      </a:r>
                    </a:p>
                    <a:p>
                      <a:pPr algn="just"/>
                      <a:r>
                        <a:rPr lang="ru-RU" sz="1800">
                          <a:effectLst/>
                        </a:rPr>
                        <a:t>путівок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частість</a:t>
                      </a:r>
                    </a:p>
                    <a:p>
                      <a:pPr algn="just"/>
                      <a:r>
                        <a:rPr lang="ru-RU" sz="1800">
                          <a:effectLst/>
                        </a:rPr>
                        <a:t>(Частка)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довжина</a:t>
                      </a:r>
                    </a:p>
                    <a:p>
                      <a:pPr algn="just"/>
                      <a:r>
                        <a:rPr lang="ru-RU" sz="1800">
                          <a:effectLst/>
                        </a:rPr>
                        <a:t>інтервалу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абсолютна</a:t>
                      </a:r>
                    </a:p>
                    <a:p>
                      <a:pPr algn="just"/>
                      <a:r>
                        <a:rPr lang="ru-RU" sz="1800">
                          <a:effectLst/>
                        </a:rPr>
                        <a:t>густина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відносна</a:t>
                      </a:r>
                    </a:p>
                    <a:p>
                      <a:pPr algn="just"/>
                      <a:r>
                        <a:rPr lang="ru-RU" sz="1800">
                          <a:effectLst/>
                        </a:rPr>
                        <a:t>густина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накопичена</a:t>
                      </a:r>
                    </a:p>
                    <a:p>
                      <a:pPr algn="just"/>
                      <a:r>
                        <a:rPr lang="ru-RU" sz="1800">
                          <a:effectLst/>
                        </a:rPr>
                        <a:t>частота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А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1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2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3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4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5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6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20-25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30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0,3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5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6,00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0,0600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30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25-30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20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0,2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5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4,00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0,0400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50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30-40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20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0,2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10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2,00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0,0200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40-60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0,15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20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0,75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0,0075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85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60-90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0,15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30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0,50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0,0050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100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всього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100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1.0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-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-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-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</a:rPr>
                        <a:t>-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19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Кумулята</a:t>
            </a:r>
            <a:r>
              <a:rPr lang="ru-RU" b="1" dirty="0"/>
              <a:t> </a:t>
            </a:r>
            <a:r>
              <a:rPr lang="ru-RU" b="1" dirty="0" err="1"/>
              <a:t>розподілу</a:t>
            </a:r>
            <a:r>
              <a:rPr lang="ru-RU" b="1" dirty="0"/>
              <a:t> </a:t>
            </a:r>
            <a:r>
              <a:rPr lang="ru-RU" b="1" dirty="0" err="1"/>
              <a:t>путівок</a:t>
            </a:r>
            <a:r>
              <a:rPr lang="ru-RU" b="1" dirty="0"/>
              <a:t> в </a:t>
            </a:r>
            <a:r>
              <a:rPr lang="ru-RU" b="1" dirty="0" err="1"/>
              <a:t>залежності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витрат</a:t>
            </a:r>
            <a:r>
              <a:rPr lang="ru-RU" b="1" dirty="0"/>
              <a:t> часу на </a:t>
            </a:r>
            <a:r>
              <a:rPr lang="ru-RU" b="1" dirty="0" err="1"/>
              <a:t>поїздку</a:t>
            </a:r>
            <a:endParaRPr lang="ru-RU" dirty="0"/>
          </a:p>
        </p:txBody>
      </p:sp>
      <p:pic>
        <p:nvPicPr>
          <p:cNvPr id="12290" name="Picture 2" descr="Кумулята розподілу путівок в залежності від витрат часу на поїздк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02" y="1690688"/>
            <a:ext cx="8910638" cy="495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88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Задача 3. </a:t>
            </a:r>
            <a:r>
              <a:rPr lang="ru-RU" sz="2800" dirty="0" err="1"/>
              <a:t>Відома</a:t>
            </a:r>
            <a:r>
              <a:rPr lang="ru-RU" sz="2800" dirty="0"/>
              <a:t> </a:t>
            </a:r>
            <a:r>
              <a:rPr lang="ru-RU" sz="2800" dirty="0" err="1"/>
              <a:t>інформація</a:t>
            </a:r>
            <a:r>
              <a:rPr lang="ru-RU" sz="2800" dirty="0"/>
              <a:t> про </a:t>
            </a:r>
            <a:r>
              <a:rPr lang="ru-RU" sz="2800" dirty="0" err="1"/>
              <a:t>вартість</a:t>
            </a:r>
            <a:r>
              <a:rPr lang="ru-RU" sz="2800" dirty="0"/>
              <a:t> </a:t>
            </a:r>
            <a:r>
              <a:rPr lang="ru-RU" sz="2800" dirty="0" err="1"/>
              <a:t>страхових</a:t>
            </a:r>
            <a:r>
              <a:rPr lang="ru-RU" sz="2800" dirty="0"/>
              <a:t> </a:t>
            </a:r>
            <a:r>
              <a:rPr lang="ru-RU" sz="2800" dirty="0" err="1"/>
              <a:t>сум</a:t>
            </a:r>
            <a:r>
              <a:rPr lang="ru-RU" sz="2800" dirty="0"/>
              <a:t> на одну </a:t>
            </a:r>
            <a:r>
              <a:rPr lang="ru-RU" sz="2800" dirty="0" err="1"/>
              <a:t>людину</a:t>
            </a:r>
            <a:r>
              <a:rPr lang="ru-RU" sz="2800" dirty="0"/>
              <a:t> в </a:t>
            </a:r>
            <a:r>
              <a:rPr lang="ru-RU" sz="2800" dirty="0" err="1"/>
              <a:t>рік</a:t>
            </a:r>
            <a:r>
              <a:rPr lang="ru-RU" sz="2800" dirty="0"/>
              <a:t> в 320 </a:t>
            </a:r>
            <a:r>
              <a:rPr lang="ru-RU" sz="2800" dirty="0" err="1"/>
              <a:t>страхових</a:t>
            </a:r>
            <a:r>
              <a:rPr lang="ru-RU" sz="2800" dirty="0"/>
              <a:t> </a:t>
            </a:r>
            <a:r>
              <a:rPr lang="ru-RU" sz="2800" dirty="0" err="1" smtClean="0"/>
              <a:t>компаніях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248842"/>
              </p:ext>
            </p:extLst>
          </p:nvPr>
        </p:nvGraphicFramePr>
        <p:xfrm>
          <a:off x="721468" y="1496422"/>
          <a:ext cx="10515600" cy="3017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57800"/>
                <a:gridCol w="5257800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>
                          <a:effectLst/>
                        </a:rPr>
                        <a:t>Вартість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страхових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сум</a:t>
                      </a:r>
                      <a:r>
                        <a:rPr lang="ru-RU" sz="1200" dirty="0">
                          <a:effectLst/>
                        </a:rPr>
                        <a:t> на одну </a:t>
                      </a:r>
                      <a:r>
                        <a:rPr lang="ru-RU" sz="1200" dirty="0" err="1">
                          <a:effectLst/>
                        </a:rPr>
                        <a:t>людину</a:t>
                      </a:r>
                      <a:r>
                        <a:rPr lang="ru-RU" sz="1200" dirty="0">
                          <a:effectLst/>
                        </a:rPr>
                        <a:t> в </a:t>
                      </a:r>
                      <a:r>
                        <a:rPr lang="ru-RU" sz="1200" dirty="0" err="1">
                          <a:effectLst/>
                        </a:rPr>
                        <a:t>рік</a:t>
                      </a:r>
                      <a:r>
                        <a:rPr lang="ru-RU" sz="1200" dirty="0">
                          <a:effectLst/>
                        </a:rPr>
                        <a:t>, тис. </a:t>
                      </a:r>
                      <a:r>
                        <a:rPr lang="uk-UA" sz="1200" dirty="0" smtClean="0">
                          <a:effectLst/>
                        </a:rPr>
                        <a:t>грн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>
                          <a:effectLst/>
                        </a:rPr>
                        <a:t>Кількість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страхових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компаній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0,5-1,5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1,5-2,5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24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2,5-3,5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43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3,5-4,5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65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4,5-5,5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88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5,5-6,5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45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6,5-7,5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28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7,5-8,5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12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85736" y="4852189"/>
            <a:ext cx="10251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Здійсніть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 </a:t>
            </a:r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розрахунок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 </a:t>
            </a:r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основних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 характеристик </a:t>
            </a:r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варіаційного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 ряду, </a:t>
            </a:r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вирівнювання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 по </a:t>
            </a:r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кривій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 нормального </a:t>
            </a:r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розподілу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, </a:t>
            </a:r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перевірку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 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за </a:t>
            </a:r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основними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 </a:t>
            </a:r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критеріями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 </a:t>
            </a:r>
            <a:r>
              <a:rPr lang="ru-RU" b="0" i="0" dirty="0" err="1" smtClean="0">
                <a:solidFill>
                  <a:srgbClr val="373D3F"/>
                </a:solidFill>
                <a:effectLst/>
                <a:latin typeface="Lora"/>
              </a:rPr>
              <a:t>згоди</a:t>
            </a:r>
            <a:r>
              <a:rPr lang="ru-RU" b="0" i="0" dirty="0" smtClean="0">
                <a:solidFill>
                  <a:srgbClr val="373D3F"/>
                </a:solidFill>
                <a:effectLst/>
                <a:latin typeface="Lora"/>
              </a:rPr>
              <a:t>.</a:t>
            </a:r>
          </a:p>
          <a:p>
            <a:endParaRPr lang="uk-UA" dirty="0">
              <a:solidFill>
                <a:srgbClr val="373D3F"/>
              </a:solidFill>
              <a:latin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239364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err="1" smtClean="0"/>
              <a:t>Пробудовано</a:t>
            </a:r>
            <a:r>
              <a:rPr lang="ru-RU" sz="1800" dirty="0" smtClean="0"/>
              <a:t>  </a:t>
            </a:r>
            <a:r>
              <a:rPr lang="ru-RU" sz="1800" dirty="0" err="1"/>
              <a:t>інтервальний</a:t>
            </a:r>
            <a:r>
              <a:rPr lang="ru-RU" sz="1800" dirty="0"/>
              <a:t> </a:t>
            </a:r>
            <a:r>
              <a:rPr lang="ru-RU" sz="1800" dirty="0" err="1"/>
              <a:t>варіаційний</a:t>
            </a:r>
            <a:r>
              <a:rPr lang="ru-RU" sz="1800" dirty="0"/>
              <a:t> ряд </a:t>
            </a:r>
            <a:r>
              <a:rPr lang="ru-RU" sz="1800" dirty="0" err="1" smtClean="0"/>
              <a:t>розподілу</a:t>
            </a:r>
            <a:r>
              <a:rPr lang="ru-RU" sz="1800" dirty="0" smtClean="0"/>
              <a:t>,  </a:t>
            </a:r>
            <a:r>
              <a:rPr lang="ru-RU" sz="1800" dirty="0"/>
              <a:t>де </a:t>
            </a:r>
            <a:r>
              <a:rPr lang="ru-RU" sz="1800" dirty="0" err="1"/>
              <a:t>вартість</a:t>
            </a:r>
            <a:r>
              <a:rPr lang="ru-RU" sz="1800" dirty="0"/>
              <a:t> </a:t>
            </a:r>
            <a:r>
              <a:rPr lang="ru-RU" sz="1800" dirty="0" err="1"/>
              <a:t>страхових</a:t>
            </a:r>
            <a:r>
              <a:rPr lang="ru-RU" sz="1800" dirty="0"/>
              <a:t> </a:t>
            </a:r>
            <a:r>
              <a:rPr lang="ru-RU" sz="1800" dirty="0" err="1"/>
              <a:t>сум</a:t>
            </a:r>
            <a:r>
              <a:rPr lang="ru-RU" sz="1800" dirty="0"/>
              <a:t> - </a:t>
            </a:r>
            <a:r>
              <a:rPr lang="ru-RU" sz="1800" dirty="0" err="1"/>
              <a:t>досліджувану</a:t>
            </a:r>
            <a:r>
              <a:rPr lang="ru-RU" sz="1800" dirty="0"/>
              <a:t> </a:t>
            </a:r>
            <a:r>
              <a:rPr lang="ru-RU" sz="1800" dirty="0" err="1"/>
              <a:t>ознаку</a:t>
            </a:r>
            <a:r>
              <a:rPr lang="ru-RU" sz="1800" dirty="0"/>
              <a:t> </a:t>
            </a:r>
            <a:r>
              <a:rPr lang="ru-RU" sz="1800" dirty="0" err="1" smtClean="0"/>
              <a:t>надано</a:t>
            </a:r>
            <a:r>
              <a:rPr lang="ru-RU" sz="1800" dirty="0" smtClean="0"/>
              <a:t> у </a:t>
            </a:r>
            <a:r>
              <a:rPr lang="ru-RU" sz="1800" dirty="0" err="1"/>
              <a:t>вигляді</a:t>
            </a:r>
            <a:r>
              <a:rPr lang="ru-RU" sz="1800" dirty="0"/>
              <a:t> </a:t>
            </a:r>
            <a:r>
              <a:rPr lang="ru-RU" sz="1800" dirty="0" err="1"/>
              <a:t>інтервалу</a:t>
            </a:r>
            <a:r>
              <a:rPr lang="ru-RU" sz="1800" dirty="0"/>
              <a:t>, а </a:t>
            </a:r>
            <a:r>
              <a:rPr lang="ru-RU" sz="1800" dirty="0" err="1"/>
              <a:t>кількість</a:t>
            </a:r>
            <a:r>
              <a:rPr lang="ru-RU" sz="1800" dirty="0"/>
              <a:t> </a:t>
            </a:r>
            <a:r>
              <a:rPr lang="ru-RU" sz="1800" dirty="0" err="1"/>
              <a:t>страхових</a:t>
            </a:r>
            <a:r>
              <a:rPr lang="ru-RU" sz="1800" dirty="0"/>
              <a:t> </a:t>
            </a:r>
            <a:r>
              <a:rPr lang="ru-RU" sz="1800" dirty="0" err="1"/>
              <a:t>компаній</a:t>
            </a:r>
            <a:r>
              <a:rPr lang="ru-RU" sz="1800" dirty="0"/>
              <a:t> - частота (вага) </a:t>
            </a:r>
            <a:r>
              <a:rPr lang="ru-RU" sz="1800" dirty="0" err="1"/>
              <a:t>ознаки</a:t>
            </a:r>
            <a:r>
              <a:rPr lang="ru-RU" sz="1800" dirty="0"/>
              <a:t>. </a:t>
            </a:r>
            <a:r>
              <a:rPr lang="ru-RU" sz="1800" dirty="0" err="1"/>
              <a:t>Здійснимо</a:t>
            </a:r>
            <a:r>
              <a:rPr lang="ru-RU" sz="1800" dirty="0"/>
              <a:t> </a:t>
            </a:r>
            <a:r>
              <a:rPr lang="ru-RU" sz="1800" dirty="0" err="1"/>
              <a:t>розрахунок</a:t>
            </a:r>
            <a:r>
              <a:rPr lang="ru-RU" sz="1800" dirty="0"/>
              <a:t> </a:t>
            </a:r>
            <a:r>
              <a:rPr lang="ru-RU" sz="1800" dirty="0" err="1"/>
              <a:t>накопичених</a:t>
            </a:r>
            <a:r>
              <a:rPr lang="ru-RU" sz="1800" dirty="0"/>
              <a:t> </a:t>
            </a:r>
            <a:r>
              <a:rPr lang="ru-RU" sz="1800" dirty="0" smtClean="0"/>
              <a:t>частот.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824318"/>
              </p:ext>
            </p:extLst>
          </p:nvPr>
        </p:nvGraphicFramePr>
        <p:xfrm>
          <a:off x="838200" y="1867694"/>
          <a:ext cx="10515600" cy="4267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05200"/>
                <a:gridCol w="3505200"/>
                <a:gridCol w="3505200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dirty="0" err="1">
                          <a:effectLst/>
                        </a:rPr>
                        <a:t>інтервал</a:t>
                      </a:r>
                      <a:endParaRPr lang="ru-RU" dirty="0">
                        <a:effectLst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частота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накопичена частота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А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effectLst/>
                        </a:rPr>
                        <a:t>1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effectLst/>
                        </a:rPr>
                        <a:t>2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0,5-1,5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15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15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1,5-2,5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24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39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2,5-3,5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43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82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3,5-4,5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65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147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effectLst/>
                        </a:rPr>
                        <a:t>4,5-5,5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effectLst/>
                        </a:rPr>
                        <a:t>88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235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5,5-6,5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45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280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6,5-7,5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28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308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7,5-8,5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12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effectLst/>
                        </a:rPr>
                        <a:t>320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70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err="1"/>
              <a:t>Далі</a:t>
            </a:r>
            <a:r>
              <a:rPr lang="ru-RU" sz="1800" dirty="0"/>
              <a:t> </a:t>
            </a:r>
            <a:r>
              <a:rPr lang="ru-RU" sz="1800" dirty="0" err="1"/>
              <a:t>розрахуємо</a:t>
            </a:r>
            <a:r>
              <a:rPr lang="ru-RU" sz="1800" dirty="0"/>
              <a:t> характеристики </a:t>
            </a:r>
            <a:r>
              <a:rPr lang="ru-RU" sz="1800" dirty="0" err="1"/>
              <a:t>варіаційного</a:t>
            </a:r>
            <a:r>
              <a:rPr lang="ru-RU" sz="1800" dirty="0"/>
              <a:t> ряду. </a:t>
            </a:r>
            <a:r>
              <a:rPr lang="ru-RU" sz="1800" dirty="0" err="1"/>
              <a:t>Здійснимо</a:t>
            </a:r>
            <a:r>
              <a:rPr lang="ru-RU" sz="1800" dirty="0"/>
              <a:t> </a:t>
            </a:r>
            <a:r>
              <a:rPr lang="ru-RU" sz="1800" dirty="0" err="1"/>
              <a:t>розрахунок</a:t>
            </a:r>
            <a:r>
              <a:rPr lang="ru-RU" sz="1800" dirty="0"/>
              <a:t> </a:t>
            </a:r>
            <a:r>
              <a:rPr lang="ru-RU" sz="1800" dirty="0" err="1"/>
              <a:t>допоміжних</a:t>
            </a:r>
            <a:r>
              <a:rPr lang="ru-RU" sz="1800" dirty="0"/>
              <a:t> </a:t>
            </a:r>
            <a:r>
              <a:rPr lang="ru-RU" sz="1800" dirty="0" err="1"/>
              <a:t>значень</a:t>
            </a:r>
            <a:r>
              <a:rPr lang="ru-RU" sz="1800" dirty="0"/>
              <a:t> для </a:t>
            </a:r>
            <a:r>
              <a:rPr lang="ru-RU" sz="1800" dirty="0" err="1"/>
              <a:t>визначення</a:t>
            </a:r>
            <a:r>
              <a:rPr lang="ru-RU" sz="1800" dirty="0"/>
              <a:t> </a:t>
            </a:r>
            <a:r>
              <a:rPr lang="ru-RU" sz="1800" dirty="0" err="1"/>
              <a:t>середнього</a:t>
            </a:r>
            <a:r>
              <a:rPr lang="ru-RU" sz="1800" dirty="0"/>
              <a:t> </a:t>
            </a:r>
            <a:r>
              <a:rPr lang="ru-RU" sz="1800" dirty="0" err="1"/>
              <a:t>значення</a:t>
            </a:r>
            <a:r>
              <a:rPr lang="ru-RU" sz="1800" dirty="0"/>
              <a:t> </a:t>
            </a:r>
            <a:r>
              <a:rPr lang="ru-RU" sz="1800" dirty="0" err="1"/>
              <a:t>вартості</a:t>
            </a:r>
            <a:r>
              <a:rPr lang="ru-RU" sz="1800" dirty="0"/>
              <a:t> </a:t>
            </a:r>
            <a:r>
              <a:rPr lang="ru-RU" sz="1800" dirty="0" err="1"/>
              <a:t>страхових</a:t>
            </a:r>
            <a:r>
              <a:rPr lang="ru-RU" sz="1800" dirty="0"/>
              <a:t> </a:t>
            </a:r>
            <a:r>
              <a:rPr lang="ru-RU" sz="1800" dirty="0" err="1" smtClean="0"/>
              <a:t>сум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538266"/>
              </p:ext>
            </p:extLst>
          </p:nvPr>
        </p:nvGraphicFramePr>
        <p:xfrm>
          <a:off x="1221936" y="1799325"/>
          <a:ext cx="9748128" cy="4003580"/>
        </p:xfrm>
        <a:graphic>
          <a:graphicData uri="http://schemas.openxmlformats.org/drawingml/2006/table">
            <a:tbl>
              <a:tblPr/>
              <a:tblGrid>
                <a:gridCol w="2437032"/>
                <a:gridCol w="2437032"/>
                <a:gridCol w="2437032"/>
                <a:gridCol w="2437032"/>
              </a:tblGrid>
              <a:tr h="395576"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err="1">
                          <a:effectLst/>
                        </a:rPr>
                        <a:t>інтервал</a:t>
                      </a:r>
                      <a:endParaRPr lang="ru-RU" sz="1700" dirty="0">
                        <a:effectLst/>
                      </a:endParaRP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i="1">
                          <a:effectLst/>
                        </a:rPr>
                        <a:t>fi</a:t>
                      </a:r>
                      <a:endParaRPr lang="en-US" sz="1700">
                        <a:effectLst/>
                      </a:endParaRP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i="1">
                          <a:effectLst/>
                        </a:rPr>
                        <a:t>X;</a:t>
                      </a:r>
                      <a:endParaRPr lang="en-US" sz="1700">
                        <a:effectLst/>
                      </a:endParaRP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700">
                        <a:effectLst/>
                      </a:endParaRP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395576"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>
                          <a:effectLst/>
                        </a:rPr>
                        <a:t>0,5-1,5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15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1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15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395576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1,5-2,5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24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2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48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95576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2,5-3,5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43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3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129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395576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3,5-4,5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65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4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260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95576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4,5-5,5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88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440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395576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5,5-6,5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45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6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270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95576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6,5-7,5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28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7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196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395576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7,5-8,5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12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8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96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95576"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Разом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320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>
                          <a:effectLst/>
                        </a:rPr>
                        <a:t>-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>
                          <a:effectLst/>
                        </a:rPr>
                        <a:t>1454</a:t>
                      </a:r>
                    </a:p>
                  </a:txBody>
                  <a:tcPr marL="70639" marR="70639" marT="70639" marB="70639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41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 err="1"/>
              <a:t>Середнє</a:t>
            </a:r>
            <a:r>
              <a:rPr lang="ru-RU" sz="3200" dirty="0"/>
              <a:t> </a:t>
            </a:r>
            <a:r>
              <a:rPr lang="ru-RU" sz="3200" dirty="0" err="1"/>
              <a:t>значення</a:t>
            </a:r>
            <a:r>
              <a:rPr lang="ru-RU" sz="3200" dirty="0"/>
              <a:t> </a:t>
            </a:r>
            <a:r>
              <a:rPr lang="ru-RU" sz="3200" dirty="0" err="1"/>
              <a:t>інтервального</a:t>
            </a:r>
            <a:r>
              <a:rPr lang="ru-RU" sz="3200" dirty="0"/>
              <a:t> ряду </a:t>
            </a:r>
            <a:r>
              <a:rPr lang="ru-RU" sz="3200" dirty="0" err="1"/>
              <a:t>розподілу</a:t>
            </a:r>
            <a:r>
              <a:rPr lang="ru-RU" sz="3200" dirty="0"/>
              <a:t> </a:t>
            </a:r>
            <a:r>
              <a:rPr lang="ru-RU" sz="3200" dirty="0" err="1"/>
              <a:t>визначається</a:t>
            </a:r>
            <a:r>
              <a:rPr lang="ru-RU" sz="3200" dirty="0"/>
              <a:t> за формулою </a:t>
            </a:r>
            <a:r>
              <a:rPr lang="ru-RU" sz="3200" dirty="0" err="1"/>
              <a:t>середньої</a:t>
            </a:r>
            <a:r>
              <a:rPr lang="ru-RU" sz="3200" dirty="0"/>
              <a:t> </a:t>
            </a:r>
            <a:r>
              <a:rPr lang="ru-RU" sz="3200" dirty="0" err="1"/>
              <a:t>арифметичної</a:t>
            </a:r>
            <a:r>
              <a:rPr lang="ru-RU" sz="3200" dirty="0"/>
              <a:t> </a:t>
            </a:r>
            <a:r>
              <a:rPr lang="ru-RU" sz="3200" dirty="0" err="1"/>
              <a:t>зваженої</a:t>
            </a:r>
            <a:r>
              <a:rPr lang="ru-RU" sz="32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страхових</a:t>
            </a:r>
            <a:r>
              <a:rPr lang="ru-RU" dirty="0"/>
              <a:t> </a:t>
            </a:r>
            <a:r>
              <a:rPr lang="ru-RU" dirty="0" err="1"/>
              <a:t>сум</a:t>
            </a:r>
            <a:r>
              <a:rPr lang="ru-RU" dirty="0"/>
              <a:t> на одну </a:t>
            </a:r>
            <a:r>
              <a:rPr lang="ru-RU" dirty="0" err="1"/>
              <a:t>людину</a:t>
            </a:r>
            <a:r>
              <a:rPr lang="ru-RU" dirty="0"/>
              <a:t> в </a:t>
            </a:r>
            <a:r>
              <a:rPr lang="ru-RU" dirty="0" err="1"/>
              <a:t>рік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за договорами </a:t>
            </a:r>
            <a:r>
              <a:rPr lang="ru-RU" dirty="0" err="1"/>
              <a:t>страхування</a:t>
            </a:r>
            <a:r>
              <a:rPr lang="ru-RU" dirty="0"/>
              <a:t> за </a:t>
            </a:r>
            <a:r>
              <a:rPr lang="ru-RU" dirty="0" err="1"/>
              <a:t>досліджуваний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4,54 тис. </a:t>
            </a:r>
            <a:r>
              <a:rPr lang="ru-RU" dirty="0" smtClean="0"/>
              <a:t>грн.</a:t>
            </a:r>
            <a:endParaRPr lang="ru-RU" dirty="0"/>
          </a:p>
        </p:txBody>
      </p:sp>
      <p:pic>
        <p:nvPicPr>
          <p:cNvPr id="4098" name="Picture 2" descr="https://stud.com.ua/htm/img/33/1342/1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20" y="1932629"/>
            <a:ext cx="6361957" cy="214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438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687</Words>
  <Application>Microsoft Office PowerPoint</Application>
  <PresentationFormat>Широкоэкранный</PresentationFormat>
  <Paragraphs>280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Lora</vt:lpstr>
      <vt:lpstr>Тема Office</vt:lpstr>
      <vt:lpstr>Тема 4. Задачі</vt:lpstr>
      <vt:lpstr>Задача 1. Відома наступна інформація про розподіл клієнтів туристичної фірми</vt:lpstr>
      <vt:lpstr>Задача 2. Відома інформація про розподіл путівок в туристичній фірмі в залежності від витрат часу на поїздку</vt:lpstr>
      <vt:lpstr>Презентация PowerPoint</vt:lpstr>
      <vt:lpstr>Кумулята розподілу путівок в залежності від витрат часу на поїздку</vt:lpstr>
      <vt:lpstr>Задача 3. Відома інформація про вартість страхових сум на одну людину в рік в 320 страхових компаніях</vt:lpstr>
      <vt:lpstr>Пробудовано  інтервальний варіаційний ряд розподілу,  де вартість страхових сум - досліджувану ознаку надано у вигляді інтервалу, а кількість страхових компаній - частота (вага) ознаки. Здійснимо розрахунок накопичених частот.</vt:lpstr>
      <vt:lpstr>Далі розрахуємо характеристики варіаційного ряду. Здійснимо розрахунок допоміжних значень для визначення середнього значення вартості страхових сум.  </vt:lpstr>
      <vt:lpstr>Середнє значення інтервального ряду розподілу визначається за формулою середньої арифметичної зваженої:</vt:lpstr>
      <vt:lpstr>Визначимо модальний інтервал: так як найбільша частота в гр. 1 табл. становить 88 страхових фірм, то модальний інтервал буде від 4,5 до 5,5. Мода складе</vt:lpstr>
      <vt:lpstr>Визначимо медіанний інтервал (інтервал, в якому сума накопичених частот перевищить половину загального числа спостережень): половина досліджуваної сукупності являє собою 160 страхових фірм, остання з яких знаходиться в інтервалі від 4,5 до 5,5, що є медіанного інтервалом.  Медіана складе</vt:lpstr>
      <vt:lpstr>Презентация PowerPoint</vt:lpstr>
      <vt:lpstr>Визначення основних характеристик варіаційного ряду величини</vt:lpstr>
      <vt:lpstr>Презентация PowerPoint</vt:lpstr>
      <vt:lpstr>Презентация PowerPoint</vt:lpstr>
      <vt:lpstr>Презентация PowerPoint</vt:lpstr>
      <vt:lpstr>Презентация PowerPoint</vt:lpstr>
      <vt:lpstr>Гістограма розподілу вартості страхових сум на одну людину в рік в 320 страхових компаніях</vt:lpstr>
      <vt:lpstr>Презентация PowerPoint</vt:lpstr>
      <vt:lpstr>Емпіричне і теоретичне розподілу вартості страхових сум на одну людину в рік в 320 страхових компаніях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2024-09-26T11:57:52Z</dcterms:created>
  <dcterms:modified xsi:type="dcterms:W3CDTF">2024-10-04T12:38:46Z</dcterms:modified>
</cp:coreProperties>
</file>