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6" r:id="rId2"/>
    <p:sldId id="270" r:id="rId3"/>
    <p:sldId id="283" r:id="rId4"/>
    <p:sldId id="284" r:id="rId5"/>
    <p:sldId id="288" r:id="rId6"/>
    <p:sldId id="292" r:id="rId7"/>
    <p:sldId id="293" r:id="rId8"/>
    <p:sldId id="285" r:id="rId9"/>
    <p:sldId id="286" r:id="rId10"/>
    <p:sldId id="298" r:id="rId11"/>
    <p:sldId id="299" r:id="rId12"/>
    <p:sldId id="287" r:id="rId13"/>
    <p:sldId id="289" r:id="rId14"/>
    <p:sldId id="290" r:id="rId15"/>
    <p:sldId id="291" r:id="rId16"/>
    <p:sldId id="273" r:id="rId17"/>
    <p:sldId id="271" r:id="rId18"/>
    <p:sldId id="274" r:id="rId19"/>
    <p:sldId id="275" r:id="rId20"/>
    <p:sldId id="276" r:id="rId21"/>
    <p:sldId id="277" r:id="rId22"/>
    <p:sldId id="278" r:id="rId23"/>
    <p:sldId id="262" r:id="rId24"/>
    <p:sldId id="281" r:id="rId25"/>
    <p:sldId id="261" r:id="rId26"/>
    <p:sldId id="297" r:id="rId27"/>
    <p:sldId id="294" r:id="rId28"/>
    <p:sldId id="296" r:id="rId29"/>
    <p:sldId id="295"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showGuides="1">
      <p:cViewPr varScale="1">
        <p:scale>
          <a:sx n="70" d="100"/>
          <a:sy n="70" d="100"/>
        </p:scale>
        <p:origin x="13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3422C4-334F-4CCC-AA03-E633201C8E8C}" type="datetimeFigureOut">
              <a:rPr lang="ru-RU" smtClean="0"/>
              <a:t>25.10.2024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D4BFE-0F70-4FB1-AF2E-E622516F64CB}" type="slidenum">
              <a:rPr lang="ru-RU" smtClean="0"/>
              <a:t>‹#›</a:t>
            </a:fld>
            <a:endParaRPr lang="ru-RU"/>
          </a:p>
        </p:txBody>
      </p:sp>
    </p:spTree>
    <p:extLst>
      <p:ext uri="{BB962C8B-B14F-4D97-AF65-F5344CB8AC3E}">
        <p14:creationId xmlns:p14="http://schemas.microsoft.com/office/powerpoint/2010/main" val="2092329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09D4BFE-0F70-4FB1-AF2E-E622516F64CB}" type="slidenum">
              <a:rPr lang="ru-RU" smtClean="0"/>
              <a:t>22</a:t>
            </a:fld>
            <a:endParaRPr lang="ru-RU"/>
          </a:p>
        </p:txBody>
      </p:sp>
    </p:spTree>
    <p:extLst>
      <p:ext uri="{BB962C8B-B14F-4D97-AF65-F5344CB8AC3E}">
        <p14:creationId xmlns:p14="http://schemas.microsoft.com/office/powerpoint/2010/main" val="485429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4C71EC6-210F-42DE-9C53-41977AD35B3D}" type="datetimeFigureOut">
              <a:rPr lang="ru-RU" smtClean="0"/>
              <a:t>25.10.2024</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25.10.2024</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4C71EC6-210F-42DE-9C53-41977AD35B3D}" type="datetimeFigureOut">
              <a:rPr lang="ru-RU" smtClean="0"/>
              <a:t>25.10.2024</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4C71EC6-210F-42DE-9C53-41977AD35B3D}" type="datetimeFigureOut">
              <a:rPr lang="ru-RU" smtClean="0"/>
              <a:t>25.10.2024</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4C71EC6-210F-42DE-9C53-41977AD35B3D}" type="datetimeFigureOut">
              <a:rPr lang="ru-RU" smtClean="0"/>
              <a:t>25.10.2024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19B0651-EE4F-4900-A07F-96A6BFA9D0F0}"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t>25.10.2024</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25.10.2024</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t>25.10.2024</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4C71EC6-210F-42DE-9C53-41977AD35B3D}" type="datetimeFigureOut">
              <a:rPr lang="ru-RU" smtClean="0"/>
              <a:t>25.10.2024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4C71EC6-210F-42DE-9C53-41977AD35B3D}" type="datetimeFigureOut">
              <a:rPr lang="ru-RU" smtClean="0"/>
              <a:t>25.10.2024</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9B0651-EE4F-4900-A07F-96A6BFA9D0F0}"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panose="05020102010507070707"/>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panose="05020102010507070707"/>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panose="05020102010507070707"/>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panose="05020102010507070707"/>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panose="05020102010507070707"/>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panose="05020102010507070707"/>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panose="05020102010507070707"/>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www.age-platform.eu/discrimination-in-the-european-union-eurobarometer-survey/"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620688"/>
            <a:ext cx="7200800" cy="1754326"/>
          </a:xfrm>
          <a:prstGeom prst="rect">
            <a:avLst/>
          </a:prstGeom>
          <a:solidFill>
            <a:schemeClr val="accent5">
              <a:lumMod val="20000"/>
              <a:lumOff val="80000"/>
            </a:schemeClr>
          </a:solidFill>
        </p:spPr>
        <p:txBody>
          <a:bodyPr wrap="square">
            <a:spAutoFit/>
          </a:bodyPr>
          <a:lstStyle/>
          <a:p>
            <a:pPr algn="ctr"/>
            <a:r>
              <a:rPr lang="ru-RU" b="1" i="1" dirty="0" err="1" smtClean="0">
                <a:solidFill>
                  <a:prstClr val="black"/>
                </a:solidFill>
                <a:latin typeface="SchoolBookC"/>
              </a:rPr>
              <a:t>Представництво</a:t>
            </a:r>
            <a:r>
              <a:rPr lang="ru-RU" b="1" i="1" dirty="0" smtClean="0">
                <a:solidFill>
                  <a:prstClr val="black"/>
                </a:solidFill>
                <a:latin typeface="SchoolBookC"/>
              </a:rPr>
              <a:t> </a:t>
            </a:r>
            <a:r>
              <a:rPr lang="ru-RU" b="1" i="1" dirty="0" err="1">
                <a:solidFill>
                  <a:prstClr val="black"/>
                </a:solidFill>
                <a:latin typeface="SchoolBookC"/>
              </a:rPr>
              <a:t>національних</a:t>
            </a:r>
            <a:r>
              <a:rPr lang="ru-RU" b="1" i="1" dirty="0">
                <a:solidFill>
                  <a:prstClr val="black"/>
                </a:solidFill>
                <a:latin typeface="SchoolBookC"/>
              </a:rPr>
              <a:t> </a:t>
            </a:r>
            <a:r>
              <a:rPr lang="ru-RU" b="1" i="1" dirty="0" err="1">
                <a:solidFill>
                  <a:prstClr val="black"/>
                </a:solidFill>
                <a:latin typeface="SchoolBookC"/>
              </a:rPr>
              <a:t>меншин</a:t>
            </a:r>
            <a:r>
              <a:rPr lang="ru-RU" b="1" i="1" dirty="0">
                <a:solidFill>
                  <a:prstClr val="black"/>
                </a:solidFill>
                <a:latin typeface="SchoolBookC"/>
              </a:rPr>
              <a:t> у </a:t>
            </a:r>
            <a:r>
              <a:rPr lang="ru-RU" b="1" i="1" dirty="0" smtClean="0">
                <a:solidFill>
                  <a:prstClr val="black"/>
                </a:solidFill>
                <a:latin typeface="SchoolBookC"/>
              </a:rPr>
              <a:t>органах</a:t>
            </a:r>
            <a:r>
              <a:rPr lang="en-US" b="1" i="1" dirty="0" smtClean="0">
                <a:solidFill>
                  <a:prstClr val="black"/>
                </a:solidFill>
                <a:latin typeface="SchoolBookC"/>
              </a:rPr>
              <a:t> </a:t>
            </a:r>
            <a:r>
              <a:rPr lang="uk-UA" b="1" i="1" dirty="0" smtClean="0">
                <a:solidFill>
                  <a:prstClr val="black"/>
                </a:solidFill>
                <a:latin typeface="SchoolBookC"/>
              </a:rPr>
              <a:t>влади</a:t>
            </a:r>
          </a:p>
          <a:p>
            <a:pPr algn="ctr"/>
            <a:endParaRPr lang="uk-UA" b="1" i="1" dirty="0" smtClean="0">
              <a:solidFill>
                <a:prstClr val="black"/>
              </a:solidFill>
              <a:latin typeface="SchoolBookC"/>
            </a:endParaRPr>
          </a:p>
          <a:p>
            <a:pPr marL="342900" indent="-342900">
              <a:buAutoNum type="arabicPeriod"/>
            </a:pPr>
            <a:r>
              <a:rPr lang="ru-RU" i="1" dirty="0" err="1" smtClean="0">
                <a:solidFill>
                  <a:prstClr val="black"/>
                </a:solidFill>
                <a:latin typeface="SchoolBookC"/>
              </a:rPr>
              <a:t>Механізми</a:t>
            </a:r>
            <a:r>
              <a:rPr lang="ru-RU" i="1" dirty="0">
                <a:solidFill>
                  <a:prstClr val="black"/>
                </a:solidFill>
                <a:latin typeface="SchoolBookC"/>
              </a:rPr>
              <a:t>, </a:t>
            </a:r>
            <a:r>
              <a:rPr lang="ru-RU" i="1" dirty="0" err="1">
                <a:solidFill>
                  <a:prstClr val="black"/>
                </a:solidFill>
                <a:latin typeface="SchoolBookC"/>
              </a:rPr>
              <a:t>які</a:t>
            </a:r>
            <a:r>
              <a:rPr lang="ru-RU" i="1" dirty="0">
                <a:solidFill>
                  <a:prstClr val="black"/>
                </a:solidFill>
                <a:latin typeface="SchoolBookC"/>
              </a:rPr>
              <a:t> </a:t>
            </a:r>
            <a:r>
              <a:rPr lang="ru-RU" i="1" dirty="0" err="1">
                <a:solidFill>
                  <a:prstClr val="black"/>
                </a:solidFill>
                <a:latin typeface="SchoolBookC"/>
              </a:rPr>
              <a:t>використовуються</a:t>
            </a:r>
            <a:r>
              <a:rPr lang="ru-RU" i="1" dirty="0">
                <a:solidFill>
                  <a:prstClr val="black"/>
                </a:solidFill>
                <a:latin typeface="SchoolBookC"/>
              </a:rPr>
              <a:t> для </a:t>
            </a:r>
            <a:r>
              <a:rPr lang="ru-RU" i="1" dirty="0" err="1">
                <a:solidFill>
                  <a:prstClr val="black"/>
                </a:solidFill>
                <a:latin typeface="SchoolBookC"/>
              </a:rPr>
              <a:t>забезпечення</a:t>
            </a:r>
            <a:r>
              <a:rPr lang="ru-RU" i="1" dirty="0">
                <a:solidFill>
                  <a:prstClr val="black"/>
                </a:solidFill>
                <a:latin typeface="SchoolBookC"/>
              </a:rPr>
              <a:t> </a:t>
            </a:r>
            <a:r>
              <a:rPr lang="ru-RU" i="1" dirty="0" err="1">
                <a:solidFill>
                  <a:prstClr val="black"/>
                </a:solidFill>
                <a:latin typeface="SchoolBookC"/>
              </a:rPr>
              <a:t>представництва</a:t>
            </a:r>
            <a:r>
              <a:rPr lang="ru-RU" i="1" dirty="0">
                <a:solidFill>
                  <a:prstClr val="black"/>
                </a:solidFill>
                <a:latin typeface="SchoolBookC"/>
              </a:rPr>
              <a:t> </a:t>
            </a:r>
            <a:r>
              <a:rPr lang="ru-RU" i="1" dirty="0" err="1">
                <a:solidFill>
                  <a:prstClr val="black"/>
                </a:solidFill>
                <a:latin typeface="SchoolBookC"/>
              </a:rPr>
              <a:t>національних</a:t>
            </a:r>
            <a:r>
              <a:rPr lang="ru-RU" i="1" dirty="0">
                <a:solidFill>
                  <a:prstClr val="black"/>
                </a:solidFill>
                <a:latin typeface="SchoolBookC"/>
              </a:rPr>
              <a:t> </a:t>
            </a:r>
            <a:r>
              <a:rPr lang="ru-RU" i="1" dirty="0" err="1">
                <a:solidFill>
                  <a:prstClr val="black"/>
                </a:solidFill>
                <a:latin typeface="SchoolBookC"/>
              </a:rPr>
              <a:t>меншин</a:t>
            </a:r>
            <a:r>
              <a:rPr lang="ru-RU" i="1" dirty="0">
                <a:solidFill>
                  <a:prstClr val="black"/>
                </a:solidFill>
                <a:latin typeface="SchoolBookC"/>
              </a:rPr>
              <a:t> у </a:t>
            </a:r>
            <a:r>
              <a:rPr lang="ru-RU" i="1" dirty="0" err="1">
                <a:solidFill>
                  <a:prstClr val="black"/>
                </a:solidFill>
                <a:latin typeface="SchoolBookC"/>
              </a:rPr>
              <a:t>виборних</a:t>
            </a:r>
            <a:r>
              <a:rPr lang="ru-RU" i="1" dirty="0">
                <a:solidFill>
                  <a:prstClr val="black"/>
                </a:solidFill>
                <a:latin typeface="SchoolBookC"/>
              </a:rPr>
              <a:t> </a:t>
            </a:r>
            <a:r>
              <a:rPr lang="ru-RU" i="1" dirty="0" smtClean="0">
                <a:solidFill>
                  <a:prstClr val="black"/>
                </a:solidFill>
                <a:latin typeface="SchoolBookC"/>
              </a:rPr>
              <a:t>органах</a:t>
            </a:r>
            <a:r>
              <a:rPr lang="en-US" i="1" dirty="0" smtClean="0">
                <a:solidFill>
                  <a:prstClr val="black"/>
                </a:solidFill>
                <a:latin typeface="SchoolBookC"/>
              </a:rPr>
              <a:t> </a:t>
            </a:r>
            <a:r>
              <a:rPr lang="uk-UA" i="1" dirty="0" smtClean="0">
                <a:solidFill>
                  <a:prstClr val="black"/>
                </a:solidFill>
                <a:latin typeface="SchoolBookC"/>
              </a:rPr>
              <a:t>в ЄС</a:t>
            </a:r>
          </a:p>
          <a:p>
            <a:r>
              <a:rPr lang="uk-UA" i="1" dirty="0" smtClean="0">
                <a:solidFill>
                  <a:prstClr val="black"/>
                </a:solidFill>
                <a:latin typeface="SchoolBookC"/>
              </a:rPr>
              <a:t>2. Проблеми представництва національних меншин в Україні.</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568952" cy="4524315"/>
          </a:xfrm>
          <a:prstGeom prst="rect">
            <a:avLst/>
          </a:prstGeom>
        </p:spPr>
        <p:txBody>
          <a:bodyPr wrap="square">
            <a:spAutoFit/>
          </a:bodyPr>
          <a:lstStyle/>
          <a:p>
            <a:endParaRPr lang="uk-UA" dirty="0" smtClean="0"/>
          </a:p>
          <a:p>
            <a:r>
              <a:rPr lang="uk-UA" dirty="0"/>
              <a:t>Закон про національні та етнічні меншини та про регіональну мову був прийнятий у 2005 р. У Законі чітко визначено поняття «</a:t>
            </a:r>
            <a:r>
              <a:rPr lang="uk-UA" dirty="0" smtClean="0"/>
              <a:t>національної</a:t>
            </a:r>
            <a:r>
              <a:rPr lang="uk-UA" dirty="0"/>
              <a:t>» та «етнічної» меншини, а також перелік меншин, що належать до цих категорій. Згідно зі ст. 2, </a:t>
            </a:r>
            <a:r>
              <a:rPr lang="uk-UA" dirty="0" err="1"/>
              <a:t>нац</a:t>
            </a:r>
            <a:r>
              <a:rPr lang="en-US" dirty="0" err="1"/>
              <a:t>i</a:t>
            </a:r>
            <a:r>
              <a:rPr lang="uk-UA" dirty="0" err="1"/>
              <a:t>ональною</a:t>
            </a:r>
            <a:r>
              <a:rPr lang="uk-UA" dirty="0"/>
              <a:t> меншиною є група польських громадян, яка в цілому в</a:t>
            </a:r>
            <a:r>
              <a:rPr lang="en-US" dirty="0" err="1"/>
              <a:t>i</a:t>
            </a:r>
            <a:r>
              <a:rPr lang="uk-UA" dirty="0" err="1"/>
              <a:t>дпов</a:t>
            </a:r>
            <a:r>
              <a:rPr lang="en-US" dirty="0" err="1"/>
              <a:t>i</a:t>
            </a:r>
            <a:r>
              <a:rPr lang="uk-UA" dirty="0"/>
              <a:t>дає таким </a:t>
            </a:r>
            <a:r>
              <a:rPr lang="uk-UA" dirty="0" err="1"/>
              <a:t>критер</a:t>
            </a:r>
            <a:r>
              <a:rPr lang="en-US" dirty="0" err="1"/>
              <a:t>i</a:t>
            </a:r>
            <a:r>
              <a:rPr lang="uk-UA" dirty="0"/>
              <a:t>ям</a:t>
            </a:r>
            <a:r>
              <a:rPr lang="uk-UA" dirty="0" smtClean="0"/>
              <a:t>:</a:t>
            </a:r>
            <a:endParaRPr lang="uk-UA" dirty="0"/>
          </a:p>
          <a:p>
            <a:endParaRPr lang="uk-UA" dirty="0" smtClean="0"/>
          </a:p>
          <a:p>
            <a:pPr marL="342900" indent="-342900">
              <a:buAutoNum type="arabicParenR"/>
            </a:pPr>
            <a:r>
              <a:rPr lang="uk-UA" dirty="0" smtClean="0"/>
              <a:t>є </a:t>
            </a:r>
            <a:r>
              <a:rPr lang="uk-UA" dirty="0"/>
              <a:t>менш чисельною в</a:t>
            </a:r>
            <a:r>
              <a:rPr lang="en-US" dirty="0" err="1"/>
              <a:t>i</a:t>
            </a:r>
            <a:r>
              <a:rPr lang="uk-UA" dirty="0"/>
              <a:t>д населення РП; </a:t>
            </a:r>
            <a:endParaRPr lang="uk-UA" dirty="0" smtClean="0"/>
          </a:p>
          <a:p>
            <a:pPr marL="342900" indent="-342900">
              <a:buAutoNum type="arabicParenR"/>
            </a:pPr>
            <a:r>
              <a:rPr lang="en-US" dirty="0" err="1" smtClean="0"/>
              <a:t>i</a:t>
            </a:r>
            <a:r>
              <a:rPr lang="uk-UA" dirty="0" err="1"/>
              <a:t>стотно</a:t>
            </a:r>
            <a:r>
              <a:rPr lang="uk-UA" dirty="0"/>
              <a:t> в</a:t>
            </a:r>
            <a:r>
              <a:rPr lang="en-US" dirty="0" err="1"/>
              <a:t>i</a:t>
            </a:r>
            <a:r>
              <a:rPr lang="uk-UA" dirty="0" err="1"/>
              <a:t>др</a:t>
            </a:r>
            <a:r>
              <a:rPr lang="en-US" dirty="0" err="1"/>
              <a:t>i</a:t>
            </a:r>
            <a:r>
              <a:rPr lang="uk-UA" dirty="0" err="1"/>
              <a:t>зняється</a:t>
            </a:r>
            <a:r>
              <a:rPr lang="uk-UA" dirty="0"/>
              <a:t> в</a:t>
            </a:r>
            <a:r>
              <a:rPr lang="en-US" dirty="0" err="1"/>
              <a:t>i</a:t>
            </a:r>
            <a:r>
              <a:rPr lang="uk-UA" dirty="0"/>
              <a:t>д решти громадян мовою, культурою або </a:t>
            </a:r>
            <a:r>
              <a:rPr lang="uk-UA" dirty="0" err="1"/>
              <a:t>традиц</a:t>
            </a:r>
            <a:r>
              <a:rPr lang="en-US" dirty="0" err="1"/>
              <a:t>i</a:t>
            </a:r>
            <a:r>
              <a:rPr lang="uk-UA" dirty="0"/>
              <a:t>ями; </a:t>
            </a:r>
            <a:endParaRPr lang="uk-UA" dirty="0" smtClean="0"/>
          </a:p>
          <a:p>
            <a:pPr marL="342900" indent="-342900">
              <a:buAutoNum type="arabicParenR"/>
            </a:pPr>
            <a:r>
              <a:rPr lang="uk-UA" dirty="0" smtClean="0"/>
              <a:t>прагне </a:t>
            </a:r>
            <a:r>
              <a:rPr lang="uk-UA" dirty="0"/>
              <a:t>зберегти свою мову, культуру або </a:t>
            </a:r>
            <a:r>
              <a:rPr lang="uk-UA" dirty="0" err="1"/>
              <a:t>традиц</a:t>
            </a:r>
            <a:r>
              <a:rPr lang="en-US" dirty="0" err="1"/>
              <a:t>i</a:t>
            </a:r>
            <a:r>
              <a:rPr lang="uk-UA" dirty="0"/>
              <a:t>ї; </a:t>
            </a:r>
            <a:endParaRPr lang="uk-UA" dirty="0" smtClean="0"/>
          </a:p>
          <a:p>
            <a:pPr marL="342900" indent="-342900">
              <a:buAutoNum type="arabicParenR"/>
            </a:pPr>
            <a:r>
              <a:rPr lang="uk-UA" dirty="0" smtClean="0"/>
              <a:t>має </a:t>
            </a:r>
            <a:r>
              <a:rPr lang="uk-UA" dirty="0"/>
              <a:t>почуття своєї </a:t>
            </a:r>
            <a:r>
              <a:rPr lang="en-US" dirty="0" err="1"/>
              <a:t>i</a:t>
            </a:r>
            <a:r>
              <a:rPr lang="uk-UA" dirty="0"/>
              <a:t>сторичної </a:t>
            </a:r>
            <a:r>
              <a:rPr lang="uk-UA" dirty="0" err="1"/>
              <a:t>нац</a:t>
            </a:r>
            <a:r>
              <a:rPr lang="en-US" dirty="0" err="1"/>
              <a:t>i</a:t>
            </a:r>
            <a:r>
              <a:rPr lang="uk-UA" dirty="0" err="1"/>
              <a:t>ональної</a:t>
            </a:r>
            <a:r>
              <a:rPr lang="uk-UA" dirty="0"/>
              <a:t> </a:t>
            </a:r>
            <a:r>
              <a:rPr lang="uk-UA" dirty="0" err="1"/>
              <a:t>сп</a:t>
            </a:r>
            <a:r>
              <a:rPr lang="en-US" dirty="0" err="1"/>
              <a:t>i</a:t>
            </a:r>
            <a:r>
              <a:rPr lang="uk-UA" dirty="0" err="1"/>
              <a:t>льноти</a:t>
            </a:r>
            <a:r>
              <a:rPr lang="uk-UA" dirty="0"/>
              <a:t> та спрямована на її виявлення </a:t>
            </a:r>
            <a:r>
              <a:rPr lang="en-US" dirty="0" err="1"/>
              <a:t>i</a:t>
            </a:r>
            <a:r>
              <a:rPr lang="en-US" dirty="0"/>
              <a:t> </a:t>
            </a:r>
            <a:r>
              <a:rPr lang="uk-UA" dirty="0"/>
              <a:t>захист; </a:t>
            </a:r>
            <a:endParaRPr lang="uk-UA" dirty="0" smtClean="0"/>
          </a:p>
          <a:p>
            <a:pPr marL="342900" indent="-342900">
              <a:buAutoNum type="arabicParenR"/>
            </a:pPr>
            <a:r>
              <a:rPr lang="uk-UA" dirty="0" smtClean="0"/>
              <a:t>її </a:t>
            </a:r>
            <a:r>
              <a:rPr lang="uk-UA" dirty="0"/>
              <a:t>предки проживали на </a:t>
            </a:r>
            <a:r>
              <a:rPr lang="uk-UA" dirty="0" err="1"/>
              <a:t>сучасн</a:t>
            </a:r>
            <a:r>
              <a:rPr lang="en-US" dirty="0" err="1"/>
              <a:t>i</a:t>
            </a:r>
            <a:r>
              <a:rPr lang="uk-UA" dirty="0"/>
              <a:t>й </a:t>
            </a:r>
            <a:r>
              <a:rPr lang="uk-UA" dirty="0" err="1"/>
              <a:t>територ</a:t>
            </a:r>
            <a:r>
              <a:rPr lang="en-US" dirty="0" err="1"/>
              <a:t>i</a:t>
            </a:r>
            <a:r>
              <a:rPr lang="uk-UA" dirty="0"/>
              <a:t>ї РП щонайменше 100 рок</a:t>
            </a:r>
            <a:r>
              <a:rPr lang="en-US" dirty="0" err="1"/>
              <a:t>i</a:t>
            </a:r>
            <a:r>
              <a:rPr lang="uk-UA" dirty="0"/>
              <a:t>в; </a:t>
            </a:r>
            <a:endParaRPr lang="uk-UA" dirty="0" smtClean="0"/>
          </a:p>
          <a:p>
            <a:pPr marL="342900" indent="-342900">
              <a:buAutoNum type="arabicParenR"/>
            </a:pPr>
            <a:r>
              <a:rPr lang="uk-UA" dirty="0" smtClean="0"/>
              <a:t>ототожнюється </a:t>
            </a:r>
            <a:r>
              <a:rPr lang="uk-UA" dirty="0"/>
              <a:t>з </a:t>
            </a:r>
            <a:r>
              <a:rPr lang="uk-UA" dirty="0" err="1"/>
              <a:t>нац</a:t>
            </a:r>
            <a:r>
              <a:rPr lang="en-US" dirty="0" err="1"/>
              <a:t>i</a:t>
            </a:r>
            <a:r>
              <a:rPr lang="uk-UA" dirty="0" err="1"/>
              <a:t>єю</a:t>
            </a:r>
            <a:r>
              <a:rPr lang="uk-UA" dirty="0"/>
              <a:t>, </a:t>
            </a:r>
            <a:r>
              <a:rPr lang="uk-UA" dirty="0" err="1"/>
              <a:t>зорган</a:t>
            </a:r>
            <a:r>
              <a:rPr lang="en-US" dirty="0" err="1"/>
              <a:t>i</a:t>
            </a:r>
            <a:r>
              <a:rPr lang="uk-UA" dirty="0" err="1"/>
              <a:t>зованою</a:t>
            </a:r>
            <a:r>
              <a:rPr lang="uk-UA" dirty="0"/>
              <a:t> у своїй держав</a:t>
            </a:r>
            <a:r>
              <a:rPr lang="en-US" dirty="0" err="1"/>
              <a:t>i</a:t>
            </a:r>
            <a:r>
              <a:rPr lang="en-US" dirty="0"/>
              <a:t>. </a:t>
            </a:r>
            <a:endParaRPr lang="uk-UA" dirty="0" smtClean="0"/>
          </a:p>
          <a:p>
            <a:endParaRPr lang="uk-UA" dirty="0"/>
          </a:p>
          <a:p>
            <a:r>
              <a:rPr lang="uk-UA" i="1" dirty="0" smtClean="0"/>
              <a:t>Національними </a:t>
            </a:r>
            <a:r>
              <a:rPr lang="uk-UA" i="1" dirty="0"/>
              <a:t>меншинами, таким чином, визнаються дев’ять етнічних груп країни: білоруси, чехи, литовці, німці, вірмени, росіяни, словаки, українці та євреї.</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20688"/>
            <a:ext cx="7488832" cy="3785652"/>
          </a:xfrm>
          <a:prstGeom prst="rect">
            <a:avLst/>
          </a:prstGeom>
          <a:solidFill>
            <a:schemeClr val="accent3">
              <a:lumMod val="20000"/>
              <a:lumOff val="80000"/>
            </a:schemeClr>
          </a:solidFill>
        </p:spPr>
        <p:txBody>
          <a:bodyPr wrap="square">
            <a:spAutoFit/>
          </a:bodyPr>
          <a:lstStyle/>
          <a:p>
            <a:pPr algn="just">
              <a:lnSpc>
                <a:spcPct val="150000"/>
              </a:lnSpc>
            </a:pPr>
            <a:r>
              <a:rPr lang="uk-UA" sz="2000" b="1" i="1" dirty="0">
                <a:latin typeface="Times New Roman" panose="02020603050405020304" pitchFamily="18" charset="0"/>
                <a:cs typeface="Times New Roman" panose="02020603050405020304" pitchFamily="18" charset="0"/>
              </a:rPr>
              <a:t>До етнічних меншин </a:t>
            </a:r>
            <a:r>
              <a:rPr lang="uk-UA" sz="2000" dirty="0">
                <a:latin typeface="Times New Roman" panose="02020603050405020304" pitchFamily="18" charset="0"/>
                <a:cs typeface="Times New Roman" panose="02020603050405020304" pitchFamily="18" charset="0"/>
              </a:rPr>
              <a:t>Закон відносить групи польських громадян, які мають подібні до національних меншин характеристики. Виняток становить остання риса – </a:t>
            </a:r>
            <a:r>
              <a:rPr lang="uk-UA" sz="2000" i="1" dirty="0">
                <a:latin typeface="Times New Roman" panose="02020603050405020304" pitchFamily="18" charset="0"/>
                <a:cs typeface="Times New Roman" panose="02020603050405020304" pitchFamily="18" charset="0"/>
              </a:rPr>
              <a:t>представники етнічних меншин </a:t>
            </a:r>
            <a:r>
              <a:rPr lang="uk-UA" sz="2000" b="1" i="1" dirty="0">
                <a:latin typeface="Times New Roman" panose="02020603050405020304" pitchFamily="18" charset="0"/>
                <a:cs typeface="Times New Roman" panose="02020603050405020304" pitchFamily="18" charset="0"/>
              </a:rPr>
              <a:t>не ідентифікують себе з нацією в окремій країн</a:t>
            </a:r>
            <a:r>
              <a:rPr lang="uk-UA" sz="2000" b="1" dirty="0">
                <a:latin typeface="Times New Roman" panose="02020603050405020304" pitchFamily="18" charset="0"/>
                <a:cs typeface="Times New Roman" panose="02020603050405020304" pitchFamily="18" charset="0"/>
              </a:rPr>
              <a:t>і. </a:t>
            </a:r>
            <a:r>
              <a:rPr lang="uk-UA" sz="2000" dirty="0">
                <a:latin typeface="Times New Roman" panose="02020603050405020304" pitchFamily="18" charset="0"/>
                <a:cs typeface="Times New Roman" panose="02020603050405020304" pitchFamily="18" charset="0"/>
              </a:rPr>
              <a:t>Це чотири етнічні групи Польщі: </a:t>
            </a:r>
            <a:r>
              <a:rPr lang="uk-UA" sz="2000" b="1" i="1" dirty="0">
                <a:latin typeface="Times New Roman" panose="02020603050405020304" pitchFamily="18" charset="0"/>
                <a:cs typeface="Times New Roman" panose="02020603050405020304" pitchFamily="18" charset="0"/>
              </a:rPr>
              <a:t>караїми, лемки, </a:t>
            </a:r>
            <a:r>
              <a:rPr lang="uk-UA" sz="2000" b="1" i="1" dirty="0" err="1">
                <a:latin typeface="Times New Roman" panose="02020603050405020304" pitchFamily="18" charset="0"/>
                <a:cs typeface="Times New Roman" panose="02020603050405020304" pitchFamily="18" charset="0"/>
              </a:rPr>
              <a:t>роми</a:t>
            </a:r>
            <a:r>
              <a:rPr lang="uk-UA" sz="2000" b="1" i="1" dirty="0">
                <a:latin typeface="Times New Roman" panose="02020603050405020304" pitchFamily="18" charset="0"/>
                <a:cs typeface="Times New Roman" panose="02020603050405020304" pitchFamily="18" charset="0"/>
              </a:rPr>
              <a:t> й татари</a:t>
            </a:r>
            <a:r>
              <a:rPr lang="uk-UA" sz="2000" dirty="0">
                <a:latin typeface="Times New Roman" panose="02020603050405020304" pitchFamily="18" charset="0"/>
                <a:cs typeface="Times New Roman" panose="02020603050405020304" pitchFamily="18" charset="0"/>
              </a:rPr>
              <a:t>. Відповідно до польського законодавства та положень Європейської хартії регіональних мов, або мов меншин у РП регіональною визнається кашубська мова.</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8352928" cy="3785652"/>
          </a:xfrm>
          <a:prstGeom prst="rect">
            <a:avLst/>
          </a:prstGeom>
          <a:solidFill>
            <a:schemeClr val="accent2">
              <a:lumMod val="20000"/>
              <a:lumOff val="80000"/>
            </a:schemeClr>
          </a:solidFill>
        </p:spPr>
        <p:txBody>
          <a:bodyPr wrap="square">
            <a:spAutoFit/>
          </a:bodyPr>
          <a:lstStyle/>
          <a:p>
            <a:pPr algn="just"/>
            <a:r>
              <a:rPr lang="uk-UA" sz="2000" dirty="0"/>
              <a:t>Згідно із Законом «Про національні та етнічні меншини та про регіональну мову</a:t>
            </a:r>
            <a:r>
              <a:rPr lang="uk-UA" sz="2000" dirty="0" smtClean="0"/>
              <a:t>», </a:t>
            </a:r>
            <a:r>
              <a:rPr lang="uk-UA" sz="2000" b="1" dirty="0" smtClean="0"/>
              <a:t>Польщі </a:t>
            </a:r>
            <a:r>
              <a:rPr lang="uk-UA" sz="2000" dirty="0" smtClean="0"/>
              <a:t> </a:t>
            </a:r>
            <a:r>
              <a:rPr lang="uk-UA" sz="2000" dirty="0"/>
              <a:t>представником національної меншини </a:t>
            </a:r>
            <a:r>
              <a:rPr lang="uk-UA" b="1" i="1" dirty="0"/>
              <a:t>є не кожен представник іншої, ніж польська, групи, яка мешкає на території Польщі.</a:t>
            </a:r>
            <a:r>
              <a:rPr lang="uk-UA" sz="2000" dirty="0"/>
              <a:t> Закон визначає форму участі національних та етнічних меншин у прийнятті рішень на загальнодержавному рівні. </a:t>
            </a:r>
            <a:endParaRPr lang="uk-UA" sz="2000" dirty="0" smtClean="0"/>
          </a:p>
          <a:p>
            <a:pPr algn="just"/>
            <a:endParaRPr lang="uk-UA" sz="2000" dirty="0"/>
          </a:p>
          <a:p>
            <a:pPr algn="just"/>
            <a:r>
              <a:rPr lang="uk-UA" sz="2000" dirty="0" smtClean="0"/>
              <a:t>Зокрема</a:t>
            </a:r>
            <a:r>
              <a:rPr lang="uk-UA" sz="2000" dirty="0"/>
              <a:t>, ст. 23 передбачає </a:t>
            </a:r>
            <a:r>
              <a:rPr lang="uk-UA" sz="2000" b="1" i="1" dirty="0"/>
              <a:t>створення Спільної Комісії Уряду і Національних та Етнічних меншин як консультативно-дорадчого органу прем’єр-міністра країни та окреслює завдання і цілі цієї Комісії. </a:t>
            </a:r>
            <a:r>
              <a:rPr lang="uk-UA" sz="2000" dirty="0"/>
              <a:t>Хоча в законі у жоден спосіб не згадуються організації національних та етнічних меншин, однак чітко сформульовано поняття «національна» та «етнічна» меншина і надано їх перелік. </a:t>
            </a:r>
            <a:endParaRPr lang="uk-UA" sz="2000"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568952" cy="4093428"/>
          </a:xfrm>
          <a:prstGeom prst="rect">
            <a:avLst/>
          </a:prstGeom>
          <a:solidFill>
            <a:schemeClr val="accent5">
              <a:lumMod val="20000"/>
              <a:lumOff val="80000"/>
            </a:schemeClr>
          </a:solidFill>
        </p:spPr>
        <p:txBody>
          <a:bodyPr wrap="square">
            <a:spAutoFit/>
          </a:bodyPr>
          <a:lstStyle/>
          <a:p>
            <a:pPr algn="ctr"/>
            <a:r>
              <a:rPr lang="uk-UA" sz="2000" dirty="0" smtClean="0">
                <a:latin typeface="Times New Roman" panose="02020603050405020304" pitchFamily="18" charset="0"/>
                <a:cs typeface="Times New Roman" panose="02020603050405020304" pitchFamily="18" charset="0"/>
              </a:rPr>
              <a:t>Участь національних меншин у </a:t>
            </a:r>
            <a:r>
              <a:rPr lang="uk-UA" sz="2000" dirty="0">
                <a:latin typeface="Times New Roman" panose="02020603050405020304" pitchFamily="18" charset="0"/>
                <a:cs typeface="Times New Roman" panose="02020603050405020304" pitchFamily="18" charset="0"/>
              </a:rPr>
              <a:t>політичному житті </a:t>
            </a:r>
            <a:r>
              <a:rPr lang="uk-UA" sz="2000" dirty="0" smtClean="0">
                <a:latin typeface="Times New Roman" panose="02020603050405020304" pitchFamily="18" charset="0"/>
                <a:cs typeface="Times New Roman" panose="02020603050405020304" pitchFamily="18" charset="0"/>
              </a:rPr>
              <a:t>Польщі.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b="1" i="1" dirty="0" smtClean="0">
                <a:latin typeface="Times New Roman" panose="02020603050405020304" pitchFamily="18" charset="0"/>
                <a:cs typeface="Times New Roman" panose="02020603050405020304" pitchFamily="18" charset="0"/>
              </a:rPr>
              <a:t>Пільги </a:t>
            </a:r>
            <a:r>
              <a:rPr lang="uk-UA" sz="2000" b="1" i="1" dirty="0">
                <a:latin typeface="Times New Roman" panose="02020603050405020304" pitchFamily="18" charset="0"/>
                <a:cs typeface="Times New Roman" panose="02020603050405020304" pitchFamily="18" charset="0"/>
              </a:rPr>
              <a:t>для національних меншин Польщі не забезпечують їм повноцінної участі в політичному житті країни. </a:t>
            </a:r>
            <a:r>
              <a:rPr lang="uk-UA" sz="2000" dirty="0">
                <a:latin typeface="Times New Roman" panose="02020603050405020304" pitchFamily="18" charset="0"/>
                <a:cs typeface="Times New Roman" panose="02020603050405020304" pitchFamily="18" charset="0"/>
              </a:rPr>
              <a:t>Національним меншинам у Польщі важко конкурувати з політичними партіями, що мають значно численнішу підтримку серед населення.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endParaRPr lang="en-US" sz="2000" dirty="0" smtClean="0">
              <a:latin typeface="Times New Roman" panose="02020603050405020304" pitchFamily="18" charset="0"/>
              <a:cs typeface="Times New Roman" panose="02020603050405020304" pitchFamily="18" charset="0"/>
            </a:endParaRPr>
          </a:p>
          <a:p>
            <a:pPr lvl="0" algn="just"/>
            <a:r>
              <a:rPr lang="ru-RU" sz="2000" dirty="0" err="1">
                <a:solidFill>
                  <a:prstClr val="black"/>
                </a:solidFill>
                <a:latin typeface="Times New Roman" panose="02020603050405020304" pitchFamily="18" charset="0"/>
                <a:cs typeface="Times New Roman" panose="02020603050405020304" pitchFamily="18" charset="0"/>
              </a:rPr>
              <a:t>Важливою</a:t>
            </a:r>
            <a:r>
              <a:rPr lang="ru-RU" sz="2000" dirty="0">
                <a:solidFill>
                  <a:prstClr val="black"/>
                </a:solidFill>
                <a:latin typeface="Times New Roman" panose="02020603050405020304" pitchFamily="18" charset="0"/>
                <a:cs typeface="Times New Roman" panose="02020603050405020304" pitchFamily="18" charset="0"/>
              </a:rPr>
              <a:t> є практика </a:t>
            </a:r>
            <a:r>
              <a:rPr lang="ru-RU" sz="2000" dirty="0" err="1">
                <a:solidFill>
                  <a:prstClr val="black"/>
                </a:solidFill>
                <a:latin typeface="Times New Roman" panose="02020603050405020304" pitchFamily="18" charset="0"/>
                <a:cs typeface="Times New Roman" panose="02020603050405020304" pitchFamily="18" charset="0"/>
              </a:rPr>
              <a:t>застосування</a:t>
            </a:r>
            <a:r>
              <a:rPr lang="ru-RU" sz="2000" dirty="0">
                <a:solidFill>
                  <a:prstClr val="black"/>
                </a:solidFill>
                <a:latin typeface="Times New Roman" panose="02020603050405020304" pitchFamily="18" charset="0"/>
                <a:cs typeface="Times New Roman" panose="02020603050405020304" pitchFamily="18" charset="0"/>
              </a:rPr>
              <a:t> у </a:t>
            </a:r>
            <a:r>
              <a:rPr lang="ru-RU" sz="2000" dirty="0" err="1">
                <a:solidFill>
                  <a:prstClr val="black"/>
                </a:solidFill>
                <a:latin typeface="Times New Roman" panose="02020603050405020304" pitchFamily="18" charset="0"/>
                <a:cs typeface="Times New Roman" panose="02020603050405020304" pitchFamily="18" charset="0"/>
              </a:rPr>
              <a:t>Польщі</a:t>
            </a:r>
            <a:r>
              <a:rPr lang="ru-RU" sz="2000" dirty="0">
                <a:solidFill>
                  <a:prstClr val="black"/>
                </a:solidFill>
                <a:latin typeface="Times New Roman" panose="02020603050405020304" pitchFamily="18" charset="0"/>
                <a:cs typeface="Times New Roman" panose="02020603050405020304" pitchFamily="18" charset="0"/>
              </a:rPr>
              <a:t> принципу </a:t>
            </a:r>
            <a:r>
              <a:rPr lang="ru-RU" sz="2000" dirty="0" err="1">
                <a:solidFill>
                  <a:prstClr val="black"/>
                </a:solidFill>
                <a:latin typeface="Times New Roman" panose="02020603050405020304" pitchFamily="18" charset="0"/>
                <a:cs typeface="Times New Roman" panose="02020603050405020304" pitchFamily="18" charset="0"/>
              </a:rPr>
              <a:t>виборчих</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переваг</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Йдеться</a:t>
            </a:r>
            <a:r>
              <a:rPr lang="ru-RU" sz="2000" dirty="0">
                <a:solidFill>
                  <a:prstClr val="black"/>
                </a:solidFill>
                <a:latin typeface="Times New Roman" panose="02020603050405020304" pitchFamily="18" charset="0"/>
                <a:cs typeface="Times New Roman" panose="02020603050405020304" pitchFamily="18" charset="0"/>
              </a:rPr>
              <a:t> про </a:t>
            </a:r>
            <a:r>
              <a:rPr lang="ru-RU" sz="2000" dirty="0" err="1">
                <a:solidFill>
                  <a:prstClr val="black"/>
                </a:solidFill>
                <a:latin typeface="Times New Roman" panose="02020603050405020304" pitchFamily="18" charset="0"/>
                <a:cs typeface="Times New Roman" panose="02020603050405020304" pitchFamily="18" charset="0"/>
              </a:rPr>
              <a:t>зменшення</a:t>
            </a:r>
            <a:r>
              <a:rPr lang="ru-RU" sz="2000" dirty="0">
                <a:solidFill>
                  <a:prstClr val="black"/>
                </a:solidFill>
                <a:latin typeface="Times New Roman" panose="02020603050405020304" pitchFamily="18" charset="0"/>
                <a:cs typeface="Times New Roman" panose="02020603050405020304" pitchFamily="18" charset="0"/>
              </a:rPr>
              <a:t> процентного </a:t>
            </a:r>
            <a:r>
              <a:rPr lang="ru-RU" sz="2000" dirty="0" err="1">
                <a:solidFill>
                  <a:prstClr val="black"/>
                </a:solidFill>
                <a:latin typeface="Times New Roman" panose="02020603050405020304" pitchFamily="18" charset="0"/>
                <a:cs typeface="Times New Roman" panose="02020603050405020304" pitchFamily="18" charset="0"/>
              </a:rPr>
              <a:t>бар’єру</a:t>
            </a:r>
            <a:r>
              <a:rPr lang="ru-RU" sz="2000" dirty="0">
                <a:solidFill>
                  <a:prstClr val="black"/>
                </a:solidFill>
                <a:latin typeface="Times New Roman" panose="02020603050405020304" pitchFamily="18" charset="0"/>
                <a:cs typeface="Times New Roman" panose="02020603050405020304" pitchFamily="18" charset="0"/>
              </a:rPr>
              <a:t> для </a:t>
            </a:r>
            <a:r>
              <a:rPr lang="ru-RU" sz="2000" dirty="0" err="1">
                <a:solidFill>
                  <a:prstClr val="black"/>
                </a:solidFill>
                <a:latin typeface="Times New Roman" panose="02020603050405020304" pitchFamily="18" charset="0"/>
                <a:cs typeface="Times New Roman" panose="02020603050405020304" pitchFamily="18" charset="0"/>
              </a:rPr>
              <a:t>проходження</a:t>
            </a:r>
            <a:r>
              <a:rPr lang="ru-RU" sz="2000" dirty="0">
                <a:solidFill>
                  <a:prstClr val="black"/>
                </a:solidFill>
                <a:latin typeface="Times New Roman" panose="02020603050405020304" pitchFamily="18" charset="0"/>
                <a:cs typeface="Times New Roman" panose="02020603050405020304" pitchFamily="18" charset="0"/>
              </a:rPr>
              <a:t> в </a:t>
            </a:r>
            <a:r>
              <a:rPr lang="ru-RU" sz="2000" dirty="0" err="1">
                <a:solidFill>
                  <a:prstClr val="black"/>
                </a:solidFill>
                <a:latin typeface="Times New Roman" panose="02020603050405020304" pitchFamily="18" charset="0"/>
                <a:cs typeface="Times New Roman" panose="02020603050405020304" pitchFamily="18" charset="0"/>
              </a:rPr>
              <a:t>органи</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влади</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політичних</a:t>
            </a:r>
            <a:r>
              <a:rPr lang="ru-RU" sz="2000" dirty="0">
                <a:solidFill>
                  <a:prstClr val="black"/>
                </a:solidFill>
                <a:latin typeface="Times New Roman" panose="02020603050405020304" pitchFamily="18" charset="0"/>
                <a:cs typeface="Times New Roman" panose="02020603050405020304" pitchFamily="18" charset="0"/>
              </a:rPr>
              <a:t> сил </a:t>
            </a:r>
            <a:r>
              <a:rPr lang="ru-RU" sz="2000" dirty="0" err="1">
                <a:solidFill>
                  <a:prstClr val="black"/>
                </a:solidFill>
                <a:latin typeface="Times New Roman" panose="02020603050405020304" pitchFamily="18" charset="0"/>
                <a:cs typeface="Times New Roman" panose="02020603050405020304" pitchFamily="18" charset="0"/>
              </a:rPr>
              <a:t>національних</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меншин</a:t>
            </a:r>
            <a:r>
              <a:rPr lang="ru-RU" sz="2000" dirty="0">
                <a:solidFill>
                  <a:prstClr val="black"/>
                </a:solidFill>
                <a:latin typeface="Times New Roman" panose="02020603050405020304" pitchFamily="18" charset="0"/>
                <a:cs typeface="Times New Roman" panose="02020603050405020304" pitchFamily="18" charset="0"/>
              </a:rPr>
              <a:t> та </a:t>
            </a:r>
            <a:r>
              <a:rPr lang="ru-RU" sz="2000" dirty="0" err="1">
                <a:solidFill>
                  <a:prstClr val="black"/>
                </a:solidFill>
                <a:latin typeface="Times New Roman" panose="02020603050405020304" pitchFamily="18" charset="0"/>
                <a:cs typeface="Times New Roman" panose="02020603050405020304" pitchFamily="18" charset="0"/>
              </a:rPr>
              <a:t>зменшення</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кількості</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необхідних</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підписів</a:t>
            </a:r>
            <a:r>
              <a:rPr lang="ru-RU" sz="2000" dirty="0">
                <a:solidFill>
                  <a:prstClr val="black"/>
                </a:solidFill>
                <a:latin typeface="Times New Roman" panose="02020603050405020304" pitchFamily="18" charset="0"/>
                <a:cs typeface="Times New Roman" panose="02020603050405020304" pitchFamily="18" charset="0"/>
              </a:rPr>
              <a:t> при </a:t>
            </a:r>
            <a:r>
              <a:rPr lang="ru-RU" sz="2000" dirty="0" err="1">
                <a:solidFill>
                  <a:prstClr val="black"/>
                </a:solidFill>
                <a:latin typeface="Times New Roman" panose="02020603050405020304" pitchFamily="18" charset="0"/>
                <a:cs typeface="Times New Roman" panose="02020603050405020304" pitchFamily="18" charset="0"/>
              </a:rPr>
              <a:t>створенні</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політичних</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партій</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національних</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меншин</a:t>
            </a:r>
            <a:r>
              <a:rPr lang="ru-RU" sz="2000" dirty="0">
                <a:solidFill>
                  <a:prstClr val="black"/>
                </a:solidFill>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endParaRPr lang="en-US"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691680" y="4221089"/>
            <a:ext cx="4139952" cy="646331"/>
          </a:xfrm>
          <a:prstGeom prst="rect">
            <a:avLst/>
          </a:prstGeom>
        </p:spPr>
        <p:txBody>
          <a:bodyPr wrap="square">
            <a:spAutoFit/>
          </a:bodyPr>
          <a:lstStyle/>
          <a:p>
            <a:endParaRPr lang="uk-UA" dirty="0" smtClean="0"/>
          </a:p>
          <a:p>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908720"/>
            <a:ext cx="8352928" cy="4401205"/>
          </a:xfrm>
          <a:prstGeom prst="rect">
            <a:avLst/>
          </a:prstGeom>
          <a:solidFill>
            <a:schemeClr val="accent5">
              <a:lumMod val="20000"/>
              <a:lumOff val="80000"/>
            </a:schemeClr>
          </a:solidFill>
        </p:spPr>
        <p:txBody>
          <a:bodyPr wrap="square">
            <a:spAutoFit/>
          </a:bodyPr>
          <a:lstStyle/>
          <a:p>
            <a:pPr algn="just"/>
            <a:r>
              <a:rPr lang="uk-UA" sz="2000" dirty="0" smtClean="0">
                <a:latin typeface="Times New Roman" panose="02020603050405020304" pitchFamily="18" charset="0"/>
                <a:cs typeface="Times New Roman" panose="02020603050405020304" pitchFamily="18" charset="0"/>
              </a:rPr>
              <a:t>Н</a:t>
            </a:r>
            <a:r>
              <a:rPr lang="ru-RU" sz="2000" dirty="0" err="1" smtClean="0">
                <a:latin typeface="Times New Roman" panose="02020603050405020304" pitchFamily="18" charset="0"/>
                <a:cs typeface="Times New Roman" panose="02020603050405020304" pitchFamily="18" charset="0"/>
              </a:rPr>
              <a:t>імецька</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меншина</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є </a:t>
            </a:r>
            <a:r>
              <a:rPr lang="ru-RU" sz="2000" dirty="0" err="1">
                <a:latin typeface="Times New Roman" panose="02020603050405020304" pitchFamily="18" charset="0"/>
                <a:cs typeface="Times New Roman" panose="02020603050405020304" pitchFamily="18" charset="0"/>
              </a:rPr>
              <a:t>найбільшою</a:t>
            </a:r>
            <a:r>
              <a:rPr lang="ru-RU" sz="2000" dirty="0">
                <a:latin typeface="Times New Roman" panose="02020603050405020304" pitchFamily="18" charset="0"/>
                <a:cs typeface="Times New Roman" panose="02020603050405020304" pitchFamily="18" charset="0"/>
              </a:rPr>
              <a:t> з-</a:t>
            </a:r>
            <a:r>
              <a:rPr lang="ru-RU" sz="2000" dirty="0" err="1">
                <a:latin typeface="Times New Roman" panose="02020603050405020304" pitchFamily="18" charset="0"/>
                <a:cs typeface="Times New Roman" panose="02020603050405020304" pitchFamily="18" charset="0"/>
              </a:rPr>
              <a:t>поміж</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груп</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За </a:t>
            </a:r>
            <a:r>
              <a:rPr lang="ru-RU" sz="2000" dirty="0" err="1">
                <a:latin typeface="Times New Roman" panose="02020603050405020304" pitchFamily="18" charset="0"/>
                <a:cs typeface="Times New Roman" panose="02020603050405020304" pitchFamily="18" charset="0"/>
              </a:rPr>
              <a:t>переписом</a:t>
            </a:r>
            <a:r>
              <a:rPr lang="ru-RU" sz="2000" dirty="0">
                <a:latin typeface="Times New Roman" panose="02020603050405020304" pitchFamily="18" charset="0"/>
                <a:cs typeface="Times New Roman" panose="02020603050405020304" pitchFamily="18" charset="0"/>
              </a:rPr>
              <a:t> 2011 року, </a:t>
            </a:r>
            <a:r>
              <a:rPr lang="ru-RU" sz="2000" dirty="0" err="1">
                <a:latin typeface="Times New Roman" panose="02020603050405020304" pitchFamily="18" charset="0"/>
                <a:cs typeface="Times New Roman" panose="02020603050405020304" pitchFamily="18" charset="0"/>
              </a:rPr>
              <a:t>їх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майже</a:t>
            </a:r>
            <a:r>
              <a:rPr lang="ru-RU" sz="2000" dirty="0">
                <a:latin typeface="Times New Roman" panose="02020603050405020304" pitchFamily="18" charset="0"/>
                <a:cs typeface="Times New Roman" panose="02020603050405020304" pitchFamily="18" charset="0"/>
              </a:rPr>
              <a:t> 150 тис. Вони компактно </a:t>
            </a:r>
            <a:r>
              <a:rPr lang="ru-RU" sz="2000" dirty="0" err="1">
                <a:latin typeface="Times New Roman" panose="02020603050405020304" pitchFamily="18" charset="0"/>
                <a:cs typeface="Times New Roman" panose="02020603050405020304" pitchFamily="18" charset="0"/>
              </a:rPr>
              <a:t>проживають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традиційно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кількох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своїх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представників</a:t>
            </a:r>
            <a:r>
              <a:rPr lang="ru-RU" sz="2000" dirty="0">
                <a:latin typeface="Times New Roman" panose="02020603050405020304" pitchFamily="18" charset="0"/>
                <a:cs typeface="Times New Roman" panose="02020603050405020304" pitchFamily="18" charset="0"/>
              </a:rPr>
              <a:t> у </a:t>
            </a:r>
            <a:r>
              <a:rPr lang="ru-RU" sz="2000" dirty="0" err="1">
                <a:latin typeface="Times New Roman" panose="02020603050405020304" pitchFamily="18" charset="0"/>
                <a:cs typeface="Times New Roman" panose="02020603050405020304" pitchFamily="18" charset="0"/>
              </a:rPr>
              <a:t>Сеймі</a:t>
            </a:r>
            <a:r>
              <a:rPr lang="ru-RU" sz="2000" dirty="0">
                <a:latin typeface="Times New Roman" panose="02020603050405020304" pitchFamily="18" charset="0"/>
                <a:cs typeface="Times New Roman" panose="02020603050405020304" pitchFamily="18" charset="0"/>
              </a:rPr>
              <a:t>. Вона </a:t>
            </a:r>
            <a:r>
              <a:rPr lang="ru-RU" sz="2000" dirty="0" smtClean="0">
                <a:latin typeface="Times New Roman" panose="02020603050405020304" pitchFamily="18" charset="0"/>
                <a:cs typeface="Times New Roman" panose="02020603050405020304" pitchFamily="18" charset="0"/>
              </a:rPr>
              <a:t>на </a:t>
            </a:r>
            <a:r>
              <a:rPr lang="ru-RU" sz="2000" dirty="0" err="1">
                <a:latin typeface="Times New Roman" panose="02020603050405020304" pitchFamily="18" charset="0"/>
                <a:cs typeface="Times New Roman" panose="02020603050405020304" pitchFamily="18" charset="0"/>
              </a:rPr>
              <a:t>території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Опольського</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Силезького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воєводств</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загалом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давні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землі</a:t>
            </a:r>
            <a:r>
              <a:rPr lang="ru-RU" sz="2000" dirty="0">
                <a:latin typeface="Times New Roman" panose="02020603050405020304" pitchFamily="18" charset="0"/>
                <a:cs typeface="Times New Roman" panose="02020603050405020304" pitchFamily="18" charset="0"/>
              </a:rPr>
              <a:t> Рейху (</a:t>
            </a:r>
            <a:r>
              <a:rPr lang="ru-RU" sz="2000" dirty="0" err="1">
                <a:latin typeface="Times New Roman" panose="02020603050405020304" pitchFamily="18" charset="0"/>
                <a:cs typeface="Times New Roman" panose="02020603050405020304" pitchFamily="18" charset="0"/>
              </a:rPr>
              <a:t>Національні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Німецька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спільнота</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єдина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діяльність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якої</a:t>
            </a:r>
            <a:r>
              <a:rPr lang="ru-RU" sz="2000" dirty="0">
                <a:latin typeface="Times New Roman" panose="02020603050405020304" pitchFamily="18" charset="0"/>
                <a:cs typeface="Times New Roman" panose="02020603050405020304" pitchFamily="18" charset="0"/>
              </a:rPr>
              <a:t> є не </a:t>
            </a:r>
            <a:r>
              <a:rPr lang="ru-RU" sz="2000" dirty="0" err="1">
                <a:latin typeface="Times New Roman" panose="02020603050405020304" pitchFamily="18" charset="0"/>
                <a:cs typeface="Times New Roman" panose="02020603050405020304" pitchFamily="18" charset="0"/>
              </a:rPr>
              <a:t>лише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суспільно</a:t>
            </a:r>
            <a:r>
              <a:rPr lang="ru-RU" sz="2000" dirty="0">
                <a:latin typeface="Times New Roman" panose="02020603050405020304" pitchFamily="18" charset="0"/>
                <a:cs typeface="Times New Roman" panose="02020603050405020304" pitchFamily="18" charset="0"/>
              </a:rPr>
              <a:t>-культурною, а й </a:t>
            </a:r>
            <a:r>
              <a:rPr lang="ru-RU" sz="2000" dirty="0" err="1">
                <a:latin typeface="Times New Roman" panose="02020603050405020304" pitchFamily="18" charset="0"/>
                <a:cs typeface="Times New Roman" panose="02020603050405020304" pitchFamily="18" charset="0"/>
              </a:rPr>
              <a:t>розповсюджується</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політичне</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економічне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життя</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регіональному</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загальнодержавному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рівнях</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повною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мірою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користується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польським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законодавством</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етнополітичній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сфері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Досить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велике</a:t>
            </a:r>
            <a:r>
              <a:rPr lang="ru-RU" sz="2000" dirty="0">
                <a:latin typeface="Times New Roman" panose="02020603050405020304" pitchFamily="18" charset="0"/>
                <a:cs typeface="Times New Roman" panose="02020603050405020304" pitchFamily="18" charset="0"/>
              </a:rPr>
              <a:t> число </a:t>
            </a:r>
            <a:r>
              <a:rPr lang="ru-RU" sz="2000" dirty="0" err="1">
                <a:latin typeface="Times New Roman" panose="02020603050405020304" pitchFamily="18" charset="0"/>
                <a:cs typeface="Times New Roman" panose="02020603050405020304" pitchFamily="18" charset="0"/>
              </a:rPr>
              <a:t>меншини</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її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компактне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проживання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дозволяють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групі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свого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постійного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представника</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Сеймі</a:t>
            </a:r>
            <a:r>
              <a:rPr lang="ru-RU" sz="2000" dirty="0">
                <a:latin typeface="Times New Roman" panose="02020603050405020304" pitchFamily="18" charset="0"/>
                <a:cs typeface="Times New Roman" panose="02020603050405020304" pitchFamily="18" charset="0"/>
              </a:rPr>
              <a:t>. До того ж на </a:t>
            </a:r>
            <a:r>
              <a:rPr lang="ru-RU" sz="2000" dirty="0" err="1">
                <a:latin typeface="Times New Roman" panose="02020603050405020304" pitchFamily="18" charset="0"/>
                <a:cs typeface="Times New Roman" panose="02020603050405020304" pitchFamily="18" charset="0"/>
              </a:rPr>
              <a:t>території</a:t>
            </a:r>
            <a:r>
              <a:rPr lang="ru-RU" sz="2000" dirty="0">
                <a:latin typeface="Times New Roman" panose="02020603050405020304" pitchFamily="18" charset="0"/>
                <a:cs typeface="Times New Roman" panose="02020603050405020304" pitchFamily="18" charset="0"/>
              </a:rPr>
              <a:t> компактного </a:t>
            </a:r>
            <a:r>
              <a:rPr lang="ru-RU" sz="2000" dirty="0" err="1">
                <a:latin typeface="Times New Roman" panose="02020603050405020304" pitchFamily="18" charset="0"/>
                <a:cs typeface="Times New Roman" panose="02020603050405020304" pitchFamily="18" charset="0"/>
              </a:rPr>
              <a:t>проживання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меншини</a:t>
            </a:r>
            <a:r>
              <a:rPr lang="ru-RU" sz="2000" dirty="0">
                <a:latin typeface="Times New Roman" panose="02020603050405020304" pitchFamily="18" charset="0"/>
                <a:cs typeface="Times New Roman" panose="02020603050405020304" pitchFamily="18" charset="0"/>
              </a:rPr>
              <a:t> створено </a:t>
            </a:r>
            <a:r>
              <a:rPr lang="ru-RU" sz="2000" dirty="0" err="1">
                <a:latin typeface="Times New Roman" panose="02020603050405020304" pitchFamily="18" charset="0"/>
                <a:cs typeface="Times New Roman" panose="02020603050405020304" pitchFamily="18" charset="0"/>
              </a:rPr>
              <a:t>одномандатний</a:t>
            </a:r>
            <a:r>
              <a:rPr lang="ru-RU" sz="2000" dirty="0">
                <a:latin typeface="Times New Roman" panose="02020603050405020304" pitchFamily="18" charset="0"/>
                <a:cs typeface="Times New Roman" panose="02020603050405020304" pitchFamily="18" charset="0"/>
              </a:rPr>
              <a:t> округ, </a:t>
            </a:r>
            <a:r>
              <a:rPr lang="ru-RU" sz="2000" dirty="0" err="1">
                <a:latin typeface="Times New Roman" panose="02020603050405020304" pitchFamily="18" charset="0"/>
                <a:cs typeface="Times New Roman" panose="02020603050405020304" pitchFamily="18" charset="0"/>
              </a:rPr>
              <a:t>кордони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збігаються</a:t>
            </a:r>
            <a:r>
              <a:rPr lang="ru-RU" sz="2000" dirty="0">
                <a:latin typeface="Times New Roman" panose="02020603050405020304" pitchFamily="18" charset="0"/>
                <a:cs typeface="Times New Roman" panose="02020603050405020304" pitchFamily="18" charset="0"/>
              </a:rPr>
              <a:t> з </a:t>
            </a:r>
            <a:r>
              <a:rPr lang="ru-RU" sz="2000" dirty="0" err="1">
                <a:latin typeface="Times New Roman" panose="02020603050405020304" pitchFamily="18" charset="0"/>
                <a:cs typeface="Times New Roman" panose="02020603050405020304" pitchFamily="18" charset="0"/>
              </a:rPr>
              <a:t>територією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проживання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німецької</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спільноти</a:t>
            </a:r>
            <a:r>
              <a:rPr lang="ru-RU" sz="2000" dirty="0" smtClean="0">
                <a:latin typeface="Times New Roman" panose="02020603050405020304" pitchFamily="18" charset="0"/>
                <a:cs typeface="Times New Roman" panose="02020603050405020304" pitchFamily="18" charset="0"/>
              </a:rPr>
              <a:t>.</a:t>
            </a:r>
            <a:endParaRPr lang="uk-UA"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568952" cy="4801314"/>
          </a:xfrm>
          <a:prstGeom prst="rect">
            <a:avLst/>
          </a:prstGeom>
          <a:solidFill>
            <a:schemeClr val="accent2">
              <a:lumMod val="20000"/>
              <a:lumOff val="80000"/>
            </a:schemeClr>
          </a:solidFill>
        </p:spPr>
        <p:txBody>
          <a:bodyPr wrap="square">
            <a:spAutoFit/>
          </a:bodyPr>
          <a:lstStyle/>
          <a:p>
            <a:r>
              <a:rPr lang="uk-UA" dirty="0"/>
              <a:t>Досвід європейських країн дає найрізноманітніші приклади того, як власне виборча система сприяє залученню та представництву національних меншин. </a:t>
            </a:r>
            <a:endParaRPr lang="uk-UA" dirty="0" smtClean="0"/>
          </a:p>
          <a:p>
            <a:endParaRPr lang="uk-UA" dirty="0"/>
          </a:p>
          <a:p>
            <a:r>
              <a:rPr lang="uk-UA" dirty="0" smtClean="0"/>
              <a:t>Приміром</a:t>
            </a:r>
            <a:r>
              <a:rPr lang="uk-UA" dirty="0"/>
              <a:t>, існує </a:t>
            </a:r>
            <a:r>
              <a:rPr lang="uk-UA" i="1" dirty="0"/>
              <a:t>практика зарезервованих місць для представників меншин у національних парламент</a:t>
            </a:r>
            <a:r>
              <a:rPr lang="uk-UA" dirty="0"/>
              <a:t>ах </a:t>
            </a:r>
            <a:r>
              <a:rPr lang="uk-UA" b="1" dirty="0"/>
              <a:t>Хорватії, Фінляндії, Румунії та Словені</a:t>
            </a:r>
            <a:r>
              <a:rPr lang="uk-UA" dirty="0"/>
              <a:t>ї. </a:t>
            </a:r>
            <a:endParaRPr lang="uk-UA" dirty="0" smtClean="0"/>
          </a:p>
          <a:p>
            <a:endParaRPr lang="uk-UA" dirty="0"/>
          </a:p>
          <a:p>
            <a:r>
              <a:rPr lang="uk-UA" b="1" dirty="0" smtClean="0"/>
              <a:t>У </a:t>
            </a:r>
            <a:r>
              <a:rPr lang="uk-UA" b="1" dirty="0"/>
              <a:t>Румунії</a:t>
            </a:r>
            <a:r>
              <a:rPr lang="uk-UA" dirty="0"/>
              <a:t>, де двопалатний парламент, така </a:t>
            </a:r>
            <a:r>
              <a:rPr lang="uk-UA" i="1" dirty="0"/>
              <a:t>практика застосовується в нижній пала</a:t>
            </a:r>
            <a:r>
              <a:rPr lang="uk-UA" dirty="0"/>
              <a:t>ті. </a:t>
            </a:r>
            <a:endParaRPr lang="uk-UA" dirty="0" smtClean="0"/>
          </a:p>
          <a:p>
            <a:endParaRPr lang="uk-UA" dirty="0"/>
          </a:p>
          <a:p>
            <a:r>
              <a:rPr lang="uk-UA" dirty="0" smtClean="0"/>
              <a:t>Національні </a:t>
            </a:r>
            <a:r>
              <a:rPr lang="uk-UA" dirty="0"/>
              <a:t>меншини Польщі порушують питання необхідності вдосконалення діючого законодавства щодо виборів до місцевих органів самоврядування меншин, а також належного висвітлення тематики меншин у засобах масової інформації. </a:t>
            </a:r>
            <a:endParaRPr lang="uk-UA" dirty="0" smtClean="0"/>
          </a:p>
          <a:p>
            <a:endParaRPr lang="uk-UA" dirty="0"/>
          </a:p>
          <a:p>
            <a:r>
              <a:rPr lang="uk-UA" dirty="0" smtClean="0"/>
              <a:t>Рекомендації </a:t>
            </a:r>
            <a:r>
              <a:rPr lang="uk-UA" dirty="0"/>
              <a:t>міжнародних організацій вказують на те, що зазвичай ефективне представництво національних меншин у законодавчих органах влади досягається з використанням різноманітних інструментів (наприклад, через діяльність партій). У Польщі існує дозвіл на створення регіональних партій, які представляють інтереси національних меншин.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Вырезка экрана"/>
          <p:cNvPicPr>
            <a:picLocks noChangeAspect="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0" y="892212"/>
            <a:ext cx="9144000" cy="5661248"/>
          </a:xfrm>
          <a:prstGeom prst="rect">
            <a:avLst/>
          </a:prstGeom>
          <a:solidFill>
            <a:schemeClr val="accent5">
              <a:lumMod val="20000"/>
              <a:lumOff val="80000"/>
            </a:schemeClr>
          </a:solidFill>
        </p:spPr>
      </p:pic>
      <p:sp>
        <p:nvSpPr>
          <p:cNvPr id="2" name="Прямоугольник 1"/>
          <p:cNvSpPr/>
          <p:nvPr/>
        </p:nvSpPr>
        <p:spPr>
          <a:xfrm>
            <a:off x="0" y="-35834"/>
            <a:ext cx="9144000" cy="923330"/>
          </a:xfrm>
          <a:prstGeom prst="rect">
            <a:avLst/>
          </a:prstGeom>
          <a:solidFill>
            <a:srgbClr val="FFFF00"/>
          </a:solidFill>
        </p:spPr>
        <p:txBody>
          <a:bodyPr wrap="square">
            <a:spAutoFit/>
          </a:bodyPr>
          <a:lstStyle/>
          <a:p>
            <a:pPr lvl="0" algn="just"/>
            <a:r>
              <a:rPr lang="ru-RU" dirty="0" err="1">
                <a:solidFill>
                  <a:prstClr val="black"/>
                </a:solidFill>
                <a:latin typeface="SchoolBookC"/>
              </a:rPr>
              <a:t>Нехтування</a:t>
            </a:r>
            <a:r>
              <a:rPr lang="ru-RU" dirty="0">
                <a:solidFill>
                  <a:prstClr val="black"/>
                </a:solidFill>
                <a:latin typeface="SchoolBookC"/>
              </a:rPr>
              <a:t> </a:t>
            </a:r>
            <a:r>
              <a:rPr lang="ru-RU" dirty="0" err="1">
                <a:solidFill>
                  <a:prstClr val="black"/>
                </a:solidFill>
                <a:latin typeface="SchoolBookC"/>
              </a:rPr>
              <a:t>інтересами</a:t>
            </a:r>
            <a:r>
              <a:rPr lang="ru-RU" dirty="0">
                <a:solidFill>
                  <a:prstClr val="black"/>
                </a:solidFill>
                <a:latin typeface="SchoolBookC"/>
              </a:rPr>
              <a:t> </a:t>
            </a:r>
            <a:r>
              <a:rPr lang="ru-RU" dirty="0" err="1" smtClean="0">
                <a:solidFill>
                  <a:prstClr val="black"/>
                </a:solidFill>
                <a:latin typeface="SchoolBookC"/>
              </a:rPr>
              <a:t>національних</a:t>
            </a:r>
            <a:r>
              <a:rPr lang="ru-RU" dirty="0" smtClean="0">
                <a:solidFill>
                  <a:prstClr val="black"/>
                </a:solidFill>
                <a:latin typeface="SchoolBookC"/>
              </a:rPr>
              <a:t> </a:t>
            </a:r>
            <a:r>
              <a:rPr lang="ru-RU" dirty="0" err="1" smtClean="0">
                <a:solidFill>
                  <a:prstClr val="black"/>
                </a:solidFill>
                <a:latin typeface="SchoolBookC"/>
              </a:rPr>
              <a:t>меншин</a:t>
            </a:r>
            <a:r>
              <a:rPr lang="ru-RU" dirty="0" smtClean="0">
                <a:solidFill>
                  <a:prstClr val="black"/>
                </a:solidFill>
                <a:latin typeface="SchoolBookC"/>
              </a:rPr>
              <a:t> за </a:t>
            </a:r>
            <a:r>
              <a:rPr lang="ru-RU" dirty="0" err="1">
                <a:solidFill>
                  <a:prstClr val="black"/>
                </a:solidFill>
                <a:latin typeface="SchoolBookC"/>
              </a:rPr>
              <a:t>певних</a:t>
            </a:r>
            <a:r>
              <a:rPr lang="ru-RU" dirty="0">
                <a:solidFill>
                  <a:prstClr val="black"/>
                </a:solidFill>
                <a:latin typeface="SchoolBookC"/>
              </a:rPr>
              <a:t> умов </a:t>
            </a:r>
            <a:r>
              <a:rPr lang="ru-RU" dirty="0" err="1">
                <a:solidFill>
                  <a:prstClr val="black"/>
                </a:solidFill>
                <a:latin typeface="SchoolBookC"/>
              </a:rPr>
              <a:t>може</a:t>
            </a:r>
            <a:r>
              <a:rPr lang="ru-RU" dirty="0">
                <a:solidFill>
                  <a:prstClr val="black"/>
                </a:solidFill>
                <a:latin typeface="SchoolBookC"/>
              </a:rPr>
              <a:t> </a:t>
            </a:r>
            <a:r>
              <a:rPr lang="ru-RU" dirty="0" err="1">
                <a:solidFill>
                  <a:prstClr val="black"/>
                </a:solidFill>
                <a:latin typeface="SchoolBookC"/>
              </a:rPr>
              <a:t>призвести</a:t>
            </a:r>
            <a:r>
              <a:rPr lang="ru-RU" dirty="0">
                <a:solidFill>
                  <a:prstClr val="black"/>
                </a:solidFill>
                <a:latin typeface="SchoolBookC"/>
              </a:rPr>
              <a:t> до </a:t>
            </a:r>
            <a:r>
              <a:rPr lang="ru-RU" dirty="0" err="1">
                <a:solidFill>
                  <a:prstClr val="black"/>
                </a:solidFill>
                <a:latin typeface="SchoolBookC"/>
              </a:rPr>
              <a:t>внутрішньодержавних</a:t>
            </a:r>
            <a:r>
              <a:rPr lang="en-US" dirty="0">
                <a:solidFill>
                  <a:prstClr val="black"/>
                </a:solidFill>
                <a:latin typeface="SchoolBookC"/>
              </a:rPr>
              <a:t> </a:t>
            </a:r>
            <a:r>
              <a:rPr lang="ru-RU" dirty="0" err="1">
                <a:solidFill>
                  <a:prstClr val="black"/>
                </a:solidFill>
                <a:latin typeface="SchoolBookC"/>
              </a:rPr>
              <a:t>конфліктів</a:t>
            </a:r>
            <a:r>
              <a:rPr lang="ru-RU" dirty="0">
                <a:solidFill>
                  <a:prstClr val="black"/>
                </a:solidFill>
                <a:latin typeface="SchoolBookC"/>
              </a:rPr>
              <a:t>, </a:t>
            </a:r>
            <a:r>
              <a:rPr lang="ru-RU" dirty="0" err="1">
                <a:solidFill>
                  <a:prstClr val="black"/>
                </a:solidFill>
                <a:latin typeface="SchoolBookC"/>
              </a:rPr>
              <a:t>які</a:t>
            </a:r>
            <a:r>
              <a:rPr lang="ru-RU" dirty="0">
                <a:solidFill>
                  <a:prstClr val="black"/>
                </a:solidFill>
                <a:latin typeface="SchoolBookC"/>
              </a:rPr>
              <a:t> </a:t>
            </a:r>
            <a:r>
              <a:rPr lang="ru-RU" dirty="0" err="1">
                <a:solidFill>
                  <a:prstClr val="black"/>
                </a:solidFill>
                <a:latin typeface="SchoolBookC"/>
              </a:rPr>
              <a:t>можуть</a:t>
            </a:r>
            <a:r>
              <a:rPr lang="ru-RU" dirty="0">
                <a:solidFill>
                  <a:prstClr val="black"/>
                </a:solidFill>
                <a:latin typeface="SchoolBookC"/>
              </a:rPr>
              <a:t> </a:t>
            </a:r>
            <a:r>
              <a:rPr lang="ru-RU" dirty="0" err="1">
                <a:solidFill>
                  <a:prstClr val="black"/>
                </a:solidFill>
                <a:latin typeface="SchoolBookC"/>
              </a:rPr>
              <a:t>становити</a:t>
            </a:r>
            <a:r>
              <a:rPr lang="ru-RU" dirty="0">
                <a:solidFill>
                  <a:prstClr val="black"/>
                </a:solidFill>
                <a:latin typeface="SchoolBookC"/>
              </a:rPr>
              <a:t> </a:t>
            </a:r>
            <a:r>
              <a:rPr lang="ru-RU" dirty="0" err="1">
                <a:solidFill>
                  <a:prstClr val="black"/>
                </a:solidFill>
                <a:latin typeface="SchoolBookC"/>
              </a:rPr>
              <a:t>суттєву</a:t>
            </a:r>
            <a:r>
              <a:rPr lang="ru-RU" dirty="0">
                <a:solidFill>
                  <a:prstClr val="black"/>
                </a:solidFill>
                <a:latin typeface="SchoolBookC"/>
              </a:rPr>
              <a:t> </a:t>
            </a:r>
            <a:r>
              <a:rPr lang="ru-RU" dirty="0" err="1">
                <a:solidFill>
                  <a:prstClr val="black"/>
                </a:solidFill>
                <a:latin typeface="SchoolBookC"/>
              </a:rPr>
              <a:t>загрозу</a:t>
            </a:r>
            <a:r>
              <a:rPr lang="ru-RU" dirty="0">
                <a:solidFill>
                  <a:prstClr val="black"/>
                </a:solidFill>
                <a:latin typeface="SchoolBookC"/>
              </a:rPr>
              <a:t> для </a:t>
            </a:r>
            <a:r>
              <a:rPr lang="ru-RU" dirty="0" err="1">
                <a:solidFill>
                  <a:prstClr val="black"/>
                </a:solidFill>
                <a:latin typeface="SchoolBookC"/>
              </a:rPr>
              <a:t>всієї</a:t>
            </a:r>
            <a:r>
              <a:rPr lang="ru-RU" dirty="0">
                <a:solidFill>
                  <a:prstClr val="black"/>
                </a:solidFill>
                <a:latin typeface="SchoolBookC"/>
              </a:rPr>
              <a:t> </a:t>
            </a:r>
            <a:r>
              <a:rPr lang="ru-RU" dirty="0" err="1">
                <a:solidFill>
                  <a:prstClr val="black"/>
                </a:solidFill>
                <a:latin typeface="SchoolBookC"/>
              </a:rPr>
              <a:t>системи</a:t>
            </a:r>
            <a:r>
              <a:rPr lang="ru-RU" dirty="0">
                <a:solidFill>
                  <a:prstClr val="black"/>
                </a:solidFill>
                <a:latin typeface="SchoolBookC"/>
              </a:rPr>
              <a:t> </a:t>
            </a:r>
            <a:r>
              <a:rPr lang="ru-RU" dirty="0" err="1">
                <a:solidFill>
                  <a:prstClr val="black"/>
                </a:solidFill>
                <a:latin typeface="SchoolBookC"/>
              </a:rPr>
              <a:t>колективної</a:t>
            </a:r>
            <a:r>
              <a:rPr lang="ru-RU" dirty="0">
                <a:solidFill>
                  <a:prstClr val="black"/>
                </a:solidFill>
                <a:latin typeface="SchoolBookC"/>
              </a:rPr>
              <a:t> </a:t>
            </a:r>
            <a:r>
              <a:rPr lang="ru-RU" dirty="0" err="1">
                <a:solidFill>
                  <a:prstClr val="black"/>
                </a:solidFill>
                <a:latin typeface="SchoolBookC"/>
              </a:rPr>
              <a:t>безпеки</a:t>
            </a:r>
            <a:r>
              <a:rPr lang="ru-RU" dirty="0">
                <a:solidFill>
                  <a:prstClr val="black"/>
                </a:solidFill>
                <a:latin typeface="SchoolBookC"/>
              </a:rPr>
              <a:t> на </a:t>
            </a:r>
            <a:r>
              <a:rPr lang="ru-RU" dirty="0" err="1">
                <a:solidFill>
                  <a:prstClr val="black"/>
                </a:solidFill>
                <a:latin typeface="SchoolBookC"/>
              </a:rPr>
              <a:t>теренах</a:t>
            </a:r>
            <a:r>
              <a:rPr lang="ru-RU" dirty="0">
                <a:solidFill>
                  <a:prstClr val="black"/>
                </a:solidFill>
                <a:latin typeface="SchoolBookC"/>
              </a:rPr>
              <a:t> </a:t>
            </a:r>
            <a:r>
              <a:rPr lang="ru-RU" dirty="0" err="1">
                <a:solidFill>
                  <a:prstClr val="black"/>
                </a:solidFill>
                <a:latin typeface="SchoolBookC"/>
              </a:rPr>
              <a:t>європейського</a:t>
            </a:r>
            <a:r>
              <a:rPr lang="ru-RU" dirty="0">
                <a:solidFill>
                  <a:prstClr val="black"/>
                </a:solidFill>
                <a:latin typeface="SchoolBookC"/>
              </a:rPr>
              <a:t> континенту.</a:t>
            </a:r>
            <a:endParaRPr lang="ru-RU" dirty="0">
              <a:solidFill>
                <a:prstClr val="black"/>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24585" y="188640"/>
            <a:ext cx="4572000" cy="369332"/>
          </a:xfrm>
          <a:prstGeom prst="rect">
            <a:avLst/>
          </a:prstGeom>
          <a:solidFill>
            <a:srgbClr val="92D050"/>
          </a:solidFill>
        </p:spPr>
        <p:txBody>
          <a:bodyPr>
            <a:spAutoFit/>
          </a:bodyPr>
          <a:lstStyle/>
          <a:p>
            <a:pPr algn="just"/>
            <a:endParaRPr lang="ru-RU" dirty="0"/>
          </a:p>
        </p:txBody>
      </p:sp>
      <p:sp>
        <p:nvSpPr>
          <p:cNvPr id="3" name="Прямоугольник 2"/>
          <p:cNvSpPr/>
          <p:nvPr/>
        </p:nvSpPr>
        <p:spPr>
          <a:xfrm>
            <a:off x="444431" y="159434"/>
            <a:ext cx="8640960" cy="2585323"/>
          </a:xfrm>
          <a:prstGeom prst="rect">
            <a:avLst/>
          </a:prstGeom>
          <a:solidFill>
            <a:schemeClr val="accent1">
              <a:lumMod val="60000"/>
              <a:lumOff val="40000"/>
            </a:schemeClr>
          </a:solidFill>
        </p:spPr>
        <p:txBody>
          <a:bodyPr wrap="square">
            <a:spAutoFit/>
          </a:bodyPr>
          <a:lstStyle/>
          <a:p>
            <a:pPr algn="just"/>
            <a:r>
              <a:rPr lang="en-US" dirty="0">
                <a:latin typeface="SchoolBookC"/>
              </a:rPr>
              <a:t>	</a:t>
            </a:r>
            <a:r>
              <a:rPr lang="ru-RU" dirty="0" err="1" smtClean="0">
                <a:latin typeface="SchoolBookC"/>
              </a:rPr>
              <a:t>Саме</a:t>
            </a:r>
            <a:r>
              <a:rPr lang="ru-RU" dirty="0" smtClean="0">
                <a:latin typeface="SchoolBookC"/>
              </a:rPr>
              <a:t> </a:t>
            </a:r>
            <a:r>
              <a:rPr lang="ru-RU" dirty="0">
                <a:latin typeface="SchoolBookC"/>
              </a:rPr>
              <a:t>тому </a:t>
            </a:r>
            <a:r>
              <a:rPr lang="ru-RU" dirty="0" err="1">
                <a:latin typeface="SchoolBookC"/>
              </a:rPr>
              <a:t>питанням</a:t>
            </a:r>
            <a:r>
              <a:rPr lang="ru-RU" dirty="0">
                <a:latin typeface="SchoolBookC"/>
              </a:rPr>
              <a:t> </a:t>
            </a:r>
            <a:r>
              <a:rPr lang="ru-RU" dirty="0" err="1">
                <a:latin typeface="SchoolBookC"/>
              </a:rPr>
              <a:t>захисту</a:t>
            </a:r>
            <a:r>
              <a:rPr lang="ru-RU" dirty="0">
                <a:latin typeface="SchoolBookC"/>
              </a:rPr>
              <a:t> </a:t>
            </a:r>
            <a:r>
              <a:rPr lang="ru-RU" dirty="0" err="1">
                <a:latin typeface="SchoolBookC"/>
              </a:rPr>
              <a:t>соціальних</a:t>
            </a:r>
            <a:r>
              <a:rPr lang="ru-RU" dirty="0">
                <a:latin typeface="SchoolBookC"/>
              </a:rPr>
              <a:t>, </a:t>
            </a:r>
            <a:r>
              <a:rPr lang="ru-RU" dirty="0" err="1">
                <a:latin typeface="SchoolBookC"/>
              </a:rPr>
              <a:t>культурних</a:t>
            </a:r>
            <a:r>
              <a:rPr lang="ru-RU" dirty="0">
                <a:latin typeface="SchoolBookC"/>
              </a:rPr>
              <a:t> та </a:t>
            </a:r>
            <a:r>
              <a:rPr lang="ru-RU" dirty="0" err="1" smtClean="0">
                <a:latin typeface="SchoolBookC"/>
              </a:rPr>
              <a:t>політичних</a:t>
            </a:r>
            <a:r>
              <a:rPr lang="ru-RU" dirty="0" smtClean="0">
                <a:latin typeface="SchoolBookC"/>
              </a:rPr>
              <a:t> </a:t>
            </a:r>
            <a:r>
              <a:rPr lang="ru-RU" dirty="0">
                <a:latin typeface="SchoolBookC"/>
              </a:rPr>
              <a:t>прав </a:t>
            </a:r>
            <a:r>
              <a:rPr lang="ru-RU" dirty="0" err="1">
                <a:latin typeface="SchoolBookC"/>
              </a:rPr>
              <a:t>національних</a:t>
            </a:r>
            <a:r>
              <a:rPr lang="ru-RU" dirty="0">
                <a:latin typeface="SchoolBookC"/>
              </a:rPr>
              <a:t> </a:t>
            </a:r>
            <a:r>
              <a:rPr lang="ru-RU" dirty="0" err="1">
                <a:latin typeface="SchoolBookC"/>
              </a:rPr>
              <a:t>меншин</a:t>
            </a:r>
            <a:r>
              <a:rPr lang="ru-RU" dirty="0">
                <a:latin typeface="SchoolBookC"/>
              </a:rPr>
              <a:t> в ЄС </a:t>
            </a:r>
            <a:r>
              <a:rPr lang="ru-RU" dirty="0" err="1">
                <a:latin typeface="SchoolBookC"/>
              </a:rPr>
              <a:t>приділяється</a:t>
            </a:r>
            <a:r>
              <a:rPr lang="ru-RU" dirty="0">
                <a:latin typeface="SchoolBookC"/>
              </a:rPr>
              <a:t> </a:t>
            </a:r>
            <a:r>
              <a:rPr lang="ru-RU" dirty="0" err="1">
                <a:latin typeface="SchoolBookC"/>
              </a:rPr>
              <a:t>значна</a:t>
            </a:r>
            <a:r>
              <a:rPr lang="ru-RU" dirty="0">
                <a:latin typeface="SchoolBookC"/>
              </a:rPr>
              <a:t> </a:t>
            </a:r>
            <a:r>
              <a:rPr lang="ru-RU" dirty="0" err="1">
                <a:latin typeface="SchoolBookC"/>
              </a:rPr>
              <a:t>увага</a:t>
            </a:r>
            <a:r>
              <a:rPr lang="ru-RU" dirty="0">
                <a:latin typeface="SchoolBookC"/>
              </a:rPr>
              <a:t>.</a:t>
            </a:r>
          </a:p>
          <a:p>
            <a:pPr algn="just"/>
            <a:endParaRPr lang="ru-RU" i="1" dirty="0" smtClean="0">
              <a:latin typeface="SchoolBookC"/>
            </a:endParaRPr>
          </a:p>
          <a:p>
            <a:pPr algn="just"/>
            <a:r>
              <a:rPr lang="en-US" i="1" dirty="0" smtClean="0">
                <a:latin typeface="SchoolBookC"/>
              </a:rPr>
              <a:t>	</a:t>
            </a:r>
            <a:r>
              <a:rPr lang="ru-RU" i="1" dirty="0" err="1" smtClean="0">
                <a:latin typeface="SchoolBookC"/>
              </a:rPr>
              <a:t>Це</a:t>
            </a:r>
            <a:r>
              <a:rPr lang="ru-RU" i="1" dirty="0" smtClean="0">
                <a:latin typeface="SchoolBookC"/>
              </a:rPr>
              <a:t> </a:t>
            </a:r>
            <a:r>
              <a:rPr lang="ru-RU" i="1" dirty="0" err="1">
                <a:latin typeface="SchoolBookC"/>
              </a:rPr>
              <a:t>знайшло</a:t>
            </a:r>
            <a:r>
              <a:rPr lang="ru-RU" i="1" dirty="0">
                <a:latin typeface="SchoolBookC"/>
              </a:rPr>
              <a:t> </a:t>
            </a:r>
            <a:r>
              <a:rPr lang="ru-RU" i="1" dirty="0" err="1">
                <a:latin typeface="SchoolBookC"/>
              </a:rPr>
              <a:t>своє</a:t>
            </a:r>
            <a:r>
              <a:rPr lang="ru-RU" i="1" dirty="0">
                <a:latin typeface="SchoolBookC"/>
              </a:rPr>
              <a:t> </a:t>
            </a:r>
            <a:r>
              <a:rPr lang="ru-RU" i="1" dirty="0" err="1">
                <a:latin typeface="SchoolBookC"/>
              </a:rPr>
              <a:t>відтворення</a:t>
            </a:r>
            <a:r>
              <a:rPr lang="ru-RU" i="1" dirty="0">
                <a:latin typeface="SchoolBookC"/>
              </a:rPr>
              <a:t> у </a:t>
            </a:r>
            <a:r>
              <a:rPr lang="ru-RU" i="1" dirty="0" err="1" smtClean="0">
                <a:latin typeface="SchoolBookC"/>
              </a:rPr>
              <a:t>щорічному</a:t>
            </a:r>
            <a:r>
              <a:rPr lang="ru-RU" i="1" dirty="0" smtClean="0">
                <a:latin typeface="SchoolBookC"/>
              </a:rPr>
              <a:t> </a:t>
            </a:r>
            <a:r>
              <a:rPr lang="ru-RU" i="1" dirty="0" err="1" smtClean="0">
                <a:latin typeface="SchoolBookC"/>
              </a:rPr>
              <a:t>фінансуванні</a:t>
            </a:r>
            <a:r>
              <a:rPr lang="ru-RU" i="1" dirty="0" smtClean="0">
                <a:latin typeface="SchoolBookC"/>
              </a:rPr>
              <a:t> </a:t>
            </a:r>
            <a:r>
              <a:rPr lang="ru-RU" i="1" dirty="0" err="1">
                <a:latin typeface="SchoolBookC"/>
              </a:rPr>
              <a:t>загальноєвропейських</a:t>
            </a:r>
            <a:r>
              <a:rPr lang="ru-RU" i="1" dirty="0">
                <a:latin typeface="SchoolBookC"/>
              </a:rPr>
              <a:t> </a:t>
            </a:r>
            <a:r>
              <a:rPr lang="ru-RU" i="1" dirty="0" err="1">
                <a:latin typeface="SchoolBookC"/>
              </a:rPr>
              <a:t>цільових</a:t>
            </a:r>
            <a:r>
              <a:rPr lang="ru-RU" i="1" dirty="0">
                <a:latin typeface="SchoolBookC"/>
              </a:rPr>
              <a:t> </a:t>
            </a:r>
            <a:r>
              <a:rPr lang="ru-RU" i="1" dirty="0" err="1">
                <a:latin typeface="SchoolBookC"/>
              </a:rPr>
              <a:t>програм</a:t>
            </a:r>
            <a:r>
              <a:rPr lang="ru-RU" i="1" dirty="0">
                <a:latin typeface="SchoolBookC"/>
              </a:rPr>
              <a:t>, </a:t>
            </a:r>
            <a:r>
              <a:rPr lang="ru-RU" i="1" dirty="0" err="1" smtClean="0">
                <a:latin typeface="SchoolBookC"/>
              </a:rPr>
              <a:t>спрямованих</a:t>
            </a:r>
            <a:r>
              <a:rPr lang="ru-RU" i="1" dirty="0" smtClean="0">
                <a:latin typeface="SchoolBookC"/>
              </a:rPr>
              <a:t> </a:t>
            </a:r>
            <a:r>
              <a:rPr lang="ru-RU" i="1" dirty="0">
                <a:latin typeface="SchoolBookC"/>
              </a:rPr>
              <a:t>на </a:t>
            </a:r>
            <a:r>
              <a:rPr lang="ru-RU" i="1" dirty="0" err="1">
                <a:latin typeface="SchoolBookC"/>
              </a:rPr>
              <a:t>захист</a:t>
            </a:r>
            <a:r>
              <a:rPr lang="ru-RU" i="1" dirty="0">
                <a:latin typeface="SchoolBookC"/>
              </a:rPr>
              <a:t> </a:t>
            </a:r>
            <a:r>
              <a:rPr lang="ru-RU" i="1" dirty="0" err="1">
                <a:latin typeface="SchoolBookC"/>
              </a:rPr>
              <a:t>регіональних</a:t>
            </a:r>
            <a:r>
              <a:rPr lang="ru-RU" i="1" dirty="0">
                <a:latin typeface="SchoolBookC"/>
              </a:rPr>
              <a:t> </a:t>
            </a:r>
            <a:r>
              <a:rPr lang="ru-RU" i="1" dirty="0" err="1">
                <a:latin typeface="SchoolBookC"/>
              </a:rPr>
              <a:t>мов</a:t>
            </a:r>
            <a:r>
              <a:rPr lang="ru-RU" i="1" dirty="0">
                <a:latin typeface="SchoolBookC"/>
              </a:rPr>
              <a:t> та </a:t>
            </a:r>
            <a:r>
              <a:rPr lang="ru-RU" i="1" dirty="0" err="1">
                <a:latin typeface="SchoolBookC"/>
              </a:rPr>
              <a:t>мов</a:t>
            </a:r>
            <a:r>
              <a:rPr lang="ru-RU" i="1" dirty="0">
                <a:latin typeface="SchoolBookC"/>
              </a:rPr>
              <a:t> </a:t>
            </a:r>
            <a:r>
              <a:rPr lang="ru-RU" i="1" dirty="0" err="1">
                <a:latin typeface="SchoolBookC"/>
              </a:rPr>
              <a:t>національних</a:t>
            </a:r>
            <a:r>
              <a:rPr lang="ru-RU" i="1" dirty="0">
                <a:latin typeface="SchoolBookC"/>
              </a:rPr>
              <a:t> </a:t>
            </a:r>
            <a:r>
              <a:rPr lang="ru-RU" i="1" dirty="0" err="1" smtClean="0">
                <a:latin typeface="SchoolBookC"/>
              </a:rPr>
              <a:t>меншин</a:t>
            </a:r>
            <a:r>
              <a:rPr lang="ru-RU" i="1" dirty="0" smtClean="0">
                <a:latin typeface="SchoolBookC"/>
              </a:rPr>
              <a:t>; у </a:t>
            </a:r>
            <a:r>
              <a:rPr lang="ru-RU" i="1" dirty="0" err="1">
                <a:latin typeface="SchoolBookC"/>
              </a:rPr>
              <a:t>розробці</a:t>
            </a:r>
            <a:r>
              <a:rPr lang="ru-RU" i="1" dirty="0">
                <a:latin typeface="SchoolBookC"/>
              </a:rPr>
              <a:t>, </a:t>
            </a:r>
            <a:r>
              <a:rPr lang="ru-RU" i="1" dirty="0" err="1">
                <a:latin typeface="SchoolBookC"/>
              </a:rPr>
              <a:t>підписанні</a:t>
            </a:r>
            <a:r>
              <a:rPr lang="ru-RU" i="1" dirty="0">
                <a:latin typeface="SchoolBookC"/>
              </a:rPr>
              <a:t> та </a:t>
            </a:r>
            <a:r>
              <a:rPr lang="ru-RU" i="1" dirty="0" err="1">
                <a:latin typeface="SchoolBookC"/>
              </a:rPr>
              <a:t>набутті</a:t>
            </a:r>
            <a:r>
              <a:rPr lang="ru-RU" i="1" dirty="0">
                <a:latin typeface="SchoolBookC"/>
              </a:rPr>
              <a:t> </a:t>
            </a:r>
            <a:r>
              <a:rPr lang="ru-RU" i="1" dirty="0" err="1">
                <a:latin typeface="SchoolBookC"/>
              </a:rPr>
              <a:t>чинності</a:t>
            </a:r>
            <a:r>
              <a:rPr lang="ru-RU" i="1" dirty="0">
                <a:latin typeface="SchoolBookC"/>
              </a:rPr>
              <a:t> </a:t>
            </a:r>
            <a:r>
              <a:rPr lang="ru-RU" i="1" dirty="0" err="1">
                <a:latin typeface="SchoolBookC"/>
              </a:rPr>
              <a:t>Рамковою</a:t>
            </a:r>
            <a:r>
              <a:rPr lang="ru-RU" i="1" dirty="0">
                <a:latin typeface="SchoolBookC"/>
              </a:rPr>
              <a:t> </a:t>
            </a:r>
            <a:r>
              <a:rPr lang="ru-RU" i="1" dirty="0" err="1" smtClean="0">
                <a:latin typeface="SchoolBookC"/>
              </a:rPr>
              <a:t>Конвенцією</a:t>
            </a:r>
            <a:r>
              <a:rPr lang="ru-RU" i="1" dirty="0" smtClean="0">
                <a:latin typeface="SchoolBookC"/>
              </a:rPr>
              <a:t> про </a:t>
            </a:r>
            <a:r>
              <a:rPr lang="ru-RU" i="1" dirty="0" err="1">
                <a:latin typeface="SchoolBookC"/>
              </a:rPr>
              <a:t>захист</a:t>
            </a:r>
            <a:r>
              <a:rPr lang="ru-RU" i="1" dirty="0">
                <a:latin typeface="SchoolBookC"/>
              </a:rPr>
              <a:t> </a:t>
            </a:r>
            <a:r>
              <a:rPr lang="ru-RU" i="1" dirty="0" err="1">
                <a:latin typeface="SchoolBookC"/>
              </a:rPr>
              <a:t>національних</a:t>
            </a:r>
            <a:r>
              <a:rPr lang="ru-RU" i="1" dirty="0">
                <a:latin typeface="SchoolBookC"/>
              </a:rPr>
              <a:t> </a:t>
            </a:r>
            <a:r>
              <a:rPr lang="ru-RU" i="1" dirty="0" err="1">
                <a:latin typeface="SchoolBookC"/>
              </a:rPr>
              <a:t>меншин</a:t>
            </a:r>
            <a:r>
              <a:rPr lang="ru-RU" i="1" dirty="0">
                <a:latin typeface="SchoolBookC"/>
              </a:rPr>
              <a:t> (1998 р.), </a:t>
            </a:r>
            <a:r>
              <a:rPr lang="ru-RU" i="1" dirty="0" err="1">
                <a:latin typeface="SchoolBookC"/>
              </a:rPr>
              <a:t>Європейською</a:t>
            </a:r>
            <a:r>
              <a:rPr lang="ru-RU" i="1" dirty="0">
                <a:latin typeface="SchoolBookC"/>
              </a:rPr>
              <a:t> </a:t>
            </a:r>
            <a:r>
              <a:rPr lang="ru-RU" i="1" dirty="0" err="1" smtClean="0">
                <a:latin typeface="SchoolBookC"/>
              </a:rPr>
              <a:t>Хартією</a:t>
            </a:r>
            <a:r>
              <a:rPr lang="ru-RU" i="1" dirty="0" smtClean="0">
                <a:latin typeface="SchoolBookC"/>
              </a:rPr>
              <a:t> </a:t>
            </a:r>
            <a:r>
              <a:rPr lang="ru-RU" i="1" dirty="0" err="1">
                <a:latin typeface="SchoolBookC"/>
              </a:rPr>
              <a:t>регіональних</a:t>
            </a:r>
            <a:r>
              <a:rPr lang="ru-RU" i="1" dirty="0">
                <a:latin typeface="SchoolBookC"/>
              </a:rPr>
              <a:t> </a:t>
            </a:r>
            <a:r>
              <a:rPr lang="ru-RU" i="1" dirty="0" err="1">
                <a:latin typeface="SchoolBookC"/>
              </a:rPr>
              <a:t>мов</a:t>
            </a:r>
            <a:r>
              <a:rPr lang="ru-RU" i="1" dirty="0">
                <a:latin typeface="SchoolBookC"/>
              </a:rPr>
              <a:t> та </a:t>
            </a:r>
            <a:r>
              <a:rPr lang="ru-RU" i="1" dirty="0" err="1">
                <a:latin typeface="SchoolBookC"/>
              </a:rPr>
              <a:t>мов</a:t>
            </a:r>
            <a:r>
              <a:rPr lang="ru-RU" i="1" dirty="0">
                <a:latin typeface="SchoolBookC"/>
              </a:rPr>
              <a:t> </a:t>
            </a:r>
            <a:r>
              <a:rPr lang="ru-RU" i="1" dirty="0" err="1">
                <a:latin typeface="SchoolBookC"/>
              </a:rPr>
              <a:t>національних</a:t>
            </a:r>
            <a:r>
              <a:rPr lang="ru-RU" i="1" dirty="0">
                <a:latin typeface="SchoolBookC"/>
              </a:rPr>
              <a:t> </a:t>
            </a:r>
            <a:r>
              <a:rPr lang="ru-RU" i="1" dirty="0" err="1">
                <a:latin typeface="SchoolBookC"/>
              </a:rPr>
              <a:t>меншин</a:t>
            </a:r>
            <a:r>
              <a:rPr lang="ru-RU" i="1" dirty="0">
                <a:latin typeface="SchoolBookC"/>
              </a:rPr>
              <a:t> (1998 р</a:t>
            </a:r>
            <a:r>
              <a:rPr lang="ru-RU" i="1" dirty="0" smtClean="0">
                <a:latin typeface="SchoolBookC"/>
              </a:rPr>
              <a:t>.).</a:t>
            </a:r>
            <a:endParaRPr lang="ru-RU" i="1" dirty="0"/>
          </a:p>
        </p:txBody>
      </p:sp>
      <p:sp>
        <p:nvSpPr>
          <p:cNvPr id="4" name="Прямоугольник 3"/>
          <p:cNvSpPr/>
          <p:nvPr/>
        </p:nvSpPr>
        <p:spPr>
          <a:xfrm>
            <a:off x="0" y="2887682"/>
            <a:ext cx="9144000" cy="3970318"/>
          </a:xfrm>
          <a:prstGeom prst="rect">
            <a:avLst/>
          </a:prstGeom>
          <a:solidFill>
            <a:schemeClr val="accent3">
              <a:lumMod val="20000"/>
              <a:lumOff val="80000"/>
            </a:schemeClr>
          </a:solidFill>
        </p:spPr>
        <p:txBody>
          <a:bodyPr wrap="square">
            <a:spAutoFit/>
          </a:bodyPr>
          <a:lstStyle/>
          <a:p>
            <a:pPr lvl="0" algn="just"/>
            <a:r>
              <a:rPr lang="en-US" dirty="0">
                <a:solidFill>
                  <a:prstClr val="black"/>
                </a:solidFill>
                <a:latin typeface="Rubik"/>
              </a:rPr>
              <a:t>C</a:t>
            </a:r>
            <a:r>
              <a:rPr lang="ru-RU" dirty="0" err="1">
                <a:solidFill>
                  <a:prstClr val="black"/>
                </a:solidFill>
                <a:latin typeface="Rubik"/>
              </a:rPr>
              <a:t>пеціальний</a:t>
            </a:r>
            <a:r>
              <a:rPr lang="ru-RU" dirty="0">
                <a:solidFill>
                  <a:prstClr val="black"/>
                </a:solidFill>
                <a:latin typeface="Rubik"/>
              </a:rPr>
              <a:t> </a:t>
            </a:r>
            <a:r>
              <a:rPr lang="ru-RU" dirty="0" err="1">
                <a:solidFill>
                  <a:prstClr val="black"/>
                </a:solidFill>
                <a:latin typeface="Rubik"/>
              </a:rPr>
              <a:t>звіт</a:t>
            </a:r>
            <a:r>
              <a:rPr lang="ru-RU" dirty="0">
                <a:solidFill>
                  <a:prstClr val="black"/>
                </a:solidFill>
                <a:latin typeface="Rubik"/>
              </a:rPr>
              <a:t> </a:t>
            </a:r>
            <a:r>
              <a:rPr lang="ru-RU" dirty="0" err="1">
                <a:solidFill>
                  <a:prstClr val="black"/>
                </a:solidFill>
                <a:latin typeface="Rubik"/>
              </a:rPr>
              <a:t>Євробарометра</a:t>
            </a:r>
            <a:r>
              <a:rPr lang="en-US" dirty="0">
                <a:solidFill>
                  <a:prstClr val="black"/>
                </a:solidFill>
                <a:latin typeface="Rubik"/>
              </a:rPr>
              <a:t> </a:t>
            </a:r>
            <a:r>
              <a:rPr lang="uk-UA" dirty="0">
                <a:solidFill>
                  <a:prstClr val="black"/>
                </a:solidFill>
                <a:latin typeface="Rubik"/>
              </a:rPr>
              <a:t>(</a:t>
            </a:r>
            <a:r>
              <a:rPr lang="en-US" dirty="0">
                <a:solidFill>
                  <a:prstClr val="black"/>
                </a:solidFill>
                <a:latin typeface="Rubik"/>
              </a:rPr>
              <a:t>2019 </a:t>
            </a:r>
            <a:r>
              <a:rPr lang="uk-UA" dirty="0">
                <a:solidFill>
                  <a:prstClr val="black"/>
                </a:solidFill>
                <a:latin typeface="Rubik"/>
              </a:rPr>
              <a:t>р.)</a:t>
            </a:r>
            <a:r>
              <a:rPr lang="ru-RU" dirty="0">
                <a:solidFill>
                  <a:prstClr val="black"/>
                </a:solidFill>
                <a:latin typeface="Rubik"/>
              </a:rPr>
              <a:t>, </a:t>
            </a:r>
            <a:r>
              <a:rPr lang="ru-RU" dirty="0" err="1">
                <a:solidFill>
                  <a:prstClr val="black"/>
                </a:solidFill>
                <a:latin typeface="Rubik"/>
              </a:rPr>
              <a:t>який</a:t>
            </a:r>
            <a:r>
              <a:rPr lang="ru-RU" dirty="0">
                <a:solidFill>
                  <a:prstClr val="black"/>
                </a:solidFill>
                <a:latin typeface="Rubik"/>
              </a:rPr>
              <a:t> </a:t>
            </a:r>
            <a:r>
              <a:rPr lang="ru-RU" dirty="0" err="1">
                <a:solidFill>
                  <a:prstClr val="black"/>
                </a:solidFill>
                <a:latin typeface="Rubik"/>
              </a:rPr>
              <a:t>описує</a:t>
            </a:r>
            <a:r>
              <a:rPr lang="ru-RU" dirty="0">
                <a:solidFill>
                  <a:prstClr val="black"/>
                </a:solidFill>
                <a:latin typeface="Rubik"/>
              </a:rPr>
              <a:t> </a:t>
            </a:r>
            <a:r>
              <a:rPr lang="ru-RU" dirty="0" err="1">
                <a:solidFill>
                  <a:prstClr val="black"/>
                </a:solidFill>
                <a:latin typeface="Rubik"/>
              </a:rPr>
              <a:t>ситуацію</a:t>
            </a:r>
            <a:r>
              <a:rPr lang="ru-RU" dirty="0">
                <a:solidFill>
                  <a:prstClr val="black"/>
                </a:solidFill>
                <a:latin typeface="Rubik"/>
              </a:rPr>
              <a:t> з </a:t>
            </a:r>
            <a:r>
              <a:rPr lang="ru-RU" dirty="0" err="1">
                <a:solidFill>
                  <a:prstClr val="black"/>
                </a:solidFill>
                <a:latin typeface="Rubik"/>
              </a:rPr>
              <a:t>дискримінацією</a:t>
            </a:r>
            <a:r>
              <a:rPr lang="ru-RU" dirty="0">
                <a:solidFill>
                  <a:prstClr val="black"/>
                </a:solidFill>
                <a:latin typeface="Rubik"/>
              </a:rPr>
              <a:t> в </a:t>
            </a:r>
            <a:r>
              <a:rPr lang="ru-RU" dirty="0" err="1">
                <a:solidFill>
                  <a:prstClr val="black"/>
                </a:solidFill>
                <a:latin typeface="Rubik"/>
              </a:rPr>
              <a:t>Європейському</a:t>
            </a:r>
            <a:r>
              <a:rPr lang="ru-RU" dirty="0">
                <a:solidFill>
                  <a:prstClr val="black"/>
                </a:solidFill>
                <a:latin typeface="Rubik"/>
              </a:rPr>
              <a:t> </a:t>
            </a:r>
            <a:r>
              <a:rPr lang="ru-RU" dirty="0" err="1">
                <a:solidFill>
                  <a:prstClr val="black"/>
                </a:solidFill>
                <a:latin typeface="Rubik"/>
              </a:rPr>
              <a:t>Союзі</a:t>
            </a:r>
            <a:r>
              <a:rPr lang="ru-RU" dirty="0">
                <a:solidFill>
                  <a:prstClr val="black"/>
                </a:solidFill>
                <a:latin typeface="Rubik"/>
              </a:rPr>
              <a:t>. </a:t>
            </a:r>
            <a:r>
              <a:rPr lang="ru-RU" dirty="0" err="1">
                <a:solidFill>
                  <a:prstClr val="black"/>
                </a:solidFill>
                <a:latin typeface="Rubik"/>
              </a:rPr>
              <a:t>Опитування</a:t>
            </a:r>
            <a:r>
              <a:rPr lang="ru-RU" dirty="0">
                <a:solidFill>
                  <a:prstClr val="black"/>
                </a:solidFill>
                <a:latin typeface="Rubik"/>
              </a:rPr>
              <a:t> </a:t>
            </a:r>
            <a:r>
              <a:rPr lang="ru-RU" dirty="0" err="1">
                <a:solidFill>
                  <a:prstClr val="black"/>
                </a:solidFill>
                <a:latin typeface="Rubik"/>
              </a:rPr>
              <a:t>було</a:t>
            </a:r>
            <a:r>
              <a:rPr lang="ru-RU" dirty="0">
                <a:solidFill>
                  <a:prstClr val="black"/>
                </a:solidFill>
                <a:latin typeface="Rubik"/>
              </a:rPr>
              <a:t> </a:t>
            </a:r>
            <a:r>
              <a:rPr lang="ru-RU" dirty="0" err="1">
                <a:solidFill>
                  <a:prstClr val="black"/>
                </a:solidFill>
                <a:latin typeface="Rubik"/>
              </a:rPr>
              <a:t>замовлено</a:t>
            </a:r>
            <a:r>
              <a:rPr lang="ru-RU" dirty="0">
                <a:solidFill>
                  <a:prstClr val="black"/>
                </a:solidFill>
                <a:latin typeface="Rubik"/>
              </a:rPr>
              <a:t> з метою </a:t>
            </a:r>
            <a:r>
              <a:rPr lang="ru-RU" dirty="0" err="1">
                <a:solidFill>
                  <a:prstClr val="black"/>
                </a:solidFill>
                <a:latin typeface="Rubik"/>
              </a:rPr>
              <a:t>дізнатися</a:t>
            </a:r>
            <a:r>
              <a:rPr lang="ru-RU" dirty="0">
                <a:solidFill>
                  <a:prstClr val="black"/>
                </a:solidFill>
                <a:latin typeface="Rubik"/>
              </a:rPr>
              <a:t> </a:t>
            </a:r>
            <a:r>
              <a:rPr lang="ru-RU" dirty="0" err="1">
                <a:solidFill>
                  <a:prstClr val="black"/>
                </a:solidFill>
                <a:latin typeface="Rubik"/>
              </a:rPr>
              <a:t>більше</a:t>
            </a:r>
            <a:r>
              <a:rPr lang="ru-RU" dirty="0">
                <a:solidFill>
                  <a:prstClr val="black"/>
                </a:solidFill>
                <a:latin typeface="Rubik"/>
              </a:rPr>
              <a:t> про </a:t>
            </a:r>
            <a:r>
              <a:rPr lang="ru-RU" dirty="0" err="1">
                <a:solidFill>
                  <a:prstClr val="black"/>
                </a:solidFill>
                <a:latin typeface="Rubik"/>
              </a:rPr>
              <a:t>ставлення</a:t>
            </a:r>
            <a:r>
              <a:rPr lang="ru-RU" dirty="0">
                <a:solidFill>
                  <a:prstClr val="black"/>
                </a:solidFill>
                <a:latin typeface="Rubik"/>
              </a:rPr>
              <a:t> людей до </a:t>
            </a:r>
            <a:r>
              <a:rPr lang="ru-RU" dirty="0" err="1">
                <a:solidFill>
                  <a:prstClr val="black"/>
                </a:solidFill>
                <a:latin typeface="Rubik"/>
              </a:rPr>
              <a:t>дискримінації</a:t>
            </a:r>
            <a:r>
              <a:rPr lang="ru-RU" dirty="0">
                <a:solidFill>
                  <a:prstClr val="black"/>
                </a:solidFill>
                <a:latin typeface="Rubik"/>
              </a:rPr>
              <a:t>. </a:t>
            </a:r>
          </a:p>
          <a:p>
            <a:pPr lvl="0" algn="just"/>
            <a:endParaRPr lang="ru-RU" dirty="0">
              <a:solidFill>
                <a:prstClr val="black"/>
              </a:solidFill>
              <a:latin typeface="Rubik"/>
            </a:endParaRPr>
          </a:p>
          <a:p>
            <a:pPr lvl="0" algn="just"/>
            <a:r>
              <a:rPr lang="ru-RU" dirty="0" err="1">
                <a:solidFill>
                  <a:prstClr val="black"/>
                </a:solidFill>
                <a:latin typeface="Rubik"/>
              </a:rPr>
              <a:t>Запитували</a:t>
            </a:r>
            <a:r>
              <a:rPr lang="ru-RU" dirty="0">
                <a:solidFill>
                  <a:prstClr val="black"/>
                </a:solidFill>
                <a:latin typeface="Rubik"/>
              </a:rPr>
              <a:t> про </a:t>
            </a:r>
            <a:r>
              <a:rPr lang="ru-RU" dirty="0" err="1">
                <a:solidFill>
                  <a:prstClr val="black"/>
                </a:solidFill>
                <a:latin typeface="Rubik"/>
              </a:rPr>
              <a:t>дискримінацію</a:t>
            </a:r>
            <a:r>
              <a:rPr lang="ru-RU" dirty="0">
                <a:solidFill>
                  <a:prstClr val="black"/>
                </a:solidFill>
                <a:latin typeface="Rubik"/>
              </a:rPr>
              <a:t>, з </a:t>
            </a:r>
            <a:r>
              <a:rPr lang="ru-RU" dirty="0" err="1">
                <a:solidFill>
                  <a:prstClr val="black"/>
                </a:solidFill>
                <a:latin typeface="Rubik"/>
              </a:rPr>
              <a:t>якою</a:t>
            </a:r>
            <a:r>
              <a:rPr lang="ru-RU" dirty="0">
                <a:solidFill>
                  <a:prstClr val="black"/>
                </a:solidFill>
                <a:latin typeface="Rubik"/>
              </a:rPr>
              <a:t> вони могли </a:t>
            </a:r>
            <a:r>
              <a:rPr lang="ru-RU" dirty="0" err="1">
                <a:solidFill>
                  <a:prstClr val="black"/>
                </a:solidFill>
                <a:latin typeface="Rubik"/>
              </a:rPr>
              <a:t>зазнати</a:t>
            </a:r>
            <a:r>
              <a:rPr lang="ru-RU" dirty="0">
                <a:solidFill>
                  <a:prstClr val="black"/>
                </a:solidFill>
                <a:latin typeface="Rubik"/>
              </a:rPr>
              <a:t> </a:t>
            </a:r>
            <a:r>
              <a:rPr lang="ru-RU" dirty="0" err="1">
                <a:solidFill>
                  <a:prstClr val="black"/>
                </a:solidFill>
                <a:latin typeface="Rubik"/>
              </a:rPr>
              <a:t>або</a:t>
            </a:r>
            <a:r>
              <a:rPr lang="ru-RU" dirty="0">
                <a:solidFill>
                  <a:prstClr val="black"/>
                </a:solidFill>
                <a:latin typeface="Rubik"/>
              </a:rPr>
              <a:t> </a:t>
            </a:r>
            <a:r>
              <a:rPr lang="ru-RU" dirty="0" err="1">
                <a:solidFill>
                  <a:prstClr val="black"/>
                </a:solidFill>
                <a:latin typeface="Rubik"/>
              </a:rPr>
              <a:t>стикатися</a:t>
            </a:r>
            <a:r>
              <a:rPr lang="ru-RU" dirty="0">
                <a:solidFill>
                  <a:prstClr val="black"/>
                </a:solidFill>
                <a:latin typeface="Rubik"/>
              </a:rPr>
              <a:t> на </a:t>
            </a:r>
            <a:r>
              <a:rPr lang="ru-RU" dirty="0" err="1">
                <a:solidFill>
                  <a:prstClr val="black"/>
                </a:solidFill>
                <a:latin typeface="Rubik"/>
              </a:rPr>
              <a:t>роботі</a:t>
            </a:r>
            <a:r>
              <a:rPr lang="ru-RU" dirty="0">
                <a:solidFill>
                  <a:prstClr val="black"/>
                </a:solidFill>
                <a:latin typeface="Rubik"/>
              </a:rPr>
              <a:t>, в </a:t>
            </a:r>
            <a:r>
              <a:rPr lang="ru-RU" dirty="0" err="1">
                <a:solidFill>
                  <a:prstClr val="black"/>
                </a:solidFill>
                <a:latin typeface="Rubik"/>
              </a:rPr>
              <a:t>освіті</a:t>
            </a:r>
            <a:r>
              <a:rPr lang="ru-RU" dirty="0">
                <a:solidFill>
                  <a:prstClr val="black"/>
                </a:solidFill>
                <a:latin typeface="Rubik"/>
              </a:rPr>
              <a:t>, </a:t>
            </a:r>
            <a:r>
              <a:rPr lang="ru-RU" dirty="0" err="1">
                <a:solidFill>
                  <a:prstClr val="black"/>
                </a:solidFill>
                <a:latin typeface="Rubik"/>
              </a:rPr>
              <a:t>під</a:t>
            </a:r>
            <a:r>
              <a:rPr lang="ru-RU" dirty="0">
                <a:solidFill>
                  <a:prstClr val="black"/>
                </a:solidFill>
                <a:latin typeface="Rubik"/>
              </a:rPr>
              <a:t> час </a:t>
            </a:r>
            <a:r>
              <a:rPr lang="ru-RU" dirty="0" err="1">
                <a:solidFill>
                  <a:prstClr val="black"/>
                </a:solidFill>
                <a:latin typeface="Rubik"/>
              </a:rPr>
              <a:t>пошуку</a:t>
            </a:r>
            <a:r>
              <a:rPr lang="ru-RU" dirty="0">
                <a:solidFill>
                  <a:prstClr val="black"/>
                </a:solidFill>
                <a:latin typeface="Rubik"/>
              </a:rPr>
              <a:t> </a:t>
            </a:r>
            <a:r>
              <a:rPr lang="ru-RU" dirty="0" err="1">
                <a:solidFill>
                  <a:prstClr val="black"/>
                </a:solidFill>
                <a:latin typeface="Rubik"/>
              </a:rPr>
              <a:t>житла</a:t>
            </a:r>
            <a:r>
              <a:rPr lang="ru-RU" dirty="0">
                <a:solidFill>
                  <a:prstClr val="black"/>
                </a:solidFill>
                <a:latin typeface="Rubik"/>
              </a:rPr>
              <a:t> </a:t>
            </a:r>
            <a:r>
              <a:rPr lang="ru-RU" dirty="0" err="1">
                <a:solidFill>
                  <a:prstClr val="black"/>
                </a:solidFill>
                <a:latin typeface="Rubik"/>
              </a:rPr>
              <a:t>або</a:t>
            </a:r>
            <a:r>
              <a:rPr lang="ru-RU" dirty="0">
                <a:solidFill>
                  <a:prstClr val="black"/>
                </a:solidFill>
                <a:latin typeface="Rubik"/>
              </a:rPr>
              <a:t> як </a:t>
            </a:r>
            <a:r>
              <a:rPr lang="ru-RU" dirty="0" err="1">
                <a:solidFill>
                  <a:prstClr val="black"/>
                </a:solidFill>
                <a:latin typeface="Rubik"/>
              </a:rPr>
              <a:t>клієнти</a:t>
            </a:r>
            <a:r>
              <a:rPr lang="ru-RU" dirty="0">
                <a:solidFill>
                  <a:prstClr val="black"/>
                </a:solidFill>
                <a:latin typeface="Rubik"/>
              </a:rPr>
              <a:t> </a:t>
            </a:r>
            <a:r>
              <a:rPr lang="ru-RU" dirty="0" err="1">
                <a:solidFill>
                  <a:prstClr val="black"/>
                </a:solidFill>
                <a:latin typeface="Rubik"/>
              </a:rPr>
              <a:t>роздрібної</a:t>
            </a:r>
            <a:r>
              <a:rPr lang="ru-RU" dirty="0">
                <a:solidFill>
                  <a:prstClr val="black"/>
                </a:solidFill>
                <a:latin typeface="Rubik"/>
              </a:rPr>
              <a:t> </a:t>
            </a:r>
            <a:r>
              <a:rPr lang="ru-RU" dirty="0" err="1">
                <a:solidFill>
                  <a:prstClr val="black"/>
                </a:solidFill>
                <a:latin typeface="Rubik"/>
              </a:rPr>
              <a:t>торгівлі</a:t>
            </a:r>
            <a:r>
              <a:rPr lang="ru-RU" dirty="0">
                <a:solidFill>
                  <a:prstClr val="black"/>
                </a:solidFill>
                <a:latin typeface="Rubik"/>
              </a:rPr>
              <a:t> </a:t>
            </a:r>
            <a:r>
              <a:rPr lang="ru-RU" dirty="0" err="1">
                <a:solidFill>
                  <a:prstClr val="black"/>
                </a:solidFill>
                <a:latin typeface="Rubik"/>
              </a:rPr>
              <a:t>чи</a:t>
            </a:r>
            <a:r>
              <a:rPr lang="ru-RU" dirty="0">
                <a:solidFill>
                  <a:prstClr val="black"/>
                </a:solidFill>
                <a:latin typeface="Rubik"/>
              </a:rPr>
              <a:t> </a:t>
            </a:r>
            <a:r>
              <a:rPr lang="ru-RU" dirty="0" err="1">
                <a:solidFill>
                  <a:prstClr val="black"/>
                </a:solidFill>
                <a:latin typeface="Rubik"/>
              </a:rPr>
              <a:t>інших</a:t>
            </a:r>
            <a:r>
              <a:rPr lang="ru-RU" dirty="0">
                <a:solidFill>
                  <a:prstClr val="black"/>
                </a:solidFill>
                <a:latin typeface="Rubik"/>
              </a:rPr>
              <a:t> </a:t>
            </a:r>
            <a:r>
              <a:rPr lang="ru-RU" dirty="0" err="1">
                <a:solidFill>
                  <a:prstClr val="black"/>
                </a:solidFill>
                <a:latin typeface="Rubik"/>
              </a:rPr>
              <a:t>послуг</a:t>
            </a:r>
            <a:r>
              <a:rPr lang="ru-RU" dirty="0">
                <a:solidFill>
                  <a:prstClr val="black"/>
                </a:solidFill>
                <a:latin typeface="Rubik"/>
              </a:rPr>
              <a:t>. </a:t>
            </a:r>
            <a:r>
              <a:rPr lang="ru-RU" dirty="0" err="1">
                <a:solidFill>
                  <a:prstClr val="black"/>
                </a:solidFill>
                <a:latin typeface="Rubik"/>
              </a:rPr>
              <a:t>Їх</a:t>
            </a:r>
            <a:r>
              <a:rPr lang="ru-RU" dirty="0">
                <a:solidFill>
                  <a:prstClr val="black"/>
                </a:solidFill>
                <a:latin typeface="Rubik"/>
              </a:rPr>
              <a:t> </a:t>
            </a:r>
            <a:r>
              <a:rPr lang="ru-RU" dirty="0" err="1">
                <a:solidFill>
                  <a:prstClr val="black"/>
                </a:solidFill>
                <a:latin typeface="Rubik"/>
              </a:rPr>
              <a:t>також</a:t>
            </a:r>
            <a:r>
              <a:rPr lang="ru-RU" dirty="0">
                <a:solidFill>
                  <a:prstClr val="black"/>
                </a:solidFill>
                <a:latin typeface="Rubik"/>
              </a:rPr>
              <a:t> </a:t>
            </a:r>
            <a:r>
              <a:rPr lang="ru-RU" dirty="0" err="1">
                <a:solidFill>
                  <a:prstClr val="black"/>
                </a:solidFill>
                <a:latin typeface="Rubik"/>
              </a:rPr>
              <a:t>запитували</a:t>
            </a:r>
            <a:r>
              <a:rPr lang="ru-RU" dirty="0">
                <a:solidFill>
                  <a:prstClr val="black"/>
                </a:solidFill>
                <a:latin typeface="Rubik"/>
              </a:rPr>
              <a:t> про </a:t>
            </a:r>
            <a:r>
              <a:rPr lang="ru-RU" dirty="0" err="1">
                <a:solidFill>
                  <a:prstClr val="black"/>
                </a:solidFill>
                <a:latin typeface="Rubik"/>
              </a:rPr>
              <a:t>їхнє</a:t>
            </a:r>
            <a:r>
              <a:rPr lang="ru-RU" dirty="0">
                <a:solidFill>
                  <a:prstClr val="black"/>
                </a:solidFill>
                <a:latin typeface="Rubik"/>
              </a:rPr>
              <a:t> </a:t>
            </a:r>
            <a:r>
              <a:rPr lang="ru-RU" dirty="0" err="1">
                <a:solidFill>
                  <a:prstClr val="black"/>
                </a:solidFill>
                <a:latin typeface="Rubik"/>
              </a:rPr>
              <a:t>ставлення</a:t>
            </a:r>
            <a:r>
              <a:rPr lang="ru-RU" dirty="0">
                <a:solidFill>
                  <a:prstClr val="black"/>
                </a:solidFill>
                <a:latin typeface="Rubik"/>
              </a:rPr>
              <a:t> до </a:t>
            </a:r>
            <a:r>
              <a:rPr lang="ru-RU" dirty="0" err="1">
                <a:solidFill>
                  <a:prstClr val="black"/>
                </a:solidFill>
                <a:latin typeface="Rubik"/>
              </a:rPr>
              <a:t>дискримінації</a:t>
            </a:r>
            <a:r>
              <a:rPr lang="ru-RU" dirty="0">
                <a:solidFill>
                  <a:prstClr val="black"/>
                </a:solidFill>
                <a:latin typeface="Rubik"/>
              </a:rPr>
              <a:t>.</a:t>
            </a:r>
          </a:p>
          <a:p>
            <a:pPr lvl="0" algn="just"/>
            <a:endParaRPr lang="ru-RU" dirty="0">
              <a:solidFill>
                <a:prstClr val="black"/>
              </a:solidFill>
              <a:latin typeface="Rubik"/>
            </a:endParaRPr>
          </a:p>
          <a:p>
            <a:pPr lvl="0" algn="just"/>
            <a:r>
              <a:rPr lang="ru-RU" dirty="0" err="1">
                <a:solidFill>
                  <a:prstClr val="black"/>
                </a:solidFill>
                <a:latin typeface="Rubik"/>
              </a:rPr>
              <a:t>Респонденти</a:t>
            </a:r>
            <a:r>
              <a:rPr lang="ru-RU" dirty="0">
                <a:solidFill>
                  <a:prstClr val="black"/>
                </a:solidFill>
                <a:latin typeface="Rubik"/>
              </a:rPr>
              <a:t> ЄС </a:t>
            </a:r>
            <a:r>
              <a:rPr lang="ru-RU" dirty="0" err="1">
                <a:solidFill>
                  <a:prstClr val="black"/>
                </a:solidFill>
                <a:latin typeface="Rubik"/>
              </a:rPr>
              <a:t>вважають</a:t>
            </a:r>
            <a:r>
              <a:rPr lang="ru-RU" dirty="0">
                <a:solidFill>
                  <a:prstClr val="black"/>
                </a:solidFill>
                <a:latin typeface="Rubik"/>
              </a:rPr>
              <a:t> </a:t>
            </a:r>
            <a:r>
              <a:rPr lang="ru-RU" dirty="0" err="1">
                <a:solidFill>
                  <a:prstClr val="black"/>
                </a:solidFill>
                <a:latin typeface="Rubik"/>
              </a:rPr>
              <a:t>дискримінацію</a:t>
            </a:r>
            <a:r>
              <a:rPr lang="ru-RU" dirty="0">
                <a:solidFill>
                  <a:prstClr val="black"/>
                </a:solidFill>
                <a:latin typeface="Rubik"/>
              </a:rPr>
              <a:t> за </a:t>
            </a:r>
            <a:r>
              <a:rPr lang="ru-RU" dirty="0" err="1">
                <a:solidFill>
                  <a:prstClr val="black"/>
                </a:solidFill>
                <a:latin typeface="Rubik"/>
              </a:rPr>
              <a:t>ознакою</a:t>
            </a:r>
            <a:r>
              <a:rPr lang="ru-RU" dirty="0">
                <a:solidFill>
                  <a:prstClr val="black"/>
                </a:solidFill>
                <a:latin typeface="Rubik"/>
              </a:rPr>
              <a:t> </a:t>
            </a:r>
            <a:r>
              <a:rPr lang="ru-RU" b="1" dirty="0" err="1">
                <a:solidFill>
                  <a:prstClr val="black"/>
                </a:solidFill>
                <a:latin typeface="Rubik"/>
              </a:rPr>
              <a:t>ромської</a:t>
            </a:r>
            <a:r>
              <a:rPr lang="ru-RU" b="1" dirty="0">
                <a:solidFill>
                  <a:prstClr val="black"/>
                </a:solidFill>
                <a:latin typeface="Rubik"/>
              </a:rPr>
              <a:t> </a:t>
            </a:r>
            <a:r>
              <a:rPr lang="ru-RU" b="1" dirty="0" err="1">
                <a:solidFill>
                  <a:prstClr val="black"/>
                </a:solidFill>
                <a:latin typeface="Rubik"/>
              </a:rPr>
              <a:t>приналежності</a:t>
            </a:r>
            <a:r>
              <a:rPr lang="ru-RU" b="1" dirty="0">
                <a:solidFill>
                  <a:prstClr val="black"/>
                </a:solidFill>
                <a:latin typeface="Rubik"/>
              </a:rPr>
              <a:t> </a:t>
            </a:r>
            <a:r>
              <a:rPr lang="ru-RU" dirty="0" err="1">
                <a:solidFill>
                  <a:prstClr val="black"/>
                </a:solidFill>
                <a:latin typeface="Rubik"/>
              </a:rPr>
              <a:t>найпоширенішою</a:t>
            </a:r>
            <a:r>
              <a:rPr lang="ru-RU" dirty="0">
                <a:solidFill>
                  <a:prstClr val="black"/>
                </a:solidFill>
                <a:latin typeface="Rubik"/>
              </a:rPr>
              <a:t> в </a:t>
            </a:r>
            <a:r>
              <a:rPr lang="ru-RU" dirty="0" err="1">
                <a:solidFill>
                  <a:prstClr val="black"/>
                </a:solidFill>
                <a:latin typeface="Rubik"/>
              </a:rPr>
              <a:t>їхній</a:t>
            </a:r>
            <a:r>
              <a:rPr lang="ru-RU" dirty="0">
                <a:solidFill>
                  <a:prstClr val="black"/>
                </a:solidFill>
                <a:latin typeface="Rubik"/>
              </a:rPr>
              <a:t> </a:t>
            </a:r>
            <a:r>
              <a:rPr lang="ru-RU" dirty="0" err="1">
                <a:solidFill>
                  <a:prstClr val="black"/>
                </a:solidFill>
                <a:latin typeface="Rubik"/>
              </a:rPr>
              <a:t>країні</a:t>
            </a:r>
            <a:r>
              <a:rPr lang="ru-RU" dirty="0">
                <a:solidFill>
                  <a:prstClr val="black"/>
                </a:solidFill>
                <a:latin typeface="Rubik"/>
              </a:rPr>
              <a:t> (61%), за нею </a:t>
            </a:r>
            <a:r>
              <a:rPr lang="ru-RU" dirty="0" err="1">
                <a:solidFill>
                  <a:prstClr val="black"/>
                </a:solidFill>
                <a:latin typeface="Rubik"/>
              </a:rPr>
              <a:t>йдуть</a:t>
            </a:r>
            <a:r>
              <a:rPr lang="ru-RU" dirty="0">
                <a:solidFill>
                  <a:prstClr val="black"/>
                </a:solidFill>
                <a:latin typeface="Rubik"/>
              </a:rPr>
              <a:t> </a:t>
            </a:r>
            <a:r>
              <a:rPr lang="ru-RU" b="1" i="1" dirty="0" err="1">
                <a:solidFill>
                  <a:prstClr val="black"/>
                </a:solidFill>
                <a:latin typeface="Rubik"/>
              </a:rPr>
              <a:t>дискримінація</a:t>
            </a:r>
            <a:r>
              <a:rPr lang="ru-RU" b="1" i="1" dirty="0">
                <a:solidFill>
                  <a:prstClr val="black"/>
                </a:solidFill>
                <a:latin typeface="Rubik"/>
              </a:rPr>
              <a:t> за </a:t>
            </a:r>
            <a:r>
              <a:rPr lang="ru-RU" b="1" i="1" dirty="0" err="1">
                <a:solidFill>
                  <a:prstClr val="black"/>
                </a:solidFill>
                <a:latin typeface="Rubik"/>
              </a:rPr>
              <a:t>етнічним</a:t>
            </a:r>
            <a:r>
              <a:rPr lang="ru-RU" b="1" i="1" dirty="0">
                <a:solidFill>
                  <a:prstClr val="black"/>
                </a:solidFill>
                <a:latin typeface="Rubik"/>
              </a:rPr>
              <a:t> </a:t>
            </a:r>
            <a:r>
              <a:rPr lang="ru-RU" b="1" i="1" dirty="0" err="1">
                <a:solidFill>
                  <a:prstClr val="black"/>
                </a:solidFill>
                <a:latin typeface="Rubik"/>
              </a:rPr>
              <a:t>походженням</a:t>
            </a:r>
            <a:r>
              <a:rPr lang="ru-RU" b="1" i="1" dirty="0">
                <a:solidFill>
                  <a:prstClr val="black"/>
                </a:solidFill>
                <a:latin typeface="Rubik"/>
              </a:rPr>
              <a:t> і </a:t>
            </a:r>
            <a:r>
              <a:rPr lang="ru-RU" b="1" i="1" dirty="0" err="1">
                <a:solidFill>
                  <a:prstClr val="black"/>
                </a:solidFill>
                <a:latin typeface="Rubik"/>
              </a:rPr>
              <a:t>кольором</a:t>
            </a:r>
            <a:r>
              <a:rPr lang="ru-RU" b="1" i="1" dirty="0">
                <a:solidFill>
                  <a:prstClr val="black"/>
                </a:solidFill>
                <a:latin typeface="Rubik"/>
              </a:rPr>
              <a:t> </a:t>
            </a:r>
            <a:r>
              <a:rPr lang="ru-RU" b="1" i="1" dirty="0" err="1">
                <a:solidFill>
                  <a:prstClr val="black"/>
                </a:solidFill>
                <a:latin typeface="Rubik"/>
              </a:rPr>
              <a:t>шкіри</a:t>
            </a:r>
            <a:r>
              <a:rPr lang="ru-RU" b="1" i="1" dirty="0">
                <a:solidFill>
                  <a:prstClr val="black"/>
                </a:solidFill>
                <a:latin typeface="Rubik"/>
              </a:rPr>
              <a:t> (59</a:t>
            </a:r>
            <a:r>
              <a:rPr lang="ru-RU" dirty="0">
                <a:solidFill>
                  <a:prstClr val="black"/>
                </a:solidFill>
                <a:latin typeface="Rubik"/>
              </a:rPr>
              <a:t>%). </a:t>
            </a:r>
          </a:p>
          <a:p>
            <a:pPr lvl="0" algn="just"/>
            <a:r>
              <a:rPr lang="en-GB" dirty="0">
                <a:solidFill>
                  <a:prstClr val="black"/>
                </a:solidFill>
                <a:latin typeface="Rubik"/>
                <a:hlinkClick r:id="rId2"/>
              </a:rPr>
              <a:t>https://www.age-platform.eu/discrimination-in-the-european-union-eurobarometer-survey/</a:t>
            </a:r>
            <a:endParaRPr lang="uk-UA" dirty="0">
              <a:solidFill>
                <a:prstClr val="black"/>
              </a:solidFill>
              <a:latin typeface="Rubik"/>
            </a:endParaRPr>
          </a:p>
          <a:p>
            <a:pPr lvl="0" algn="just"/>
            <a:endParaRPr lang="ru-RU" dirty="0">
              <a:solidFill>
                <a:prstClr val="black"/>
              </a:solidFill>
              <a:latin typeface="Rubik"/>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ырезка экрана"/>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3998" cy="1428950"/>
          </a:xfrm>
          <a:prstGeom prst="rect">
            <a:avLst/>
          </a:prstGeom>
        </p:spPr>
      </p:pic>
      <p:pic>
        <p:nvPicPr>
          <p:cNvPr id="4" name="Рисунок 3" descr="Вырезка экрана"/>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428950"/>
            <a:ext cx="9143999" cy="5597280"/>
          </a:xfrm>
          <a:prstGeom prst="rect">
            <a:avLst/>
          </a:prstGeom>
          <a:solidFill>
            <a:schemeClr val="accent1"/>
          </a:solid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856984" cy="6463308"/>
          </a:xfrm>
          <a:prstGeom prst="rect">
            <a:avLst/>
          </a:prstGeom>
          <a:solidFill>
            <a:schemeClr val="accent1">
              <a:lumMod val="60000"/>
              <a:lumOff val="40000"/>
            </a:schemeClr>
          </a:solidFill>
        </p:spPr>
        <p:txBody>
          <a:bodyPr wrap="square">
            <a:spAutoFit/>
          </a:bodyPr>
          <a:lstStyle/>
          <a:p>
            <a:pPr algn="just"/>
            <a:r>
              <a:rPr lang="ru-RU" b="1" i="1" dirty="0" err="1" smtClean="0">
                <a:latin typeface="Times New Roman" panose="02020603050405020304" pitchFamily="18" charset="0"/>
                <a:cs typeface="Times New Roman" panose="02020603050405020304" pitchFamily="18" charset="0"/>
              </a:rPr>
              <a:t>Венеціанська</a:t>
            </a:r>
            <a:r>
              <a:rPr lang="ru-RU" b="1" i="1" dirty="0" smtClean="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комісія</a:t>
            </a:r>
            <a:r>
              <a:rPr lang="ru-RU" b="1" i="1" dirty="0">
                <a:latin typeface="Times New Roman" panose="02020603050405020304" pitchFamily="18" charset="0"/>
                <a:cs typeface="Times New Roman" panose="02020603050405020304" pitchFamily="18" charset="0"/>
              </a:rPr>
              <a:t> «За </a:t>
            </a:r>
            <a:r>
              <a:rPr lang="ru-RU" b="1" i="1" dirty="0" err="1">
                <a:latin typeface="Times New Roman" panose="02020603050405020304" pitchFamily="18" charset="0"/>
                <a:cs typeface="Times New Roman" panose="02020603050405020304" pitchFamily="18" charset="0"/>
              </a:rPr>
              <a:t>демократію</a:t>
            </a:r>
            <a:r>
              <a:rPr lang="ru-RU" b="1" i="1" dirty="0">
                <a:latin typeface="Times New Roman" panose="02020603050405020304" pitchFamily="18" charset="0"/>
                <a:cs typeface="Times New Roman" panose="02020603050405020304" pitchFamily="18" charset="0"/>
              </a:rPr>
              <a:t> через право»</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розробила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рекомендації</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змісту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механізмів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забезпечення</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представництва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меншин</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виборних</a:t>
            </a:r>
            <a:r>
              <a:rPr lang="ru-RU" dirty="0">
                <a:latin typeface="Times New Roman" panose="02020603050405020304" pitchFamily="18" charset="0"/>
                <a:cs typeface="Times New Roman" panose="02020603050405020304" pitchFamily="18" charset="0"/>
              </a:rPr>
              <a:t> органах</a:t>
            </a:r>
            <a:r>
              <a:rPr lang="ru-RU" dirty="0" smtClean="0">
                <a:latin typeface="Times New Roman" panose="02020603050405020304" pitchFamily="18" charset="0"/>
                <a:cs typeface="Times New Roman" panose="02020603050405020304" pitchFamily="18" charset="0"/>
              </a:rPr>
              <a:t>:</a:t>
            </a:r>
          </a:p>
          <a:p>
            <a:pPr algn="just"/>
            <a:endParaRPr lang="ru-RU" dirty="0">
              <a:latin typeface="Times New Roman" panose="02020603050405020304" pitchFamily="18" charset="0"/>
              <a:cs typeface="Times New Roman" panose="02020603050405020304" pitchFamily="18" charset="0"/>
            </a:endParaRPr>
          </a:p>
          <a:p>
            <a:pPr marL="342900" indent="-342900" algn="just">
              <a:buAutoNum type="arabicParenR"/>
            </a:pPr>
            <a:r>
              <a:rPr lang="ru-RU" dirty="0" err="1" smtClean="0">
                <a:latin typeface="Times New Roman" panose="02020603050405020304" pitchFamily="18" charset="0"/>
                <a:cs typeface="Times New Roman" panose="02020603050405020304" pitchFamily="18" charset="0"/>
              </a:rPr>
              <a:t>політичні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партії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репрезентують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меншини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мають</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бути </a:t>
            </a:r>
            <a:r>
              <a:rPr lang="ru-RU" dirty="0" err="1">
                <a:latin typeface="Times New Roman" panose="02020603050405020304" pitchFamily="18" charset="0"/>
                <a:cs typeface="Times New Roman" panose="02020603050405020304" pitchFamily="18" charset="0"/>
              </a:rPr>
              <a:t>дозволені</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законодавчому</a:t>
            </a:r>
            <a:r>
              <a:rPr lang="ru-RU" dirty="0">
                <a:latin typeface="Times New Roman" panose="02020603050405020304" pitchFamily="18" charset="0"/>
                <a:cs typeface="Times New Roman" panose="02020603050405020304" pitchFamily="18" charset="0"/>
              </a:rPr>
              <a:t> порядку. Участь </a:t>
            </a:r>
            <a:r>
              <a:rPr lang="ru-RU" dirty="0" err="1" smtClean="0">
                <a:latin typeface="Times New Roman" panose="02020603050405020304" pitchFamily="18" charset="0"/>
                <a:cs typeface="Times New Roman" panose="02020603050405020304" pitchFamily="18" charset="0"/>
              </a:rPr>
              <a:t>національних</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меншин</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політичних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партіях</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обмежена</a:t>
            </a:r>
            <a:r>
              <a:rPr lang="ru-RU" dirty="0">
                <a:latin typeface="Times New Roman" panose="02020603050405020304" pitchFamily="18" charset="0"/>
                <a:cs typeface="Times New Roman" panose="02020603050405020304" pitchFamily="18" charset="0"/>
              </a:rPr>
              <a:t> за </a:t>
            </a:r>
            <a:r>
              <a:rPr lang="ru-RU" dirty="0" smtClean="0">
                <a:latin typeface="Times New Roman" panose="02020603050405020304" pitchFamily="18" charset="0"/>
                <a:cs typeface="Times New Roman" panose="02020603050405020304" pitchFamily="18" charset="0"/>
              </a:rPr>
              <a:t>так </a:t>
            </a:r>
            <a:r>
              <a:rPr lang="ru-RU" dirty="0" err="1" smtClean="0">
                <a:latin typeface="Times New Roman" panose="02020603050405020304" pitchFamily="18" charset="0"/>
                <a:cs typeface="Times New Roman" panose="02020603050405020304" pitchFamily="18" charset="0"/>
              </a:rPr>
              <a:t>званим</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етнічним</a:t>
            </a:r>
            <a:r>
              <a:rPr lang="ru-RU" dirty="0">
                <a:latin typeface="Times New Roman" panose="02020603050405020304" pitchFamily="18" charset="0"/>
                <a:cs typeface="Times New Roman" panose="02020603050405020304" pitchFamily="18" charset="0"/>
              </a:rPr>
              <a:t> принципом</a:t>
            </a:r>
            <a:r>
              <a:rPr lang="ru-RU" dirty="0" smtClean="0">
                <a:latin typeface="Times New Roman" panose="02020603050405020304" pitchFamily="18" charset="0"/>
                <a:cs typeface="Times New Roman" panose="02020603050405020304" pitchFamily="18" charset="0"/>
              </a:rPr>
              <a:t>;</a:t>
            </a:r>
          </a:p>
          <a:p>
            <a:pPr marL="342900" indent="-342900" algn="just">
              <a:buAutoNum type="arabicParenR"/>
            </a:pP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спеціальні</a:t>
            </a:r>
            <a:r>
              <a:rPr lang="ru-RU" dirty="0">
                <a:latin typeface="Times New Roman" panose="02020603050405020304" pitchFamily="18" charset="0"/>
                <a:cs typeface="Times New Roman" panose="02020603050405020304" pitchFamily="18" charset="0"/>
              </a:rPr>
              <a:t> правила,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гарантують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національним</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меншинам</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зарезервовані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представницькому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є </a:t>
            </a:r>
            <a:r>
              <a:rPr lang="ru-RU" dirty="0" err="1" smtClean="0">
                <a:latin typeface="Times New Roman" panose="02020603050405020304" pitchFamily="18" charset="0"/>
                <a:cs typeface="Times New Roman" panose="02020603050405020304" pitchFamily="18" charset="0"/>
              </a:rPr>
              <a:t>винятком</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загальної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схеми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розподілу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мандатів</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суперечить</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принципу </a:t>
            </a:r>
            <a:r>
              <a:rPr lang="ru-RU" dirty="0" err="1">
                <a:latin typeface="Times New Roman" panose="02020603050405020304" pitchFamily="18" charset="0"/>
                <a:cs typeface="Times New Roman" panose="02020603050405020304" pitchFamily="18" charset="0"/>
              </a:rPr>
              <a:t>рівності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можливостей</a:t>
            </a:r>
            <a:r>
              <a:rPr lang="ru-RU" dirty="0" smtClean="0">
                <a:latin typeface="Times New Roman" panose="02020603050405020304" pitchFamily="18" charset="0"/>
                <a:cs typeface="Times New Roman" panose="02020603050405020304" pitchFamily="18" charset="0"/>
              </a:rPr>
              <a:t>;</a:t>
            </a:r>
          </a:p>
          <a:p>
            <a:pPr algn="just"/>
            <a:endParaRPr lang="ru-RU"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кандидати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виборці</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доводити</a:t>
            </a:r>
            <a:r>
              <a:rPr lang="ru-RU" dirty="0">
                <a:latin typeface="Times New Roman" panose="02020603050405020304" pitchFamily="18" charset="0"/>
                <a:cs typeface="Times New Roman" panose="02020603050405020304" pitchFamily="18" charset="0"/>
              </a:rPr>
              <a:t> свою </a:t>
            </a:r>
            <a:r>
              <a:rPr lang="ru-RU" dirty="0" err="1" smtClean="0">
                <a:latin typeface="Times New Roman" panose="02020603050405020304" pitchFamily="18" charset="0"/>
                <a:cs typeface="Times New Roman" panose="02020603050405020304" pitchFamily="18" charset="0"/>
              </a:rPr>
              <a:t>приналежність</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 </a:t>
            </a:r>
            <a:r>
              <a:rPr lang="ru-RU" dirty="0" err="1">
                <a:latin typeface="Times New Roman" panose="02020603050405020304" pitchFamily="18" charset="0"/>
                <a:cs typeface="Times New Roman" panose="02020603050405020304" pitchFamily="18" charset="0"/>
              </a:rPr>
              <a:t>національних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меншин</a:t>
            </a:r>
            <a:r>
              <a:rPr lang="ru-RU" dirty="0" smtClean="0">
                <a:latin typeface="Times New Roman" panose="02020603050405020304" pitchFamily="18" charset="0"/>
                <a:cs typeface="Times New Roman" panose="02020603050405020304" pitchFamily="18" charset="0"/>
              </a:rPr>
              <a:t>;</a:t>
            </a:r>
          </a:p>
          <a:p>
            <a:pPr algn="just"/>
            <a:endParaRPr lang="ru-RU"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4) право </a:t>
            </a:r>
            <a:r>
              <a:rPr lang="ru-RU" dirty="0" err="1">
                <a:latin typeface="Times New Roman" panose="02020603050405020304" pitchFamily="18" charset="0"/>
                <a:cs typeface="Times New Roman" panose="02020603050405020304" pitchFamily="18" charset="0"/>
              </a:rPr>
              <a:t>національних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меншин</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репрезентованими</a:t>
            </a:r>
            <a:r>
              <a:rPr lang="ru-RU" dirty="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представницьких</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органах не </a:t>
            </a:r>
            <a:r>
              <a:rPr lang="ru-RU" dirty="0" err="1">
                <a:latin typeface="Times New Roman" panose="02020603050405020304" pitchFamily="18" charset="0"/>
                <a:cs typeface="Times New Roman" panose="02020603050405020304" pitchFamily="18" charset="0"/>
              </a:rPr>
              <a:t>повинне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обмежуватись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виборчими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бар’єрами</a:t>
            </a:r>
            <a:r>
              <a:rPr lang="ru-RU" dirty="0" smtClean="0">
                <a:latin typeface="Times New Roman" panose="02020603050405020304" pitchFamily="18" charset="0"/>
                <a:cs typeface="Times New Roman" panose="02020603050405020304" pitchFamily="18" charset="0"/>
              </a:rPr>
              <a:t>;</a:t>
            </a:r>
          </a:p>
          <a:p>
            <a:pPr algn="just"/>
            <a:endParaRPr lang="ru-RU"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виборчі</a:t>
            </a:r>
            <a:r>
              <a:rPr lang="ru-RU" dirty="0">
                <a:latin typeface="Times New Roman" panose="02020603050405020304" pitchFamily="18" charset="0"/>
                <a:cs typeface="Times New Roman" panose="02020603050405020304" pitchFamily="18" charset="0"/>
              </a:rPr>
              <a:t> округи (</a:t>
            </a:r>
            <a:r>
              <a:rPr lang="ru-RU" dirty="0" err="1">
                <a:latin typeface="Times New Roman" panose="02020603050405020304" pitchFamily="18" charset="0"/>
                <a:cs typeface="Times New Roman" panose="02020603050405020304" pitchFamily="18" charset="0"/>
              </a:rPr>
              <a:t>їхній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розмір</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конфігурація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повинні</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бути </a:t>
            </a:r>
            <a:r>
              <a:rPr lang="ru-RU" dirty="0" err="1" smtClean="0">
                <a:latin typeface="Times New Roman" panose="02020603050405020304" pitchFamily="18" charset="0"/>
                <a:cs typeface="Times New Roman" panose="02020603050405020304" pitchFamily="18" charset="0"/>
              </a:rPr>
              <a:t>утворені</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 </a:t>
            </a:r>
            <a:r>
              <a:rPr lang="ru-RU" dirty="0" err="1">
                <a:latin typeface="Times New Roman" panose="02020603050405020304" pitchFamily="18" charset="0"/>
                <a:cs typeface="Times New Roman" panose="02020603050405020304" pitchFamily="18" charset="0"/>
              </a:rPr>
              <a:t>урахуванням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заохотити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представників</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національних</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меншин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взяти</a:t>
            </a:r>
            <a:r>
              <a:rPr lang="ru-RU" dirty="0">
                <a:latin typeface="Times New Roman" panose="02020603050405020304" pitchFamily="18" charset="0"/>
                <a:cs typeface="Times New Roman" panose="02020603050405020304" pitchFamily="18" charset="0"/>
              </a:rPr>
              <a:t> участь у </a:t>
            </a:r>
            <a:r>
              <a:rPr lang="ru-RU" dirty="0" err="1">
                <a:latin typeface="Times New Roman" panose="02020603050405020304" pitchFamily="18" charset="0"/>
                <a:cs typeface="Times New Roman" panose="02020603050405020304" pitchFamily="18" charset="0"/>
              </a:rPr>
              <a:t>виборах</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більшості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a:t>
            </a:r>
            <a:r>
              <a:rPr lang="ru-RU" dirty="0">
                <a:latin typeface="Times New Roman" panose="02020603050405020304" pitchFamily="18" charset="0"/>
                <a:cs typeface="Times New Roman" panose="02020603050405020304" pitchFamily="18" charset="0"/>
              </a:rPr>
              <a:t> ЄС з </a:t>
            </a:r>
            <a:r>
              <a:rPr lang="ru-RU" dirty="0" err="1">
                <a:latin typeface="Times New Roman" panose="02020603050405020304" pitchFamily="18" charset="0"/>
                <a:cs typeface="Times New Roman" panose="02020603050405020304" pitchFamily="18" charset="0"/>
              </a:rPr>
              <a:t>неоднорідним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етнічним</a:t>
            </a:r>
            <a:r>
              <a:rPr lang="ru-RU" dirty="0">
                <a:latin typeface="Times New Roman" panose="02020603050405020304" pitchFamily="18" charset="0"/>
                <a:cs typeface="Times New Roman" panose="02020603050405020304" pitchFamily="18" charset="0"/>
              </a:rPr>
              <a:t> складом </a:t>
            </a:r>
            <a:r>
              <a:rPr lang="ru-RU" dirty="0" err="1" smtClean="0">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значною</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часткою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меншин</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структурі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населення</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всі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зазначені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чинники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зазвичай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беруться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уваги</a:t>
            </a:r>
            <a:r>
              <a:rPr lang="ru-RU"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0039"/>
            <a:ext cx="8208912" cy="6494085"/>
          </a:xfrm>
          <a:prstGeom prst="rect">
            <a:avLst/>
          </a:prstGeom>
          <a:solidFill>
            <a:schemeClr val="accent5">
              <a:lumMod val="20000"/>
              <a:lumOff val="80000"/>
            </a:schemeClr>
          </a:solidFill>
        </p:spPr>
        <p:txBody>
          <a:bodyPr wrap="square">
            <a:spAutoFit/>
          </a:bodyPr>
          <a:lstStyle/>
          <a:p>
            <a:pPr algn="just"/>
            <a:r>
              <a:rPr lang="ru-RU" sz="2000" dirty="0" err="1">
                <a:latin typeface="Times New Roman" panose="02020603050405020304" pitchFamily="18" charset="0"/>
                <a:cs typeface="Times New Roman" panose="02020603050405020304" pitchFamily="18" charset="0"/>
              </a:rPr>
              <a:t>Аналіз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документів</a:t>
            </a:r>
            <a:r>
              <a:rPr lang="ru-RU" sz="2000" dirty="0">
                <a:latin typeface="Times New Roman" panose="02020603050405020304" pitchFamily="18" charset="0"/>
                <a:cs typeface="Times New Roman" panose="02020603050405020304" pitchFamily="18" charset="0"/>
              </a:rPr>
              <a:t> ОБСЄ, </a:t>
            </a:r>
            <a:r>
              <a:rPr lang="ru-RU" sz="2000" dirty="0" err="1">
                <a:latin typeface="Times New Roman" panose="02020603050405020304" pitchFamily="18" charset="0"/>
                <a:cs typeface="Times New Roman" panose="02020603050405020304" pitchFamily="18" charset="0"/>
              </a:rPr>
              <a:t>Європейського</a:t>
            </a:r>
            <a:r>
              <a:rPr lang="ru-RU" sz="2000" dirty="0">
                <a:latin typeface="Times New Roman" panose="02020603050405020304" pitchFamily="18" charset="0"/>
                <a:cs typeface="Times New Roman" panose="02020603050405020304" pitchFamily="18" charset="0"/>
              </a:rPr>
              <a:t> Союзу, Ради </a:t>
            </a:r>
            <a:r>
              <a:rPr lang="ru-RU" sz="2000" dirty="0" err="1">
                <a:latin typeface="Times New Roman" panose="02020603050405020304" pitchFamily="18" charset="0"/>
                <a:cs typeface="Times New Roman" panose="02020603050405020304" pitchFamily="18" charset="0"/>
              </a:rPr>
              <a:t>Європи</a:t>
            </a:r>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та </a:t>
            </a:r>
            <a:r>
              <a:rPr lang="ru-RU" sz="2000" dirty="0" err="1">
                <a:latin typeface="Times New Roman" panose="02020603050405020304" pitchFamily="18" charset="0"/>
                <a:cs typeface="Times New Roman" panose="02020603050405020304" pitchFamily="18" charset="0"/>
              </a:rPr>
              <a:t>законодавства</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країн</a:t>
            </a:r>
            <a:r>
              <a:rPr lang="en-US" sz="2000" dirty="0" smtClean="0">
                <a:latin typeface="Times New Roman" panose="02020603050405020304" pitchFamily="18" charset="0"/>
                <a:cs typeface="Times New Roman" panose="02020603050405020304" pitchFamily="18" charset="0"/>
              </a:rPr>
              <a:t>-</a:t>
            </a:r>
            <a:r>
              <a:rPr lang="ru-RU" sz="2000" dirty="0" err="1" smtClean="0">
                <a:latin typeface="Times New Roman" panose="02020603050405020304" pitchFamily="18" charset="0"/>
                <a:cs typeface="Times New Roman" panose="02020603050405020304" pitchFamily="18" charset="0"/>
              </a:rPr>
              <a:t>членів</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ЄС </a:t>
            </a:r>
            <a:r>
              <a:rPr lang="ru-RU" sz="2000" dirty="0" err="1">
                <a:latin typeface="Times New Roman" panose="02020603050405020304" pitchFamily="18" charset="0"/>
                <a:cs typeface="Times New Roman" panose="02020603050405020304" pitchFamily="18" charset="0"/>
              </a:rPr>
              <a:t>дає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змогу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стверджувати</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що</a:t>
            </a:r>
            <a:r>
              <a:rPr lang="en-US"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особлива</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увага</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демократичних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країнах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приділяється</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створенню</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належних</a:t>
            </a:r>
            <a:r>
              <a:rPr lang="ru-RU" sz="2000" dirty="0">
                <a:latin typeface="Times New Roman" panose="02020603050405020304" pitchFamily="18" charset="0"/>
                <a:cs typeface="Times New Roman" panose="02020603050405020304" pitchFamily="18" charset="0"/>
              </a:rPr>
              <a:t> умов для </a:t>
            </a:r>
            <a:r>
              <a:rPr lang="ru-RU" sz="2000" dirty="0" err="1">
                <a:latin typeface="Times New Roman" panose="02020603050405020304" pitchFamily="18" charset="0"/>
                <a:cs typeface="Times New Roman" panose="02020603050405020304" pitchFamily="18" charset="0"/>
              </a:rPr>
              <a:t>всебічної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реалізації</a:t>
            </a:r>
            <a:r>
              <a:rPr lang="ru-RU" sz="2000" dirty="0">
                <a:latin typeface="Times New Roman" panose="02020603050405020304" pitchFamily="18" charset="0"/>
                <a:cs typeface="Times New Roman" panose="02020603050405020304" pitchFamily="18" charset="0"/>
              </a:rPr>
              <a:t> принципу </a:t>
            </a:r>
            <a:r>
              <a:rPr lang="ru-RU" sz="2000" dirty="0" err="1" smtClean="0">
                <a:latin typeface="Times New Roman" panose="02020603050405020304" pitchFamily="18" charset="0"/>
                <a:cs typeface="Times New Roman" panose="02020603050405020304" pitchFamily="18" charset="0"/>
              </a:rPr>
              <a:t>рівності</a:t>
            </a:r>
            <a:r>
              <a:rPr lang="en-US"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громадян</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перед законом, у тому </a:t>
            </a:r>
            <a:r>
              <a:rPr lang="ru-RU" sz="2000" dirty="0" err="1">
                <a:latin typeface="Times New Roman" panose="02020603050405020304" pitchFamily="18" charset="0"/>
                <a:cs typeface="Times New Roman" panose="02020603050405020304" pitchFamily="18" charset="0"/>
              </a:rPr>
              <a:t>числі</a:t>
            </a:r>
            <a:r>
              <a:rPr lang="ru-RU" sz="2000" dirty="0">
                <a:latin typeface="Times New Roman" panose="02020603050405020304" pitchFamily="18" charset="0"/>
                <a:cs typeface="Times New Roman" panose="02020603050405020304" pitchFamily="18" charset="0"/>
              </a:rPr>
              <a:t> </a:t>
            </a:r>
            <a:r>
              <a:rPr lang="ru-RU" sz="2000" i="1" dirty="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на </a:t>
            </a:r>
            <a:r>
              <a:rPr lang="ru-RU" sz="2000" b="1" i="1" dirty="0" err="1">
                <a:latin typeface="Times New Roman" panose="02020603050405020304" pitchFamily="18" charset="0"/>
                <a:cs typeface="Times New Roman" panose="02020603050405020304" pitchFamily="18" charset="0"/>
              </a:rPr>
              <a:t>подолання</a:t>
            </a:r>
            <a:r>
              <a:rPr lang="ru-RU" sz="2000" b="1" i="1" dirty="0">
                <a:latin typeface="Times New Roman" panose="02020603050405020304" pitchFamily="18" charset="0"/>
                <a:cs typeface="Times New Roman" panose="02020603050405020304" pitchFamily="18" charset="0"/>
              </a:rPr>
              <a:t> </a:t>
            </a:r>
            <a:r>
              <a:rPr lang="ru-RU" sz="2000" b="1" i="1" dirty="0" err="1" smtClean="0">
                <a:latin typeface="Times New Roman" panose="02020603050405020304" pitchFamily="18" charset="0"/>
                <a:cs typeface="Times New Roman" panose="02020603050405020304" pitchFamily="18" charset="0"/>
              </a:rPr>
              <a:t>фактичної</a:t>
            </a:r>
            <a:r>
              <a:rPr lang="en-US" sz="2000" b="1" i="1" dirty="0" smtClean="0">
                <a:latin typeface="Times New Roman" panose="02020603050405020304" pitchFamily="18" charset="0"/>
                <a:cs typeface="Times New Roman" panose="02020603050405020304" pitchFamily="18" charset="0"/>
              </a:rPr>
              <a:t> </a:t>
            </a:r>
            <a:r>
              <a:rPr lang="ru-RU" sz="2000" b="1" i="1" dirty="0" err="1" smtClean="0">
                <a:latin typeface="Times New Roman" panose="02020603050405020304" pitchFamily="18" charset="0"/>
                <a:cs typeface="Times New Roman" panose="02020603050405020304" pitchFamily="18" charset="0"/>
              </a:rPr>
              <a:t>нерівності</a:t>
            </a:r>
            <a:r>
              <a:rPr lang="ru-RU" sz="2000" b="1" i="1" dirty="0" smtClean="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можливостей</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представників</a:t>
            </a:r>
            <a:r>
              <a:rPr lang="ru-RU" sz="2000" b="1" i="1" dirty="0">
                <a:latin typeface="Times New Roman" panose="02020603050405020304" pitchFamily="18" charset="0"/>
                <a:cs typeface="Times New Roman" panose="02020603050405020304" pitchFamily="18" charset="0"/>
              </a:rPr>
              <a:t> </a:t>
            </a:r>
            <a:r>
              <a:rPr lang="ru-RU" sz="2000" b="1" i="1" dirty="0" smtClean="0">
                <a:latin typeface="Times New Roman" panose="02020603050405020304" pitchFamily="18" charset="0"/>
                <a:cs typeface="Times New Roman" panose="02020603050405020304" pitchFamily="18" charset="0"/>
              </a:rPr>
              <a:t>автохтонного </a:t>
            </a:r>
            <a:r>
              <a:rPr lang="ru-RU" sz="2000" b="1" i="1" dirty="0" err="1">
                <a:latin typeface="Times New Roman" panose="02020603050405020304" pitchFamily="18" charset="0"/>
                <a:cs typeface="Times New Roman" panose="02020603050405020304" pitchFamily="18" charset="0"/>
              </a:rPr>
              <a:t>населення</a:t>
            </a:r>
            <a:r>
              <a:rPr lang="ru-RU" sz="2000" b="1" i="1" dirty="0">
                <a:latin typeface="Times New Roman" panose="02020603050405020304" pitchFamily="18" charset="0"/>
                <a:cs typeface="Times New Roman" panose="02020603050405020304" pitchFamily="18" charset="0"/>
              </a:rPr>
              <a:t> й </a:t>
            </a:r>
            <a:r>
              <a:rPr lang="ru-RU" sz="2000" b="1" i="1" dirty="0" err="1">
                <a:latin typeface="Times New Roman" panose="02020603050405020304" pitchFamily="18" charset="0"/>
                <a:cs typeface="Times New Roman" panose="02020603050405020304" pitchFamily="18" charset="0"/>
              </a:rPr>
              <a:t>етнічних</a:t>
            </a:r>
            <a:r>
              <a:rPr lang="ru-RU" sz="2000" b="1" i="1"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a:t>
            </a:r>
            <a:r>
              <a:rPr lang="ru-RU" sz="2000" b="1" dirty="0" err="1">
                <a:latin typeface="Times New Roman" panose="02020603050405020304" pitchFamily="18" charset="0"/>
                <a:cs typeface="Times New Roman" panose="02020603050405020304" pitchFamily="18" charset="0"/>
              </a:rPr>
              <a:t>релігійних</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мовнолінгвістичних</a:t>
            </a:r>
            <a:r>
              <a:rPr lang="ru-RU" sz="2000" b="1" dirty="0" smtClean="0">
                <a:latin typeface="Times New Roman" panose="02020603050405020304" pitchFamily="18" charset="0"/>
                <a:cs typeface="Times New Roman" panose="02020603050405020304" pitchFamily="18" charset="0"/>
              </a:rPr>
              <a:t>)</a:t>
            </a:r>
            <a:r>
              <a:rPr lang="en-US" sz="2000" b="1" dirty="0" smtClean="0">
                <a:latin typeface="Times New Roman" panose="02020603050405020304" pitchFamily="18" charset="0"/>
                <a:cs typeface="Times New Roman" panose="02020603050405020304" pitchFamily="18" charset="0"/>
              </a:rPr>
              <a:t> </a:t>
            </a:r>
            <a:r>
              <a:rPr lang="ru-RU" sz="2000" b="1" i="1" dirty="0" err="1" smtClean="0">
                <a:latin typeface="Times New Roman" panose="02020603050405020304" pitchFamily="18" charset="0"/>
                <a:cs typeface="Times New Roman" panose="02020603050405020304" pitchFamily="18" charset="0"/>
              </a:rPr>
              <a:t>груп</a:t>
            </a:r>
            <a:r>
              <a:rPr lang="ru-RU" sz="2000" b="1" i="1" dirty="0" smtClean="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у </a:t>
            </a:r>
            <a:r>
              <a:rPr lang="ru-RU" sz="2000" b="1" i="1" dirty="0" err="1">
                <a:latin typeface="Times New Roman" panose="02020603050405020304" pitchFamily="18" charset="0"/>
                <a:cs typeface="Times New Roman" panose="02020603050405020304" pitchFamily="18" charset="0"/>
              </a:rPr>
              <a:t>політичній</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сфері</a:t>
            </a:r>
            <a:r>
              <a:rPr lang="ru-RU" sz="2000" b="1" i="1" dirty="0">
                <a:latin typeface="Times New Roman" panose="02020603050405020304" pitchFamily="18" charset="0"/>
                <a:cs typeface="Times New Roman" panose="02020603050405020304" pitchFamily="18" charset="0"/>
              </a:rPr>
              <a:t>, в </a:t>
            </a:r>
            <a:r>
              <a:rPr lang="ru-RU" sz="2000" b="1" i="1" dirty="0" err="1">
                <a:latin typeface="Times New Roman" panose="02020603050405020304" pitchFamily="18" charset="0"/>
                <a:cs typeface="Times New Roman" panose="02020603050405020304" pitchFamily="18" charset="0"/>
              </a:rPr>
              <a:t>реалізації</a:t>
            </a:r>
            <a:r>
              <a:rPr lang="ru-RU" sz="2000" b="1" i="1" dirty="0">
                <a:latin typeface="Times New Roman" panose="02020603050405020304" pitchFamily="18" charset="0"/>
                <a:cs typeface="Times New Roman" panose="02020603050405020304" pitchFamily="18" charset="0"/>
              </a:rPr>
              <a:t> права </a:t>
            </a:r>
            <a:r>
              <a:rPr lang="ru-RU" sz="2000" b="1" i="1" dirty="0" err="1">
                <a:latin typeface="Times New Roman" panose="02020603050405020304" pitchFamily="18" charset="0"/>
                <a:cs typeface="Times New Roman" panose="02020603050405020304" pitchFamily="18" charset="0"/>
              </a:rPr>
              <a:t>обирати</a:t>
            </a:r>
            <a:r>
              <a:rPr lang="ru-RU" sz="2000" b="1" i="1" dirty="0">
                <a:latin typeface="Times New Roman" panose="02020603050405020304" pitchFamily="18" charset="0"/>
                <a:cs typeface="Times New Roman" panose="02020603050405020304" pitchFamily="18" charset="0"/>
              </a:rPr>
              <a:t> і бути </a:t>
            </a:r>
            <a:r>
              <a:rPr lang="ru-RU" sz="2000" b="1" i="1" dirty="0" err="1">
                <a:latin typeface="Times New Roman" panose="02020603050405020304" pitchFamily="18" charset="0"/>
                <a:cs typeface="Times New Roman" panose="02020603050405020304" pitchFamily="18" charset="0"/>
              </a:rPr>
              <a:t>обраним</a:t>
            </a:r>
            <a:r>
              <a:rPr lang="ru-RU" sz="2000" b="1" i="1" dirty="0" smtClean="0">
                <a:latin typeface="Times New Roman" panose="02020603050405020304" pitchFamily="18" charset="0"/>
                <a:cs typeface="Times New Roman" panose="02020603050405020304" pitchFamily="18" charset="0"/>
              </a:rPr>
              <a:t>.</a:t>
            </a:r>
            <a:endParaRPr lang="en-US" sz="2000" b="1" i="1" dirty="0" smtClean="0">
              <a:latin typeface="Times New Roman" panose="02020603050405020304" pitchFamily="18" charset="0"/>
              <a:cs typeface="Times New Roman" panose="02020603050405020304" pitchFamily="18" charset="0"/>
            </a:endParaRPr>
          </a:p>
          <a:p>
            <a:pPr algn="just"/>
            <a:endParaRPr lang="en-US" sz="2000" dirty="0" smtClean="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більшості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a:t>
            </a:r>
            <a:r>
              <a:rPr lang="ru-RU" dirty="0">
                <a:latin typeface="Times New Roman" panose="02020603050405020304" pitchFamily="18" charset="0"/>
                <a:cs typeface="Times New Roman" panose="02020603050405020304" pitchFamily="18" charset="0"/>
              </a:rPr>
              <a:t> ЄС </a:t>
            </a:r>
            <a:r>
              <a:rPr lang="ru-RU" dirty="0" err="1">
                <a:latin typeface="Times New Roman" panose="02020603050405020304" pitchFamily="18" charset="0"/>
                <a:cs typeface="Times New Roman" panose="02020603050405020304" pitchFamily="18" charset="0"/>
              </a:rPr>
              <a:t>проживають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численні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населення</a:t>
            </a:r>
            <a:r>
              <a:rPr lang="ru-R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хоча</a:t>
            </a:r>
            <a:r>
              <a:rPr lang="ru-RU" dirty="0">
                <a:latin typeface="Times New Roman" panose="02020603050405020304" pitchFamily="18" charset="0"/>
                <a:cs typeface="Times New Roman" panose="02020603050405020304" pitchFamily="18" charset="0"/>
              </a:rPr>
              <a:t> й належать до </a:t>
            </a:r>
            <a:r>
              <a:rPr lang="ru-RU" dirty="0" err="1">
                <a:latin typeface="Times New Roman" panose="02020603050405020304" pitchFamily="18" charset="0"/>
                <a:cs typeface="Times New Roman" panose="02020603050405020304" pitchFamily="18" charset="0"/>
              </a:rPr>
              <a:t>громадянства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відповідних</a:t>
            </a:r>
            <a:r>
              <a:rPr lang="ru-RU" dirty="0">
                <a:latin typeface="Times New Roman" panose="02020603050405020304" pitchFamily="18" charset="0"/>
                <a:cs typeface="Times New Roman" panose="02020603050405020304" pitchFamily="18" charset="0"/>
              </a:rPr>
              <a:t> держав, </a:t>
            </a:r>
            <a:r>
              <a:rPr lang="ru-RU" dirty="0" err="1">
                <a:latin typeface="Times New Roman" panose="02020603050405020304" pitchFamily="18" charset="0"/>
                <a:cs typeface="Times New Roman" panose="02020603050405020304" pitchFamily="18" charset="0"/>
              </a:rPr>
              <a:t>однак</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за</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різними</a:t>
            </a:r>
            <a:r>
              <a:rPr lang="en-US"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критеріями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не </a:t>
            </a:r>
            <a:r>
              <a:rPr lang="ru-RU" dirty="0" err="1">
                <a:latin typeface="Times New Roman" panose="02020603050405020304" pitchFamily="18" charset="0"/>
                <a:cs typeface="Times New Roman" panose="02020603050405020304" pitchFamily="18" charset="0"/>
              </a:rPr>
              <a:t>ідентифікують</a:t>
            </a:r>
            <a:r>
              <a:rPr lang="ru-RU" dirty="0">
                <a:latin typeface="Times New Roman" panose="02020603050405020304" pitchFamily="18" charset="0"/>
                <a:cs typeface="Times New Roman" panose="02020603050405020304" pitchFamily="18" charset="0"/>
              </a:rPr>
              <a:t> себе з </a:t>
            </a:r>
            <a:r>
              <a:rPr lang="ru-RU" dirty="0" err="1">
                <a:latin typeface="Times New Roman" panose="02020603050405020304" pitchFamily="18" charset="0"/>
                <a:cs typeface="Times New Roman" panose="02020603050405020304" pitchFamily="18" charset="0"/>
              </a:rPr>
              <a:t>автохтонними</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мешканцями</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держави</a:t>
            </a:r>
            <a:r>
              <a:rPr lang="ru-RU"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кожній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конкретній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таких</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громадян</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різною</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2%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Греції</a:t>
            </a:r>
            <a:r>
              <a:rPr lang="ru-RU" dirty="0">
                <a:latin typeface="Times New Roman" panose="02020603050405020304" pitchFamily="18" charset="0"/>
                <a:cs typeface="Times New Roman" panose="02020603050405020304" pitchFamily="18" charset="0"/>
              </a:rPr>
              <a:t>) до </a:t>
            </a:r>
            <a:r>
              <a:rPr lang="ru-RU" dirty="0" smtClean="0">
                <a:latin typeface="Times New Roman" panose="02020603050405020304" pitchFamily="18" charset="0"/>
                <a:cs typeface="Times New Roman" panose="02020603050405020304" pitchFamily="18" charset="0"/>
              </a:rPr>
              <a:t>25%</a:t>
            </a:r>
            <a:r>
              <a:rPr lang="en-US"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і </a:t>
            </a:r>
            <a:r>
              <a:rPr lang="ru-RU" dirty="0" err="1">
                <a:latin typeface="Times New Roman" panose="02020603050405020304" pitchFamily="18" charset="0"/>
                <a:cs typeface="Times New Roman" panose="02020603050405020304" pitchFamily="18" charset="0"/>
              </a:rPr>
              <a:t>більше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Бельгія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Естонія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Іспанія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Кіпр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Латвія</a:t>
            </a:r>
            <a:r>
              <a:rPr lang="ru-R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що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визначається</a:t>
            </a:r>
            <a:r>
              <a:rPr lang="en-US"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еміграційною</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політикою</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держави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приміром</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Німеччині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Австрії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умовами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становлення</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незалежності</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цей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чинник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виявився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досить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впливовим</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країнах</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Прибалтики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Балканського</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Скандинавського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півостровів</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Польщі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У </a:t>
            </a:r>
            <a:r>
              <a:rPr lang="ru-RU" dirty="0" err="1" smtClean="0">
                <a:latin typeface="Times New Roman" panose="02020603050405020304" pitchFamily="18" charset="0"/>
                <a:cs typeface="Times New Roman" panose="02020603050405020304" pitchFamily="18" charset="0"/>
              </a:rPr>
              <a:t>багатьох</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європейських</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країнах</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меншини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проживають</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компактно (</a:t>
            </a:r>
            <a:r>
              <a:rPr lang="ru-RU" dirty="0" err="1" smtClean="0">
                <a:latin typeface="Times New Roman" panose="02020603050405020304" pitchFamily="18" charset="0"/>
                <a:cs typeface="Times New Roman" panose="02020603050405020304" pitchFamily="18" charset="0"/>
              </a:rPr>
              <a:t>наприклад</a:t>
            </a:r>
            <a:r>
              <a:rPr lang="ru-RU" dirty="0" smtClean="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Бельгії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Естонії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Іспанії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Італії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Кіпрі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Словенії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Фінляндії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Швеції</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зберігають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культурні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мовні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традиції</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протягом</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століть</a:t>
            </a:r>
            <a:r>
              <a:rPr lang="ru-RU"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603" y="188640"/>
            <a:ext cx="8784976" cy="6832640"/>
          </a:xfrm>
          <a:prstGeom prst="rect">
            <a:avLst/>
          </a:prstGeom>
        </p:spPr>
        <p:txBody>
          <a:bodyPr wrap="square">
            <a:spAutoFit/>
          </a:bodyPr>
          <a:lstStyle/>
          <a:p>
            <a:endParaRPr lang="ru-RU" sz="2000" dirty="0" smtClean="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В </a:t>
            </a:r>
            <a:r>
              <a:rPr lang="ru-RU" sz="2000" dirty="0" err="1">
                <a:latin typeface="Times New Roman" panose="02020603050405020304" pitchFamily="18" charset="0"/>
                <a:cs typeface="Times New Roman" panose="02020603050405020304" pitchFamily="18" charset="0"/>
              </a:rPr>
              <a:t>усіх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країнах</a:t>
            </a:r>
            <a:r>
              <a:rPr lang="ru-RU" sz="2000" dirty="0">
                <a:latin typeface="Times New Roman" panose="02020603050405020304" pitchFamily="18" charset="0"/>
                <a:cs typeface="Times New Roman" panose="02020603050405020304" pitchFamily="18" charset="0"/>
              </a:rPr>
              <a:t> ЄС </a:t>
            </a:r>
            <a:r>
              <a:rPr lang="ru-RU" sz="2000" dirty="0" err="1">
                <a:latin typeface="Times New Roman" panose="02020603050405020304" pitchFamily="18" charset="0"/>
                <a:cs typeface="Times New Roman" panose="02020603050405020304" pitchFamily="18" charset="0"/>
              </a:rPr>
              <a:t>розроблені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способи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забезпечення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представництва</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a:t>
            </a:r>
            <a:r>
              <a:rPr lang="ru-RU" sz="2000" dirty="0">
                <a:latin typeface="Times New Roman" panose="02020603050405020304" pitchFamily="18" charset="0"/>
                <a:cs typeface="Times New Roman" panose="02020603050405020304" pitchFamily="18" charset="0"/>
              </a:rPr>
              <a:t> у парламентах та </a:t>
            </a:r>
            <a:r>
              <a:rPr lang="ru-RU" sz="2000" dirty="0" err="1" smtClean="0">
                <a:latin typeface="Times New Roman" panose="02020603050405020304" pitchFamily="18" charset="0"/>
                <a:cs typeface="Times New Roman" panose="02020603050405020304" pitchFamily="18" charset="0"/>
              </a:rPr>
              <a:t>представницьких</a:t>
            </a:r>
            <a:r>
              <a:rPr lang="ru-RU" sz="2000" dirty="0" smtClean="0">
                <a:latin typeface="Times New Roman" panose="02020603050405020304" pitchFamily="18" charset="0"/>
                <a:cs typeface="Times New Roman" panose="02020603050405020304" pitchFamily="18" charset="0"/>
              </a:rPr>
              <a:t> органах </a:t>
            </a:r>
            <a:r>
              <a:rPr lang="ru-RU" sz="2000" dirty="0" err="1">
                <a:latin typeface="Times New Roman" panose="02020603050405020304" pitchFamily="18" charset="0"/>
                <a:cs typeface="Times New Roman" panose="02020603050405020304" pitchFamily="18" charset="0"/>
              </a:rPr>
              <a:t>місцевого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самоврядування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містять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механізми</a:t>
            </a:r>
            <a:r>
              <a:rPr lang="ru-RU" sz="2000" dirty="0" smtClean="0">
                <a:latin typeface="Times New Roman" panose="02020603050405020304" pitchFamily="18" charset="0"/>
                <a:cs typeface="Times New Roman" panose="02020603050405020304" pitchFamily="18" charset="0"/>
              </a:rPr>
              <a:t>:</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  1</a:t>
            </a:r>
            <a:r>
              <a:rPr lang="ru-RU" sz="2000"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Включення</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представників</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національних</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меншин</a:t>
            </a:r>
            <a:r>
              <a:rPr lang="ru-RU" sz="2000" b="1" i="1" dirty="0">
                <a:latin typeface="Times New Roman" panose="02020603050405020304" pitchFamily="18" charset="0"/>
                <a:cs typeface="Times New Roman" panose="02020603050405020304" pitchFamily="18" charset="0"/>
              </a:rPr>
              <a:t> до </a:t>
            </a:r>
            <a:r>
              <a:rPr lang="ru-RU" sz="2000" b="1" i="1" dirty="0" err="1" smtClean="0">
                <a:latin typeface="Times New Roman" panose="02020603050405020304" pitchFamily="18" charset="0"/>
                <a:cs typeface="Times New Roman" panose="02020603050405020304" pitchFamily="18" charset="0"/>
              </a:rPr>
              <a:t>партійних</a:t>
            </a:r>
            <a:r>
              <a:rPr lang="ru-RU" sz="2000" b="1" i="1" dirty="0" smtClean="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списків</a:t>
            </a:r>
            <a:r>
              <a:rPr lang="ru-RU" sz="2000" b="1" i="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Австрія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Бельгія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Фінляндія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Німеччина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частково</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Греція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Італія</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області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ФріуліВенеціяДжулія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Латвія</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Литва, </a:t>
            </a:r>
            <a:r>
              <a:rPr lang="ru-RU" sz="2000" dirty="0" err="1" smtClean="0">
                <a:latin typeface="Times New Roman" panose="02020603050405020304" pitchFamily="18" charset="0"/>
                <a:cs typeface="Times New Roman" panose="02020603050405020304" pitchFamily="18" charset="0"/>
              </a:rPr>
              <a:t>Польща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Словаччина</a:t>
            </a:r>
            <a:r>
              <a:rPr lang="ru-RU" sz="2000" dirty="0" smtClean="0">
                <a:latin typeface="Times New Roman" panose="02020603050405020304" pitchFamily="18" charset="0"/>
                <a:cs typeface="Times New Roman" panose="02020603050405020304" pitchFamily="18" charset="0"/>
              </a:rPr>
              <a:t>;</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2. </a:t>
            </a:r>
            <a:r>
              <a:rPr lang="ru-RU" sz="2000" b="1" i="1" dirty="0" err="1">
                <a:latin typeface="Times New Roman" panose="02020603050405020304" pitchFamily="18" charset="0"/>
                <a:cs typeface="Times New Roman" panose="02020603050405020304" pitchFamily="18" charset="0"/>
              </a:rPr>
              <a:t>Врахування</a:t>
            </a:r>
            <a:r>
              <a:rPr lang="ru-RU" sz="2000" b="1" i="1" dirty="0">
                <a:latin typeface="Times New Roman" panose="02020603050405020304" pitchFamily="18" charset="0"/>
                <a:cs typeface="Times New Roman" panose="02020603050405020304" pitchFamily="18" charset="0"/>
              </a:rPr>
              <a:t> в </a:t>
            </a:r>
            <a:r>
              <a:rPr lang="ru-RU" sz="2000" b="1" i="1" dirty="0" err="1">
                <a:latin typeface="Times New Roman" panose="02020603050405020304" pitchFamily="18" charset="0"/>
                <a:cs typeface="Times New Roman" panose="02020603050405020304" pitchFamily="18" charset="0"/>
              </a:rPr>
              <a:t>процесі</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утворення</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виборчих</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округів</a:t>
            </a:r>
            <a:r>
              <a:rPr lang="ru-RU" sz="2000" b="1" i="1" dirty="0">
                <a:latin typeface="Times New Roman" panose="02020603050405020304" pitchFamily="18" charset="0"/>
                <a:cs typeface="Times New Roman" panose="02020603050405020304" pitchFamily="18" charset="0"/>
              </a:rPr>
              <a:t> </a:t>
            </a:r>
            <a:r>
              <a:rPr lang="ru-RU" sz="2000" b="1" i="1" dirty="0" err="1" smtClean="0">
                <a:latin typeface="Times New Roman" panose="02020603050405020304" pitchFamily="18" charset="0"/>
                <a:cs typeface="Times New Roman" panose="02020603050405020304" pitchFamily="18" charset="0"/>
              </a:rPr>
              <a:t>місць</a:t>
            </a:r>
            <a:r>
              <a:rPr lang="ru-RU" sz="2000" b="1" i="1" dirty="0" smtClean="0">
                <a:latin typeface="Times New Roman" panose="02020603050405020304" pitchFamily="18" charset="0"/>
                <a:cs typeface="Times New Roman" panose="02020603050405020304" pitchFamily="18" charset="0"/>
              </a:rPr>
              <a:t> компактного </a:t>
            </a:r>
            <a:r>
              <a:rPr lang="ru-RU" sz="2000" b="1" i="1" dirty="0" err="1">
                <a:latin typeface="Times New Roman" panose="02020603050405020304" pitchFamily="18" charset="0"/>
                <a:cs typeface="Times New Roman" panose="02020603050405020304" pitchFamily="18" charset="0"/>
              </a:rPr>
              <a:t>проживання</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національних</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меншин</a:t>
            </a:r>
            <a:r>
              <a:rPr lang="ru-RU" sz="2000" b="1" i="1" dirty="0">
                <a:latin typeface="Times New Roman" panose="02020603050405020304" pitchFamily="18" charset="0"/>
                <a:cs typeface="Times New Roman" panose="02020603050405020304" pitchFamily="18" charset="0"/>
              </a:rPr>
              <a:t>, </a:t>
            </a:r>
            <a:r>
              <a:rPr lang="ru-RU" sz="2000" b="1" i="1" dirty="0" err="1" smtClean="0">
                <a:latin typeface="Times New Roman" panose="02020603050405020304" pitchFamily="18" charset="0"/>
                <a:cs typeface="Times New Roman" panose="02020603050405020304" pitchFamily="18" charset="0"/>
              </a:rPr>
              <a:t>резервування</a:t>
            </a:r>
            <a:r>
              <a:rPr lang="ru-RU" sz="2000" b="1" i="1" dirty="0" smtClean="0">
                <a:latin typeface="Times New Roman" panose="02020603050405020304" pitchFamily="18" charset="0"/>
                <a:cs typeface="Times New Roman" panose="02020603050405020304" pitchFamily="18" charset="0"/>
              </a:rPr>
              <a:t> </a:t>
            </a:r>
            <a:r>
              <a:rPr lang="ru-RU" sz="2000" b="1" i="1" dirty="0" err="1" smtClean="0">
                <a:latin typeface="Times New Roman" panose="02020603050405020304" pitchFamily="18" charset="0"/>
                <a:cs typeface="Times New Roman" panose="02020603050405020304" pitchFamily="18" charset="0"/>
              </a:rPr>
              <a:t>певної</a:t>
            </a:r>
            <a:r>
              <a:rPr lang="ru-RU" sz="2000" b="1" i="1" dirty="0" smtClean="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кількості</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місць</a:t>
            </a:r>
            <a:r>
              <a:rPr lang="ru-RU" sz="2000" b="1" i="1" dirty="0">
                <a:latin typeface="Times New Roman" panose="02020603050405020304" pitchFamily="18" charset="0"/>
                <a:cs typeface="Times New Roman" panose="02020603050405020304" pitchFamily="18" charset="0"/>
              </a:rPr>
              <a:t> у </a:t>
            </a:r>
            <a:r>
              <a:rPr lang="ru-RU" sz="2000" b="1" i="1" dirty="0" err="1">
                <a:latin typeface="Times New Roman" panose="02020603050405020304" pitchFamily="18" charset="0"/>
                <a:cs typeface="Times New Roman" panose="02020603050405020304" pitchFamily="18" charset="0"/>
              </a:rPr>
              <a:t>парламенті</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місцевих</a:t>
            </a:r>
            <a:r>
              <a:rPr lang="ru-RU" sz="2000" b="1" i="1" dirty="0">
                <a:latin typeface="Times New Roman" panose="02020603050405020304" pitchFamily="18" charset="0"/>
                <a:cs typeface="Times New Roman" panose="02020603050405020304" pitchFamily="18" charset="0"/>
              </a:rPr>
              <a:t> органах </a:t>
            </a:r>
            <a:r>
              <a:rPr lang="ru-RU" sz="2000" b="1" i="1" dirty="0" err="1" smtClean="0">
                <a:latin typeface="Times New Roman" panose="02020603050405020304" pitchFamily="18" charset="0"/>
                <a:cs typeface="Times New Roman" panose="02020603050405020304" pitchFamily="18" charset="0"/>
              </a:rPr>
              <a:t>влади</a:t>
            </a:r>
            <a:r>
              <a:rPr lang="ru-RU" sz="2000" b="1" i="1" dirty="0" smtClean="0">
                <a:latin typeface="Times New Roman" panose="02020603050405020304" pitchFamily="18" charset="0"/>
                <a:cs typeface="Times New Roman" panose="02020603050405020304" pitchFamily="18" charset="0"/>
              </a:rPr>
              <a:t>) для </a:t>
            </a:r>
            <a:r>
              <a:rPr lang="ru-RU" sz="2000" b="1" i="1" dirty="0" err="1">
                <a:latin typeface="Times New Roman" panose="02020603050405020304" pitchFamily="18" charset="0"/>
                <a:cs typeface="Times New Roman" panose="02020603050405020304" pitchFamily="18" charset="0"/>
              </a:rPr>
              <a:t>представників</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національних</a:t>
            </a:r>
            <a:r>
              <a:rPr lang="ru-RU" sz="2000" b="1" i="1" dirty="0">
                <a:latin typeface="Times New Roman" panose="02020603050405020304" pitchFamily="18" charset="0"/>
                <a:cs typeface="Times New Roman" panose="02020603050405020304" pitchFamily="18" charset="0"/>
              </a:rPr>
              <a:t> </a:t>
            </a:r>
            <a:r>
              <a:rPr lang="ru-RU" sz="2000" b="1" i="1" dirty="0" err="1" smtClean="0">
                <a:latin typeface="Times New Roman" panose="02020603050405020304" pitchFamily="18" charset="0"/>
                <a:cs typeface="Times New Roman" panose="02020603050405020304" pitchFamily="18" charset="0"/>
              </a:rPr>
              <a:t>меншин</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Бельгія</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(при </a:t>
            </a:r>
            <a:r>
              <a:rPr lang="ru-RU" sz="2000" dirty="0" err="1">
                <a:latin typeface="Times New Roman" panose="02020603050405020304" pitchFamily="18" charset="0"/>
                <a:cs typeface="Times New Roman" panose="02020603050405020304" pitchFamily="18" charset="0"/>
              </a:rPr>
              <a:t>утворенні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виборчих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округів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враховуються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місця</a:t>
            </a:r>
            <a:r>
              <a:rPr lang="ru-RU" sz="2000" dirty="0" smtClean="0">
                <a:latin typeface="Times New Roman" panose="02020603050405020304" pitchFamily="18" charset="0"/>
                <a:cs typeface="Times New Roman" panose="02020603050405020304" pitchFamily="18" charset="0"/>
              </a:rPr>
              <a:t> компактного </a:t>
            </a:r>
            <a:r>
              <a:rPr lang="ru-RU" sz="2000" dirty="0" err="1">
                <a:latin typeface="Times New Roman" panose="02020603050405020304" pitchFamily="18" charset="0"/>
                <a:cs typeface="Times New Roman" panose="02020603050405020304" pitchFamily="18" charset="0"/>
              </a:rPr>
              <a:t>проживання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основних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лінгвістичних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груп</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Данія</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місця</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для </a:t>
            </a:r>
            <a:r>
              <a:rPr lang="ru-RU" sz="2000" dirty="0" err="1">
                <a:latin typeface="Times New Roman" panose="02020603050405020304" pitchFamily="18" charset="0"/>
                <a:cs typeface="Times New Roman" panose="02020603050405020304" pitchFamily="18" charset="0"/>
              </a:rPr>
              <a:t>представників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Фарерських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островів</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Гренландії</a:t>
            </a:r>
            <a:r>
              <a:rPr lang="ru-RU" sz="2000" dirty="0">
                <a:latin typeface="Times New Roman" panose="02020603050405020304" pitchFamily="18" charset="0"/>
                <a:cs typeface="Times New Roman" panose="02020603050405020304" pitchFamily="18" charset="0"/>
              </a:rPr>
              <a:t> в </a:t>
            </a:r>
            <a:r>
              <a:rPr lang="ru-RU" sz="2000" dirty="0" err="1" smtClean="0">
                <a:latin typeface="Times New Roman" panose="02020603050405020304" pitchFamily="18" charset="0"/>
                <a:cs typeface="Times New Roman" panose="02020603050405020304" pitchFamily="18" charset="0"/>
              </a:rPr>
              <a:t>парламенті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Іспанія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представництво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Сеути</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Мелільї</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парламенті</a:t>
            </a:r>
            <a:r>
              <a:rPr lang="ru-RU" sz="2000" dirty="0" smtClean="0">
                <a:latin typeface="Times New Roman" panose="02020603050405020304" pitchFamily="18" charset="0"/>
                <a:cs typeface="Times New Roman" panose="02020603050405020304" pitchFamily="18" charset="0"/>
              </a:rPr>
              <a:t>),</a:t>
            </a:r>
            <a:r>
              <a:rPr lang="ru-RU" sz="2000" dirty="0" err="1" smtClean="0">
                <a:latin typeface="Times New Roman" panose="02020603050405020304" pitchFamily="18" charset="0"/>
                <a:cs typeface="Times New Roman" panose="02020603050405020304" pitchFamily="18" charset="0"/>
              </a:rPr>
              <a:t>Італія</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місця</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представника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провінції</a:t>
            </a:r>
            <a:r>
              <a:rPr lang="ru-RU" sz="2000" dirty="0">
                <a:latin typeface="Times New Roman" panose="02020603050405020304" pitchFamily="18" charset="0"/>
                <a:cs typeface="Times New Roman" panose="02020603050405020304" pitchFamily="18" charset="0"/>
              </a:rPr>
              <a:t> Валь </a:t>
            </a:r>
            <a:r>
              <a:rPr lang="ru-RU" sz="2000" dirty="0" err="1">
                <a:latin typeface="Times New Roman" panose="02020603050405020304" pitchFamily="18" charset="0"/>
                <a:cs typeface="Times New Roman" panose="02020603050405020304" pitchFamily="18" charset="0"/>
              </a:rPr>
              <a:t>д’Аоста</a:t>
            </a:r>
            <a:r>
              <a:rPr lang="ru-RU" sz="2000" dirty="0">
                <a:latin typeface="Times New Roman" panose="02020603050405020304" pitchFamily="18" charset="0"/>
                <a:cs typeface="Times New Roman" panose="02020603050405020304" pitchFamily="18" charset="0"/>
              </a:rPr>
              <a:t> в </a:t>
            </a:r>
            <a:r>
              <a:rPr lang="ru-RU" sz="2000" dirty="0" err="1" smtClean="0">
                <a:latin typeface="Times New Roman" panose="02020603050405020304" pitchFamily="18" charset="0"/>
                <a:cs typeface="Times New Roman" panose="02020603050405020304" pitchFamily="18" charset="0"/>
              </a:rPr>
              <a:t>парламенті</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до 2005 року), </a:t>
            </a:r>
            <a:r>
              <a:rPr lang="ru-RU" sz="2000" dirty="0" err="1">
                <a:latin typeface="Times New Roman" panose="02020603050405020304" pitchFamily="18" charset="0"/>
                <a:cs typeface="Times New Roman" panose="02020603050405020304" pitchFamily="18" charset="0"/>
              </a:rPr>
              <a:t>Кіпр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резервування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визначеної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кількості</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місць</a:t>
            </a:r>
            <a:r>
              <a:rPr lang="ru-RU" sz="2000" dirty="0" smtClean="0">
                <a:latin typeface="Times New Roman" panose="02020603050405020304" pitchFamily="18" charset="0"/>
                <a:cs typeface="Times New Roman" panose="02020603050405020304" pitchFamily="18" charset="0"/>
              </a:rPr>
              <a:t> для </a:t>
            </a:r>
            <a:r>
              <a:rPr lang="ru-RU" sz="2000" dirty="0" err="1" smtClean="0">
                <a:latin typeface="Times New Roman" panose="02020603050405020304" pitchFamily="18" charset="0"/>
                <a:cs typeface="Times New Roman" panose="02020603050405020304" pitchFamily="18" charset="0"/>
              </a:rPr>
              <a:t>турків</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кіпріотів</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маронітів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католиків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вірмен</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Словенія</a:t>
            </a:r>
            <a:r>
              <a:rPr lang="ru-RU" sz="2000" dirty="0" smtClean="0">
                <a:latin typeface="Times New Roman" panose="02020603050405020304" pitchFamily="18" charset="0"/>
                <a:cs typeface="Times New Roman" panose="02020603050405020304" pitchFamily="18" charset="0"/>
              </a:rPr>
              <a:t> (по </a:t>
            </a:r>
            <a:r>
              <a:rPr lang="ru-RU" sz="2000" dirty="0">
                <a:latin typeface="Times New Roman" panose="02020603050405020304" pitchFamily="18" charset="0"/>
                <a:cs typeface="Times New Roman" panose="02020603050405020304" pitchFamily="18" charset="0"/>
              </a:rPr>
              <a:t>одному </a:t>
            </a:r>
            <a:r>
              <a:rPr lang="ru-RU" sz="2000" dirty="0" err="1">
                <a:latin typeface="Times New Roman" panose="02020603050405020304" pitchFamily="18" charset="0"/>
                <a:cs typeface="Times New Roman" panose="02020603050405020304" pitchFamily="18" charset="0"/>
              </a:rPr>
              <a:t>місцю</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представників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угорської</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італійської</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національних</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парламенті</a:t>
            </a:r>
            <a:r>
              <a:rPr lang="ru-RU" sz="2000" dirty="0">
                <a:latin typeface="Times New Roman" panose="02020603050405020304" pitchFamily="18" charset="0"/>
                <a:cs typeface="Times New Roman" panose="02020603050405020304" pitchFamily="18" charset="0"/>
              </a:rPr>
              <a:t> і радах </a:t>
            </a:r>
            <a:r>
              <a:rPr lang="ru-RU" sz="2000" dirty="0" err="1">
                <a:latin typeface="Times New Roman" panose="02020603050405020304" pitchFamily="18" charset="0"/>
                <a:cs typeface="Times New Roman" panose="02020603050405020304" pitchFamily="18" charset="0"/>
              </a:rPr>
              <a:t>всіх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рівнів</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Фінляндія</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місця</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для </a:t>
            </a:r>
            <a:r>
              <a:rPr lang="ru-RU" sz="2000" dirty="0" err="1">
                <a:latin typeface="Times New Roman" panose="02020603050405020304" pitchFamily="18" charset="0"/>
                <a:cs typeface="Times New Roman" panose="02020603050405020304" pitchFamily="18" charset="0"/>
              </a:rPr>
              <a:t>представників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Аландських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островів</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парламенті</a:t>
            </a:r>
            <a:r>
              <a:rPr lang="ru-RU" sz="2000" dirty="0" smtClean="0">
                <a:latin typeface="Times New Roman" panose="02020603050405020304" pitchFamily="18" charset="0"/>
                <a:cs typeface="Times New Roman" panose="02020603050405020304" pitchFamily="18" charset="0"/>
              </a:rPr>
              <a:t>);</a:t>
            </a:r>
          </a:p>
          <a:p>
            <a:endParaRPr lang="uk-U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429"/>
            <a:ext cx="9144000" cy="7478970"/>
          </a:xfrm>
          <a:prstGeom prst="rect">
            <a:avLst/>
          </a:prstGeom>
          <a:solidFill>
            <a:srgbClr val="FFEED5"/>
          </a:solidFill>
        </p:spPr>
        <p:txBody>
          <a:bodyPr wrap="square">
            <a:spAutoFit/>
          </a:bodyPr>
          <a:lstStyle/>
          <a:p>
            <a:pPr algn="just"/>
            <a:r>
              <a:rPr lang="ru-RU" sz="2000" dirty="0">
                <a:latin typeface="Times New Roman" panose="02020603050405020304" pitchFamily="18" charset="0"/>
                <a:cs typeface="Times New Roman" panose="02020603050405020304" pitchFamily="18" charset="0"/>
              </a:rPr>
              <a:t>3</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Незастосування</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виборчих</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бар’єрів</a:t>
            </a:r>
            <a:r>
              <a:rPr lang="ru-RU" sz="2000" b="1" dirty="0">
                <a:latin typeface="Times New Roman" panose="02020603050405020304" pitchFamily="18" charset="0"/>
                <a:cs typeface="Times New Roman" panose="02020603050405020304" pitchFamily="18" charset="0"/>
              </a:rPr>
              <a:t> на </a:t>
            </a:r>
            <a:r>
              <a:rPr lang="ru-RU" sz="2000" b="1" dirty="0" err="1">
                <a:latin typeface="Times New Roman" panose="02020603050405020304" pitchFamily="18" charset="0"/>
                <a:cs typeface="Times New Roman" panose="02020603050405020304" pitchFamily="18" charset="0"/>
              </a:rPr>
              <a:t>виборах</a:t>
            </a:r>
            <a:r>
              <a:rPr lang="ru-RU" sz="2000" b="1" dirty="0">
                <a:latin typeface="Times New Roman" panose="02020603050405020304" pitchFamily="18" charset="0"/>
                <a:cs typeface="Times New Roman" panose="02020603050405020304" pitchFamily="18" charset="0"/>
              </a:rPr>
              <a:t> в округах, </a:t>
            </a:r>
            <a:r>
              <a:rPr lang="ru-RU" sz="2000" b="1" dirty="0" smtClean="0">
                <a:latin typeface="Times New Roman" panose="02020603050405020304" pitchFamily="18" charset="0"/>
                <a:cs typeface="Times New Roman" panose="02020603050405020304" pitchFamily="18" charset="0"/>
              </a:rPr>
              <a:t>де компактно </a:t>
            </a:r>
            <a:r>
              <a:rPr lang="ru-RU" sz="2000" b="1" dirty="0" err="1">
                <a:latin typeface="Times New Roman" panose="02020603050405020304" pitchFamily="18" charset="0"/>
                <a:cs typeface="Times New Roman" panose="02020603050405020304" pitchFamily="18" charset="0"/>
              </a:rPr>
              <a:t>проживають</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національні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менши</a:t>
            </a:r>
            <a:r>
              <a:rPr lang="ru-RU" sz="2000" dirty="0" err="1">
                <a:latin typeface="Times New Roman" panose="02020603050405020304" pitchFamily="18" charset="0"/>
                <a:cs typeface="Times New Roman" panose="02020603050405020304" pitchFamily="18" charset="0"/>
              </a:rPr>
              <a:t>ни</a:t>
            </a:r>
            <a:r>
              <a:rPr lang="ru-RU" sz="2000" dirty="0">
                <a:latin typeface="Times New Roman" panose="02020603050405020304" pitchFamily="18" charset="0"/>
                <a:cs typeface="Times New Roman" panose="02020603050405020304" pitchFamily="18" charset="0"/>
              </a:rPr>
              <a:t>: Литва (</a:t>
            </a:r>
            <a:r>
              <a:rPr lang="ru-RU" sz="2000" dirty="0" err="1" smtClean="0">
                <a:latin typeface="Times New Roman" panose="02020603050405020304" pitchFamily="18" charset="0"/>
                <a:cs typeface="Times New Roman" panose="02020603050405020304" pitchFamily="18" charset="0"/>
              </a:rPr>
              <a:t>загальний</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бар’єр</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на </a:t>
            </a:r>
            <a:r>
              <a:rPr lang="ru-RU" sz="2000" dirty="0" err="1">
                <a:latin typeface="Times New Roman" panose="02020603050405020304" pitchFamily="18" charset="0"/>
                <a:cs typeface="Times New Roman" panose="02020603050405020304" pitchFamily="18" charset="0"/>
              </a:rPr>
              <a:t>виборах</a:t>
            </a:r>
            <a:r>
              <a:rPr lang="ru-RU" sz="2000" dirty="0">
                <a:latin typeface="Times New Roman" panose="02020603050405020304" pitchFamily="18" charset="0"/>
                <a:cs typeface="Times New Roman" panose="02020603050405020304" pitchFamily="18" charset="0"/>
              </a:rPr>
              <a:t> становить 4%, </a:t>
            </a:r>
            <a:r>
              <a:rPr lang="ru-RU" sz="2000" dirty="0" err="1">
                <a:latin typeface="Times New Roman" panose="02020603050405020304" pitchFamily="18" charset="0"/>
                <a:cs typeface="Times New Roman" panose="02020603050405020304" pitchFamily="18" charset="0"/>
              </a:rPr>
              <a:t>однак</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представників</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нацменшин</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може</a:t>
            </a:r>
            <a:r>
              <a:rPr lang="ru-RU" sz="2000" dirty="0">
                <a:latin typeface="Times New Roman" panose="02020603050405020304" pitchFamily="18" charset="0"/>
                <a:cs typeface="Times New Roman" panose="02020603050405020304" pitchFamily="18" charset="0"/>
              </a:rPr>
              <a:t> бути </a:t>
            </a:r>
            <a:r>
              <a:rPr lang="ru-RU" sz="2000" dirty="0" err="1">
                <a:latin typeface="Times New Roman" panose="02020603050405020304" pitchFamily="18" charset="0"/>
                <a:cs typeface="Times New Roman" panose="02020603050405020304" pitchFamily="18" charset="0"/>
              </a:rPr>
              <a:t>знижений</a:t>
            </a:r>
            <a:r>
              <a:rPr lang="ru-RU" sz="2000" dirty="0">
                <a:latin typeface="Times New Roman" panose="02020603050405020304" pitchFamily="18" charset="0"/>
                <a:cs typeface="Times New Roman" panose="02020603050405020304" pitchFamily="18" charset="0"/>
              </a:rPr>
              <a:t> до </a:t>
            </a:r>
            <a:r>
              <a:rPr lang="ru-RU" sz="2000" dirty="0" err="1">
                <a:latin typeface="Times New Roman" panose="02020603050405020304" pitchFamily="18" charset="0"/>
                <a:cs typeface="Times New Roman" panose="02020603050405020304" pitchFamily="18" charset="0"/>
              </a:rPr>
              <a:t>величини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еквівалентної</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одному мандату </a:t>
            </a:r>
            <a:r>
              <a:rPr lang="ru-RU" sz="2000" dirty="0">
                <a:latin typeface="Times New Roman" panose="02020603050405020304" pitchFamily="18" charset="0"/>
                <a:cs typeface="Times New Roman" panose="02020603050405020304" pitchFamily="18" charset="0"/>
              </a:rPr>
              <a:t>— до </a:t>
            </a:r>
            <a:r>
              <a:rPr lang="ru-RU" sz="2000" dirty="0" err="1">
                <a:latin typeface="Times New Roman" panose="02020603050405020304" pitchFamily="18" charset="0"/>
                <a:cs typeface="Times New Roman" panose="02020603050405020304" pitchFamily="18" charset="0"/>
              </a:rPr>
              <a:t>близько</a:t>
            </a:r>
            <a:r>
              <a:rPr lang="ru-RU" sz="2000" dirty="0">
                <a:latin typeface="Times New Roman" panose="02020603050405020304" pitchFamily="18" charset="0"/>
                <a:cs typeface="Times New Roman" panose="02020603050405020304" pitchFamily="18" charset="0"/>
              </a:rPr>
              <a:t> 1%), </a:t>
            </a:r>
            <a:r>
              <a:rPr lang="ru-RU" sz="2000" dirty="0" err="1">
                <a:latin typeface="Times New Roman" panose="02020603050405020304" pitchFamily="18" charset="0"/>
                <a:cs typeface="Times New Roman" panose="02020603050405020304" pitchFamily="18" charset="0"/>
              </a:rPr>
              <a:t>Німеччина</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парламентських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виборах</a:t>
            </a:r>
            <a:r>
              <a:rPr lang="ru-RU" sz="2000" dirty="0" smtClean="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місцевих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виборах</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окремих</a:t>
            </a:r>
            <a:r>
              <a:rPr lang="ru-RU" sz="2000" dirty="0">
                <a:latin typeface="Times New Roman" panose="02020603050405020304" pitchFamily="18" charset="0"/>
                <a:cs typeface="Times New Roman" panose="02020603050405020304" pitchFamily="18" charset="0"/>
              </a:rPr>
              <a:t> землях, </a:t>
            </a:r>
            <a:r>
              <a:rPr lang="ru-RU" sz="2000" dirty="0" err="1">
                <a:latin typeface="Times New Roman" panose="02020603050405020304" pitchFamily="18" charset="0"/>
                <a:cs typeface="Times New Roman" panose="02020603050405020304" pitchFamily="18" charset="0"/>
              </a:rPr>
              <a:t>наприклад</a:t>
            </a:r>
            <a:r>
              <a:rPr lang="ru-RU" sz="2000" dirty="0">
                <a:latin typeface="Times New Roman" panose="02020603050405020304" pitchFamily="18" charset="0"/>
                <a:cs typeface="Times New Roman" panose="02020603050405020304" pitchFamily="18" charset="0"/>
              </a:rPr>
              <a:t>, у </a:t>
            </a:r>
            <a:r>
              <a:rPr lang="ru-RU" sz="2000" dirty="0" err="1">
                <a:latin typeface="Times New Roman" panose="02020603050405020304" pitchFamily="18" charset="0"/>
                <a:cs typeface="Times New Roman" panose="02020603050405020304" pitchFamily="18" charset="0"/>
              </a:rPr>
              <a:t>Гессені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Польща</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(на </a:t>
            </a:r>
            <a:r>
              <a:rPr lang="ru-RU" sz="2000" dirty="0" err="1">
                <a:latin typeface="Times New Roman" panose="02020603050405020304" pitchFamily="18" charset="0"/>
                <a:cs typeface="Times New Roman" panose="02020603050405020304" pitchFamily="18" charset="0"/>
              </a:rPr>
              <a:t>парламентських</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місцевих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виборах</a:t>
            </a:r>
            <a:r>
              <a:rPr lang="ru-RU" sz="2000" dirty="0">
                <a:latin typeface="Times New Roman" panose="02020603050405020304" pitchFamily="18" charset="0"/>
                <a:cs typeface="Times New Roman" panose="02020603050405020304" pitchFamily="18" charset="0"/>
              </a:rPr>
              <a:t> до </a:t>
            </a:r>
            <a:r>
              <a:rPr lang="ru-RU" sz="2000" dirty="0" err="1">
                <a:latin typeface="Times New Roman" panose="02020603050405020304" pitchFamily="18" charset="0"/>
                <a:cs typeface="Times New Roman" panose="02020603050405020304" pitchFamily="18" charset="0"/>
              </a:rPr>
              <a:t>партій</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нацменшин</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не </a:t>
            </a:r>
            <a:r>
              <a:rPr lang="ru-RU" sz="2000" dirty="0" err="1">
                <a:latin typeface="Times New Roman" panose="02020603050405020304" pitchFamily="18" charset="0"/>
                <a:cs typeface="Times New Roman" panose="02020603050405020304" pitchFamily="18" charset="0"/>
              </a:rPr>
              <a:t>застосовується</a:t>
            </a:r>
            <a:r>
              <a:rPr lang="ru-RU" sz="2000" dirty="0">
                <a:latin typeface="Times New Roman" panose="02020603050405020304" pitchFamily="18" charset="0"/>
                <a:cs typeface="Times New Roman" panose="02020603050405020304" pitchFamily="18" charset="0"/>
              </a:rPr>
              <a:t> 5% </a:t>
            </a:r>
            <a:r>
              <a:rPr lang="ru-RU" sz="2000" dirty="0" err="1">
                <a:latin typeface="Times New Roman" panose="02020603050405020304" pitchFamily="18" charset="0"/>
                <a:cs typeface="Times New Roman" panose="02020603050405020304" pitchFamily="18" charset="0"/>
              </a:rPr>
              <a:t>бар’єр</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4. </a:t>
            </a:r>
            <a:r>
              <a:rPr lang="ru-RU" sz="2000" b="1" dirty="0" err="1">
                <a:latin typeface="Times New Roman" panose="02020603050405020304" pitchFamily="18" charset="0"/>
                <a:cs typeface="Times New Roman" panose="02020603050405020304" pitchFamily="18" charset="0"/>
              </a:rPr>
              <a:t>Забезпечення</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представництва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національних</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меншин</a:t>
            </a:r>
            <a:r>
              <a:rPr lang="ru-RU" sz="2000" b="1" dirty="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шляхом </a:t>
            </a:r>
            <a:r>
              <a:rPr lang="ru-RU" sz="2000" b="1" dirty="0" err="1" smtClean="0">
                <a:latin typeface="Times New Roman" panose="02020603050405020304" pitchFamily="18" charset="0"/>
                <a:cs typeface="Times New Roman" panose="02020603050405020304" pitchFamily="18" charset="0"/>
              </a:rPr>
              <a:t>персоніфікації</a:t>
            </a:r>
            <a:r>
              <a:rPr lang="ru-RU" sz="2000" b="1" dirty="0" smtClean="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виборчої</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системи</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усіх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країнах</a:t>
            </a:r>
            <a:r>
              <a:rPr lang="ru-RU" sz="2000" dirty="0">
                <a:latin typeface="Times New Roman" panose="02020603050405020304" pitchFamily="18" charset="0"/>
                <a:cs typeface="Times New Roman" panose="02020603050405020304" pitchFamily="18" charset="0"/>
              </a:rPr>
              <a:t>, де на </a:t>
            </a:r>
            <a:r>
              <a:rPr lang="ru-RU" sz="2000" dirty="0" err="1" smtClean="0">
                <a:latin typeface="Times New Roman" panose="02020603050405020304" pitchFamily="18" charset="0"/>
                <a:cs typeface="Times New Roman" panose="02020603050405020304" pitchFamily="18" charset="0"/>
              </a:rPr>
              <a:t>парламентських</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і </a:t>
            </a:r>
            <a:r>
              <a:rPr lang="ru-RU" sz="2000" dirty="0" err="1">
                <a:latin typeface="Times New Roman" panose="02020603050405020304" pitchFamily="18" charset="0"/>
                <a:cs typeface="Times New Roman" panose="02020603050405020304" pitchFamily="18" charset="0"/>
              </a:rPr>
              <a:t>місцевих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виборах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застосовуються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мажоритарна</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виборча</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система, система </a:t>
            </a:r>
            <a:r>
              <a:rPr lang="ru-RU" sz="2000" dirty="0" err="1">
                <a:latin typeface="Times New Roman" panose="02020603050405020304" pitchFamily="18" charset="0"/>
                <a:cs typeface="Times New Roman" panose="02020603050405020304" pitchFamily="18" charset="0"/>
              </a:rPr>
              <a:t>єдиного</a:t>
            </a:r>
            <a:r>
              <a:rPr lang="ru-RU" sz="2000" dirty="0">
                <a:latin typeface="Times New Roman" panose="02020603050405020304" pitchFamily="18" charset="0"/>
                <a:cs typeface="Times New Roman" panose="02020603050405020304" pitchFamily="18" charset="0"/>
              </a:rPr>
              <a:t> голосу,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не </a:t>
            </a:r>
            <a:r>
              <a:rPr lang="ru-RU" sz="2000" dirty="0" err="1">
                <a:latin typeface="Times New Roman" panose="02020603050405020304" pitchFamily="18" charset="0"/>
                <a:cs typeface="Times New Roman" panose="02020603050405020304" pitchFamily="18" charset="0"/>
              </a:rPr>
              <a:t>передається</a:t>
            </a:r>
            <a:r>
              <a:rPr lang="ru-RU" sz="2000" dirty="0">
                <a:latin typeface="Times New Roman" panose="02020603050405020304" pitchFamily="18" charset="0"/>
                <a:cs typeface="Times New Roman" panose="02020603050405020304" pitchFamily="18" charset="0"/>
              </a:rPr>
              <a:t> (за </a:t>
            </a:r>
            <a:r>
              <a:rPr lang="ru-RU" sz="2000" dirty="0" err="1" smtClean="0">
                <a:latin typeface="Times New Roman" panose="02020603050405020304" pitchFamily="18" charset="0"/>
                <a:cs typeface="Times New Roman" panose="02020603050405020304" pitchFamily="18" charset="0"/>
              </a:rPr>
              <a:t>умови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що</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при </a:t>
            </a:r>
            <a:r>
              <a:rPr lang="ru-RU" sz="2000" dirty="0" err="1">
                <a:latin typeface="Times New Roman" panose="02020603050405020304" pitchFamily="18" charset="0"/>
                <a:cs typeface="Times New Roman" panose="02020603050405020304" pitchFamily="18" charset="0"/>
              </a:rPr>
              <a:t>нарізці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округів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враховуються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місця</a:t>
            </a:r>
            <a:r>
              <a:rPr lang="ru-RU" sz="2000" dirty="0">
                <a:latin typeface="Times New Roman" panose="02020603050405020304" pitchFamily="18" charset="0"/>
                <a:cs typeface="Times New Roman" panose="02020603050405020304" pitchFamily="18" charset="0"/>
              </a:rPr>
              <a:t> компактного </a:t>
            </a:r>
            <a:r>
              <a:rPr lang="ru-RU" sz="2000" dirty="0" err="1" smtClean="0">
                <a:latin typeface="Times New Roman" panose="02020603050405020304" pitchFamily="18" charset="0"/>
                <a:cs typeface="Times New Roman" panose="02020603050405020304" pitchFamily="18" charset="0"/>
              </a:rPr>
              <a:t>проживання</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пропорційна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виборча</a:t>
            </a:r>
            <a:r>
              <a:rPr lang="ru-RU" sz="2000" dirty="0">
                <a:latin typeface="Times New Roman" panose="02020603050405020304" pitchFamily="18" charset="0"/>
                <a:cs typeface="Times New Roman" panose="02020603050405020304" pitchFamily="18" charset="0"/>
              </a:rPr>
              <a:t> система з </a:t>
            </a:r>
            <a:r>
              <a:rPr lang="ru-RU" sz="2000" dirty="0" err="1" smtClean="0">
                <a:latin typeface="Times New Roman" panose="02020603050405020304" pitchFamily="18" charset="0"/>
                <a:cs typeface="Times New Roman" panose="02020603050405020304" pitchFamily="18" charset="0"/>
              </a:rPr>
              <a:t>преференційним</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голосуванням</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5. </a:t>
            </a:r>
            <a:r>
              <a:rPr lang="ru-RU" sz="2000" b="1" dirty="0" err="1">
                <a:latin typeface="Times New Roman" panose="02020603050405020304" pitchFamily="18" charset="0"/>
                <a:cs typeface="Times New Roman" panose="02020603050405020304" pitchFamily="18" charset="0"/>
              </a:rPr>
              <a:t>Дозвіл</a:t>
            </a:r>
            <a:r>
              <a:rPr lang="ru-RU" sz="2000" b="1" dirty="0">
                <a:latin typeface="Times New Roman" panose="02020603050405020304" pitchFamily="18" charset="0"/>
                <a:cs typeface="Times New Roman" panose="02020603050405020304" pitchFamily="18" charset="0"/>
              </a:rPr>
              <a:t> на </a:t>
            </a:r>
            <a:r>
              <a:rPr lang="ru-RU" sz="2000" b="1" dirty="0" err="1">
                <a:latin typeface="Times New Roman" panose="02020603050405020304" pitchFamily="18" charset="0"/>
                <a:cs typeface="Times New Roman" panose="02020603050405020304" pitchFamily="18" charset="0"/>
              </a:rPr>
              <a:t>створення</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регіональних</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партій</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які</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представляють</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інтереси</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національних</a:t>
            </a:r>
            <a:r>
              <a:rPr lang="ru-RU" sz="2000" b="1" dirty="0" smtClean="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меншин</a:t>
            </a:r>
            <a:r>
              <a:rPr lang="ru-RU" sz="2000" b="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Австрія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Бельгія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Великобританія</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Греція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Данія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представляють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німецьку</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нацменшину</a:t>
            </a:r>
            <a:r>
              <a:rPr lang="ru-RU" sz="2000" dirty="0" smtClean="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місцеві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Гренландії</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та </a:t>
            </a:r>
            <a:r>
              <a:rPr lang="ru-RU" sz="2000" dirty="0" err="1" smtClean="0">
                <a:latin typeface="Times New Roman" panose="02020603050405020304" pitchFamily="18" charset="0"/>
                <a:cs typeface="Times New Roman" panose="02020603050405020304" pitchFamily="18" charset="0"/>
              </a:rPr>
              <a:t>Фарерських</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островів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Естонія</a:t>
            </a:r>
            <a:r>
              <a:rPr lang="ru-RU" sz="2000" dirty="0">
                <a:latin typeface="Times New Roman" panose="02020603050405020304" pitchFamily="18" charset="0"/>
                <a:cs typeface="Times New Roman" panose="02020603050405020304" pitchFamily="18" charset="0"/>
              </a:rPr>
              <a:t> (3 </a:t>
            </a:r>
            <a:r>
              <a:rPr lang="ru-RU" sz="2000" dirty="0" err="1" smtClean="0">
                <a:latin typeface="Times New Roman" panose="02020603050405020304" pitchFamily="18" charset="0"/>
                <a:cs typeface="Times New Roman" panose="02020603050405020304" pitchFamily="18" charset="0"/>
              </a:rPr>
              <a:t>партії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представляють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російську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нацменшину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Іспанія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націоналістичні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партії</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Каталонії</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Країні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Басків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Італія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такі</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партії</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діють</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в </a:t>
            </a:r>
            <a:r>
              <a:rPr lang="ru-RU" sz="2000" dirty="0" err="1">
                <a:latin typeface="Times New Roman" panose="02020603050405020304" pitchFamily="18" charset="0"/>
                <a:cs typeface="Times New Roman" panose="02020603050405020304" pitchFamily="18" charset="0"/>
              </a:rPr>
              <a:t>трьох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регіонах</a:t>
            </a:r>
            <a:r>
              <a:rPr lang="ru-RU" sz="2000" dirty="0">
                <a:latin typeface="Times New Roman" panose="02020603050405020304" pitchFamily="18" charset="0"/>
                <a:cs typeface="Times New Roman" panose="02020603050405020304" pitchFamily="18" charset="0"/>
              </a:rPr>
              <a:t>, де компактно </a:t>
            </a:r>
            <a:r>
              <a:rPr lang="ru-RU" sz="2000" dirty="0" err="1">
                <a:latin typeface="Times New Roman" panose="02020603050405020304" pitchFamily="18" charset="0"/>
                <a:cs typeface="Times New Roman" panose="02020603050405020304" pitchFamily="18" charset="0"/>
              </a:rPr>
              <a:t>проживають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нацменшини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Латвія</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(одна </a:t>
            </a:r>
            <a:r>
              <a:rPr lang="ru-RU" sz="2000" dirty="0" err="1">
                <a:latin typeface="Times New Roman" panose="02020603050405020304" pitchFamily="18" charset="0"/>
                <a:cs typeface="Times New Roman" panose="02020603050405020304" pitchFamily="18" charset="0"/>
              </a:rPr>
              <a:t>партія</a:t>
            </a:r>
            <a:r>
              <a:rPr lang="ru-RU" sz="2000" dirty="0">
                <a:latin typeface="Times New Roman" panose="02020603050405020304" pitchFamily="18" charset="0"/>
                <a:cs typeface="Times New Roman" panose="02020603050405020304" pitchFamily="18" charset="0"/>
              </a:rPr>
              <a:t>, яка </a:t>
            </a:r>
            <a:r>
              <a:rPr lang="ru-RU" sz="2000" dirty="0" err="1">
                <a:latin typeface="Times New Roman" panose="02020603050405020304" pitchFamily="18" charset="0"/>
                <a:cs typeface="Times New Roman" panose="02020603050405020304" pitchFamily="18" charset="0"/>
              </a:rPr>
              <a:t>представляє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російськомовне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населення</a:t>
            </a:r>
            <a:r>
              <a:rPr lang="ru-RU" sz="2000" dirty="0" smtClean="0">
                <a:latin typeface="Times New Roman" panose="02020603050405020304" pitchFamily="18" charset="0"/>
                <a:cs typeface="Times New Roman" panose="02020603050405020304" pitchFamily="18" charset="0"/>
              </a:rPr>
              <a:t>), Литва </a:t>
            </a:r>
            <a:r>
              <a:rPr lang="ru-RU" sz="2000" dirty="0">
                <a:latin typeface="Times New Roman" panose="02020603050405020304" pitchFamily="18" charset="0"/>
                <a:cs typeface="Times New Roman" panose="02020603050405020304" pitchFamily="18" charset="0"/>
              </a:rPr>
              <a:t>(3 </a:t>
            </a:r>
            <a:r>
              <a:rPr lang="ru-RU" sz="2000" dirty="0" err="1">
                <a:latin typeface="Times New Roman" panose="02020603050405020304" pitchFamily="18" charset="0"/>
                <a:cs typeface="Times New Roman" panose="02020603050405020304" pitchFamily="18" charset="0"/>
              </a:rPr>
              <a:t>партії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представляють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російськомовне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населення</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Німеччина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Польща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Словаччина</a:t>
            </a:r>
            <a:r>
              <a:rPr lang="ru-RU" sz="2000" dirty="0">
                <a:latin typeface="Times New Roman" panose="02020603050405020304" pitchFamily="18" charset="0"/>
                <a:cs typeface="Times New Roman" panose="02020603050405020304" pitchFamily="18" charset="0"/>
              </a:rPr>
              <a:t> (4 </a:t>
            </a:r>
            <a:r>
              <a:rPr lang="ru-RU" sz="2000" dirty="0" err="1">
                <a:latin typeface="Times New Roman" panose="02020603050405020304" pitchFamily="18" charset="0"/>
                <a:cs typeface="Times New Roman" panose="02020603050405020304" pitchFamily="18" charset="0"/>
              </a:rPr>
              <a:t>партії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представляють</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угорську</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нацменшину</a:t>
            </a:r>
            <a:r>
              <a:rPr lang="ru-RU" sz="2000" dirty="0">
                <a:latin typeface="Times New Roman" panose="02020603050405020304" pitchFamily="18" charset="0"/>
                <a:cs typeface="Times New Roman" panose="02020603050405020304" pitchFamily="18" charset="0"/>
              </a:rPr>
              <a:t>, 5 </a:t>
            </a:r>
            <a:r>
              <a:rPr lang="ru-RU" sz="2000" dirty="0" err="1">
                <a:latin typeface="Times New Roman" panose="02020603050405020304" pitchFamily="18" charset="0"/>
                <a:cs typeface="Times New Roman" panose="02020603050405020304" pitchFamily="18" charset="0"/>
              </a:rPr>
              <a:t>партій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ромів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циган</a:t>
            </a:r>
            <a:r>
              <a:rPr lang="ru-RU" sz="2000" dirty="0">
                <a:latin typeface="Times New Roman" panose="02020603050405020304" pitchFamily="18" charset="0"/>
                <a:cs typeface="Times New Roman" panose="02020603050405020304" pitchFamily="18" charset="0"/>
              </a:rPr>
              <a:t>), 1 </a:t>
            </a:r>
            <a:r>
              <a:rPr lang="ru-RU" sz="2000" dirty="0" err="1">
                <a:latin typeface="Times New Roman" panose="02020603050405020304" pitchFamily="18" charset="0"/>
                <a:cs typeface="Times New Roman" panose="02020603050405020304" pitchFamily="18" charset="0"/>
              </a:rPr>
              <a:t>партія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русиніву-країнців</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Словенія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Угорщина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Фінляндія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Шведська</a:t>
            </a:r>
            <a:r>
              <a:rPr lang="ru-RU" sz="2000" dirty="0">
                <a:latin typeface="Times New Roman" panose="02020603050405020304" pitchFamily="18" charset="0"/>
                <a:cs typeface="Times New Roman" panose="02020603050405020304" pitchFamily="18" charset="0"/>
              </a:rPr>
              <a:t> народна </a:t>
            </a:r>
            <a:r>
              <a:rPr lang="ru-RU" sz="2000" dirty="0" err="1">
                <a:latin typeface="Times New Roman" panose="02020603050405020304" pitchFamily="18" charset="0"/>
                <a:cs typeface="Times New Roman" panose="02020603050405020304" pitchFamily="18" charset="0"/>
              </a:rPr>
              <a:t>партія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Чехія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Швеція</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місцевому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рівні</a:t>
            </a:r>
            <a:r>
              <a:rPr lang="ru-RU" sz="2000"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97346"/>
            <a:ext cx="8712968" cy="3477875"/>
          </a:xfrm>
          <a:prstGeom prst="rect">
            <a:avLst/>
          </a:prstGeom>
          <a:solidFill>
            <a:schemeClr val="accent4">
              <a:lumMod val="20000"/>
              <a:lumOff val="80000"/>
            </a:schemeClr>
          </a:solidFill>
        </p:spPr>
        <p:txBody>
          <a:bodyPr wrap="square">
            <a:spAutoFit/>
          </a:bodyPr>
          <a:lstStyle/>
          <a:p>
            <a:pPr algn="just"/>
            <a:r>
              <a:rPr lang="ru-RU" sz="2000" dirty="0" err="1">
                <a:latin typeface="Times New Roman" panose="02020603050405020304" pitchFamily="18" charset="0"/>
                <a:cs typeface="Times New Roman" panose="02020603050405020304" pitchFamily="18" charset="0"/>
              </a:rPr>
              <a:t>Ще</a:t>
            </a:r>
            <a:r>
              <a:rPr lang="ru-RU" sz="2000" dirty="0">
                <a:latin typeface="Times New Roman" panose="02020603050405020304" pitchFamily="18" charset="0"/>
                <a:cs typeface="Times New Roman" panose="02020603050405020304" pitchFamily="18" charset="0"/>
              </a:rPr>
              <a:t> одним </a:t>
            </a:r>
            <a:r>
              <a:rPr lang="ru-RU" sz="2000" dirty="0" err="1">
                <a:latin typeface="Times New Roman" panose="02020603050405020304" pitchFamily="18" charset="0"/>
                <a:cs typeface="Times New Roman" panose="02020603050405020304" pitchFamily="18" charset="0"/>
              </a:rPr>
              <a:t>доказом</a:t>
            </a:r>
            <a:r>
              <a:rPr lang="ru-RU" sz="2000" dirty="0">
                <a:latin typeface="Times New Roman" panose="02020603050405020304" pitchFamily="18" charset="0"/>
                <a:cs typeface="Times New Roman" panose="02020603050405020304" pitchFamily="18" charset="0"/>
              </a:rPr>
              <a:t> того,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меншини</a:t>
            </a:r>
            <a:r>
              <a:rPr lang="ru-RU" sz="2000" dirty="0">
                <a:latin typeface="Times New Roman" panose="02020603050405020304" pitchFamily="18" charset="0"/>
                <a:cs typeface="Times New Roman" panose="02020603050405020304" pitchFamily="18" charset="0"/>
              </a:rPr>
              <a:t> в </a:t>
            </a:r>
            <a:r>
              <a:rPr lang="ru-RU" sz="2000" dirty="0" err="1" smtClean="0">
                <a:latin typeface="Times New Roman" panose="02020603050405020304" pitchFamily="18" charset="0"/>
                <a:cs typeface="Times New Roman" panose="02020603050405020304" pitchFamily="18" charset="0"/>
              </a:rPr>
              <a:t>Європі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набувають</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своєї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політичної</a:t>
            </a:r>
            <a:r>
              <a:rPr lang="ru-RU" sz="2000" dirty="0">
                <a:latin typeface="Times New Roman" panose="02020603050405020304" pitchFamily="18" charset="0"/>
                <a:cs typeface="Times New Roman" panose="02020603050405020304" pitchFamily="18" charset="0"/>
              </a:rPr>
              <a:t> ваги, є </a:t>
            </a:r>
            <a:r>
              <a:rPr lang="ru-RU" sz="2000" dirty="0" err="1">
                <a:latin typeface="Times New Roman" panose="02020603050405020304" pitchFamily="18" charset="0"/>
                <a:cs typeface="Times New Roman" panose="02020603050405020304" pitchFamily="18" charset="0"/>
              </a:rPr>
              <a:t>поява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міжнародних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партійних</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коаліцій</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нацменшин</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Такі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партійні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федерації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поширилися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внаслідок</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незадоволення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електорату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діяльністю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вже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відомих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політичних</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партій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коаліції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відбивають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прагнення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географічно</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сконцентрованих</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периферійних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котрі</a:t>
            </a:r>
            <a:r>
              <a:rPr lang="ru-RU" sz="2000" dirty="0">
                <a:latin typeface="Times New Roman" panose="02020603050405020304" pitchFamily="18" charset="0"/>
                <a:cs typeface="Times New Roman" panose="02020603050405020304" pitchFamily="18" charset="0"/>
              </a:rPr>
              <a:t> не </a:t>
            </a:r>
            <a:r>
              <a:rPr lang="ru-RU" sz="2000" dirty="0" err="1">
                <a:latin typeface="Times New Roman" panose="02020603050405020304" pitchFamily="18" charset="0"/>
                <a:cs typeface="Times New Roman" panose="02020603050405020304" pitchFamily="18" charset="0"/>
              </a:rPr>
              <a:t>зовсім</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задоволені</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порядком </a:t>
            </a:r>
            <a:r>
              <a:rPr lang="ru-RU" sz="2000" dirty="0" err="1">
                <a:latin typeface="Times New Roman" panose="02020603050405020304" pitchFamily="18" charset="0"/>
                <a:cs typeface="Times New Roman" panose="02020603050405020304" pitchFamily="18" charset="0"/>
              </a:rPr>
              <a:t>роботи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урядів</a:t>
            </a:r>
            <a:r>
              <a:rPr lang="ru-RU" sz="2000" dirty="0">
                <a:latin typeface="Times New Roman" panose="02020603050405020304" pitchFamily="18" charset="0"/>
                <a:cs typeface="Times New Roman" panose="02020603050405020304" pitchFamily="18" charset="0"/>
              </a:rPr>
              <a:t> держав, у </a:t>
            </a:r>
            <a:r>
              <a:rPr lang="ru-RU" sz="2000" dirty="0" err="1">
                <a:latin typeface="Times New Roman" panose="02020603050405020304" pitchFamily="18" charset="0"/>
                <a:cs typeface="Times New Roman" panose="02020603050405020304" pitchFamily="18" charset="0"/>
              </a:rPr>
              <a:t>яких</a:t>
            </a:r>
            <a:r>
              <a:rPr lang="ru-RU" sz="2000" dirty="0">
                <a:latin typeface="Times New Roman" panose="02020603050405020304" pitchFamily="18" charset="0"/>
                <a:cs typeface="Times New Roman" panose="02020603050405020304" pitchFamily="18" charset="0"/>
              </a:rPr>
              <a:t> вони </a:t>
            </a:r>
            <a:r>
              <a:rPr lang="ru-RU" sz="2000" dirty="0" err="1">
                <a:latin typeface="Times New Roman" panose="02020603050405020304" pitchFamily="18" charset="0"/>
                <a:cs typeface="Times New Roman" panose="02020603050405020304" pitchFamily="18" charset="0"/>
              </a:rPr>
              <a:t>мешкають</a:t>
            </a:r>
            <a:r>
              <a:rPr lang="ru-RU" sz="2000" dirty="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Діяльність</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таких </a:t>
            </a:r>
            <a:r>
              <a:rPr lang="ru-RU" sz="2000" dirty="0" err="1">
                <a:latin typeface="Times New Roman" panose="02020603050405020304" pitchFamily="18" charset="0"/>
                <a:cs typeface="Times New Roman" panose="02020603050405020304" pitchFamily="18" charset="0"/>
              </a:rPr>
              <a:t>коаліцій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базується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відповідно</a:t>
            </a:r>
            <a:r>
              <a:rPr lang="ru-RU" sz="2000" dirty="0">
                <a:latin typeface="Times New Roman" panose="02020603050405020304" pitchFamily="18" charset="0"/>
                <a:cs typeface="Times New Roman" panose="02020603050405020304" pitchFamily="18" charset="0"/>
              </a:rPr>
              <a:t> до </a:t>
            </a:r>
            <a:r>
              <a:rPr lang="ru-RU" sz="2000" dirty="0" err="1">
                <a:latin typeface="Times New Roman" panose="02020603050405020304" pitchFamily="18" charset="0"/>
                <a:cs typeface="Times New Roman" panose="02020603050405020304" pitchFamily="18" charset="0"/>
              </a:rPr>
              <a:t>моделі</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соціалістичних</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Фінансує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діяльність</a:t>
            </a:r>
            <a:r>
              <a:rPr lang="ru-RU" sz="2000" dirty="0">
                <a:latin typeface="Times New Roman" panose="02020603050405020304" pitchFamily="18" charset="0"/>
                <a:cs typeface="Times New Roman" panose="02020603050405020304" pitchFamily="18" charset="0"/>
              </a:rPr>
              <a:t> таких </a:t>
            </a:r>
            <a:r>
              <a:rPr lang="ru-RU" sz="2000" dirty="0" err="1">
                <a:latin typeface="Times New Roman" panose="02020603050405020304" pitchFamily="18" charset="0"/>
                <a:cs typeface="Times New Roman" panose="02020603050405020304" pitchFamily="18" charset="0"/>
              </a:rPr>
              <a:t>коаліцій</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Європейський</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парламент, </a:t>
            </a:r>
            <a:r>
              <a:rPr lang="ru-RU" sz="2000" dirty="0" err="1">
                <a:latin typeface="Times New Roman" panose="02020603050405020304" pitchFamily="18" charset="0"/>
                <a:cs typeface="Times New Roman" panose="02020603050405020304" pitchFamily="18" charset="0"/>
              </a:rPr>
              <a:t>який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робить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з метою </a:t>
            </a:r>
            <a:r>
              <a:rPr lang="ru-RU" sz="2000" dirty="0" err="1">
                <a:latin typeface="Times New Roman" panose="02020603050405020304" pitchFamily="18" charset="0"/>
                <a:cs typeface="Times New Roman" panose="02020603050405020304" pitchFamily="18" charset="0"/>
              </a:rPr>
              <a:t>заохотити</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європейські</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політичні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партії</a:t>
            </a:r>
            <a:r>
              <a:rPr lang="ru-RU" sz="2000" dirty="0">
                <a:latin typeface="Times New Roman" panose="02020603050405020304" pitchFamily="18" charset="0"/>
                <a:cs typeface="Times New Roman" panose="02020603050405020304" pitchFamily="18" charset="0"/>
              </a:rPr>
              <a:t> до </a:t>
            </a:r>
            <a:r>
              <a:rPr lang="ru-RU" sz="2000" dirty="0" err="1">
                <a:latin typeface="Times New Roman" panose="02020603050405020304" pitchFamily="18" charset="0"/>
                <a:cs typeface="Times New Roman" panose="02020603050405020304" pitchFamily="18" charset="0"/>
              </a:rPr>
              <a:t>взаємодії</a:t>
            </a:r>
            <a:r>
              <a:rPr lang="ru-RU" sz="2000" dirty="0">
                <a:latin typeface="Times New Roman" panose="02020603050405020304" pitchFamily="18" charset="0"/>
                <a:cs typeface="Times New Roman" panose="02020603050405020304" pitchFamily="18" charset="0"/>
              </a:rPr>
              <a:t> у </a:t>
            </a:r>
            <a:r>
              <a:rPr lang="ru-RU" sz="2000" dirty="0" err="1">
                <a:latin typeface="Times New Roman" panose="02020603050405020304" pitchFamily="18" charset="0"/>
                <a:cs typeface="Times New Roman" panose="02020603050405020304" pitchFamily="18" charset="0"/>
              </a:rPr>
              <a:t>передвиборчий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період</a:t>
            </a:r>
            <a:r>
              <a:rPr lang="ru-RU" sz="2000" dirty="0">
                <a:latin typeface="Times New Roman" panose="02020603050405020304" pitchFamily="18" charset="0"/>
                <a:cs typeface="Times New Roman" panose="02020603050405020304" pitchFamily="18" charset="0"/>
              </a:rPr>
              <a:t>, а </a:t>
            </a:r>
            <a:r>
              <a:rPr lang="ru-RU" sz="2000" dirty="0" err="1" smtClean="0">
                <a:latin typeface="Times New Roman" panose="02020603050405020304" pitchFamily="18" charset="0"/>
                <a:cs typeface="Times New Roman" panose="02020603050405020304" pitchFamily="18" charset="0"/>
              </a:rPr>
              <a:t>також</a:t>
            </a:r>
            <a:r>
              <a:rPr lang="ru-RU" sz="2000" dirty="0" smtClean="0">
                <a:latin typeface="Times New Roman" panose="02020603050405020304" pitchFamily="18" charset="0"/>
                <a:cs typeface="Times New Roman" panose="02020603050405020304" pitchFamily="18" charset="0"/>
              </a:rPr>
              <a:t> у </a:t>
            </a:r>
            <a:r>
              <a:rPr lang="ru-RU" sz="2000" dirty="0" err="1">
                <a:latin typeface="Times New Roman" panose="02020603050405020304" pitchFamily="18" charset="0"/>
                <a:cs typeface="Times New Roman" panose="02020603050405020304" pitchFamily="18" charset="0"/>
              </a:rPr>
              <a:t>процесі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парламентської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роботи</a:t>
            </a:r>
            <a:r>
              <a:rPr lang="ru-RU" sz="2000"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9392"/>
            <a:ext cx="9144000" cy="6924973"/>
          </a:xfrm>
          <a:prstGeom prst="rect">
            <a:avLst/>
          </a:prstGeom>
          <a:solidFill>
            <a:schemeClr val="accent3">
              <a:lumMod val="20000"/>
              <a:lumOff val="80000"/>
            </a:schemeClr>
          </a:solidFill>
        </p:spPr>
        <p:txBody>
          <a:bodyPr wrap="square">
            <a:spAutoFit/>
          </a:bodyPr>
          <a:lstStyle/>
          <a:p>
            <a:pPr algn="ctr"/>
            <a:r>
              <a:rPr lang="uk-UA" sz="2400" b="1" i="1" dirty="0">
                <a:solidFill>
                  <a:prstClr val="black"/>
                </a:solidFill>
                <a:latin typeface="Times New Roman" panose="02020603050405020304" pitchFamily="18" charset="0"/>
                <a:cs typeface="Times New Roman" panose="02020603050405020304" pitchFamily="18" charset="0"/>
              </a:rPr>
              <a:t>Механізми представництва національних меншин в Україні</a:t>
            </a:r>
            <a:endParaRPr lang="ru-RU" sz="2400" b="1" dirty="0" smtClean="0">
              <a:latin typeface="Times New Roman" panose="02020603050405020304" pitchFamily="18" charset="0"/>
              <a:cs typeface="Times New Roman" panose="02020603050405020304" pitchFamily="18" charset="0"/>
            </a:endParaRPr>
          </a:p>
          <a:p>
            <a:pPr algn="just"/>
            <a:r>
              <a:rPr lang="ru-RU" sz="2000" dirty="0" err="1" smtClean="0">
                <a:latin typeface="Times New Roman" panose="02020603050405020304" pitchFamily="18" charset="0"/>
                <a:cs typeface="Times New Roman" panose="02020603050405020304" pitchFamily="18" charset="0"/>
              </a:rPr>
              <a:t>Загалом</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за роки </a:t>
            </a:r>
            <a:r>
              <a:rPr lang="ru-RU" sz="2000" dirty="0" err="1">
                <a:latin typeface="Times New Roman" panose="02020603050405020304" pitchFamily="18" charset="0"/>
                <a:cs typeface="Times New Roman" panose="02020603050405020304" pitchFamily="18" charset="0"/>
              </a:rPr>
              <a:t>незалежності</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Україні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було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утворено</a:t>
            </a:r>
            <a:r>
              <a:rPr lang="ru-RU" sz="2000"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близько</a:t>
            </a:r>
            <a:r>
              <a:rPr lang="ru-RU" sz="2000" b="1" i="1" dirty="0">
                <a:latin typeface="Times New Roman" panose="02020603050405020304" pitchFamily="18" charset="0"/>
                <a:cs typeface="Times New Roman" panose="02020603050405020304" pitchFamily="18" charset="0"/>
              </a:rPr>
              <a:t> 20 </a:t>
            </a:r>
            <a:r>
              <a:rPr lang="ru-RU" sz="2000" b="1" i="1" dirty="0" err="1">
                <a:latin typeface="Times New Roman" panose="02020603050405020304" pitchFamily="18" charset="0"/>
                <a:cs typeface="Times New Roman" panose="02020603050405020304" pitchFamily="18" charset="0"/>
              </a:rPr>
              <a:t>політичних</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партій</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які</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можна</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тією</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чи</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іншою</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мірою</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вважати</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етноцентричними</a:t>
            </a:r>
            <a:r>
              <a:rPr lang="ru-RU" sz="2000" b="1" i="1" dirty="0">
                <a:latin typeface="Times New Roman" panose="02020603050405020304" pitchFamily="18" charset="0"/>
                <a:cs typeface="Times New Roman" panose="02020603050405020304" pitchFamily="18" charset="0"/>
              </a:rPr>
              <a:t>, </a:t>
            </a:r>
            <a:r>
              <a:rPr lang="ru-RU" sz="2000" b="1" i="1" dirty="0" err="1" smtClean="0">
                <a:latin typeface="Times New Roman" panose="02020603050405020304" pitchFamily="18" charset="0"/>
                <a:cs typeface="Times New Roman" panose="02020603050405020304" pitchFamily="18" charset="0"/>
              </a:rPr>
              <a:t>що</a:t>
            </a:r>
            <a:r>
              <a:rPr lang="ru-RU" sz="2000" b="1" i="1" dirty="0" smtClean="0">
                <a:latin typeface="Times New Roman" panose="02020603050405020304" pitchFamily="18" charset="0"/>
                <a:cs typeface="Times New Roman" panose="02020603050405020304" pitchFamily="18" charset="0"/>
              </a:rPr>
              <a:t> правда</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більшість</a:t>
            </a:r>
            <a:r>
              <a:rPr lang="ru-RU" sz="2000" b="1" i="1" dirty="0">
                <a:latin typeface="Times New Roman" panose="02020603050405020304" pitchFamily="18" charset="0"/>
                <a:cs typeface="Times New Roman" panose="02020603050405020304" pitchFamily="18" charset="0"/>
              </a:rPr>
              <a:t> з них </a:t>
            </a:r>
            <a:r>
              <a:rPr lang="ru-RU" sz="2000" b="1" i="1" dirty="0" err="1">
                <a:latin typeface="Times New Roman" panose="02020603050405020304" pitchFamily="18" charset="0"/>
                <a:cs typeface="Times New Roman" panose="02020603050405020304" pitchFamily="18" charset="0"/>
              </a:rPr>
              <a:t>були</a:t>
            </a:r>
            <a:r>
              <a:rPr lang="ru-RU" sz="2000" b="1" i="1" dirty="0">
                <a:latin typeface="Times New Roman" panose="02020603050405020304" pitchFamily="18" charset="0"/>
                <a:cs typeface="Times New Roman" panose="02020603050405020304" pitchFamily="18" charset="0"/>
              </a:rPr>
              <a:t> </a:t>
            </a:r>
            <a:r>
              <a:rPr lang="ru-RU" sz="2000" b="1" i="1" dirty="0" err="1" smtClean="0">
                <a:latin typeface="Times New Roman" panose="02020603050405020304" pitchFamily="18" charset="0"/>
                <a:cs typeface="Times New Roman" panose="02020603050405020304" pitchFamily="18" charset="0"/>
              </a:rPr>
              <a:t>україноцентричними</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українофільськими</a:t>
            </a:r>
            <a:r>
              <a:rPr lang="ru-RU" sz="2000" b="1" i="1" dirty="0">
                <a:latin typeface="Times New Roman" panose="02020603050405020304" pitchFamily="18" charset="0"/>
                <a:cs typeface="Times New Roman" panose="02020603050405020304" pitchFamily="18" charset="0"/>
              </a:rPr>
              <a:t>. </a:t>
            </a:r>
            <a:endParaRPr lang="ru-RU" sz="2000" b="1" i="1" dirty="0" smtClean="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Окрім</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них </a:t>
            </a:r>
            <a:r>
              <a:rPr lang="ru-RU" sz="2000" dirty="0" err="1">
                <a:latin typeface="Times New Roman" panose="02020603050405020304" pitchFamily="18" charset="0"/>
                <a:cs typeface="Times New Roman" panose="02020603050405020304" pitchFamily="18" charset="0"/>
              </a:rPr>
              <a:t>сучасна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партійна</a:t>
            </a:r>
            <a:r>
              <a:rPr lang="ru-RU" sz="2000" dirty="0">
                <a:latin typeface="Times New Roman" panose="02020603050405020304" pitchFamily="18" charset="0"/>
                <a:cs typeface="Times New Roman" panose="02020603050405020304" pitchFamily="18" charset="0"/>
              </a:rPr>
              <a:t> система </a:t>
            </a:r>
            <a:r>
              <a:rPr lang="ru-RU" sz="2000" dirty="0" err="1">
                <a:latin typeface="Times New Roman" panose="02020603050405020304" pitchFamily="18" charset="0"/>
                <a:cs typeface="Times New Roman" panose="02020603050405020304" pitchFamily="18" charset="0"/>
              </a:rPr>
              <a:t>України</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мала </a:t>
            </a:r>
            <a:r>
              <a:rPr lang="ru-RU" sz="2000" dirty="0">
                <a:latin typeface="Times New Roman" panose="02020603050405020304" pitchFamily="18" charset="0"/>
                <a:cs typeface="Times New Roman" panose="02020603050405020304" pitchFamily="18" charset="0"/>
              </a:rPr>
              <a:t>у </a:t>
            </a:r>
            <a:r>
              <a:rPr lang="ru-RU" sz="2000" dirty="0" err="1">
                <a:latin typeface="Times New Roman" panose="02020603050405020304" pitchFamily="18" charset="0"/>
                <a:cs typeface="Times New Roman" panose="02020603050405020304" pitchFamily="18" charset="0"/>
              </a:rPr>
              <a:t>своєму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складі</a:t>
            </a:r>
            <a:r>
              <a:rPr lang="ru-RU" sz="2000" dirty="0">
                <a:latin typeface="Times New Roman" panose="02020603050405020304" pitchFamily="18" charset="0"/>
                <a:cs typeface="Times New Roman" panose="02020603050405020304" pitchFamily="18" charset="0"/>
              </a:rPr>
              <a:t> й </a:t>
            </a:r>
            <a:r>
              <a:rPr lang="ru-RU" sz="2000" dirty="0" err="1">
                <a:latin typeface="Times New Roman" panose="02020603050405020304" pitchFamily="18" charset="0"/>
                <a:cs typeface="Times New Roman" panose="02020603050405020304" pitchFamily="18" charset="0"/>
              </a:rPr>
              <a:t>партії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етнічних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меншин</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Демократична </a:t>
            </a:r>
            <a:r>
              <a:rPr lang="ru-RU" sz="2000" dirty="0" err="1">
                <a:latin typeface="Times New Roman" panose="02020603050405020304" pitchFamily="18" charset="0"/>
                <a:cs typeface="Times New Roman" panose="02020603050405020304" pitchFamily="18" charset="0"/>
              </a:rPr>
              <a:t>партія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угорців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України</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r>
              <a:rPr lang="ru-RU" sz="2000" dirty="0" err="1" smtClean="0">
                <a:latin typeface="Times New Roman" panose="02020603050405020304" pitchFamily="18" charset="0"/>
                <a:cs typeface="Times New Roman" panose="02020603050405020304" pitchFamily="18" charset="0"/>
              </a:rPr>
              <a:t>Політична</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партія</a:t>
            </a:r>
            <a:r>
              <a:rPr lang="ru-RU" sz="2000" dirty="0">
                <a:latin typeface="Times New Roman" panose="02020603050405020304" pitchFamily="18" charset="0"/>
                <a:cs typeface="Times New Roman" panose="02020603050405020304" pitchFamily="18" charset="0"/>
              </a:rPr>
              <a:t> «КМКС — </a:t>
            </a:r>
            <a:r>
              <a:rPr lang="ru-RU" sz="2000" dirty="0" err="1">
                <a:latin typeface="Times New Roman" panose="02020603050405020304" pitchFamily="18" charset="0"/>
                <a:cs typeface="Times New Roman" panose="02020603050405020304" pitchFamily="18" charset="0"/>
              </a:rPr>
              <a:t>Партія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угорців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України</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r>
              <a:rPr lang="ru-RU" sz="2000" dirty="0" err="1" smtClean="0">
                <a:latin typeface="Times New Roman" panose="02020603050405020304" pitchFamily="18" charset="0"/>
                <a:cs typeface="Times New Roman" panose="02020603050405020304" pitchFamily="18" charset="0"/>
              </a:rPr>
              <a:t>партія</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Руський</a:t>
            </a:r>
            <a:r>
              <a:rPr lang="ru-RU" sz="2000" dirty="0">
                <a:latin typeface="Times New Roman" panose="02020603050405020304" pitchFamily="18" charset="0"/>
                <a:cs typeface="Times New Roman" panose="02020603050405020304" pitchFamily="18" charset="0"/>
              </a:rPr>
              <a:t> блок» (</a:t>
            </a:r>
            <a:r>
              <a:rPr lang="ru-RU" sz="2000" dirty="0" err="1" smtClean="0">
                <a:latin typeface="Times New Roman" panose="02020603050405020304" pitchFamily="18" charset="0"/>
                <a:cs typeface="Times New Roman" panose="02020603050405020304" pitchFamily="18" charset="0"/>
              </a:rPr>
              <a:t>попередня</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назва</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партія</a:t>
            </a:r>
            <a:r>
              <a:rPr lang="ru-RU" sz="2000" dirty="0">
                <a:latin typeface="Times New Roman" panose="02020603050405020304" pitchFamily="18" charset="0"/>
                <a:cs typeface="Times New Roman" panose="02020603050405020304" pitchFamily="18" charset="0"/>
              </a:rPr>
              <a:t> «За Русь </a:t>
            </a:r>
            <a:r>
              <a:rPr lang="ru-RU" sz="2000" dirty="0" err="1">
                <a:latin typeface="Times New Roman" panose="02020603050405020304" pitchFamily="18" charset="0"/>
                <a:cs typeface="Times New Roman" panose="02020603050405020304" pitchFamily="18" charset="0"/>
              </a:rPr>
              <a:t>єдину</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r>
              <a:rPr lang="ru-RU" sz="2000" dirty="0" err="1" smtClean="0">
                <a:latin typeface="Times New Roman" panose="02020603050405020304" pitchFamily="18" charset="0"/>
                <a:cs typeface="Times New Roman" panose="02020603050405020304" pitchFamily="18" charset="0"/>
              </a:rPr>
              <a:t>партія</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a:t>
            </a:r>
            <a:r>
              <a:rPr lang="ru-RU" sz="2000" dirty="0" err="1" smtClean="0">
                <a:latin typeface="Times New Roman" panose="02020603050405020304" pitchFamily="18" charset="0"/>
                <a:cs typeface="Times New Roman" panose="02020603050405020304" pitchFamily="18" charset="0"/>
              </a:rPr>
              <a:t>Русько-Український</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Союз», </a:t>
            </a:r>
            <a:endParaRPr lang="ru-RU" sz="2000" dirty="0" smtClean="0">
              <a:latin typeface="Times New Roman" panose="02020603050405020304" pitchFamily="18" charset="0"/>
              <a:cs typeface="Times New Roman" panose="02020603050405020304" pitchFamily="18" charset="0"/>
            </a:endParaRPr>
          </a:p>
          <a:p>
            <a:pPr algn="just"/>
            <a:r>
              <a:rPr lang="ru-RU" sz="2000" dirty="0" err="1" smtClean="0">
                <a:latin typeface="Times New Roman" panose="02020603050405020304" pitchFamily="18" charset="0"/>
                <a:cs typeface="Times New Roman" panose="02020603050405020304" pitchFamily="18" charset="0"/>
              </a:rPr>
              <a:t>Партія</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мусульман </a:t>
            </a:r>
            <a:r>
              <a:rPr lang="ru-RU" sz="2000" dirty="0" err="1">
                <a:latin typeface="Times New Roman" panose="02020603050405020304" pitchFamily="18" charset="0"/>
                <a:cs typeface="Times New Roman" panose="02020603050405020304" pitchFamily="18" charset="0"/>
              </a:rPr>
              <a:t>України</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	У </a:t>
            </a:r>
            <a:r>
              <a:rPr lang="ru-RU" sz="2000" dirty="0" err="1">
                <a:latin typeface="Times New Roman" panose="02020603050405020304" pitchFamily="18" charset="0"/>
                <a:cs typeface="Times New Roman" panose="02020603050405020304" pitchFamily="18" charset="0"/>
              </a:rPr>
              <a:t>середині</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90-х </a:t>
            </a:r>
            <a:r>
              <a:rPr lang="ru-RU" sz="2000" dirty="0" err="1">
                <a:latin typeface="Times New Roman" panose="02020603050405020304" pitchFamily="18" charset="0"/>
                <a:cs typeface="Times New Roman" panose="02020603050405020304" pitchFamily="18" charset="0"/>
              </a:rPr>
              <a:t>років</a:t>
            </a:r>
            <a:r>
              <a:rPr lang="ru-RU" sz="2000" dirty="0">
                <a:latin typeface="Times New Roman" panose="02020603050405020304" pitchFamily="18" charset="0"/>
                <a:cs typeface="Times New Roman" panose="02020603050405020304" pitchFamily="18" charset="0"/>
              </a:rPr>
              <a:t> ХХ </a:t>
            </a:r>
            <a:r>
              <a:rPr lang="ru-RU" sz="2000" dirty="0" err="1">
                <a:latin typeface="Times New Roman" panose="02020603050405020304" pitchFamily="18" charset="0"/>
                <a:cs typeface="Times New Roman" panose="02020603050405020304" pitchFamily="18" charset="0"/>
              </a:rPr>
              <a:t>століття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тодішній</a:t>
            </a:r>
            <a:r>
              <a:rPr lang="ru-RU" sz="2000" dirty="0">
                <a:latin typeface="Times New Roman" panose="02020603050405020304" pitchFamily="18" charset="0"/>
                <a:cs typeface="Times New Roman" panose="02020603050405020304" pitchFamily="18" charset="0"/>
              </a:rPr>
              <a:t> директор </a:t>
            </a:r>
            <a:r>
              <a:rPr lang="ru-RU" sz="2000" dirty="0" err="1">
                <a:latin typeface="Times New Roman" panose="02020603050405020304" pitchFamily="18" charset="0"/>
                <a:cs typeface="Times New Roman" panose="02020603050405020304" pitchFamily="18" charset="0"/>
              </a:rPr>
              <a:t>Інституту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політичних</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етнонаціональних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досліджень</a:t>
            </a:r>
            <a:r>
              <a:rPr lang="ru-RU" sz="2000" dirty="0">
                <a:latin typeface="Times New Roman" panose="02020603050405020304" pitchFamily="18" charset="0"/>
                <a:cs typeface="Times New Roman" panose="02020603050405020304" pitchFamily="18" charset="0"/>
              </a:rPr>
              <a:t> НАН </a:t>
            </a:r>
            <a:r>
              <a:rPr lang="ru-RU" sz="2000" dirty="0" err="1">
                <a:latin typeface="Times New Roman" panose="02020603050405020304" pitchFamily="18" charset="0"/>
                <a:cs typeface="Times New Roman" panose="02020603050405020304" pitchFamily="18" charset="0"/>
              </a:rPr>
              <a:t>України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І.Ф.Курас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висловив</a:t>
            </a:r>
            <a:r>
              <a:rPr lang="ru-RU" sz="2000" dirty="0">
                <a:latin typeface="Times New Roman" panose="02020603050405020304" pitchFamily="18" charset="0"/>
                <a:cs typeface="Times New Roman" panose="02020603050405020304" pitchFamily="18" charset="0"/>
              </a:rPr>
              <a:t> думку,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етнополітичною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партією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можна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вважати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також</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Меджліс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кримськотатарського</a:t>
            </a:r>
            <a:r>
              <a:rPr lang="ru-RU" sz="2000" dirty="0">
                <a:latin typeface="Times New Roman" panose="02020603050405020304" pitchFamily="18" charset="0"/>
                <a:cs typeface="Times New Roman" panose="02020603050405020304" pitchFamily="18" charset="0"/>
              </a:rPr>
              <a:t> народу </a:t>
            </a:r>
            <a:r>
              <a:rPr lang="ru-RU" sz="2000" dirty="0" err="1">
                <a:latin typeface="Times New Roman" panose="02020603050405020304" pitchFamily="18" charset="0"/>
                <a:cs typeface="Times New Roman" panose="02020603050405020304" pitchFamily="18" charset="0"/>
              </a:rPr>
              <a:t>України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оскільки</a:t>
            </a:r>
            <a:r>
              <a:rPr lang="ru-RU" sz="2000" dirty="0">
                <a:latin typeface="Times New Roman" panose="02020603050405020304" pitchFamily="18" charset="0"/>
                <a:cs typeface="Times New Roman" panose="02020603050405020304" pitchFamily="18" charset="0"/>
              </a:rPr>
              <a:t> формально не </a:t>
            </a:r>
            <a:r>
              <a:rPr lang="ru-RU" sz="2000" dirty="0" smtClean="0">
                <a:latin typeface="Times New Roman" panose="02020603050405020304" pitchFamily="18" charset="0"/>
                <a:cs typeface="Times New Roman" panose="02020603050405020304" pitchFamily="18" charset="0"/>
              </a:rPr>
              <a:t>будучи </a:t>
            </a:r>
            <a:r>
              <a:rPr lang="ru-RU" sz="2000" dirty="0" err="1">
                <a:latin typeface="Times New Roman" panose="02020603050405020304" pitchFamily="18" charset="0"/>
                <a:cs typeface="Times New Roman" panose="02020603050405020304" pitchFamily="18" charset="0"/>
              </a:rPr>
              <a:t>партією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виконує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функції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політичної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репрезентації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етнічної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групи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відповідно</a:t>
            </a:r>
            <a:r>
              <a:rPr lang="ru-RU" sz="2000" dirty="0">
                <a:latin typeface="Times New Roman" panose="02020603050405020304" pitchFamily="18" charset="0"/>
                <a:cs typeface="Times New Roman" panose="02020603050405020304" pitchFamily="18" charset="0"/>
              </a:rPr>
              <a:t> до пункту 2.1 «</a:t>
            </a:r>
            <a:r>
              <a:rPr lang="ru-RU" sz="2000" dirty="0" err="1">
                <a:latin typeface="Times New Roman" panose="02020603050405020304" pitchFamily="18" charset="0"/>
                <a:cs typeface="Times New Roman" panose="02020603050405020304" pitchFamily="18" charset="0"/>
              </a:rPr>
              <a:t>Положення</a:t>
            </a:r>
            <a:r>
              <a:rPr lang="ru-RU" sz="2000" dirty="0">
                <a:latin typeface="Times New Roman" panose="02020603050405020304" pitchFamily="18" charset="0"/>
                <a:cs typeface="Times New Roman" panose="02020603050405020304" pitchFamily="18" charset="0"/>
              </a:rPr>
              <a:t> про </a:t>
            </a:r>
            <a:r>
              <a:rPr lang="ru-RU" sz="2000" dirty="0" err="1">
                <a:latin typeface="Times New Roman" panose="02020603050405020304" pitchFamily="18" charset="0"/>
                <a:cs typeface="Times New Roman" panose="02020603050405020304" pitchFamily="18" charset="0"/>
              </a:rPr>
              <a:t>Меджліс</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кримсько-татарського</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народу» основною метою </a:t>
            </a:r>
            <a:r>
              <a:rPr lang="ru-RU" sz="2000" dirty="0" err="1">
                <a:latin typeface="Times New Roman" panose="02020603050405020304" pitchFamily="18" charset="0"/>
                <a:cs typeface="Times New Roman" panose="02020603050405020304" pitchFamily="18" charset="0"/>
              </a:rPr>
              <a:t>Меджлісу</a:t>
            </a:r>
            <a:r>
              <a:rPr lang="ru-RU" sz="2000" dirty="0">
                <a:latin typeface="Times New Roman" panose="02020603050405020304" pitchFamily="18" charset="0"/>
                <a:cs typeface="Times New Roman" panose="02020603050405020304" pitchFamily="18" charset="0"/>
              </a:rPr>
              <a:t> є </a:t>
            </a:r>
            <a:r>
              <a:rPr lang="ru-RU" sz="2000" dirty="0" err="1">
                <a:latin typeface="Times New Roman" panose="02020603050405020304" pitchFamily="18" charset="0"/>
                <a:cs typeface="Times New Roman" panose="02020603050405020304" pitchFamily="18" charset="0"/>
              </a:rPr>
              <a:t>ліквідація</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наслідків</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геноциду, </a:t>
            </a:r>
            <a:r>
              <a:rPr lang="ru-RU" sz="2000" dirty="0" err="1">
                <a:latin typeface="Times New Roman" panose="02020603050405020304" pitchFamily="18" charset="0"/>
                <a:cs typeface="Times New Roman" panose="02020603050405020304" pitchFamily="18" charset="0"/>
              </a:rPr>
              <a:t>здійсненого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радянською</a:t>
            </a:r>
            <a:r>
              <a:rPr lang="ru-RU" sz="2000" dirty="0">
                <a:latin typeface="Times New Roman" panose="02020603050405020304" pitchFamily="18" charset="0"/>
                <a:cs typeface="Times New Roman" panose="02020603050405020304" pitchFamily="18" charset="0"/>
              </a:rPr>
              <a:t> державою </a:t>
            </a:r>
            <a:r>
              <a:rPr lang="ru-RU" sz="2000" dirty="0" err="1">
                <a:latin typeface="Times New Roman" panose="02020603050405020304" pitchFamily="18" charset="0"/>
                <a:cs typeface="Times New Roman" panose="02020603050405020304" pitchFamily="18" charset="0"/>
              </a:rPr>
              <a:t>щодо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кримських</a:t>
            </a:r>
            <a:r>
              <a:rPr lang="ru-RU" sz="2000" dirty="0">
                <a:latin typeface="Times New Roman" panose="02020603050405020304" pitchFamily="18" charset="0"/>
                <a:cs typeface="Times New Roman" panose="02020603050405020304" pitchFamily="18" charset="0"/>
              </a:rPr>
              <a:t> татар, </a:t>
            </a:r>
            <a:r>
              <a:rPr lang="ru-RU" sz="2000" dirty="0" err="1">
                <a:latin typeface="Times New Roman" panose="02020603050405020304" pitchFamily="18" charset="0"/>
                <a:cs typeface="Times New Roman" panose="02020603050405020304" pitchFamily="18" charset="0"/>
              </a:rPr>
              <a:t>відновлення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національних</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політичних</a:t>
            </a:r>
            <a:r>
              <a:rPr lang="ru-RU" sz="2000" dirty="0">
                <a:latin typeface="Times New Roman" panose="02020603050405020304" pitchFamily="18" charset="0"/>
                <a:cs typeface="Times New Roman" panose="02020603050405020304" pitchFamily="18" charset="0"/>
              </a:rPr>
              <a:t> прав </a:t>
            </a:r>
            <a:r>
              <a:rPr lang="ru-RU" sz="2000" dirty="0" err="1" smtClean="0">
                <a:latin typeface="Times New Roman" panose="02020603050405020304" pitchFamily="18" charset="0"/>
                <a:cs typeface="Times New Roman" panose="02020603050405020304" pitchFamily="18" charset="0"/>
              </a:rPr>
              <a:t>кримськота-тарського</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народу і </a:t>
            </a:r>
            <a:r>
              <a:rPr lang="ru-RU" sz="2000" dirty="0" err="1">
                <a:latin typeface="Times New Roman" panose="02020603050405020304" pitchFamily="18" charset="0"/>
                <a:cs typeface="Times New Roman" panose="02020603050405020304" pitchFamily="18" charset="0"/>
              </a:rPr>
              <a:t>реалізація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його</a:t>
            </a:r>
            <a:r>
              <a:rPr lang="ru-RU" sz="2000" dirty="0">
                <a:latin typeface="Times New Roman" panose="02020603050405020304" pitchFamily="18" charset="0"/>
                <a:cs typeface="Times New Roman" panose="02020603050405020304" pitchFamily="18" charset="0"/>
              </a:rPr>
              <a:t> права на </a:t>
            </a:r>
            <a:r>
              <a:rPr lang="ru-RU" sz="2000" dirty="0" err="1">
                <a:latin typeface="Times New Roman" panose="02020603050405020304" pitchFamily="18" charset="0"/>
                <a:cs typeface="Times New Roman" panose="02020603050405020304" pitchFamily="18" charset="0"/>
              </a:rPr>
              <a:t>вільне</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національнодержавне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самовизначення</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своїй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території</a:t>
            </a:r>
            <a:r>
              <a:rPr lang="ru-RU" sz="2000"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404664"/>
            <a:ext cx="8424936" cy="4401205"/>
          </a:xfrm>
          <a:prstGeom prst="rect">
            <a:avLst/>
          </a:prstGeom>
          <a:solidFill>
            <a:schemeClr val="accent3">
              <a:lumMod val="20000"/>
              <a:lumOff val="80000"/>
            </a:schemeClr>
          </a:solidFill>
        </p:spPr>
        <p:txBody>
          <a:bodyPr wrap="square">
            <a:spAutoFit/>
          </a:bodyPr>
          <a:lstStyle/>
          <a:p>
            <a:pPr algn="just"/>
            <a:r>
              <a:rPr lang="ru-RU" sz="2000" dirty="0" err="1">
                <a:latin typeface="Times New Roman" panose="02020603050405020304" pitchFamily="18" charset="0"/>
                <a:cs typeface="Times New Roman" panose="02020603050405020304" pitchFamily="18" charset="0"/>
              </a:rPr>
              <a:t>Щодо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інформації</a:t>
            </a:r>
            <a:r>
              <a:rPr lang="ru-RU" sz="2000" dirty="0">
                <a:latin typeface="Times New Roman" panose="02020603050405020304" pitchFamily="18" charset="0"/>
                <a:cs typeface="Times New Roman" panose="02020603050405020304" pitchFamily="18" charset="0"/>
              </a:rPr>
              <a:t> про </a:t>
            </a:r>
            <a:r>
              <a:rPr lang="ru-RU" sz="2000" dirty="0" err="1">
                <a:latin typeface="Times New Roman" panose="02020603050405020304" pitchFamily="18" charset="0"/>
                <a:cs typeface="Times New Roman" panose="02020603050405020304" pitchFamily="18" charset="0"/>
              </a:rPr>
              <a:t>національність</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яку </a:t>
            </a:r>
            <a:r>
              <a:rPr lang="ru-RU" sz="2000" dirty="0" err="1" smtClean="0">
                <a:latin typeface="Times New Roman" panose="02020603050405020304" pitchFamily="18" charset="0"/>
                <a:cs typeface="Times New Roman" panose="02020603050405020304" pitchFamily="18" charset="0"/>
              </a:rPr>
              <a:t>обов’язково</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мали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подавати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парламентарі</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1-го та </a:t>
            </a:r>
            <a:r>
              <a:rPr lang="ru-RU" sz="2000" dirty="0">
                <a:latin typeface="Times New Roman" panose="02020603050405020304" pitchFamily="18" charset="0"/>
                <a:cs typeface="Times New Roman" panose="02020603050405020304" pitchFamily="18" charset="0"/>
              </a:rPr>
              <a:t>2-го </a:t>
            </a:r>
            <a:r>
              <a:rPr lang="ru-RU" sz="2000" dirty="0" err="1">
                <a:latin typeface="Times New Roman" panose="02020603050405020304" pitchFamily="18" charset="0"/>
                <a:cs typeface="Times New Roman" panose="02020603050405020304" pitchFamily="18" charset="0"/>
              </a:rPr>
              <a:t>скликань</a:t>
            </a:r>
            <a:r>
              <a:rPr lang="ru-RU" sz="2000" dirty="0">
                <a:latin typeface="Times New Roman" panose="02020603050405020304" pitchFamily="18" charset="0"/>
                <a:cs typeface="Times New Roman" panose="02020603050405020304" pitchFamily="18" charset="0"/>
              </a:rPr>
              <a:t>, то </a:t>
            </a:r>
            <a:r>
              <a:rPr lang="ru-RU" sz="2000" dirty="0" err="1">
                <a:latin typeface="Times New Roman" panose="02020603050405020304" pitchFamily="18" charset="0"/>
                <a:cs typeface="Times New Roman" panose="02020603050405020304" pitchFamily="18" charset="0"/>
              </a:rPr>
              <a:t>переважну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більшість</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становили </a:t>
            </a:r>
            <a:r>
              <a:rPr lang="ru-RU" sz="2000" dirty="0" err="1">
                <a:latin typeface="Times New Roman" panose="02020603050405020304" pitchFamily="18" charset="0"/>
                <a:cs typeface="Times New Roman" panose="02020603050405020304" pitchFamily="18" charset="0"/>
              </a:rPr>
              <a:t>українці</a:t>
            </a:r>
            <a:r>
              <a:rPr lang="ru-RU" sz="2000" dirty="0">
                <a:latin typeface="Times New Roman" panose="02020603050405020304" pitchFamily="18" charset="0"/>
                <a:cs typeface="Times New Roman" panose="02020603050405020304" pitchFamily="18" charset="0"/>
              </a:rPr>
              <a:t> (77,5 % 1-го та 75 % 2-го </a:t>
            </a:r>
            <a:r>
              <a:rPr lang="ru-RU" sz="2000" dirty="0" err="1" smtClean="0">
                <a:latin typeface="Times New Roman" panose="02020603050405020304" pitchFamily="18" charset="0"/>
                <a:cs typeface="Times New Roman" panose="02020603050405020304" pitchFamily="18" charset="0"/>
              </a:rPr>
              <a:t>скликання</a:t>
            </a:r>
            <a:r>
              <a:rPr lang="ru-RU" sz="2000" dirty="0">
                <a:latin typeface="Times New Roman" panose="02020603050405020304" pitchFamily="18" charset="0"/>
                <a:cs typeface="Times New Roman" panose="02020603050405020304" pitchFamily="18" charset="0"/>
              </a:rPr>
              <a:t>), другу </a:t>
            </a:r>
            <a:r>
              <a:rPr lang="ru-RU" sz="2000" dirty="0" err="1">
                <a:latin typeface="Times New Roman" panose="02020603050405020304" pitchFamily="18" charset="0"/>
                <a:cs typeface="Times New Roman" panose="02020603050405020304" pitchFamily="18" charset="0"/>
              </a:rPr>
              <a:t>позицію</a:t>
            </a:r>
            <a:r>
              <a:rPr lang="ru-RU" sz="2000" dirty="0">
                <a:latin typeface="Times New Roman" panose="02020603050405020304" pitchFamily="18" charset="0"/>
                <a:cs typeface="Times New Roman" panose="02020603050405020304" pitchFamily="18" charset="0"/>
              </a:rPr>
              <a:t> за </a:t>
            </a:r>
            <a:r>
              <a:rPr lang="ru-RU" sz="2000" dirty="0" err="1">
                <a:latin typeface="Times New Roman" panose="02020603050405020304" pitchFamily="18" charset="0"/>
                <a:cs typeface="Times New Roman" panose="02020603050405020304" pitchFamily="18" charset="0"/>
              </a:rPr>
              <a:t>чисельністю</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посідали</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росіяни</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(19,2 % 1-го та 20,7 % 2-го </a:t>
            </a:r>
            <a:r>
              <a:rPr lang="ru-RU" sz="2000" dirty="0" err="1">
                <a:latin typeface="Times New Roman" panose="02020603050405020304" pitchFamily="18" charset="0"/>
                <a:cs typeface="Times New Roman" panose="02020603050405020304" pitchFamily="18" charset="0"/>
              </a:rPr>
              <a:t>скликання</a:t>
            </a:r>
            <a:r>
              <a:rPr lang="ru-RU" sz="2000" dirty="0">
                <a:latin typeface="Times New Roman" panose="02020603050405020304" pitchFamily="18" charset="0"/>
                <a:cs typeface="Times New Roman" panose="02020603050405020304" pitchFamily="18" charset="0"/>
              </a:rPr>
              <a:t>).</a:t>
            </a:r>
          </a:p>
          <a:p>
            <a:pPr algn="just"/>
            <a:r>
              <a:rPr lang="ru-RU" sz="2000" dirty="0" err="1" smtClean="0">
                <a:latin typeface="Times New Roman" panose="02020603050405020304" pitchFamily="18" charset="0"/>
                <a:cs typeface="Times New Roman" panose="02020603050405020304" pitchFamily="18" charset="0"/>
              </a:rPr>
              <a:t>Такий</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склад ВРУ </a:t>
            </a:r>
            <a:r>
              <a:rPr lang="ru-RU" sz="2000" dirty="0" err="1">
                <a:latin typeface="Times New Roman" panose="02020603050405020304" pitchFamily="18" charset="0"/>
                <a:cs typeface="Times New Roman" panose="02020603050405020304" pitchFamily="18" charset="0"/>
              </a:rPr>
              <a:t>був</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репрепрентативним</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відносно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національного</a:t>
            </a:r>
            <a:r>
              <a:rPr lang="ru-RU" sz="2000" dirty="0">
                <a:latin typeface="Times New Roman" panose="02020603050405020304" pitchFamily="18" charset="0"/>
                <a:cs typeface="Times New Roman" panose="02020603050405020304" pitchFamily="18" charset="0"/>
              </a:rPr>
              <a:t> складу</a:t>
            </a:r>
          </a:p>
          <a:p>
            <a:pPr algn="just"/>
            <a:r>
              <a:rPr lang="ru-RU" sz="2000" dirty="0" err="1">
                <a:latin typeface="Times New Roman" panose="02020603050405020304" pitchFamily="18" charset="0"/>
                <a:cs typeface="Times New Roman" panose="02020603050405020304" pitchFamily="18" charset="0"/>
              </a:rPr>
              <a:t>тогочасної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України</a:t>
            </a:r>
            <a:r>
              <a:rPr lang="ru-RU" sz="2000" dirty="0">
                <a:latin typeface="Times New Roman" panose="02020603050405020304" pitchFamily="18" charset="0"/>
                <a:cs typeface="Times New Roman" panose="02020603050405020304" pitchFamily="18" charset="0"/>
              </a:rPr>
              <a:t>: за </a:t>
            </a:r>
            <a:r>
              <a:rPr lang="ru-RU" sz="2000" dirty="0" err="1">
                <a:latin typeface="Times New Roman" panose="02020603050405020304" pitchFamily="18" charset="0"/>
                <a:cs typeface="Times New Roman" panose="02020603050405020304" pitchFamily="18" charset="0"/>
              </a:rPr>
              <a:t>переписом</a:t>
            </a:r>
            <a:r>
              <a:rPr lang="ru-RU" sz="2000" dirty="0">
                <a:latin typeface="Times New Roman" panose="02020603050405020304" pitchFamily="18" charset="0"/>
                <a:cs typeface="Times New Roman" panose="02020603050405020304" pitchFamily="18" charset="0"/>
              </a:rPr>
              <a:t> 1989 </a:t>
            </a:r>
            <a:r>
              <a:rPr lang="ru-RU" sz="2000" dirty="0" smtClean="0">
                <a:latin typeface="Times New Roman" panose="02020603050405020304" pitchFamily="18" charset="0"/>
                <a:cs typeface="Times New Roman" panose="02020603050405020304" pitchFamily="18" charset="0"/>
              </a:rPr>
              <a:t>року 72–73 </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населення</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УРСР становили </a:t>
            </a:r>
            <a:r>
              <a:rPr lang="ru-RU" sz="2000" dirty="0" err="1" smtClean="0">
                <a:latin typeface="Times New Roman" panose="02020603050405020304" pitchFamily="18" charset="0"/>
                <a:cs typeface="Times New Roman" panose="02020603050405020304" pitchFamily="18" charset="0"/>
              </a:rPr>
              <a:t>українці</a:t>
            </a:r>
            <a:r>
              <a:rPr lang="ru-RU" sz="2000" dirty="0" smtClean="0">
                <a:latin typeface="Times New Roman" panose="02020603050405020304" pitchFamily="18" charset="0"/>
                <a:cs typeface="Times New Roman" panose="02020603050405020304" pitchFamily="18" charset="0"/>
              </a:rPr>
              <a:t>, 22</a:t>
            </a:r>
            <a:r>
              <a:rPr lang="ru-RU" sz="2000" dirty="0">
                <a:latin typeface="Times New Roman" panose="02020603050405020304" pitchFamily="18" charset="0"/>
                <a:cs typeface="Times New Roman" panose="02020603050405020304" pitchFamily="18" charset="0"/>
              </a:rPr>
              <a:t>, 07 % – </a:t>
            </a:r>
            <a:r>
              <a:rPr lang="ru-RU" sz="2000" dirty="0" err="1" smtClean="0">
                <a:latin typeface="Times New Roman" panose="02020603050405020304" pitchFamily="18" charset="0"/>
                <a:cs typeface="Times New Roman" panose="02020603050405020304" pitchFamily="18" charset="0"/>
              </a:rPr>
              <a:t>росіяни</a:t>
            </a:r>
            <a:r>
              <a:rPr lang="ru-RU" sz="2000" dirty="0" smtClean="0">
                <a:latin typeface="Times New Roman" panose="02020603050405020304" pitchFamily="18" charset="0"/>
                <a:cs typeface="Times New Roman" panose="02020603050405020304" pitchFamily="18" charset="0"/>
              </a:rPr>
              <a:t>. </a:t>
            </a:r>
          </a:p>
          <a:p>
            <a:pPr algn="just"/>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Характерно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кількість</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депутатів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інших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національностей</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найперше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поляків</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білорусів</a:t>
            </a:r>
            <a:r>
              <a:rPr lang="ru-RU" sz="2000" dirty="0">
                <a:latin typeface="Times New Roman" panose="02020603050405020304" pitchFamily="18" charset="0"/>
                <a:cs typeface="Times New Roman" panose="02020603050405020304" pitchFamily="18" charset="0"/>
              </a:rPr>
              <a:t>) у кожному з </a:t>
            </a:r>
            <a:r>
              <a:rPr lang="ru-RU" sz="2000" dirty="0" err="1" smtClean="0">
                <a:latin typeface="Times New Roman" panose="02020603050405020304" pitchFamily="18" charset="0"/>
                <a:cs typeface="Times New Roman" panose="02020603050405020304" pitchFamily="18" charset="0"/>
              </a:rPr>
              <a:t>двох</a:t>
            </a:r>
            <a:r>
              <a:rPr lang="ru-RU" sz="2000" dirty="0" smtClean="0">
                <a:latin typeface="Times New Roman" panose="02020603050405020304" pitchFamily="18" charset="0"/>
                <a:cs typeface="Times New Roman" panose="02020603050405020304" pitchFamily="18" charset="0"/>
              </a:rPr>
              <a:t> перших </a:t>
            </a:r>
            <a:r>
              <a:rPr lang="ru-RU" sz="2000" dirty="0" err="1">
                <a:latin typeface="Times New Roman" panose="02020603050405020304" pitchFamily="18" charset="0"/>
                <a:cs typeface="Times New Roman" panose="02020603050405020304" pitchFamily="18" charset="0"/>
              </a:rPr>
              <a:t>скликань</a:t>
            </a:r>
            <a:r>
              <a:rPr lang="ru-RU" sz="2000" dirty="0">
                <a:latin typeface="Times New Roman" panose="02020603050405020304" pitchFamily="18" charset="0"/>
                <a:cs typeface="Times New Roman" panose="02020603050405020304" pitchFamily="18" charset="0"/>
              </a:rPr>
              <a:t> ВРУ не </a:t>
            </a:r>
            <a:r>
              <a:rPr lang="ru-RU" sz="2000" dirty="0" err="1">
                <a:latin typeface="Times New Roman" panose="02020603050405020304" pitchFamily="18" charset="0"/>
                <a:cs typeface="Times New Roman" panose="02020603050405020304" pitchFamily="18" charset="0"/>
              </a:rPr>
              <a:t>переважала</a:t>
            </a:r>
            <a:r>
              <a:rPr lang="ru-RU" sz="2000" dirty="0">
                <a:latin typeface="Times New Roman" panose="02020603050405020304" pitchFamily="18" charset="0"/>
                <a:cs typeface="Times New Roman" panose="02020603050405020304" pitchFamily="18" charset="0"/>
              </a:rPr>
              <a:t> 19 </a:t>
            </a:r>
            <a:r>
              <a:rPr lang="ru-RU" sz="2000" dirty="0" err="1">
                <a:latin typeface="Times New Roman" panose="02020603050405020304" pitchFamily="18" charset="0"/>
                <a:cs typeface="Times New Roman" panose="02020603050405020304" pitchFamily="18" charset="0"/>
              </a:rPr>
              <a:t>осіб</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Простежити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чи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змінилася</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на </a:t>
            </a:r>
            <a:r>
              <a:rPr lang="ru-RU" sz="2000" dirty="0" err="1" smtClean="0">
                <a:latin typeface="Times New Roman" panose="02020603050405020304" pitchFamily="18" charset="0"/>
                <a:cs typeface="Times New Roman" panose="02020603050405020304" pitchFamily="18" charset="0"/>
              </a:rPr>
              <a:t>краще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ситуація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зі</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слабким</a:t>
            </a: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представництвом</a:t>
            </a:r>
            <a:r>
              <a:rPr lang="ru-RU" sz="2000" dirty="0" smtClean="0">
                <a:latin typeface="Times New Roman" panose="02020603050405020304" pitchFamily="18" charset="0"/>
                <a:cs typeface="Times New Roman" panose="02020603050405020304" pitchFamily="18" charset="0"/>
              </a:rPr>
              <a:t> в </a:t>
            </a:r>
            <a:r>
              <a:rPr lang="ru-RU" sz="2000" dirty="0" err="1" smtClean="0">
                <a:latin typeface="Times New Roman" panose="02020603050405020304" pitchFamily="18" charset="0"/>
                <a:cs typeface="Times New Roman" panose="02020603050405020304" pitchFamily="18" charset="0"/>
              </a:rPr>
              <a:t>українському</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парламенті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меншин</a:t>
            </a:r>
            <a:r>
              <a:rPr lang="ru-RU" sz="2000" dirty="0">
                <a:latin typeface="Times New Roman" panose="02020603050405020304" pitchFamily="18" charset="0"/>
                <a:cs typeface="Times New Roman" panose="02020603050405020304" pitchFamily="18" charset="0"/>
              </a:rPr>
              <a:t>, з </a:t>
            </a:r>
            <a:r>
              <a:rPr lang="ru-RU" sz="2000" dirty="0" err="1">
                <a:latin typeface="Times New Roman" panose="02020603050405020304" pitchFamily="18" charset="0"/>
                <a:cs typeface="Times New Roman" panose="02020603050405020304" pitchFamily="18" charset="0"/>
              </a:rPr>
              <a:t>огляду</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відсутність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інформації</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в </a:t>
            </a:r>
            <a:r>
              <a:rPr lang="ru-RU" sz="2000" dirty="0" err="1" smtClean="0">
                <a:latin typeface="Times New Roman" panose="02020603050405020304" pitchFamily="18" charset="0"/>
                <a:cs typeface="Times New Roman" panose="02020603050405020304" pitchFamily="18" charset="0"/>
              </a:rPr>
              <a:t>офіційних</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джерелах</a:t>
            </a:r>
            <a:r>
              <a:rPr lang="ru-RU" sz="2000" dirty="0">
                <a:latin typeface="Times New Roman" panose="02020603050405020304" pitchFamily="18" charset="0"/>
                <a:cs typeface="Times New Roman" panose="02020603050405020304" pitchFamily="18" charset="0"/>
              </a:rPr>
              <a:t>, не є </a:t>
            </a:r>
            <a:r>
              <a:rPr lang="ru-RU" sz="2000" dirty="0" err="1">
                <a:latin typeface="Times New Roman" panose="02020603050405020304" pitchFamily="18" charset="0"/>
                <a:cs typeface="Times New Roman" panose="02020603050405020304" pitchFamily="18" charset="0"/>
              </a:rPr>
              <a:t>можливим</a:t>
            </a:r>
            <a:r>
              <a:rPr lang="ru-RU" sz="2000"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96752"/>
            <a:ext cx="8712968" cy="2677656"/>
          </a:xfrm>
          <a:prstGeom prst="rect">
            <a:avLst/>
          </a:prstGeom>
          <a:solidFill>
            <a:schemeClr val="accent1">
              <a:lumMod val="60000"/>
              <a:lumOff val="40000"/>
            </a:schemeClr>
          </a:solidFill>
        </p:spPr>
        <p:txBody>
          <a:bodyPr wrap="square">
            <a:spAutoFit/>
          </a:bodyPr>
          <a:lstStyle/>
          <a:p>
            <a:pPr algn="just"/>
            <a:r>
              <a:rPr lang="ru-RU" sz="2400" dirty="0" err="1">
                <a:latin typeface="Times New Roman" panose="02020603050405020304" pitchFamily="18" charset="0"/>
                <a:cs typeface="Times New Roman" panose="02020603050405020304" pitchFamily="18" charset="0"/>
              </a:rPr>
              <a:t>Україна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досвід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законодавчого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квотування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представництва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кримських</a:t>
            </a:r>
            <a:r>
              <a:rPr lang="ru-RU" sz="2400" dirty="0">
                <a:latin typeface="Times New Roman" panose="02020603050405020304" pitchFamily="18" charset="0"/>
                <a:cs typeface="Times New Roman" panose="02020603050405020304" pitchFamily="18" charset="0"/>
              </a:rPr>
              <a:t> татар у </a:t>
            </a:r>
            <a:r>
              <a:rPr lang="ru-RU" sz="2400" dirty="0" err="1">
                <a:latin typeface="Times New Roman" panose="02020603050405020304" pitchFamily="18" charset="0"/>
                <a:cs typeface="Times New Roman" panose="02020603050405020304" pitchFamily="18" charset="0"/>
              </a:rPr>
              <a:t>парламенті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автономії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середини</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1990-х </a:t>
            </a:r>
            <a:r>
              <a:rPr lang="ru-RU" sz="2400" dirty="0" err="1">
                <a:latin typeface="Times New Roman" panose="02020603050405020304" pitchFamily="18" charset="0"/>
                <a:cs typeface="Times New Roman" panose="02020603050405020304" pitchFamily="18" charset="0"/>
              </a:rPr>
              <a:t>років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Національні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меншини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країни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також</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використовують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незаборонені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законодавством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норми</a:t>
            </a:r>
            <a:r>
              <a:rPr lang="ru-RU" sz="2400" dirty="0">
                <a:latin typeface="Times New Roman" panose="02020603050405020304" pitchFamily="18" charset="0"/>
                <a:cs typeface="Times New Roman" panose="02020603050405020304" pitchFamily="18" charset="0"/>
              </a:rPr>
              <a:t> для </a:t>
            </a:r>
            <a:r>
              <a:rPr lang="ru-RU" sz="2400" dirty="0" err="1">
                <a:latin typeface="Times New Roman" panose="02020603050405020304" pitchFamily="18" charset="0"/>
                <a:cs typeface="Times New Roman" panose="02020603050405020304" pitchFamily="18" charset="0"/>
              </a:rPr>
              <a:t>утворення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політичних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партій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мають</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етнічні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ознаки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Діяльність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етнічних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політичних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партій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набула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конкретних</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проявів</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у таких </a:t>
            </a:r>
            <a:r>
              <a:rPr lang="ru-RU" sz="2400" dirty="0" err="1">
                <a:latin typeface="Times New Roman" panose="02020603050405020304" pitchFamily="18" charset="0"/>
                <a:cs typeface="Times New Roman" panose="02020603050405020304" pitchFamily="18" charset="0"/>
              </a:rPr>
              <a:t>українських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регіонах</a:t>
            </a:r>
            <a:r>
              <a:rPr lang="ru-RU" sz="2400" dirty="0">
                <a:latin typeface="Times New Roman" panose="02020603050405020304" pitchFamily="18" charset="0"/>
                <a:cs typeface="Times New Roman" panose="02020603050405020304" pitchFamily="18" charset="0"/>
              </a:rPr>
              <a:t>, як </a:t>
            </a:r>
            <a:r>
              <a:rPr lang="ru-RU" sz="2400" dirty="0" err="1">
                <a:latin typeface="Times New Roman" panose="02020603050405020304" pitchFamily="18" charset="0"/>
                <a:cs typeface="Times New Roman" panose="02020603050405020304" pitchFamily="18" charset="0"/>
              </a:rPr>
              <a:t>Крим</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Закарпаття</a:t>
            </a:r>
            <a:r>
              <a:rPr lang="ru-RU" sz="2400" dirty="0">
                <a:latin typeface="Times New Roman" panose="02020603050405020304" pitchFamily="18" charset="0"/>
                <a:cs typeface="Times New Roman" panose="02020603050405020304" pitchFamily="18" charset="0"/>
              </a:rPr>
              <a:t>.</a:t>
            </a:r>
          </a:p>
        </p:txBody>
      </p:sp>
      <p:sp>
        <p:nvSpPr>
          <p:cNvPr id="3" name="Прямоугольник 2"/>
          <p:cNvSpPr/>
          <p:nvPr/>
        </p:nvSpPr>
        <p:spPr>
          <a:xfrm>
            <a:off x="683568" y="4221088"/>
            <a:ext cx="7848872" cy="1938992"/>
          </a:xfrm>
          <a:prstGeom prst="rect">
            <a:avLst/>
          </a:prstGeom>
          <a:solidFill>
            <a:schemeClr val="accent3">
              <a:lumMod val="20000"/>
              <a:lumOff val="80000"/>
            </a:schemeClr>
          </a:solidFill>
        </p:spPr>
        <p:txBody>
          <a:bodyPr wrap="square">
            <a:spAutoFit/>
          </a:bodyPr>
          <a:lstStyle/>
          <a:p>
            <a:pPr lvl="0" algn="just"/>
            <a:r>
              <a:rPr lang="ru-RU" sz="2000" dirty="0" err="1">
                <a:solidFill>
                  <a:prstClr val="black"/>
                </a:solidFill>
                <a:latin typeface="Times New Roman" panose="02020603050405020304" pitchFamily="18" charset="0"/>
                <a:cs typeface="Times New Roman" panose="02020603050405020304" pitchFamily="18" charset="0"/>
              </a:rPr>
              <a:t>Із</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усіх</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етнополітичних</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партій</a:t>
            </a:r>
            <a:r>
              <a:rPr lang="ru-RU" sz="2000" dirty="0">
                <a:solidFill>
                  <a:prstClr val="black"/>
                </a:solidFill>
                <a:latin typeface="Times New Roman" panose="02020603050405020304" pitchFamily="18" charset="0"/>
                <a:cs typeface="Times New Roman" panose="02020603050405020304" pitchFamily="18" charset="0"/>
              </a:rPr>
              <a:t> в </a:t>
            </a:r>
            <a:r>
              <a:rPr lang="ru-RU" sz="2000" dirty="0" err="1">
                <a:solidFill>
                  <a:prstClr val="black"/>
                </a:solidFill>
                <a:latin typeface="Times New Roman" panose="02020603050405020304" pitchFamily="18" charset="0"/>
                <a:cs typeface="Times New Roman" panose="02020603050405020304" pitchFamily="18" charset="0"/>
              </a:rPr>
              <a:t>Україні</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лише</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чотири</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мають</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досвід</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участі</a:t>
            </a:r>
            <a:r>
              <a:rPr lang="ru-RU" sz="2000" dirty="0">
                <a:solidFill>
                  <a:prstClr val="black"/>
                </a:solidFill>
                <a:latin typeface="Times New Roman" panose="02020603050405020304" pitchFamily="18" charset="0"/>
                <a:cs typeface="Times New Roman" panose="02020603050405020304" pitchFamily="18" charset="0"/>
              </a:rPr>
              <a:t> у </a:t>
            </a:r>
            <a:r>
              <a:rPr lang="ru-RU" sz="2000" dirty="0" err="1">
                <a:solidFill>
                  <a:prstClr val="black"/>
                </a:solidFill>
                <a:latin typeface="Times New Roman" panose="02020603050405020304" pitchFamily="18" charset="0"/>
                <a:cs typeface="Times New Roman" panose="02020603050405020304" pitchFamily="18" charset="0"/>
              </a:rPr>
              <a:t>виборчому</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процесі</a:t>
            </a:r>
            <a:r>
              <a:rPr lang="ru-RU" sz="2000" dirty="0">
                <a:solidFill>
                  <a:prstClr val="black"/>
                </a:solidFill>
                <a:latin typeface="Times New Roman" panose="02020603050405020304" pitchFamily="18" charset="0"/>
                <a:cs typeface="Times New Roman" panose="02020603050405020304" pitchFamily="18" charset="0"/>
              </a:rPr>
              <a:t> і </a:t>
            </a:r>
            <a:r>
              <a:rPr lang="ru-RU" sz="2000" dirty="0" err="1">
                <a:solidFill>
                  <a:prstClr val="black"/>
                </a:solidFill>
                <a:latin typeface="Times New Roman" panose="02020603050405020304" pitchFamily="18" charset="0"/>
                <a:cs typeface="Times New Roman" panose="02020603050405020304" pitchFamily="18" charset="0"/>
              </a:rPr>
              <a:t>представленості</a:t>
            </a:r>
            <a:r>
              <a:rPr lang="ru-RU" sz="2000" dirty="0">
                <a:solidFill>
                  <a:prstClr val="black"/>
                </a:solidFill>
                <a:latin typeface="Times New Roman" panose="02020603050405020304" pitchFamily="18" charset="0"/>
                <a:cs typeface="Times New Roman" panose="02020603050405020304" pitchFamily="18" charset="0"/>
              </a:rPr>
              <a:t> в органах </a:t>
            </a:r>
            <a:r>
              <a:rPr lang="ru-RU" sz="2000" dirty="0" err="1">
                <a:solidFill>
                  <a:prstClr val="black"/>
                </a:solidFill>
                <a:latin typeface="Times New Roman" panose="02020603050405020304" pitchFamily="18" charset="0"/>
                <a:cs typeface="Times New Roman" panose="02020603050405020304" pitchFamily="18" charset="0"/>
              </a:rPr>
              <a:t>влади</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дві</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угорські</a:t>
            </a:r>
            <a:r>
              <a:rPr lang="ru-RU" sz="2000" dirty="0">
                <a:solidFill>
                  <a:prstClr val="black"/>
                </a:solidFill>
                <a:latin typeface="Times New Roman" panose="02020603050405020304" pitchFamily="18" charset="0"/>
                <a:cs typeface="Times New Roman" panose="02020603050405020304" pitchFamily="18" charset="0"/>
              </a:rPr>
              <a:t> (Демократична </a:t>
            </a:r>
            <a:r>
              <a:rPr lang="ru-RU" sz="2000" dirty="0" err="1">
                <a:solidFill>
                  <a:prstClr val="black"/>
                </a:solidFill>
                <a:latin typeface="Times New Roman" panose="02020603050405020304" pitchFamily="18" charset="0"/>
                <a:cs typeface="Times New Roman" panose="02020603050405020304" pitchFamily="18" charset="0"/>
              </a:rPr>
              <a:t>партія</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угорців</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України</a:t>
            </a:r>
            <a:r>
              <a:rPr lang="ru-RU" sz="2000" dirty="0">
                <a:solidFill>
                  <a:prstClr val="black"/>
                </a:solidFill>
                <a:latin typeface="Times New Roman" panose="02020603050405020304" pitchFamily="18" charset="0"/>
                <a:cs typeface="Times New Roman" panose="02020603050405020304" pitchFamily="18" charset="0"/>
              </a:rPr>
              <a:t> та </a:t>
            </a:r>
            <a:r>
              <a:rPr lang="ru-RU" sz="2000" dirty="0" err="1">
                <a:solidFill>
                  <a:prstClr val="black"/>
                </a:solidFill>
                <a:latin typeface="Times New Roman" panose="02020603050405020304" pitchFamily="18" charset="0"/>
                <a:cs typeface="Times New Roman" panose="02020603050405020304" pitchFamily="18" charset="0"/>
              </a:rPr>
              <a:t>партія</a:t>
            </a:r>
            <a:r>
              <a:rPr lang="ru-RU" sz="2000" dirty="0">
                <a:solidFill>
                  <a:prstClr val="black"/>
                </a:solidFill>
                <a:latin typeface="Times New Roman" panose="02020603050405020304" pitchFamily="18" charset="0"/>
                <a:cs typeface="Times New Roman" panose="02020603050405020304" pitchFamily="18" charset="0"/>
              </a:rPr>
              <a:t> «КМКС» — </a:t>
            </a:r>
            <a:r>
              <a:rPr lang="ru-RU" sz="2000" dirty="0" err="1">
                <a:solidFill>
                  <a:prstClr val="black"/>
                </a:solidFill>
                <a:latin typeface="Times New Roman" panose="02020603050405020304" pitchFamily="18" charset="0"/>
                <a:cs typeface="Times New Roman" panose="02020603050405020304" pitchFamily="18" charset="0"/>
              </a:rPr>
              <a:t>Партія</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угорців</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України</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обидві</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партії</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були</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засновані</a:t>
            </a:r>
            <a:r>
              <a:rPr lang="ru-RU" sz="2000" dirty="0">
                <a:solidFill>
                  <a:prstClr val="black"/>
                </a:solidFill>
                <a:latin typeface="Times New Roman" panose="02020603050405020304" pitchFamily="18" charset="0"/>
                <a:cs typeface="Times New Roman" panose="02020603050405020304" pitchFamily="18" charset="0"/>
              </a:rPr>
              <a:t> у 2005 р.), </a:t>
            </a:r>
            <a:r>
              <a:rPr lang="ru-RU" sz="2000" dirty="0" err="1">
                <a:solidFill>
                  <a:prstClr val="black"/>
                </a:solidFill>
                <a:latin typeface="Times New Roman" panose="02020603050405020304" pitchFamily="18" charset="0"/>
                <a:cs typeface="Times New Roman" panose="02020603050405020304" pitchFamily="18" charset="0"/>
              </a:rPr>
              <a:t>партія</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Руський</a:t>
            </a:r>
            <a:r>
              <a:rPr lang="ru-RU" sz="2000" dirty="0">
                <a:solidFill>
                  <a:prstClr val="black"/>
                </a:solidFill>
                <a:latin typeface="Times New Roman" panose="02020603050405020304" pitchFamily="18" charset="0"/>
                <a:cs typeface="Times New Roman" panose="02020603050405020304" pitchFamily="18" charset="0"/>
              </a:rPr>
              <a:t> блок», </a:t>
            </a:r>
            <a:r>
              <a:rPr lang="ru-RU" sz="2000" dirty="0" err="1">
                <a:solidFill>
                  <a:prstClr val="black"/>
                </a:solidFill>
                <a:latin typeface="Times New Roman" panose="02020603050405020304" pitchFamily="18" charset="0"/>
                <a:cs typeface="Times New Roman" panose="02020603050405020304" pitchFamily="18" charset="0"/>
              </a:rPr>
              <a:t>що</a:t>
            </a:r>
            <a:r>
              <a:rPr lang="ru-RU" sz="2000" dirty="0">
                <a:solidFill>
                  <a:prstClr val="black"/>
                </a:solidFill>
                <a:latin typeface="Times New Roman" panose="02020603050405020304" pitchFamily="18" charset="0"/>
                <a:cs typeface="Times New Roman" panose="02020603050405020304" pitchFamily="18" charset="0"/>
              </a:rPr>
              <a:t> практично представляла </a:t>
            </a:r>
            <a:r>
              <a:rPr lang="ru-RU" sz="2000" dirty="0" err="1">
                <a:solidFill>
                  <a:prstClr val="black"/>
                </a:solidFill>
                <a:latin typeface="Times New Roman" panose="02020603050405020304" pitchFamily="18" charset="0"/>
                <a:cs typeface="Times New Roman" panose="02020603050405020304" pitchFamily="18" charset="0"/>
              </a:rPr>
              <a:t>інтереси</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росіян</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Криму</a:t>
            </a:r>
            <a:r>
              <a:rPr lang="ru-RU" sz="2000" dirty="0">
                <a:solidFill>
                  <a:prstClr val="black"/>
                </a:solidFill>
                <a:latin typeface="Times New Roman" panose="02020603050405020304" pitchFamily="18" charset="0"/>
                <a:cs typeface="Times New Roman" panose="02020603050405020304" pitchFamily="18" charset="0"/>
              </a:rPr>
              <a:t>, та </a:t>
            </a:r>
            <a:r>
              <a:rPr lang="ru-RU" sz="2000" dirty="0" err="1">
                <a:solidFill>
                  <a:prstClr val="black"/>
                </a:solidFill>
                <a:latin typeface="Times New Roman" panose="02020603050405020304" pitchFamily="18" charset="0"/>
                <a:cs typeface="Times New Roman" panose="02020603050405020304" pitchFamily="18" charset="0"/>
              </a:rPr>
              <a:t>Меджліс</a:t>
            </a:r>
            <a:r>
              <a:rPr lang="ru-RU" sz="2000" dirty="0">
                <a:solidFill>
                  <a:prstClr val="black"/>
                </a:solidFill>
                <a:latin typeface="Times New Roman" panose="02020603050405020304" pitchFamily="18" charset="0"/>
                <a:cs typeface="Times New Roman" panose="02020603050405020304" pitchFamily="18" charset="0"/>
              </a:rPr>
              <a:t> </a:t>
            </a:r>
            <a:r>
              <a:rPr lang="ru-RU" sz="2000" dirty="0" err="1">
                <a:solidFill>
                  <a:prstClr val="black"/>
                </a:solidFill>
                <a:latin typeface="Times New Roman" panose="02020603050405020304" pitchFamily="18" charset="0"/>
                <a:cs typeface="Times New Roman" panose="02020603050405020304" pitchFamily="18" charset="0"/>
              </a:rPr>
              <a:t>кримськота-тарського</a:t>
            </a:r>
            <a:r>
              <a:rPr lang="ru-RU" sz="2000" dirty="0">
                <a:solidFill>
                  <a:prstClr val="black"/>
                </a:solidFill>
                <a:latin typeface="Times New Roman" panose="02020603050405020304" pitchFamily="18" charset="0"/>
                <a:cs typeface="Times New Roman" panose="02020603050405020304" pitchFamily="18" charset="0"/>
              </a:rPr>
              <a:t> народу. </a:t>
            </a:r>
            <a:endParaRPr lang="ru-RU" sz="20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052736"/>
            <a:ext cx="8496944" cy="4154984"/>
          </a:xfrm>
          <a:prstGeom prst="rect">
            <a:avLst/>
          </a:prstGeom>
          <a:solidFill>
            <a:schemeClr val="bg2">
              <a:lumMod val="75000"/>
            </a:schemeClr>
          </a:solidFill>
        </p:spPr>
        <p:txBody>
          <a:bodyPr wrap="square">
            <a:spAutoFit/>
          </a:bodyPr>
          <a:lstStyle/>
          <a:p>
            <a:pPr algn="just"/>
            <a:r>
              <a:rPr lang="uk-UA" sz="2400" dirty="0">
                <a:solidFill>
                  <a:srgbClr val="000000"/>
                </a:solidFill>
                <a:latin typeface="Times New Roman" panose="02020603050405020304" pitchFamily="18" charset="0"/>
              </a:rPr>
              <a:t>Контрастність та невизначеність політичних орієнтацій національних меншин можна пояснити декількома чинниками. Наприклад, різна історична доля національних меншин України. Деякі проживають на своїх етнічних землях, інші мігрували на територію України сотні років тому, а інші є недавніми мігрантами. Є меншини, які у недавньому минулому мали певні привілеї, а є меншини, які зазнавали депортацій та репресій. Слід врахувати те, що кожна особливість розвитку тієї чи іншої національної меншини впливає на політичні симпатії, низький загальний рівень політизованості національних меншин. </a:t>
            </a:r>
            <a:endParaRPr lang="uk-UA"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2551837"/>
            <a:ext cx="4572000" cy="369332"/>
          </a:xfrm>
          <a:prstGeom prst="rect">
            <a:avLst/>
          </a:prstGeom>
        </p:spPr>
        <p:txBody>
          <a:bodyPr>
            <a:spAutoFit/>
          </a:bodyPr>
          <a:lstStyle/>
          <a:p>
            <a:endParaRPr lang="uk-UA" dirty="0"/>
          </a:p>
        </p:txBody>
      </p:sp>
      <p:sp>
        <p:nvSpPr>
          <p:cNvPr id="3" name="Прямоугольник 2"/>
          <p:cNvSpPr/>
          <p:nvPr/>
        </p:nvSpPr>
        <p:spPr>
          <a:xfrm>
            <a:off x="467544" y="980728"/>
            <a:ext cx="8280920" cy="3477875"/>
          </a:xfrm>
          <a:prstGeom prst="rect">
            <a:avLst/>
          </a:prstGeom>
          <a:solidFill>
            <a:schemeClr val="accent2">
              <a:lumMod val="20000"/>
              <a:lumOff val="80000"/>
            </a:schemeClr>
          </a:solidFill>
        </p:spPr>
        <p:txBody>
          <a:bodyPr wrap="square">
            <a:spAutoFit/>
          </a:bodyPr>
          <a:lstStyle/>
          <a:p>
            <a:pPr algn="just"/>
            <a:endParaRPr lang="uk-UA" sz="2000" dirty="0">
              <a:latin typeface="Times New Roman" panose="02020603050405020304" pitchFamily="18" charset="0"/>
              <a:cs typeface="Times New Roman" panose="02020603050405020304" pitchFamily="18" charset="0"/>
            </a:endParaRPr>
          </a:p>
          <a:p>
            <a:pPr algn="just"/>
            <a:endParaRPr lang="uk-UA" sz="2000" i="1"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Якщо </a:t>
            </a:r>
            <a:r>
              <a:rPr lang="uk-UA" sz="2000" dirty="0">
                <a:latin typeface="Times New Roman" panose="02020603050405020304" pitchFamily="18" charset="0"/>
                <a:cs typeface="Times New Roman" panose="02020603050405020304" pitchFamily="18" charset="0"/>
              </a:rPr>
              <a:t>дати загальну характеристику цих партій, то можна наголосити, що майже усі етнічні партії є нечисельними, їх діяльність найчастіше має регіональний характер і залежить від компактного проживання </a:t>
            </a:r>
            <a:r>
              <a:rPr lang="uk-UA" sz="2000" dirty="0" err="1">
                <a:latin typeface="Times New Roman" panose="02020603050405020304" pitchFamily="18" charset="0"/>
                <a:cs typeface="Times New Roman" panose="02020603050405020304" pitchFamily="18" charset="0"/>
              </a:rPr>
              <a:t>етноспільноти</a:t>
            </a:r>
            <a:r>
              <a:rPr lang="uk-UA" sz="2000" dirty="0">
                <a:latin typeface="Times New Roman" panose="02020603050405020304" pitchFamily="18" charset="0"/>
                <a:cs typeface="Times New Roman" panose="02020603050405020304" pitchFamily="18" charset="0"/>
              </a:rPr>
              <a:t>.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Наприклад</a:t>
            </a:r>
            <a:r>
              <a:rPr lang="uk-UA" sz="2000" dirty="0">
                <a:latin typeface="Times New Roman" panose="02020603050405020304" pitchFamily="18" charset="0"/>
                <a:cs typeface="Times New Roman" panose="02020603050405020304" pitchFamily="18" charset="0"/>
              </a:rPr>
              <a:t>, обидві угорські  партії мають досить вагому підтримку з боку сусідньої Угорщини і представлені в облраді Закарпаття. Вони мають на меті створення в рамках Закарпаття „</a:t>
            </a:r>
            <a:r>
              <a:rPr lang="uk-UA" sz="2000" dirty="0" err="1">
                <a:latin typeface="Times New Roman" panose="02020603050405020304" pitchFamily="18" charset="0"/>
                <a:cs typeface="Times New Roman" panose="02020603050405020304" pitchFamily="18" charset="0"/>
              </a:rPr>
              <a:t>Притиснянського</a:t>
            </a:r>
            <a:r>
              <a:rPr lang="uk-UA" sz="2000" dirty="0">
                <a:latin typeface="Times New Roman" panose="02020603050405020304" pitchFamily="18" charset="0"/>
                <a:cs typeface="Times New Roman" panose="02020603050405020304" pitchFamily="18" charset="0"/>
              </a:rPr>
              <a:t> району” з центром у </a:t>
            </a:r>
            <a:r>
              <a:rPr lang="uk-UA" sz="2000" dirty="0" err="1">
                <a:latin typeface="Times New Roman" panose="02020603050405020304" pitchFamily="18" charset="0"/>
                <a:cs typeface="Times New Roman" panose="02020603050405020304" pitchFamily="18" charset="0"/>
              </a:rPr>
              <a:t>м.Берегове</a:t>
            </a:r>
            <a:r>
              <a:rPr lang="uk-UA" sz="2000" dirty="0">
                <a:latin typeface="Times New Roman" panose="02020603050405020304" pitchFamily="18" charset="0"/>
                <a:cs typeface="Times New Roman" panose="02020603050405020304" pitchFamily="18" charset="0"/>
              </a:rPr>
              <a:t>, який об'єднав би </a:t>
            </a:r>
            <a:r>
              <a:rPr lang="uk-UA" sz="2000" dirty="0" err="1">
                <a:latin typeface="Times New Roman" panose="02020603050405020304" pitchFamily="18" charset="0"/>
                <a:cs typeface="Times New Roman" panose="02020603050405020304" pitchFamily="18" charset="0"/>
              </a:rPr>
              <a:t>угорськомовні</a:t>
            </a:r>
            <a:r>
              <a:rPr lang="uk-UA" sz="2000" dirty="0">
                <a:latin typeface="Times New Roman" panose="02020603050405020304" pitchFamily="18" charset="0"/>
                <a:cs typeface="Times New Roman" panose="02020603050405020304" pitchFamily="18" charset="0"/>
              </a:rPr>
              <a:t> населені пункти області.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88640"/>
            <a:ext cx="8208912" cy="3785652"/>
          </a:xfrm>
          <a:prstGeom prst="rect">
            <a:avLst/>
          </a:prstGeom>
          <a:solidFill>
            <a:schemeClr val="accent2">
              <a:lumMod val="20000"/>
              <a:lumOff val="80000"/>
            </a:schemeClr>
          </a:solidFill>
        </p:spPr>
        <p:txBody>
          <a:bodyPr wrap="square">
            <a:spAutoFit/>
          </a:bodyPr>
          <a:lstStyle/>
          <a:p>
            <a:pPr algn="just"/>
            <a:r>
              <a:rPr lang="uk-UA" sz="2400" dirty="0">
                <a:solidFill>
                  <a:srgbClr val="000000"/>
                </a:solidFill>
                <a:latin typeface="Times New Roman" panose="02020603050405020304" pitchFamily="18" charset="0"/>
              </a:rPr>
              <a:t>Ряд </a:t>
            </a:r>
            <a:r>
              <a:rPr lang="uk-UA" sz="2400" dirty="0" err="1">
                <a:solidFill>
                  <a:srgbClr val="000000"/>
                </a:solidFill>
                <a:latin typeface="Times New Roman" panose="02020603050405020304" pitchFamily="18" charset="0"/>
              </a:rPr>
              <a:t>етнополітичних</a:t>
            </a:r>
            <a:r>
              <a:rPr lang="uk-UA" sz="2400" dirty="0">
                <a:solidFill>
                  <a:srgbClr val="000000"/>
                </a:solidFill>
                <a:latin typeface="Times New Roman" panose="02020603050405020304" pitchFamily="18" charset="0"/>
              </a:rPr>
              <a:t> партій </a:t>
            </a:r>
            <a:r>
              <a:rPr lang="uk-UA" sz="2400" dirty="0" smtClean="0">
                <a:solidFill>
                  <a:srgbClr val="000000"/>
                </a:solidFill>
                <a:latin typeface="Times New Roman" panose="02020603050405020304" pitchFamily="18" charset="0"/>
              </a:rPr>
              <a:t>мали </a:t>
            </a:r>
            <a:r>
              <a:rPr lang="uk-UA" sz="2400" dirty="0">
                <a:solidFill>
                  <a:srgbClr val="000000"/>
                </a:solidFill>
                <a:latin typeface="Times New Roman" panose="02020603050405020304" pitchFamily="18" charset="0"/>
              </a:rPr>
              <a:t>чітко виражений дезінтеграційний характер, зокрема, на виборах 2002 року „Руський блок” виступав із програмою, основними принципами якої </a:t>
            </a:r>
            <a:r>
              <a:rPr lang="uk-UA" sz="2400" dirty="0" smtClean="0">
                <a:solidFill>
                  <a:srgbClr val="000000"/>
                </a:solidFill>
                <a:latin typeface="Times New Roman" panose="02020603050405020304" pitchFamily="18" charset="0"/>
              </a:rPr>
              <a:t>були:</a:t>
            </a:r>
          </a:p>
          <a:p>
            <a:pPr marL="342900" indent="-342900" algn="just">
              <a:buFont typeface="Wingdings" panose="05000000000000000000" pitchFamily="2" charset="2"/>
              <a:buChar char="Ø"/>
            </a:pPr>
            <a:r>
              <a:rPr lang="uk-UA" sz="2400" dirty="0" smtClean="0">
                <a:solidFill>
                  <a:srgbClr val="000000"/>
                </a:solidFill>
                <a:latin typeface="Times New Roman" panose="02020603050405020304" pitchFamily="18" charset="0"/>
              </a:rPr>
              <a:t> </a:t>
            </a:r>
            <a:r>
              <a:rPr lang="uk-UA" sz="2400" dirty="0">
                <a:solidFill>
                  <a:srgbClr val="000000"/>
                </a:solidFill>
                <a:latin typeface="Times New Roman" panose="02020603050405020304" pitchFamily="18" charset="0"/>
              </a:rPr>
              <a:t>„...приєднання України до Союзу Росії і Білорусі, </a:t>
            </a:r>
            <a:endParaRPr lang="uk-UA" sz="2400" dirty="0" smtClean="0">
              <a:solidFill>
                <a:srgbClr val="000000"/>
              </a:solidFill>
              <a:latin typeface="Times New Roman" panose="02020603050405020304" pitchFamily="18" charset="0"/>
            </a:endParaRPr>
          </a:p>
          <a:p>
            <a:pPr marL="342900" indent="-342900" algn="just">
              <a:buFont typeface="Wingdings" panose="05000000000000000000" pitchFamily="2" charset="2"/>
              <a:buChar char="Ø"/>
            </a:pPr>
            <a:r>
              <a:rPr lang="uk-UA" sz="2400" dirty="0" smtClean="0">
                <a:solidFill>
                  <a:srgbClr val="000000"/>
                </a:solidFill>
                <a:latin typeface="Times New Roman" panose="02020603050405020304" pitchFamily="18" charset="0"/>
              </a:rPr>
              <a:t>встановлення </a:t>
            </a:r>
            <a:r>
              <a:rPr lang="uk-UA" sz="2400" dirty="0">
                <a:solidFill>
                  <a:srgbClr val="000000"/>
                </a:solidFill>
                <a:latin typeface="Times New Roman" panose="02020603050405020304" pitchFamily="18" charset="0"/>
              </a:rPr>
              <a:t>та закріплення єдиного економічного, інформаційного та культурного простору Росії, України та Білорусі; </a:t>
            </a:r>
            <a:endParaRPr lang="uk-UA" sz="2400" dirty="0" smtClean="0">
              <a:solidFill>
                <a:srgbClr val="000000"/>
              </a:solidFill>
              <a:latin typeface="Times New Roman" panose="02020603050405020304" pitchFamily="18" charset="0"/>
            </a:endParaRPr>
          </a:p>
          <a:p>
            <a:pPr marL="342900" indent="-342900" algn="just">
              <a:buFont typeface="Wingdings" panose="05000000000000000000" pitchFamily="2" charset="2"/>
              <a:buChar char="Ø"/>
            </a:pPr>
            <a:r>
              <a:rPr lang="uk-UA" sz="2400" dirty="0" smtClean="0">
                <a:solidFill>
                  <a:srgbClr val="000000"/>
                </a:solidFill>
                <a:latin typeface="Times New Roman" panose="02020603050405020304" pitchFamily="18" charset="0"/>
              </a:rPr>
              <a:t>надання </a:t>
            </a:r>
            <a:r>
              <a:rPr lang="uk-UA" sz="2400" dirty="0">
                <a:solidFill>
                  <a:srgbClr val="000000"/>
                </a:solidFill>
                <a:latin typeface="Times New Roman" panose="02020603050405020304" pitchFamily="18" charset="0"/>
              </a:rPr>
              <a:t>російській мові статусу державної нарівні з українською мовою</a:t>
            </a:r>
            <a:r>
              <a:rPr lang="uk-UA" sz="2400" dirty="0" smtClean="0">
                <a:solidFill>
                  <a:srgbClr val="000000"/>
                </a:solidFill>
                <a:latin typeface="Times New Roman" panose="02020603050405020304" pitchFamily="18" charset="0"/>
              </a:rPr>
              <a:t>”.</a:t>
            </a:r>
            <a:endParaRPr lang="uk-UA" sz="2400" dirty="0"/>
          </a:p>
        </p:txBody>
      </p:sp>
      <p:sp>
        <p:nvSpPr>
          <p:cNvPr id="3" name="Прямоугольник 2"/>
          <p:cNvSpPr/>
          <p:nvPr/>
        </p:nvSpPr>
        <p:spPr>
          <a:xfrm>
            <a:off x="251520" y="4365104"/>
            <a:ext cx="8784976" cy="1938992"/>
          </a:xfrm>
          <a:prstGeom prst="rect">
            <a:avLst/>
          </a:prstGeom>
          <a:solidFill>
            <a:schemeClr val="bg2">
              <a:lumMod val="75000"/>
            </a:schemeClr>
          </a:solidFill>
        </p:spPr>
        <p:txBody>
          <a:bodyPr wrap="square">
            <a:spAutoFit/>
          </a:bodyPr>
          <a:lstStyle/>
          <a:p>
            <a:pPr algn="just"/>
            <a:r>
              <a:rPr lang="uk-UA" sz="2000" dirty="0">
                <a:solidFill>
                  <a:srgbClr val="000000"/>
                </a:solidFill>
                <a:latin typeface="Times New Roman" panose="02020603050405020304" pitchFamily="18" charset="0"/>
              </a:rPr>
              <a:t>Результати парламентських виборів 2002 року показали, що політична мобілізація на дезінтеграційному рівні (створення політичних партій та блоків на основі національних меншин) себе не виправдала. Зокрема, „Руський блок” опинився  на шістнадцятому місці  серед політичних партій, отримавши 0,73% голосів виборців. Серед регіонів, які віддали найбільшу кількість голосів за цей блок – АР Крим, Луганська, Харківська області.</a:t>
            </a:r>
            <a:endParaRPr lang="uk-UA"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640960" cy="5940088"/>
          </a:xfrm>
          <a:prstGeom prst="rect">
            <a:avLst/>
          </a:prstGeom>
          <a:solidFill>
            <a:schemeClr val="accent2">
              <a:lumMod val="20000"/>
              <a:lumOff val="80000"/>
            </a:schemeClr>
          </a:solidFill>
        </p:spPr>
        <p:txBody>
          <a:bodyPr wrap="square">
            <a:spAutoFit/>
          </a:bodyPr>
          <a:lstStyle/>
          <a:p>
            <a:pPr lvl="0" algn="just"/>
            <a:r>
              <a:rPr lang="uk-UA" sz="2000" dirty="0">
                <a:solidFill>
                  <a:prstClr val="black"/>
                </a:solidFill>
                <a:latin typeface="Times New Roman" panose="02020603050405020304" pitchFamily="18" charset="0"/>
                <a:cs typeface="Times New Roman" panose="02020603050405020304" pitchFamily="18" charset="0"/>
              </a:rPr>
              <a:t>Передвиборна програма 2006 р. „</a:t>
            </a:r>
            <a:r>
              <a:rPr lang="uk-UA" sz="2000" b="1" dirty="0">
                <a:solidFill>
                  <a:prstClr val="black"/>
                </a:solidFill>
                <a:latin typeface="Times New Roman" panose="02020603050405020304" pitchFamily="18" charset="0"/>
                <a:cs typeface="Times New Roman" panose="02020603050405020304" pitchFamily="18" charset="0"/>
              </a:rPr>
              <a:t>КМКС” Партії угорців України</a:t>
            </a:r>
            <a:r>
              <a:rPr lang="uk-UA" sz="2000" dirty="0">
                <a:solidFill>
                  <a:prstClr val="black"/>
                </a:solidFill>
                <a:latin typeface="Times New Roman" panose="02020603050405020304" pitchFamily="18" charset="0"/>
                <a:cs typeface="Times New Roman" panose="02020603050405020304" pitchFamily="18" charset="0"/>
              </a:rPr>
              <a:t>” містить наступні вимоги: </a:t>
            </a:r>
            <a:endParaRPr lang="uk-UA" sz="2000" dirty="0" smtClean="0">
              <a:solidFill>
                <a:prstClr val="black"/>
              </a:solidFill>
              <a:latin typeface="Times New Roman" panose="02020603050405020304" pitchFamily="18" charset="0"/>
              <a:cs typeface="Times New Roman" panose="02020603050405020304" pitchFamily="18" charset="0"/>
            </a:endParaRPr>
          </a:p>
          <a:p>
            <a:pPr marL="342900" lvl="0" indent="-342900" algn="just">
              <a:buFont typeface="Wingdings" panose="05000000000000000000" pitchFamily="2" charset="2"/>
              <a:buChar char="Ø"/>
            </a:pPr>
            <a:r>
              <a:rPr lang="uk-UA" sz="2000" dirty="0" smtClean="0">
                <a:solidFill>
                  <a:prstClr val="black"/>
                </a:solidFill>
                <a:latin typeface="Times New Roman" panose="02020603050405020304" pitchFamily="18" charset="0"/>
                <a:cs typeface="Times New Roman" panose="02020603050405020304" pitchFamily="18" charset="0"/>
              </a:rPr>
              <a:t>надати </a:t>
            </a:r>
            <a:r>
              <a:rPr lang="uk-UA" sz="2000" dirty="0">
                <a:solidFill>
                  <a:prstClr val="black"/>
                </a:solidFill>
                <a:latin typeface="Times New Roman" panose="02020603050405020304" pitchFamily="18" charset="0"/>
                <a:cs typeface="Times New Roman" panose="02020603050405020304" pitchFamily="18" charset="0"/>
              </a:rPr>
              <a:t>національним меншинам право на створення всіх форм автономії; </a:t>
            </a:r>
            <a:endParaRPr lang="uk-UA" sz="2000" dirty="0" smtClean="0">
              <a:solidFill>
                <a:prstClr val="black"/>
              </a:solidFill>
              <a:latin typeface="Times New Roman" panose="02020603050405020304" pitchFamily="18" charset="0"/>
              <a:cs typeface="Times New Roman" panose="02020603050405020304" pitchFamily="18" charset="0"/>
            </a:endParaRPr>
          </a:p>
          <a:p>
            <a:pPr marL="342900" lvl="0" indent="-342900" algn="just">
              <a:buFont typeface="Wingdings" panose="05000000000000000000" pitchFamily="2" charset="2"/>
              <a:buChar char="Ø"/>
            </a:pPr>
            <a:r>
              <a:rPr lang="uk-UA" sz="2000" dirty="0" smtClean="0">
                <a:solidFill>
                  <a:prstClr val="black"/>
                </a:solidFill>
                <a:latin typeface="Times New Roman" panose="02020603050405020304" pitchFamily="18" charset="0"/>
                <a:cs typeface="Times New Roman" panose="02020603050405020304" pitchFamily="18" charset="0"/>
              </a:rPr>
              <a:t>розширити </a:t>
            </a:r>
            <a:r>
              <a:rPr lang="uk-UA" sz="2000" dirty="0">
                <a:solidFill>
                  <a:prstClr val="black"/>
                </a:solidFill>
                <a:latin typeface="Times New Roman" panose="02020603050405020304" pitchFamily="18" charset="0"/>
                <a:cs typeface="Times New Roman" panose="02020603050405020304" pitchFamily="18" charset="0"/>
              </a:rPr>
              <a:t>сфери застосування угорської мови (зокрема, двомовність діловодства в населених пунктах, де мешкає хоча б 20% угорців); </a:t>
            </a:r>
            <a:endParaRPr lang="uk-UA" sz="2000" dirty="0" smtClean="0">
              <a:solidFill>
                <a:prstClr val="black"/>
              </a:solidFill>
              <a:latin typeface="Times New Roman" panose="02020603050405020304" pitchFamily="18" charset="0"/>
              <a:cs typeface="Times New Roman" panose="02020603050405020304" pitchFamily="18" charset="0"/>
            </a:endParaRPr>
          </a:p>
          <a:p>
            <a:pPr marL="342900" lvl="0" indent="-342900" algn="just">
              <a:buFont typeface="Wingdings" panose="05000000000000000000" pitchFamily="2" charset="2"/>
              <a:buChar char="Ø"/>
            </a:pPr>
            <a:r>
              <a:rPr lang="uk-UA" sz="2000" dirty="0" smtClean="0">
                <a:solidFill>
                  <a:prstClr val="black"/>
                </a:solidFill>
                <a:latin typeface="Times New Roman" panose="02020603050405020304" pitchFamily="18" charset="0"/>
                <a:cs typeface="Times New Roman" panose="02020603050405020304" pitchFamily="18" charset="0"/>
              </a:rPr>
              <a:t>забезпечити </a:t>
            </a:r>
            <a:r>
              <a:rPr lang="uk-UA" sz="2000" dirty="0">
                <a:solidFill>
                  <a:prstClr val="black"/>
                </a:solidFill>
                <a:latin typeface="Times New Roman" panose="02020603050405020304" pitchFamily="18" charset="0"/>
                <a:cs typeface="Times New Roman" panose="02020603050405020304" pitchFamily="18" charset="0"/>
              </a:rPr>
              <a:t>державне фінансування закладів освіти та культури національних меншин </a:t>
            </a:r>
            <a:r>
              <a:rPr lang="uk-UA" sz="2000" dirty="0" smtClean="0">
                <a:solidFill>
                  <a:prstClr val="black"/>
                </a:solidFill>
                <a:latin typeface="Times New Roman" panose="02020603050405020304" pitchFamily="18" charset="0"/>
                <a:cs typeface="Times New Roman" panose="02020603050405020304" pitchFamily="18" charset="0"/>
              </a:rPr>
              <a:t>тощо. </a:t>
            </a:r>
          </a:p>
          <a:p>
            <a:pPr lvl="0" algn="just"/>
            <a:endParaRPr lang="uk-UA" sz="2000" dirty="0">
              <a:solidFill>
                <a:prstClr val="black"/>
              </a:solidFill>
              <a:latin typeface="Times New Roman" panose="02020603050405020304" pitchFamily="18" charset="0"/>
              <a:cs typeface="Times New Roman" panose="02020603050405020304" pitchFamily="18" charset="0"/>
            </a:endParaRPr>
          </a:p>
          <a:p>
            <a:pPr lvl="0" algn="just"/>
            <a:r>
              <a:rPr lang="uk-UA" sz="2000" dirty="0" smtClean="0">
                <a:solidFill>
                  <a:prstClr val="black"/>
                </a:solidFill>
                <a:latin typeface="Times New Roman" panose="02020603050405020304" pitchFamily="18" charset="0"/>
                <a:cs typeface="Times New Roman" panose="02020603050405020304" pitchFamily="18" charset="0"/>
              </a:rPr>
              <a:t>Інша </a:t>
            </a:r>
            <a:r>
              <a:rPr lang="uk-UA" sz="2000" dirty="0">
                <a:solidFill>
                  <a:prstClr val="black"/>
                </a:solidFill>
                <a:latin typeface="Times New Roman" panose="02020603050405020304" pitchFamily="18" charset="0"/>
                <a:cs typeface="Times New Roman" panose="02020603050405020304" pitchFamily="18" charset="0"/>
              </a:rPr>
              <a:t>партія угорців – </a:t>
            </a:r>
            <a:r>
              <a:rPr lang="uk-UA" sz="2000" b="1" dirty="0">
                <a:solidFill>
                  <a:prstClr val="black"/>
                </a:solidFill>
                <a:latin typeface="Times New Roman" panose="02020603050405020304" pitchFamily="18" charset="0"/>
                <a:cs typeface="Times New Roman" panose="02020603050405020304" pitchFamily="18" charset="0"/>
              </a:rPr>
              <a:t>Демократична партія угорців України </a:t>
            </a:r>
            <a:r>
              <a:rPr lang="uk-UA" sz="2000" dirty="0">
                <a:solidFill>
                  <a:prstClr val="black"/>
                </a:solidFill>
                <a:latin typeface="Times New Roman" panose="02020603050405020304" pitchFamily="18" charset="0"/>
                <a:cs typeface="Times New Roman" panose="02020603050405020304" pitchFamily="18" charset="0"/>
              </a:rPr>
              <a:t>у передвиборній програмі 2006 року відстоювала наступні завдання: </a:t>
            </a:r>
            <a:endParaRPr lang="uk-UA" sz="2000" dirty="0" smtClean="0">
              <a:solidFill>
                <a:prstClr val="black"/>
              </a:solidFill>
              <a:latin typeface="Times New Roman" panose="02020603050405020304" pitchFamily="18" charset="0"/>
              <a:cs typeface="Times New Roman" panose="02020603050405020304" pitchFamily="18" charset="0"/>
            </a:endParaRPr>
          </a:p>
          <a:p>
            <a:pPr marL="342900" lvl="0" indent="-342900" algn="just">
              <a:buFont typeface="Wingdings" panose="05000000000000000000" pitchFamily="2" charset="2"/>
              <a:buChar char="Ø"/>
            </a:pPr>
            <a:r>
              <a:rPr lang="uk-UA" sz="2000" dirty="0" smtClean="0">
                <a:solidFill>
                  <a:prstClr val="black"/>
                </a:solidFill>
                <a:latin typeface="Times New Roman" panose="02020603050405020304" pitchFamily="18" charset="0"/>
                <a:cs typeface="Times New Roman" panose="02020603050405020304" pitchFamily="18" charset="0"/>
              </a:rPr>
              <a:t>представництво </a:t>
            </a:r>
            <a:r>
              <a:rPr lang="uk-UA" sz="2000" dirty="0">
                <a:solidFill>
                  <a:prstClr val="black"/>
                </a:solidFill>
                <a:latin typeface="Times New Roman" panose="02020603050405020304" pitchFamily="18" charset="0"/>
                <a:cs typeface="Times New Roman" panose="02020603050405020304" pitchFamily="18" charset="0"/>
              </a:rPr>
              <a:t>національних громад у Верховній Раді; </a:t>
            </a:r>
            <a:endParaRPr lang="uk-UA" sz="2000" dirty="0" smtClean="0">
              <a:solidFill>
                <a:prstClr val="black"/>
              </a:solidFill>
              <a:latin typeface="Times New Roman" panose="02020603050405020304" pitchFamily="18" charset="0"/>
              <a:cs typeface="Times New Roman" panose="02020603050405020304" pitchFamily="18" charset="0"/>
            </a:endParaRPr>
          </a:p>
          <a:p>
            <a:pPr marL="342900" lvl="0" indent="-342900" algn="just">
              <a:buFont typeface="Wingdings" panose="05000000000000000000" pitchFamily="2" charset="2"/>
              <a:buChar char="Ø"/>
            </a:pPr>
            <a:r>
              <a:rPr lang="uk-UA" sz="2000" dirty="0" smtClean="0">
                <a:solidFill>
                  <a:prstClr val="black"/>
                </a:solidFill>
                <a:latin typeface="Times New Roman" panose="02020603050405020304" pitchFamily="18" charset="0"/>
                <a:cs typeface="Times New Roman" panose="02020603050405020304" pitchFamily="18" charset="0"/>
              </a:rPr>
              <a:t>національно-культурна </a:t>
            </a:r>
            <a:r>
              <a:rPr lang="uk-UA" sz="2000" dirty="0">
                <a:solidFill>
                  <a:prstClr val="black"/>
                </a:solidFill>
                <a:latin typeface="Times New Roman" panose="02020603050405020304" pitchFamily="18" charset="0"/>
                <a:cs typeface="Times New Roman" panose="02020603050405020304" pitchFamily="18" charset="0"/>
              </a:rPr>
              <a:t>автономія під егідою Угорщини; </a:t>
            </a:r>
            <a:endParaRPr lang="uk-UA" sz="2000" dirty="0" smtClean="0">
              <a:solidFill>
                <a:prstClr val="black"/>
              </a:solidFill>
              <a:latin typeface="Times New Roman" panose="02020603050405020304" pitchFamily="18" charset="0"/>
              <a:cs typeface="Times New Roman" panose="02020603050405020304" pitchFamily="18" charset="0"/>
            </a:endParaRPr>
          </a:p>
          <a:p>
            <a:pPr marL="342900" lvl="0" indent="-342900" algn="just">
              <a:buFont typeface="Wingdings" panose="05000000000000000000" pitchFamily="2" charset="2"/>
              <a:buChar char="Ø"/>
            </a:pPr>
            <a:r>
              <a:rPr lang="uk-UA" sz="2000" dirty="0" smtClean="0">
                <a:solidFill>
                  <a:prstClr val="black"/>
                </a:solidFill>
                <a:latin typeface="Times New Roman" panose="02020603050405020304" pitchFamily="18" charset="0"/>
                <a:cs typeface="Times New Roman" panose="02020603050405020304" pitchFamily="18" charset="0"/>
              </a:rPr>
              <a:t>реалізація </a:t>
            </a:r>
            <a:r>
              <a:rPr lang="uk-UA" sz="2000" dirty="0">
                <a:solidFill>
                  <a:prstClr val="black"/>
                </a:solidFill>
                <a:latin typeface="Times New Roman" panose="02020603050405020304" pitchFamily="18" charset="0"/>
                <a:cs typeface="Times New Roman" panose="02020603050405020304" pitchFamily="18" charset="0"/>
              </a:rPr>
              <a:t>права на навчання угорською мовою та підтримка державою </a:t>
            </a:r>
            <a:r>
              <a:rPr lang="uk-UA" sz="2000" dirty="0" err="1">
                <a:solidFill>
                  <a:prstClr val="black"/>
                </a:solidFill>
                <a:latin typeface="Times New Roman" panose="02020603050405020304" pitchFamily="18" charset="0"/>
                <a:cs typeface="Times New Roman" panose="02020603050405020304" pitchFamily="18" charset="0"/>
              </a:rPr>
              <a:t>угорськомовних</a:t>
            </a:r>
            <a:r>
              <a:rPr lang="uk-UA" sz="2000" dirty="0">
                <a:solidFill>
                  <a:prstClr val="black"/>
                </a:solidFill>
                <a:latin typeface="Times New Roman" panose="02020603050405020304" pitchFamily="18" charset="0"/>
                <a:cs typeface="Times New Roman" panose="02020603050405020304" pitchFamily="18" charset="0"/>
              </a:rPr>
              <a:t> видань; </a:t>
            </a:r>
            <a:endParaRPr lang="uk-UA" sz="2000" dirty="0" smtClean="0">
              <a:solidFill>
                <a:prstClr val="black"/>
              </a:solidFill>
              <a:latin typeface="Times New Roman" panose="02020603050405020304" pitchFamily="18" charset="0"/>
              <a:cs typeface="Times New Roman" panose="02020603050405020304" pitchFamily="18" charset="0"/>
            </a:endParaRPr>
          </a:p>
          <a:p>
            <a:pPr marL="342900" lvl="0" indent="-342900" algn="just">
              <a:buFont typeface="Wingdings" panose="05000000000000000000" pitchFamily="2" charset="2"/>
              <a:buChar char="Ø"/>
            </a:pPr>
            <a:r>
              <a:rPr lang="uk-UA" sz="2000" dirty="0" smtClean="0">
                <a:solidFill>
                  <a:prstClr val="black"/>
                </a:solidFill>
                <a:latin typeface="Times New Roman" panose="02020603050405020304" pitchFamily="18" charset="0"/>
                <a:cs typeface="Times New Roman" panose="02020603050405020304" pitchFamily="18" charset="0"/>
              </a:rPr>
              <a:t>реабілітація </a:t>
            </a:r>
            <a:r>
              <a:rPr lang="uk-UA" sz="2000" dirty="0">
                <a:solidFill>
                  <a:prstClr val="black"/>
                </a:solidFill>
                <a:latin typeface="Times New Roman" panose="02020603050405020304" pitchFamily="18" charset="0"/>
                <a:cs typeface="Times New Roman" panose="02020603050405020304" pitchFamily="18" charset="0"/>
              </a:rPr>
              <a:t>репресованих закарпатських </a:t>
            </a:r>
            <a:r>
              <a:rPr lang="uk-UA" sz="2000" dirty="0" smtClean="0">
                <a:solidFill>
                  <a:prstClr val="black"/>
                </a:solidFill>
                <a:latin typeface="Times New Roman" panose="02020603050405020304" pitchFamily="18" charset="0"/>
                <a:cs typeface="Times New Roman" panose="02020603050405020304" pitchFamily="18" charset="0"/>
              </a:rPr>
              <a:t>угорців. </a:t>
            </a:r>
          </a:p>
          <a:p>
            <a:pPr lvl="0" algn="just"/>
            <a:endParaRPr lang="uk-UA" sz="2000" dirty="0">
              <a:solidFill>
                <a:prstClr val="black"/>
              </a:solidFill>
              <a:latin typeface="Times New Roman" panose="02020603050405020304" pitchFamily="18" charset="0"/>
              <a:cs typeface="Times New Roman" panose="02020603050405020304" pitchFamily="18" charset="0"/>
            </a:endParaRPr>
          </a:p>
          <a:p>
            <a:pPr lvl="0" algn="just"/>
            <a:r>
              <a:rPr lang="uk-UA" sz="2000" dirty="0" smtClean="0">
                <a:solidFill>
                  <a:prstClr val="black"/>
                </a:solidFill>
                <a:latin typeface="Times New Roman" panose="02020603050405020304" pitchFamily="18" charset="0"/>
                <a:cs typeface="Times New Roman" panose="02020603050405020304" pitchFamily="18" charset="0"/>
              </a:rPr>
              <a:t>Разом </a:t>
            </a:r>
            <a:r>
              <a:rPr lang="uk-UA" sz="2000" dirty="0">
                <a:solidFill>
                  <a:prstClr val="black"/>
                </a:solidFill>
                <a:latin typeface="Times New Roman" panose="02020603050405020304" pitchFamily="18" charset="0"/>
                <a:cs typeface="Times New Roman" panose="02020603050405020304" pitchFamily="18" charset="0"/>
              </a:rPr>
              <a:t>з тим, </a:t>
            </a:r>
            <a:r>
              <a:rPr lang="uk-UA" sz="2000" i="1" dirty="0">
                <a:solidFill>
                  <a:prstClr val="black"/>
                </a:solidFill>
                <a:latin typeface="Times New Roman" panose="02020603050405020304" pitchFamily="18" charset="0"/>
                <a:cs typeface="Times New Roman" panose="02020603050405020304" pitchFamily="18" charset="0"/>
              </a:rPr>
              <a:t>значна чисельність та компактне проживання угорців в регіоні робить їх вагомою політичною </a:t>
            </a:r>
            <a:r>
              <a:rPr lang="uk-UA" sz="2000" dirty="0">
                <a:solidFill>
                  <a:prstClr val="black"/>
                </a:solidFill>
                <a:latin typeface="Times New Roman" panose="02020603050405020304" pitchFamily="18" charset="0"/>
                <a:cs typeface="Times New Roman" panose="02020603050405020304" pitchFamily="18" charset="0"/>
              </a:rPr>
              <a:t>силою, з якою не можна не рахуватись у політичних процесах Закарпаття.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980728"/>
            <a:ext cx="8208912" cy="2554545"/>
          </a:xfrm>
          <a:prstGeom prst="rect">
            <a:avLst/>
          </a:prstGeom>
          <a:solidFill>
            <a:schemeClr val="accent4">
              <a:lumMod val="20000"/>
              <a:lumOff val="80000"/>
            </a:schemeClr>
          </a:solidFill>
        </p:spPr>
        <p:txBody>
          <a:bodyPr wrap="square">
            <a:spAutoFit/>
          </a:bodyPr>
          <a:lstStyle/>
          <a:p>
            <a:pPr algn="just"/>
            <a:r>
              <a:rPr lang="uk-UA" sz="2000" dirty="0">
                <a:latin typeface="Times New Roman" panose="02020603050405020304" pitchFamily="18" charset="0"/>
                <a:cs typeface="Times New Roman" panose="02020603050405020304" pitchFamily="18" charset="0"/>
              </a:rPr>
              <a:t>Законодавство ряду </a:t>
            </a:r>
            <a:r>
              <a:rPr lang="uk-UA" sz="2000" i="1" dirty="0">
                <a:solidFill>
                  <a:srgbClr val="0070C0"/>
                </a:solidFill>
                <a:latin typeface="Times New Roman" panose="02020603050405020304" pitchFamily="18" charset="0"/>
                <a:cs typeface="Times New Roman" panose="02020603050405020304" pitchFamily="18" charset="0"/>
              </a:rPr>
              <a:t>країн </a:t>
            </a:r>
            <a:r>
              <a:rPr lang="uk-UA" sz="2000" i="1" dirty="0" smtClean="0">
                <a:solidFill>
                  <a:srgbClr val="0070C0"/>
                </a:solidFill>
                <a:latin typeface="Times New Roman" panose="02020603050405020304" pitchFamily="18" charset="0"/>
                <a:cs typeface="Times New Roman" panose="02020603050405020304" pitchFamily="18" charset="0"/>
              </a:rPr>
              <a:t>відсторонює національні </a:t>
            </a:r>
            <a:r>
              <a:rPr lang="uk-UA" sz="2000" i="1" dirty="0">
                <a:solidFill>
                  <a:srgbClr val="0070C0"/>
                </a:solidFill>
                <a:latin typeface="Times New Roman" panose="02020603050405020304" pitchFamily="18" charset="0"/>
                <a:cs typeface="Times New Roman" panose="02020603050405020304" pitchFamily="18" charset="0"/>
              </a:rPr>
              <a:t>меншини від участі у владі, оскільки присутність національних меншин несе вірогідність виникнення внутрішньої опозиції в державі, результатом чого може стати виникнення загроз цілісності держави. </a:t>
            </a:r>
            <a:endParaRPr lang="uk-UA" sz="2000" i="1" dirty="0" smtClean="0">
              <a:solidFill>
                <a:srgbClr val="0070C0"/>
              </a:solidFill>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Проте </a:t>
            </a:r>
            <a:r>
              <a:rPr lang="uk-UA" sz="2000" dirty="0">
                <a:latin typeface="Times New Roman" panose="02020603050405020304" pitchFamily="18" charset="0"/>
                <a:cs typeface="Times New Roman" panose="02020603050405020304" pitchFamily="18" charset="0"/>
              </a:rPr>
              <a:t>більшість держав підтримують присутність представників національних меншин в органах влади і вважають, </a:t>
            </a:r>
            <a:r>
              <a:rPr lang="uk-UA" sz="2000" dirty="0">
                <a:solidFill>
                  <a:srgbClr val="0070C0"/>
                </a:solidFill>
                <a:latin typeface="Times New Roman" panose="02020603050405020304" pitchFamily="18" charset="0"/>
                <a:cs typeface="Times New Roman" panose="02020603050405020304" pitchFamily="18" charset="0"/>
              </a:rPr>
              <a:t>що це знімає етнічну напругу в суспільстві, запобігає виникненню етнічних конфліктів.</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88387"/>
            <a:ext cx="7992888" cy="6247130"/>
          </a:xfrm>
          <a:prstGeom prst="rect">
            <a:avLst/>
          </a:prstGeom>
          <a:solidFill>
            <a:schemeClr val="accent4">
              <a:lumMod val="20000"/>
              <a:lumOff val="80000"/>
            </a:schemeClr>
          </a:solidFill>
        </p:spPr>
        <p:txBody>
          <a:bodyPr wrap="square">
            <a:spAutoFit/>
          </a:bodyPr>
          <a:lstStyle/>
          <a:p>
            <a:pPr algn="just"/>
            <a:r>
              <a:rPr lang="uk-UA" sz="2000" dirty="0" smtClean="0">
                <a:latin typeface="Times New Roman" panose="02020603050405020304" pitchFamily="18" charset="0"/>
                <a:cs typeface="Times New Roman" panose="02020603050405020304" pitchFamily="18" charset="0"/>
              </a:rPr>
              <a:t>Врахування </a:t>
            </a:r>
            <a:r>
              <a:rPr lang="uk-UA" sz="2000" dirty="0">
                <a:latin typeface="Times New Roman" panose="02020603050405020304" pitchFamily="18" charset="0"/>
                <a:cs typeface="Times New Roman" panose="02020603050405020304" pitchFamily="18" charset="0"/>
              </a:rPr>
              <a:t>етнічного чинника має бути обов</a:t>
            </a:r>
            <a:r>
              <a:rPr lang="en-US" altLang="uk-UA" sz="2000" dirty="0">
                <a:latin typeface="Times New Roman" panose="02020603050405020304" pitchFamily="18" charset="0"/>
                <a:cs typeface="Times New Roman" panose="02020603050405020304" pitchFamily="18" charset="0"/>
              </a:rPr>
              <a:t>’</a:t>
            </a:r>
            <a:r>
              <a:rPr lang="uk-UA" sz="2000" dirty="0">
                <a:latin typeface="Times New Roman" panose="02020603050405020304" pitchFamily="18" charset="0"/>
                <a:cs typeface="Times New Roman" panose="02020603050405020304" pitchFamily="18" charset="0"/>
              </a:rPr>
              <a:t>язковим елементом передвиборної стратегії. Водночас не можна випускати з поля зору й те, що </a:t>
            </a:r>
            <a:r>
              <a:rPr lang="uk-UA" sz="2000" i="1" dirty="0">
                <a:latin typeface="Times New Roman" panose="02020603050405020304" pitchFamily="18" charset="0"/>
                <a:cs typeface="Times New Roman" panose="02020603050405020304" pitchFamily="18" charset="0"/>
              </a:rPr>
              <a:t>наголос на етнічному чиннику в передвиборній боротьбі стимулює так звану «політизацію </a:t>
            </a:r>
            <a:r>
              <a:rPr lang="uk-UA" sz="2000" i="1" dirty="0" err="1">
                <a:latin typeface="Times New Roman" panose="02020603050405020304" pitchFamily="18" charset="0"/>
                <a:cs typeface="Times New Roman" panose="02020603050405020304" pitchFamily="18" charset="0"/>
              </a:rPr>
              <a:t>етнічності</a:t>
            </a:r>
            <a:r>
              <a:rPr lang="uk-UA" sz="2000" i="1" dirty="0">
                <a:latin typeface="Times New Roman" panose="02020603050405020304" pitchFamily="18" charset="0"/>
                <a:cs typeface="Times New Roman" panose="02020603050405020304" pitchFamily="18" charset="0"/>
              </a:rPr>
              <a:t>»</a:t>
            </a:r>
            <a:r>
              <a:rPr lang="uk-UA" sz="2000" dirty="0">
                <a:latin typeface="Times New Roman" panose="02020603050405020304" pitchFamily="18" charset="0"/>
                <a:cs typeface="Times New Roman" panose="02020603050405020304" pitchFamily="18" charset="0"/>
              </a:rPr>
              <a:t>.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Політизація </a:t>
            </a:r>
            <a:r>
              <a:rPr lang="uk-UA" sz="2000" dirty="0">
                <a:latin typeface="Times New Roman" panose="02020603050405020304" pitchFamily="18" charset="0"/>
                <a:cs typeface="Times New Roman" panose="02020603050405020304" pitchFamily="18" charset="0"/>
              </a:rPr>
              <a:t>етнічних </a:t>
            </a:r>
            <a:r>
              <a:rPr lang="uk-UA" sz="2000" dirty="0" err="1" smtClean="0">
                <a:latin typeface="Times New Roman" panose="02020603050405020304" pitchFamily="18" charset="0"/>
                <a:cs typeface="Times New Roman" panose="02020603050405020304" pitchFamily="18" charset="0"/>
              </a:rPr>
              <a:t>суб</a:t>
            </a:r>
            <a:r>
              <a:rPr lang="en-US" sz="2000" dirty="0" smtClean="0">
                <a:latin typeface="Times New Roman" panose="02020603050405020304" pitchFamily="18" charset="0"/>
                <a:cs typeface="Times New Roman" panose="02020603050405020304" pitchFamily="18" charset="0"/>
              </a:rPr>
              <a:t>’</a:t>
            </a:r>
            <a:r>
              <a:rPr lang="uk-UA" sz="2000" dirty="0" err="1" smtClean="0">
                <a:latin typeface="Times New Roman" panose="02020603050405020304" pitchFamily="18" charset="0"/>
                <a:cs typeface="Times New Roman" panose="02020603050405020304" pitchFamily="18" charset="0"/>
              </a:rPr>
              <a:t>єктів</a:t>
            </a:r>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 це найчастіше реакція на той або інший вид політичної поведінки влади. Як правило, це форма самозахисту. Адже історія дає безліч прикладів, коли поведінка національної більшості </a:t>
            </a:r>
            <a:r>
              <a:rPr lang="uk-UA" sz="2000" dirty="0" smtClean="0">
                <a:latin typeface="Times New Roman" panose="02020603050405020304" pitchFamily="18" charset="0"/>
                <a:cs typeface="Times New Roman" panose="02020603050405020304" pitchFamily="18" charset="0"/>
              </a:rPr>
              <a:t>й </a:t>
            </a:r>
            <a:r>
              <a:rPr lang="uk-UA" sz="2000" dirty="0">
                <a:latin typeface="Times New Roman" panose="02020603050405020304" pitchFamily="18" charset="0"/>
                <a:cs typeface="Times New Roman" panose="02020603050405020304" pitchFamily="18" charset="0"/>
              </a:rPr>
              <a:t>створеної нею держави становила небезпеку для меншин.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Найстрашніша </a:t>
            </a:r>
            <a:r>
              <a:rPr lang="uk-UA" sz="2000" dirty="0">
                <a:latin typeface="Times New Roman" panose="02020603050405020304" pitchFamily="18" charset="0"/>
                <a:cs typeface="Times New Roman" panose="02020603050405020304" pitchFamily="18" charset="0"/>
              </a:rPr>
              <a:t>з них – геноцид, фізичне винищення групи, а також </a:t>
            </a:r>
            <a:r>
              <a:rPr lang="uk-UA" sz="2000" dirty="0" err="1">
                <a:latin typeface="Times New Roman" panose="02020603050405020304" pitchFamily="18" charset="0"/>
                <a:cs typeface="Times New Roman" panose="02020603050405020304" pitchFamily="18" charset="0"/>
              </a:rPr>
              <a:t>етноцид</a:t>
            </a:r>
            <a:r>
              <a:rPr lang="uk-UA" sz="2000" dirty="0">
                <a:latin typeface="Times New Roman" panose="02020603050405020304" pitchFamily="18" charset="0"/>
                <a:cs typeface="Times New Roman" panose="02020603050405020304" pitchFamily="18" charset="0"/>
              </a:rPr>
              <a:t> – знищення національної меншини примусовою асиміляцією, </a:t>
            </a:r>
            <a:r>
              <a:rPr lang="uk-UA" sz="2000" b="1" i="1" dirty="0">
                <a:latin typeface="Times New Roman" panose="02020603050405020304" pitchFamily="18" charset="0"/>
                <a:cs typeface="Times New Roman" panose="02020603050405020304" pitchFamily="18" charset="0"/>
              </a:rPr>
              <a:t>руйнуванням</a:t>
            </a:r>
            <a:r>
              <a:rPr lang="uk-UA" sz="2000" dirty="0">
                <a:latin typeface="Times New Roman" panose="02020603050405020304" pitchFamily="18" charset="0"/>
                <a:cs typeface="Times New Roman" panose="02020603050405020304" pitchFamily="18" charset="0"/>
              </a:rPr>
              <a:t> </a:t>
            </a:r>
            <a:r>
              <a:rPr lang="uk-UA" sz="2000" b="1" i="1" dirty="0" err="1">
                <a:latin typeface="Times New Roman" panose="02020603050405020304" pitchFamily="18" charset="0"/>
                <a:cs typeface="Times New Roman" panose="02020603050405020304" pitchFamily="18" charset="0"/>
              </a:rPr>
              <a:t>етноформуючих</a:t>
            </a:r>
            <a:r>
              <a:rPr lang="uk-UA" sz="2000" b="1" i="1" dirty="0">
                <a:latin typeface="Times New Roman" panose="02020603050405020304" pitchFamily="18" charset="0"/>
                <a:cs typeface="Times New Roman" panose="02020603050405020304" pitchFamily="18" charset="0"/>
              </a:rPr>
              <a:t> ознак </a:t>
            </a:r>
            <a:r>
              <a:rPr lang="uk-UA" sz="2000" dirty="0">
                <a:latin typeface="Times New Roman" panose="02020603050405020304" pitchFamily="18" charset="0"/>
                <a:cs typeface="Times New Roman" panose="02020603050405020304" pitchFamily="18" charset="0"/>
              </a:rPr>
              <a:t>– мови, звичаїв, традицій, історичної </a:t>
            </a:r>
            <a:r>
              <a:rPr lang="uk-UA" sz="2000" dirty="0" err="1" smtClean="0">
                <a:latin typeface="Times New Roman" panose="02020603050405020304" pitchFamily="18" charset="0"/>
                <a:cs typeface="Times New Roman" panose="02020603050405020304" pitchFamily="18" charset="0"/>
              </a:rPr>
              <a:t>пам</a:t>
            </a:r>
            <a:r>
              <a:rPr lang="en-US" sz="2000" dirty="0" smtClean="0">
                <a:latin typeface="Times New Roman" panose="02020603050405020304" pitchFamily="18" charset="0"/>
                <a:cs typeface="Times New Roman" panose="02020603050405020304" pitchFamily="18" charset="0"/>
              </a:rPr>
              <a:t>’</a:t>
            </a:r>
            <a:r>
              <a:rPr lang="uk-UA" sz="2000" dirty="0" smtClean="0">
                <a:latin typeface="Times New Roman" panose="02020603050405020304" pitchFamily="18" charset="0"/>
                <a:cs typeface="Times New Roman" panose="02020603050405020304" pitchFamily="18" charset="0"/>
              </a:rPr>
              <a:t>яті</a:t>
            </a:r>
            <a:r>
              <a:rPr lang="uk-UA" sz="2000" dirty="0">
                <a:latin typeface="Times New Roman" panose="02020603050405020304" pitchFamily="18" charset="0"/>
                <a:cs typeface="Times New Roman" panose="02020603050405020304" pitchFamily="18" charset="0"/>
              </a:rPr>
              <a:t>. Також національна меншина може опинитися перед загрозою депортації – як у межах самої країни, так і за її межами. Дискримінована група нерідко реагує на такі дії виявом лояльності, навіть часто прагне показати себе «святішою» за національну більшість, однак часто меншини обирають шлях боротьби за свої соціальні, політичні і культурні права. Насамперед </a:t>
            </a:r>
            <a:r>
              <a:rPr lang="uk-UA" sz="2000" b="1" i="1" dirty="0">
                <a:latin typeface="Times New Roman" panose="02020603050405020304" pitchFamily="18" charset="0"/>
                <a:cs typeface="Times New Roman" panose="02020603050405020304" pitchFamily="18" charset="0"/>
              </a:rPr>
              <a:t>домагаючись частки влади через вибори.</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908720"/>
            <a:ext cx="7848872" cy="4708981"/>
          </a:xfrm>
          <a:prstGeom prst="rect">
            <a:avLst/>
          </a:prstGeom>
          <a:solidFill>
            <a:schemeClr val="accent4">
              <a:lumMod val="20000"/>
              <a:lumOff val="80000"/>
            </a:schemeClr>
          </a:solidFill>
        </p:spPr>
        <p:txBody>
          <a:bodyPr wrap="square">
            <a:spAutoFit/>
          </a:bodyPr>
          <a:lstStyle/>
          <a:p>
            <a:pPr algn="just"/>
            <a:r>
              <a:rPr lang="uk-UA" sz="2000" i="1" dirty="0">
                <a:latin typeface="Times New Roman" panose="02020603050405020304" pitchFamily="18" charset="0"/>
                <a:cs typeface="Times New Roman" panose="02020603050405020304" pitchFamily="18" charset="0"/>
              </a:rPr>
              <a:t>Політичні вимоги національних меншин </a:t>
            </a:r>
            <a:r>
              <a:rPr lang="uk-UA" sz="2000" dirty="0">
                <a:latin typeface="Times New Roman" panose="02020603050405020304" pitchFamily="18" charset="0"/>
                <a:cs typeface="Times New Roman" panose="02020603050405020304" pitchFamily="18" charset="0"/>
              </a:rPr>
              <a:t>присутні у більшості випадків їхньої діяльності (хоча досить часто вони не є на першому плані) і </a:t>
            </a:r>
            <a:r>
              <a:rPr lang="uk-UA" sz="2000" i="1" dirty="0">
                <a:latin typeface="Times New Roman" panose="02020603050405020304" pitchFamily="18" charset="0"/>
                <a:cs typeface="Times New Roman" panose="02020603050405020304" pitchFamily="18" charset="0"/>
              </a:rPr>
              <a:t>проявляються вони головним чином у забезпеченні представництва в органах влади різних рівнів. </a:t>
            </a:r>
            <a:endParaRPr lang="uk-UA" sz="2000" i="1" dirty="0" smtClean="0">
              <a:latin typeface="Times New Roman" panose="02020603050405020304" pitchFamily="18" charset="0"/>
              <a:cs typeface="Times New Roman" panose="02020603050405020304" pitchFamily="18" charset="0"/>
            </a:endParaRPr>
          </a:p>
          <a:p>
            <a:pPr algn="just"/>
            <a:endParaRPr lang="uk-UA" sz="2000" i="1" dirty="0">
              <a:latin typeface="Times New Roman" panose="02020603050405020304" pitchFamily="18" charset="0"/>
              <a:cs typeface="Times New Roman" panose="02020603050405020304" pitchFamily="18" charset="0"/>
            </a:endParaRPr>
          </a:p>
          <a:p>
            <a:pPr algn="just"/>
            <a:r>
              <a:rPr lang="uk-UA" sz="2000" i="1" dirty="0" smtClean="0">
                <a:latin typeface="Times New Roman" panose="02020603050405020304" pitchFamily="18" charset="0"/>
                <a:cs typeface="Times New Roman" panose="02020603050405020304" pitchFamily="18" charset="0"/>
              </a:rPr>
              <a:t>Складність </a:t>
            </a:r>
            <a:r>
              <a:rPr lang="uk-UA" sz="2000" i="1" dirty="0">
                <a:latin typeface="Times New Roman" panose="02020603050405020304" pitchFamily="18" charset="0"/>
                <a:cs typeface="Times New Roman" panose="02020603050405020304" pitchFamily="18" charset="0"/>
              </a:rPr>
              <a:t>полягає в тому, що </a:t>
            </a:r>
            <a:r>
              <a:rPr lang="uk-UA" sz="2000" b="1" dirty="0">
                <a:latin typeface="Times New Roman" panose="02020603050405020304" pitchFamily="18" charset="0"/>
                <a:cs typeface="Times New Roman" panose="02020603050405020304" pitchFamily="18" charset="0"/>
              </a:rPr>
              <a:t>проблема представництва не повинна суперечити визнаному і закріпленому в більшості конституцій принципу</a:t>
            </a:r>
            <a:r>
              <a:rPr lang="uk-UA" sz="2000" i="1" dirty="0">
                <a:latin typeface="Times New Roman" panose="02020603050405020304" pitchFamily="18" charset="0"/>
                <a:cs typeface="Times New Roman" panose="02020603050405020304" pitchFamily="18" charset="0"/>
              </a:rPr>
              <a:t> </a:t>
            </a:r>
            <a:r>
              <a:rPr lang="uk-UA" sz="2000" b="1" i="1" dirty="0">
                <a:latin typeface="Times New Roman" panose="02020603050405020304" pitchFamily="18" charset="0"/>
                <a:cs typeface="Times New Roman" panose="02020603050405020304" pitchFamily="18" charset="0"/>
              </a:rPr>
              <a:t>рівного виборчого пр</a:t>
            </a:r>
            <a:r>
              <a:rPr lang="uk-UA" sz="2000" i="1" dirty="0">
                <a:latin typeface="Times New Roman" panose="02020603050405020304" pitchFamily="18" charset="0"/>
                <a:cs typeface="Times New Roman" panose="02020603050405020304" pitchFamily="18" charset="0"/>
              </a:rPr>
              <a:t>ава</a:t>
            </a:r>
            <a:r>
              <a:rPr lang="uk-UA" sz="2000" dirty="0">
                <a:latin typeface="Times New Roman" panose="02020603050405020304" pitchFamily="18" charset="0"/>
                <a:cs typeface="Times New Roman" panose="02020603050405020304" pitchFamily="18" charset="0"/>
              </a:rPr>
              <a:t>. Досвід ряду розвинених країн свідчить про те, що демократія і </a:t>
            </a:r>
            <a:r>
              <a:rPr lang="uk-UA" sz="2000" dirty="0" err="1">
                <a:latin typeface="Times New Roman" panose="02020603050405020304" pitchFamily="18" charset="0"/>
                <a:cs typeface="Times New Roman" panose="02020603050405020304" pitchFamily="18" charset="0"/>
              </a:rPr>
              <a:t>поліетнічні</a:t>
            </a:r>
            <a:r>
              <a:rPr lang="uk-UA" sz="2000" dirty="0">
                <a:latin typeface="Times New Roman" panose="02020603050405020304" pitchFamily="18" charset="0"/>
                <a:cs typeface="Times New Roman" panose="02020603050405020304" pitchFamily="18" charset="0"/>
              </a:rPr>
              <a:t> держави – явища абсолютно сумісні. </a:t>
            </a:r>
            <a:r>
              <a:rPr lang="uk-UA" sz="2000" i="1" dirty="0">
                <a:latin typeface="Times New Roman" panose="02020603050405020304" pitchFamily="18" charset="0"/>
                <a:cs typeface="Times New Roman" panose="02020603050405020304" pitchFamily="18" charset="0"/>
              </a:rPr>
              <a:t>Однак для багатьох </a:t>
            </a:r>
            <a:r>
              <a:rPr lang="uk-UA" sz="2000" i="1" dirty="0" err="1">
                <a:latin typeface="Times New Roman" panose="02020603050405020304" pitchFamily="18" charset="0"/>
                <a:cs typeface="Times New Roman" panose="02020603050405020304" pitchFamily="18" charset="0"/>
              </a:rPr>
              <a:t>поліетнічних</a:t>
            </a:r>
            <a:r>
              <a:rPr lang="uk-UA" sz="2000" i="1" dirty="0">
                <a:latin typeface="Times New Roman" panose="02020603050405020304" pitchFamily="18" charset="0"/>
                <a:cs typeface="Times New Roman" panose="02020603050405020304" pitchFamily="18" charset="0"/>
              </a:rPr>
              <a:t> держав є неприйнятною така форма демократії, де найважливіші питання вирішуються лише більшістю голосів. Для таких держав більше підходить </a:t>
            </a:r>
            <a:r>
              <a:rPr lang="uk-UA" sz="2000" b="1" dirty="0">
                <a:latin typeface="Times New Roman" panose="02020603050405020304" pitchFamily="18" charset="0"/>
                <a:cs typeface="Times New Roman" panose="02020603050405020304" pitchFamily="18" charset="0"/>
              </a:rPr>
              <a:t>«консенсусна демократія», </a:t>
            </a:r>
            <a:r>
              <a:rPr lang="uk-UA" sz="2000" i="1" dirty="0">
                <a:latin typeface="Times New Roman" panose="02020603050405020304" pitchFamily="18" charset="0"/>
                <a:cs typeface="Times New Roman" panose="02020603050405020304" pitchFamily="18" charset="0"/>
              </a:rPr>
              <a:t>яка </a:t>
            </a:r>
            <a:r>
              <a:rPr lang="uk-UA" sz="2000" b="1" i="1" dirty="0">
                <a:latin typeface="Times New Roman" panose="02020603050405020304" pitchFamily="18" charset="0"/>
                <a:cs typeface="Times New Roman" panose="02020603050405020304" pitchFamily="18" charset="0"/>
              </a:rPr>
              <a:t>базується на пошуках консенсусу між націями та етнічними групами, і коли враховується думка меншості.</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6632"/>
            <a:ext cx="8208912" cy="6499215"/>
          </a:xfrm>
          <a:prstGeom prst="rect">
            <a:avLst/>
          </a:prstGeom>
          <a:solidFill>
            <a:schemeClr val="accent2">
              <a:lumMod val="20000"/>
              <a:lumOff val="80000"/>
            </a:schemeClr>
          </a:solidFill>
        </p:spPr>
        <p:txBody>
          <a:bodyPr wrap="square">
            <a:spAutoFit/>
          </a:bodyPr>
          <a:lstStyle/>
          <a:p>
            <a:pPr algn="just">
              <a:lnSpc>
                <a:spcPct val="150000"/>
              </a:lnSpc>
            </a:pPr>
            <a:r>
              <a:rPr lang="uk-UA" sz="2000" dirty="0"/>
              <a:t>Задля вирішення питання участі національних меншин у суспільно-політичному процесі країн-членів Ради Європи, </a:t>
            </a:r>
            <a:r>
              <a:rPr lang="uk-UA" sz="2000" i="1" dirty="0"/>
              <a:t>прийнята </a:t>
            </a:r>
            <a:r>
              <a:rPr lang="uk-UA" sz="2000" b="1" i="1" dirty="0"/>
              <a:t>Резолюція міжпарламентської Асамблеї про забезпечення участі та представлення національних меншин у парламентському процесі</a:t>
            </a:r>
            <a:r>
              <a:rPr lang="uk-UA" sz="2000" i="1" dirty="0"/>
              <a:t>. </a:t>
            </a:r>
            <a:r>
              <a:rPr lang="uk-UA" sz="2000" dirty="0"/>
              <a:t>Асамблея </a:t>
            </a:r>
            <a:r>
              <a:rPr lang="uk-UA" sz="2000" i="1" dirty="0"/>
              <a:t>рекомендує</a:t>
            </a:r>
            <a:r>
              <a:rPr lang="uk-UA" sz="2000" dirty="0"/>
              <a:t> країнам Ради Європи </a:t>
            </a:r>
            <a:r>
              <a:rPr lang="uk-UA" sz="2000" b="1" i="1" dirty="0"/>
              <a:t>належним чином враховувати вимоги етнічної та національної розмаїтості, рівного представництва національних меншин у парламентських органах влади. </a:t>
            </a:r>
            <a:r>
              <a:rPr lang="uk-UA" sz="2000" dirty="0"/>
              <a:t>Тому що неврахування інтересів цих груп населення в процесі формування внутрішньої та зовнішньої політики за певних умов </a:t>
            </a:r>
            <a:r>
              <a:rPr lang="uk-UA" sz="2000" b="1" i="1" dirty="0"/>
              <a:t>може призвести до внутрішньодержавних конфліктів, які можуть становити суттєву загрозу для всієї системи колективної безпеки на теренах європейського континенту</a:t>
            </a:r>
            <a:r>
              <a:rPr lang="uk-UA" sz="2000" dirty="0"/>
              <a:t>. Країнами ЄС підписанні та набули чинності </a:t>
            </a:r>
            <a:r>
              <a:rPr lang="uk-UA" sz="2000" b="1" i="1" dirty="0"/>
              <a:t>Рамкова Конвенція про захист національних меншин та Європейська Хартія регіональних мов та мов національних меншин (</a:t>
            </a:r>
            <a:r>
              <a:rPr lang="uk-UA" sz="2000" dirty="0"/>
              <a:t>1998 р.)</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8640"/>
            <a:ext cx="8568952" cy="3477875"/>
          </a:xfrm>
          <a:prstGeom prst="rect">
            <a:avLst/>
          </a:prstGeom>
          <a:solidFill>
            <a:schemeClr val="accent2">
              <a:lumMod val="20000"/>
              <a:lumOff val="80000"/>
            </a:schemeClr>
          </a:solidFill>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Два </a:t>
            </a:r>
            <a:r>
              <a:rPr lang="ru-RU" sz="2000" dirty="0" err="1">
                <a:latin typeface="Times New Roman" panose="02020603050405020304" pitchFamily="18" charset="0"/>
                <a:cs typeface="Times New Roman" panose="02020603050405020304" pitchFamily="18" charset="0"/>
              </a:rPr>
              <a:t>основних</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способи</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забезпечення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представництва</a:t>
            </a:r>
            <a:r>
              <a:rPr lang="ru-RU" sz="2000" dirty="0">
                <a:latin typeface="Times New Roman" panose="02020603050405020304" pitchFamily="18" charset="0"/>
                <a:cs typeface="Times New Roman" panose="02020603050405020304" pitchFamily="18" charset="0"/>
              </a:rPr>
              <a:t>, до </a:t>
            </a:r>
            <a:r>
              <a:rPr lang="ru-RU" sz="2000" dirty="0" err="1">
                <a:latin typeface="Times New Roman" panose="02020603050405020304" pitchFamily="18" charset="0"/>
                <a:cs typeface="Times New Roman" panose="02020603050405020304" pitchFamily="18" charset="0"/>
              </a:rPr>
              <a:t>яких</a:t>
            </a:r>
            <a:r>
              <a:rPr lang="ru-RU" sz="2000" dirty="0">
                <a:latin typeface="Times New Roman" panose="02020603050405020304" pitchFamily="18" charset="0"/>
                <a:cs typeface="Times New Roman" panose="02020603050405020304" pitchFamily="18" charset="0"/>
              </a:rPr>
              <a:t> належать, </a:t>
            </a:r>
            <a:r>
              <a:rPr lang="ru-RU" sz="2000" dirty="0" err="1" smtClean="0">
                <a:latin typeface="Times New Roman" panose="02020603050405020304" pitchFamily="18" charset="0"/>
                <a:cs typeface="Times New Roman" panose="02020603050405020304" pitchFamily="18" charset="0"/>
              </a:rPr>
              <a:t>зокрема</a:t>
            </a:r>
            <a:r>
              <a:rPr lang="ru-RU" sz="20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ru-RU" sz="2000" dirty="0" err="1" smtClean="0">
                <a:latin typeface="Times New Roman" panose="02020603050405020304" pitchFamily="18" charset="0"/>
                <a:cs typeface="Times New Roman" panose="02020603050405020304" pitchFamily="18" charset="0"/>
              </a:rPr>
              <a:t>встановлені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механізми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утворення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виборчих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округів</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dirty="0" err="1" smtClean="0">
                <a:latin typeface="Times New Roman" panose="02020603050405020304" pitchFamily="18" charset="0"/>
                <a:cs typeface="Times New Roman" panose="02020603050405020304" pitchFamily="18" charset="0"/>
              </a:rPr>
              <a:t>висування</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кандидатів</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виборах</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dirty="0" err="1" smtClean="0">
                <a:latin typeface="Times New Roman" panose="02020603050405020304" pitchFamily="18" charset="0"/>
                <a:cs typeface="Times New Roman" panose="02020603050405020304" pitchFamily="18" charset="0"/>
              </a:rPr>
              <a:t>особливості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виборчої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системи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покликані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сприяти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представництву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dirty="0" err="1" smtClean="0">
                <a:latin typeface="Times New Roman" panose="02020603050405020304" pitchFamily="18" charset="0"/>
                <a:cs typeface="Times New Roman" panose="02020603050405020304" pitchFamily="18" charset="0"/>
              </a:rPr>
              <a:t>визначені</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квоти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представництва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a:t>
            </a:r>
            <a:r>
              <a:rPr lang="ru-RU" sz="2000" dirty="0">
                <a:latin typeface="Times New Roman" panose="02020603050405020304" pitchFamily="18" charset="0"/>
                <a:cs typeface="Times New Roman" panose="02020603050405020304" pitchFamily="18" charset="0"/>
              </a:rPr>
              <a:t> у парламентах та органах </a:t>
            </a:r>
            <a:r>
              <a:rPr lang="ru-RU" sz="2000" dirty="0" err="1">
                <a:latin typeface="Times New Roman" panose="02020603050405020304" pitchFamily="18" charset="0"/>
                <a:cs typeface="Times New Roman" panose="02020603050405020304" pitchFamily="18" charset="0"/>
              </a:rPr>
              <a:t>місцевого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самоврядування</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dirty="0" smtClean="0">
                <a:latin typeface="Times New Roman" panose="02020603050405020304" pitchFamily="18" charset="0"/>
                <a:cs typeface="Times New Roman" panose="02020603050405020304" pitchFamily="18" charset="0"/>
              </a:rPr>
              <a:t>а </a:t>
            </a:r>
            <a:r>
              <a:rPr lang="ru-RU" sz="2000" dirty="0" err="1">
                <a:latin typeface="Times New Roman" panose="02020603050405020304" pitchFamily="18" charset="0"/>
                <a:cs typeface="Times New Roman" panose="02020603050405020304" pitchFamily="18" charset="0"/>
              </a:rPr>
              <a:t>також</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умови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сприяють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участі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меншин</a:t>
            </a:r>
            <a:r>
              <a:rPr lang="ru-RU" sz="2000" dirty="0">
                <a:latin typeface="Times New Roman" panose="02020603050405020304" pitchFamily="18" charset="0"/>
                <a:cs typeface="Times New Roman" panose="02020603050405020304" pitchFamily="18" charset="0"/>
              </a:rPr>
              <a:t> у </a:t>
            </a:r>
            <a:r>
              <a:rPr lang="ru-RU" sz="2000" dirty="0" err="1">
                <a:latin typeface="Times New Roman" panose="02020603050405020304" pitchFamily="18" charset="0"/>
                <a:cs typeface="Times New Roman" panose="02020603050405020304" pitchFamily="18" charset="0"/>
              </a:rPr>
              <a:t>загальнодержавних</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місцевих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виборах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наприклад</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виготовлення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виборчих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бюлетенів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національною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мовою</a:t>
            </a:r>
            <a:endParaRPr lang="uk-UA" sz="20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051720" y="4149080"/>
            <a:ext cx="4572000" cy="2185214"/>
          </a:xfrm>
          <a:prstGeom prst="rect">
            <a:avLst/>
          </a:prstGeom>
          <a:solidFill>
            <a:srgbClr val="92D050"/>
          </a:solidFill>
        </p:spPr>
        <p:txBody>
          <a:bodyPr>
            <a:spAutoFit/>
          </a:bodyPr>
          <a:lstStyle/>
          <a:p>
            <a:pPr algn="just"/>
            <a:r>
              <a:rPr lang="ru-RU" sz="2000" dirty="0" smtClean="0">
                <a:solidFill>
                  <a:srgbClr val="000000"/>
                </a:solidFill>
                <a:latin typeface="Times New Roman" panose="02020603050405020304" pitchFamily="18" charset="0"/>
                <a:cs typeface="Times New Roman" panose="02020603050405020304" pitchFamily="18" charset="0"/>
              </a:rPr>
              <a:t>А </a:t>
            </a:r>
            <a:r>
              <a:rPr lang="ru-RU" sz="2000" dirty="0" err="1" smtClean="0">
                <a:solidFill>
                  <a:srgbClr val="000000"/>
                </a:solidFill>
                <a:latin typeface="Times New Roman" panose="02020603050405020304" pitchFamily="18" charset="0"/>
                <a:cs typeface="Times New Roman" panose="02020603050405020304" pitchFamily="18" charset="0"/>
              </a:rPr>
              <a:t>ще</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завдяки</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демократичних</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традицій</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що</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склалися</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високого</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рівня</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політичної</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культури</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народів</a:t>
            </a:r>
            <a:r>
              <a:rPr lang="ru-RU" sz="2000" dirty="0">
                <a:solidFill>
                  <a:srgbClr val="000000"/>
                </a:solidFill>
                <a:latin typeface="Times New Roman" panose="02020603050405020304" pitchFamily="18" charset="0"/>
                <a:cs typeface="Times New Roman" panose="02020603050405020304" pitchFamily="18" charset="0"/>
              </a:rPr>
              <a:t>; " </a:t>
            </a:r>
            <a:r>
              <a:rPr lang="ru-RU" sz="2400" dirty="0" err="1">
                <a:solidFill>
                  <a:srgbClr val="000000"/>
                </a:solidFill>
                <a:latin typeface="Times New Roman" panose="02020603050405020304" pitchFamily="18" charset="0"/>
                <a:cs typeface="Times New Roman" panose="02020603050405020304" pitchFamily="18" charset="0"/>
              </a:rPr>
              <a:t>створення</a:t>
            </a:r>
            <a:r>
              <a:rPr lang="ru-RU" sz="2400" dirty="0">
                <a:solidFill>
                  <a:srgbClr val="000000"/>
                </a:solidFill>
                <a:latin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cs typeface="Times New Roman" panose="02020603050405020304" pitchFamily="18" charset="0"/>
              </a:rPr>
              <a:t>різних</a:t>
            </a:r>
            <a:r>
              <a:rPr lang="ru-RU" sz="2400" dirty="0">
                <a:solidFill>
                  <a:srgbClr val="000000"/>
                </a:solidFill>
                <a:latin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cs typeface="Times New Roman" panose="02020603050405020304" pitchFamily="18" charset="0"/>
              </a:rPr>
              <a:t>консультативних</a:t>
            </a:r>
            <a:r>
              <a:rPr lang="ru-RU" sz="2400" dirty="0">
                <a:solidFill>
                  <a:srgbClr val="000000"/>
                </a:solidFill>
                <a:latin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cs typeface="Times New Roman" panose="02020603050405020304" pitchFamily="18" charset="0"/>
              </a:rPr>
              <a:t>органів</a:t>
            </a:r>
            <a:r>
              <a:rPr lang="ru-RU" sz="2400" dirty="0">
                <a:solidFill>
                  <a:srgbClr val="000000"/>
                </a:solidFill>
                <a:latin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cs typeface="Times New Roman" panose="02020603050405020304" pitchFamily="18" charset="0"/>
              </a:rPr>
              <a:t>залучення</a:t>
            </a:r>
            <a:r>
              <a:rPr lang="ru-RU" sz="2400" dirty="0">
                <a:solidFill>
                  <a:srgbClr val="000000"/>
                </a:solidFill>
                <a:latin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cs typeface="Times New Roman" panose="02020603050405020304" pitchFamily="18" charset="0"/>
              </a:rPr>
              <a:t>представників</a:t>
            </a:r>
            <a:r>
              <a:rPr lang="ru-RU" sz="2400" dirty="0">
                <a:solidFill>
                  <a:srgbClr val="000000"/>
                </a:solidFill>
                <a:latin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cs typeface="Times New Roman" panose="02020603050405020304" pitchFamily="18" charset="0"/>
              </a:rPr>
              <a:t>меншин</a:t>
            </a:r>
            <a:r>
              <a:rPr lang="ru-RU" sz="2400" dirty="0">
                <a:solidFill>
                  <a:srgbClr val="000000"/>
                </a:solidFill>
                <a:latin typeface="Times New Roman" panose="02020603050405020304" pitchFamily="18" charset="0"/>
                <a:cs typeface="Times New Roman" panose="02020603050405020304" pitchFamily="18" charset="0"/>
              </a:rPr>
              <a:t> до </a:t>
            </a:r>
            <a:r>
              <a:rPr lang="ru-RU" sz="2400" dirty="0" err="1">
                <a:solidFill>
                  <a:srgbClr val="000000"/>
                </a:solidFill>
                <a:latin typeface="Times New Roman" panose="02020603050405020304" pitchFamily="18" charset="0"/>
                <a:cs typeface="Times New Roman" panose="02020603050405020304" pitchFamily="18" charset="0"/>
              </a:rPr>
              <a:t>виконавчих</a:t>
            </a:r>
            <a:r>
              <a:rPr lang="ru-RU" sz="2400" dirty="0">
                <a:solidFill>
                  <a:srgbClr val="000000"/>
                </a:solidFill>
                <a:latin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cs typeface="Times New Roman" panose="02020603050405020304" pitchFamily="18" charset="0"/>
              </a:rPr>
              <a:t>органів</a:t>
            </a:r>
            <a:r>
              <a:rPr lang="ru-RU" sz="2400" dirty="0">
                <a:solidFill>
                  <a:srgbClr val="000000"/>
                </a:solidFill>
                <a:latin typeface="Times New Roman" panose="02020603050405020304" pitchFamily="18" charset="0"/>
                <a:cs typeface="Times New Roman" panose="02020603050405020304" pitchFamily="18" charset="0"/>
              </a:rPr>
              <a:t>. </a:t>
            </a:r>
            <a:endParaRPr lang="uk-UA"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92696"/>
            <a:ext cx="7920880" cy="4092575"/>
          </a:xfrm>
          <a:prstGeom prst="rect">
            <a:avLst/>
          </a:prstGeom>
          <a:solidFill>
            <a:schemeClr val="accent2">
              <a:lumMod val="20000"/>
              <a:lumOff val="80000"/>
            </a:schemeClr>
          </a:solidFill>
        </p:spPr>
        <p:txBody>
          <a:bodyPr wrap="square">
            <a:spAutoFit/>
          </a:bodyPr>
          <a:lstStyle/>
          <a:p>
            <a:pPr algn="ctr"/>
            <a:r>
              <a:rPr lang="uk-UA" sz="2000" dirty="0">
                <a:latin typeface="Times New Roman" panose="02020603050405020304" pitchFamily="18" charset="0"/>
                <a:cs typeface="Times New Roman" panose="02020603050405020304" pitchFamily="18" charset="0"/>
              </a:rPr>
              <a:t>Приклад.</a:t>
            </a:r>
          </a:p>
          <a:p>
            <a:pPr algn="ctr"/>
            <a:r>
              <a:rPr lang="uk-UA" sz="2000" dirty="0">
                <a:latin typeface="Times New Roman" panose="02020603050405020304" pitchFamily="18" charset="0"/>
                <a:cs typeface="Times New Roman" panose="02020603050405020304" pitchFamily="18" charset="0"/>
              </a:rPr>
              <a:t>Представництво національних меншин у </a:t>
            </a:r>
            <a:r>
              <a:rPr lang="uk-UA" sz="2000" dirty="0" smtClean="0">
                <a:latin typeface="Times New Roman" panose="02020603050405020304" pitchFamily="18" charset="0"/>
                <a:cs typeface="Times New Roman" panose="02020603050405020304" pitchFamily="18" charset="0"/>
              </a:rPr>
              <a:t>Польщі.</a:t>
            </a: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Польща є однією з найбільш однорідних країн Європи, етнічні та національні меншини якої складають 3,1% населення. Головні етноси країни: поляки – 96,9%, сілезці – 1,1%, німці – 0,2%, українці – 0,1%, інші – 1,7%9.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Польські дослідники характеризуючи </a:t>
            </a:r>
            <a:r>
              <a:rPr lang="uk-UA" sz="2000" dirty="0" err="1">
                <a:latin typeface="Times New Roman" panose="02020603050405020304" pitchFamily="18" charset="0"/>
                <a:cs typeface="Times New Roman" panose="02020603050405020304" pitchFamily="18" charset="0"/>
              </a:rPr>
              <a:t>етнополітичну</a:t>
            </a:r>
            <a:r>
              <a:rPr lang="uk-UA" sz="2000" dirty="0">
                <a:latin typeface="Times New Roman" panose="02020603050405020304" pitchFamily="18" charset="0"/>
                <a:cs typeface="Times New Roman" panose="02020603050405020304" pitchFamily="18" charset="0"/>
              </a:rPr>
              <a:t> ситуацію в Польщі, </a:t>
            </a:r>
            <a:r>
              <a:rPr lang="uk-UA" sz="2000" dirty="0" smtClean="0">
                <a:latin typeface="Times New Roman" panose="02020603050405020304" pitchFamily="18" charset="0"/>
                <a:cs typeface="Times New Roman" panose="02020603050405020304" pitchFamily="18" charset="0"/>
              </a:rPr>
              <a:t>вирізняють </a:t>
            </a:r>
            <a:r>
              <a:rPr lang="uk-UA" sz="2000" dirty="0">
                <a:latin typeface="Times New Roman" panose="02020603050405020304" pitchFamily="18" charset="0"/>
                <a:cs typeface="Times New Roman" panose="02020603050405020304" pitchFamily="18" charset="0"/>
              </a:rPr>
              <a:t>такі аспекти діяльності національних меншин: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співучасть </a:t>
            </a:r>
            <a:r>
              <a:rPr lang="uk-UA" sz="2000" dirty="0">
                <a:latin typeface="Times New Roman" panose="02020603050405020304" pitchFamily="18" charset="0"/>
                <a:cs typeface="Times New Roman" panose="02020603050405020304" pitchFamily="18" charset="0"/>
              </a:rPr>
              <a:t>національних меншин у функціонуванні влади на рівні самоврядування</a:t>
            </a:r>
            <a:r>
              <a:rPr lang="uk-UA" sz="2000" dirty="0" smtClean="0">
                <a:latin typeface="Times New Roman" panose="02020603050405020304" pitchFamily="18" charset="0"/>
                <a:cs typeface="Times New Roman" panose="02020603050405020304" pitchFamily="18" charset="0"/>
              </a:rPr>
              <a:t>,</a:t>
            </a:r>
          </a:p>
          <a:p>
            <a:pPr algn="just"/>
            <a:r>
              <a:rPr lang="uk-UA" sz="2000" dirty="0" smtClean="0">
                <a:latin typeface="Times New Roman" panose="02020603050405020304" pitchFamily="18" charset="0"/>
                <a:cs typeface="Times New Roman" panose="02020603050405020304" pitchFamily="18" charset="0"/>
              </a:rPr>
              <a:t>а </a:t>
            </a:r>
            <a:r>
              <a:rPr lang="uk-UA" sz="2000" dirty="0">
                <a:latin typeface="Times New Roman" panose="02020603050405020304" pitchFamily="18" charset="0"/>
                <a:cs typeface="Times New Roman" panose="02020603050405020304" pitchFamily="18" charset="0"/>
              </a:rPr>
              <a:t>також </a:t>
            </a:r>
            <a:r>
              <a:rPr lang="uk-UA" sz="2000" dirty="0" smtClean="0">
                <a:latin typeface="Times New Roman" panose="02020603050405020304" pitchFamily="18" charset="0"/>
                <a:cs typeface="Times New Roman" panose="02020603050405020304" pitchFamily="18" charset="0"/>
              </a:rPr>
              <a:t>на урядовому </a:t>
            </a:r>
            <a:r>
              <a:rPr lang="uk-UA" sz="2000" dirty="0">
                <a:latin typeface="Times New Roman" panose="02020603050405020304" pitchFamily="18" charset="0"/>
                <a:cs typeface="Times New Roman" panose="02020603050405020304" pitchFamily="18" charset="0"/>
              </a:rPr>
              <a:t>та парламентському </a:t>
            </a:r>
            <a:r>
              <a:rPr lang="uk-UA" sz="2000" dirty="0" smtClean="0">
                <a:latin typeface="Times New Roman" panose="02020603050405020304" pitchFamily="18" charset="0"/>
                <a:cs typeface="Times New Roman" panose="02020603050405020304" pitchFamily="18" charset="0"/>
              </a:rPr>
              <a:t>рівнях.</a:t>
            </a:r>
            <a:endParaRPr lang="uk-UA"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1032" y="188640"/>
            <a:ext cx="8712968" cy="6554470"/>
          </a:xfrm>
          <a:prstGeom prst="rect">
            <a:avLst/>
          </a:prstGeom>
        </p:spPr>
        <p:txBody>
          <a:bodyPr wrap="square">
            <a:spAutoFit/>
          </a:bodyPr>
          <a:lstStyle/>
          <a:p>
            <a:pPr algn="just">
              <a:lnSpc>
                <a:spcPct val="150000"/>
              </a:lnSpc>
            </a:pPr>
            <a:r>
              <a:rPr lang="uk-UA" sz="2000" dirty="0">
                <a:latin typeface="Times New Roman" panose="02020603050405020304" pitchFamily="18" charset="0"/>
                <a:cs typeface="Times New Roman" panose="02020603050405020304" pitchFamily="18" charset="0"/>
              </a:rPr>
              <a:t>Поворотним моментом у проблемі меншин Польщі був 1989 рік. Визнання статусу меншин Польщі, особливо німецької меншини, було найбільшою політичною подією початку 1990 року. Тоді була призначена комісія Сейму з питань національних та етнічних меншин, а прем</a:t>
            </a:r>
            <a:r>
              <a:rPr lang="en-US" altLang="uk-UA" sz="2000" dirty="0">
                <a:latin typeface="Times New Roman" panose="02020603050405020304" pitchFamily="18" charset="0"/>
                <a:cs typeface="Times New Roman" panose="02020603050405020304" pitchFamily="18" charset="0"/>
              </a:rPr>
              <a:t>’</a:t>
            </a:r>
            <a:r>
              <a:rPr lang="uk-UA" sz="2000" dirty="0">
                <a:latin typeface="Times New Roman" panose="02020603050405020304" pitchFamily="18" charset="0"/>
                <a:cs typeface="Times New Roman" panose="02020603050405020304" pitchFamily="18" charset="0"/>
              </a:rPr>
              <a:t>єр-міністр </a:t>
            </a:r>
            <a:r>
              <a:rPr lang="uk-UA" sz="2000" dirty="0" err="1">
                <a:latin typeface="Times New Roman" panose="02020603050405020304" pitchFamily="18" charset="0"/>
                <a:cs typeface="Times New Roman" panose="02020603050405020304" pitchFamily="18" charset="0"/>
              </a:rPr>
              <a:t>Тадеуш</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Мазовецький</a:t>
            </a:r>
            <a:r>
              <a:rPr lang="uk-UA" sz="2000" dirty="0">
                <a:latin typeface="Times New Roman" panose="02020603050405020304" pitchFamily="18" charset="0"/>
                <a:cs typeface="Times New Roman" panose="02020603050405020304" pitchFamily="18" charset="0"/>
              </a:rPr>
              <a:t> підкреслив у своєму виступі на Сеймі, що Польща є батьківщиною також для національних та етнічних меншин. Влада запровадила рівність прав для членів меншин як громадян Польщі, а також сприяла збереженню їх культурної, </a:t>
            </a:r>
            <a:r>
              <a:rPr lang="uk-UA" sz="2000" dirty="0" err="1">
                <a:latin typeface="Times New Roman" panose="02020603050405020304" pitchFamily="18" charset="0"/>
                <a:cs typeface="Times New Roman" panose="02020603050405020304" pitchFamily="18" charset="0"/>
              </a:rPr>
              <a:t>мовної</a:t>
            </a:r>
            <a:r>
              <a:rPr lang="uk-UA" sz="2000" dirty="0">
                <a:latin typeface="Times New Roman" panose="02020603050405020304" pitchFamily="18" charset="0"/>
                <a:cs typeface="Times New Roman" panose="02020603050405020304" pitchFamily="18" charset="0"/>
              </a:rPr>
              <a:t> та освітньої ідентичності. </a:t>
            </a:r>
            <a:r>
              <a:rPr lang="uk-UA" sz="2000" b="1" i="1" dirty="0">
                <a:latin typeface="Times New Roman" panose="02020603050405020304" pitchFamily="18" charset="0"/>
                <a:cs typeface="Times New Roman" panose="02020603050405020304" pitchFamily="18" charset="0"/>
              </a:rPr>
              <a:t>Інші права вважалися дуже спірними.</a:t>
            </a:r>
            <a:r>
              <a:rPr lang="uk-UA" sz="2000" dirty="0">
                <a:latin typeface="Times New Roman" panose="02020603050405020304" pitchFamily="18" charset="0"/>
                <a:cs typeface="Times New Roman" panose="02020603050405020304" pitchFamily="18" charset="0"/>
              </a:rPr>
              <a:t> 6 січня 2005 року на основі європейських стандартів у цій сфері був прийнятий «Закон про національні та етнічні меншини, та про регіональну мову», який і по сьогодні залишається основним правовим актом, що регулює правовий статус національних меншин у Польщі. </a:t>
            </a:r>
            <a:r>
              <a:rPr lang="uk-UA" sz="2000" i="1" dirty="0">
                <a:latin typeface="Times New Roman" panose="02020603050405020304" pitchFamily="18" charset="0"/>
                <a:cs typeface="Times New Roman" panose="02020603050405020304" pitchFamily="18" charset="0"/>
              </a:rPr>
              <a:t>Права меншин політичного характеру гарантуються «Виборчим законом для Сейму та Сенату Республіки Польща</a:t>
            </a:r>
            <a:r>
              <a:rPr lang="uk-UA" sz="2000" dirty="0">
                <a:latin typeface="Times New Roman" panose="02020603050405020304" pitchFamily="18" charset="0"/>
                <a:cs typeface="Times New Roman" panose="02020603050405020304" pitchFamily="18" charset="0"/>
              </a:rPr>
              <a:t>»</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27</TotalTime>
  <Words>3041</Words>
  <Application>Microsoft Office PowerPoint</Application>
  <PresentationFormat>Экран (4:3)</PresentationFormat>
  <Paragraphs>144</Paragraphs>
  <Slides>29</Slides>
  <Notes>1</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29</vt:i4>
      </vt:variant>
    </vt:vector>
  </HeadingPairs>
  <TitlesOfParts>
    <vt:vector size="39" baseType="lpstr">
      <vt:lpstr>Arial</vt:lpstr>
      <vt:lpstr>Calibri</vt:lpstr>
      <vt:lpstr>Franklin Gothic Book</vt:lpstr>
      <vt:lpstr>Franklin Gothic Medium</vt:lpstr>
      <vt:lpstr>Rubik</vt:lpstr>
      <vt:lpstr>SchoolBookC</vt:lpstr>
      <vt:lpstr>Times New Roman</vt:lpstr>
      <vt:lpstr>Wingdings</vt:lpstr>
      <vt:lpstr>Wingdings 2</vt:lpstr>
      <vt:lpstr>Трек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Nina</dc:creator>
  <cp:lastModifiedBy>МудрийКористувач</cp:lastModifiedBy>
  <cp:revision>53</cp:revision>
  <dcterms:created xsi:type="dcterms:W3CDTF">2023-11-28T15:15:00Z</dcterms:created>
  <dcterms:modified xsi:type="dcterms:W3CDTF">2024-10-25T08:35:24Z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C99548F3EB1B4D11A7F944A0C5FA98D9_12</vt:lpwstr>
  </property>
  <property fmtid="{D5CDD505-2E9C-101B-9397-08002B2CF9AE}" pid="3" name="KSOProductBuildVer">
    <vt:lpwstr>1033-12.2.0.18607</vt:lpwstr>
  </property>
</Properties>
</file>