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Lst>
  <p:sldSz cy="5143500" cx="9144000"/>
  <p:notesSz cx="6858000" cy="9144000"/>
  <p:embeddedFontLst>
    <p:embeddedFont>
      <p:font typeface="Raleway"/>
      <p:regular r:id="rId108"/>
      <p:bold r:id="rId109"/>
      <p:italic r:id="rId110"/>
      <p:boldItalic r:id="rId111"/>
    </p:embeddedFont>
    <p:embeddedFont>
      <p:font typeface="Lato"/>
      <p:regular r:id="rId112"/>
      <p:bold r:id="rId113"/>
      <p:italic r:id="rId114"/>
      <p:boldItalic r:id="rId11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font" Target="fonts/Raleway-bold.fntdata"/><Relationship Id="rId108" Type="http://schemas.openxmlformats.org/officeDocument/2006/relationships/font" Target="fonts/Raleway-regular.fnt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5" Type="http://schemas.openxmlformats.org/officeDocument/2006/relationships/font" Target="fonts/Lato-boldItalic.fntdata"/><Relationship Id="rId15" Type="http://schemas.openxmlformats.org/officeDocument/2006/relationships/slide" Target="slides/slide10.xml"/><Relationship Id="rId110" Type="http://schemas.openxmlformats.org/officeDocument/2006/relationships/font" Target="fonts/Raleway-italic.fntdata"/><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font" Target="fonts/Lato-italic.fntdata"/><Relationship Id="rId18" Type="http://schemas.openxmlformats.org/officeDocument/2006/relationships/slide" Target="slides/slide13.xml"/><Relationship Id="rId113" Type="http://schemas.openxmlformats.org/officeDocument/2006/relationships/font" Target="fonts/Lato-bold.fntdata"/><Relationship Id="rId112" Type="http://schemas.openxmlformats.org/officeDocument/2006/relationships/font" Target="fonts/Lato-regular.fntdata"/><Relationship Id="rId111" Type="http://schemas.openxmlformats.org/officeDocument/2006/relationships/font" Target="fonts/Raleway-boldItalic.fntdata"/><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02b1a682b0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302b1a682b0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3064c37a8cd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3064c37a8cd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302ea861edb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302ea861edb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3064c37a8cd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3064c37a8cd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02b1a682b0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02b1a682b0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02b1a682b0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302b1a682b0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02ea861edb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02ea861edb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064c37a8c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064c37a8c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02ea861edb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02ea861edb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02b1a682b0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02b1a682b0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0303e6736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0303e6736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02ea861ed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02ea861ed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02ea861ed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02ea861ed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0258beee6d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0258beee6d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02ea861ed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02ea861ed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02ea861ed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02ea861ed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02ea861edb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02ea861edb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0303e6736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0303e6736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02ea861edb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02ea861edb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02ea861edb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02ea861edb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02ea861edb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02ea861edb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0303e67366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0303e67366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0303e67366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0303e67366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0303e67366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0303e67366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025913adca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3025913adc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02ea861edb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302ea861edb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02ea861edb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302ea861edb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02ea861edb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02ea861edb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02ea861edb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02ea861edb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02ea861edb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02ea861edb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02ea861edb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302ea861edb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02b1a682b0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302b1a682b0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02b1a682b0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02b1a682b0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02b1a682b0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02b1a682b0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02b1a682b0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02b1a682b0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02b1a682b0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02b1a682b0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02b1a682b0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302b1a682b0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02b1a682b0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302b1a682b0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02b1a682b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02b1a682b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02b1a682b0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02b1a682b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02b1a682b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02b1a682b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02b1a682b0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302b1a682b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02ea861edb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02ea861edb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02b1a682b0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02b1a682b0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02b1a682b0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302b1a682b0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02b1a682b0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302b1a682b0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02b1a682b0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302b1a682b0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02b1a682b0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302b1a682b0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02b1a682b0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302b1a682b0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02b1a682b0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302b1a682b0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02b1a682b0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02b1a682b0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02b1a682b0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02b1a682b0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02b1a682b0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02b1a682b0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02b1a682b0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02b1a682b0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02b1a682b0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302b1a682b0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02b1a682b0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302b1a682b0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02b1a682b0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302b1a682b0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02b1a682b0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302b1a682b0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02b1a682b0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02b1a682b0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02b1a682b0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302b1a682b0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02b1a682b0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02b1a682b0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02b1a682b0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302b1a682b0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02b1a682b0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02b1a682b0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02b1a682b0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302b1a682b0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02b1a682b0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302b1a682b0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02b1a682b0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302b1a682b0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02b1a682b0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302b1a682b0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02b1a682b0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02b1a682b0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02b1a682b0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02b1a682b0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02b1a682b0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02b1a682b0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02b1a682b0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302b1a682b0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02b1a682b0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302b1a682b0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02b1a682b0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302b1a682b0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02b1a682b0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302b1a682b0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02b1a682b0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302b1a682b0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02b1a682b0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302b1a682b0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02b1a682b0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302b1a682b0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02b1a682b0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302b1a682b0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02b1a682b0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02b1a682b0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02b1a682b0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302b1a682b0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0303e6736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30303e6736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02ea861edb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302ea861edb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064c37a8cd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3064c37a8cd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064c37a8c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3064c37a8c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02ea861edb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302ea861edb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302ea861edb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302ea861edb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30303e6736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30303e6736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0303e67366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30303e67366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302ea861edb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302ea861edb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30303e67366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30303e67366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02b1a682b0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302b1a682b0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30303e67366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30303e67366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302ea861edb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302ea861edb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302ea861edb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302ea861edb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302ea861edb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302ea861edb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302ea861edb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302ea861edb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02ea861edb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302ea861edb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302ea861edb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302ea861edb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302ea861edb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302ea861edb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064c37a8c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3064c37a8c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302ea861edb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302ea861edb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1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3" name="Google Shape;63;p1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p:nvPr>
            <p:ph idx="1" type="body"/>
          </p:nvPr>
        </p:nvSpPr>
        <p:spPr>
          <a:xfrm>
            <a:off x="853950" y="2919450"/>
            <a:ext cx="74361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5" name="Google Shape;65;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4"/>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 name="Google Shape;27;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5"/>
          <p:cNvSpPr txBox="1"/>
          <p:nvPr>
            <p:ph idx="1" type="body"/>
          </p:nvPr>
        </p:nvSpPr>
        <p:spPr>
          <a:xfrm>
            <a:off x="2400303" y="1602675"/>
            <a:ext cx="3071400" cy="3002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2" type="body"/>
          </p:nvPr>
        </p:nvSpPr>
        <p:spPr>
          <a:xfrm>
            <a:off x="5650572" y="1602675"/>
            <a:ext cx="3071400" cy="3002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03300" y="411575"/>
            <a:ext cx="8520600" cy="639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8" name="Google Shape;38;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7"/>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2" name="Google Shape;42;p7"/>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3" name="Google Shape;43;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4"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46" name="Google Shape;46;p8"/>
          <p:cNvSpPr txBox="1"/>
          <p:nvPr>
            <p:ph type="title"/>
          </p:nvPr>
        </p:nvSpPr>
        <p:spPr>
          <a:xfrm>
            <a:off x="283103" y="712141"/>
            <a:ext cx="6244200" cy="38355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47" name="Google Shape;47;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 name="Google Shape;5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1" name="Google Shape;51;p9"/>
          <p:cNvSpPr txBox="1"/>
          <p:nvPr>
            <p:ph type="title"/>
          </p:nvPr>
        </p:nvSpPr>
        <p:spPr>
          <a:xfrm>
            <a:off x="265500" y="1397350"/>
            <a:ext cx="4045200" cy="1318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52" name="Google Shape;52;p9"/>
          <p:cNvSpPr txBox="1"/>
          <p:nvPr>
            <p:ph idx="1" type="subTitle"/>
          </p:nvPr>
        </p:nvSpPr>
        <p:spPr>
          <a:xfrm>
            <a:off x="265500" y="273537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3" name="Google Shape;5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4" name="Google Shape;54;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Google Shape;57;p1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8" name="Google Shape;58;p10"/>
          <p:cNvSpPr txBox="1"/>
          <p:nvPr>
            <p:ph idx="1" type="body"/>
          </p:nvPr>
        </p:nvSpPr>
        <p:spPr>
          <a:xfrm>
            <a:off x="328017" y="4226025"/>
            <a:ext cx="8388600" cy="3936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9" name="Google Shape;59;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rgbClr val="FFD966"/>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uk"/>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1.xml"/><Relationship Id="rId3" Type="http://schemas.openxmlformats.org/officeDocument/2006/relationships/image" Target="../media/image10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2.xml"/><Relationship Id="rId3" Type="http://schemas.openxmlformats.org/officeDocument/2006/relationships/image" Target="../media/image10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6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9.pn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5.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5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7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54.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6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5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5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6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5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image" Target="../media/image6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image" Target="../media/image6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6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 Id="rId3"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 Id="rId3" Type="http://schemas.openxmlformats.org/officeDocument/2006/relationships/image" Target="../media/image6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image" Target="../media/image7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image" Target="../media/image6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 Id="rId3" Type="http://schemas.openxmlformats.org/officeDocument/2006/relationships/image" Target="../media/image8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 Id="rId3" Type="http://schemas.openxmlformats.org/officeDocument/2006/relationships/image" Target="../media/image8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 Id="rId3" Type="http://schemas.openxmlformats.org/officeDocument/2006/relationships/image" Target="../media/image7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6.xml"/><Relationship Id="rId3" Type="http://schemas.openxmlformats.org/officeDocument/2006/relationships/image" Target="../media/image6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 Id="rId3" Type="http://schemas.openxmlformats.org/officeDocument/2006/relationships/image" Target="../media/image7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8.xml"/><Relationship Id="rId3" Type="http://schemas.openxmlformats.org/officeDocument/2006/relationships/image" Target="../media/image6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9.xml"/><Relationship Id="rId3" Type="http://schemas.openxmlformats.org/officeDocument/2006/relationships/image" Target="../media/image8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0.xml"/><Relationship Id="rId3" Type="http://schemas.openxmlformats.org/officeDocument/2006/relationships/image" Target="../media/image7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1.xml"/><Relationship Id="rId3" Type="http://schemas.openxmlformats.org/officeDocument/2006/relationships/image" Target="../media/image9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2.xml"/><Relationship Id="rId3" Type="http://schemas.openxmlformats.org/officeDocument/2006/relationships/image" Target="../media/image7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3.xml"/><Relationship Id="rId3" Type="http://schemas.openxmlformats.org/officeDocument/2006/relationships/image" Target="../media/image7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4.xml"/><Relationship Id="rId3" Type="http://schemas.openxmlformats.org/officeDocument/2006/relationships/image" Target="../media/image7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5.xml"/><Relationship Id="rId3" Type="http://schemas.openxmlformats.org/officeDocument/2006/relationships/image" Target="../media/image8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6.xml"/><Relationship Id="rId3" Type="http://schemas.openxmlformats.org/officeDocument/2006/relationships/image" Target="../media/image8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7.xml"/><Relationship Id="rId3" Type="http://schemas.openxmlformats.org/officeDocument/2006/relationships/image" Target="../media/image8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8.xml"/><Relationship Id="rId3" Type="http://schemas.openxmlformats.org/officeDocument/2006/relationships/image" Target="../media/image7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9.xml"/><Relationship Id="rId3" Type="http://schemas.openxmlformats.org/officeDocument/2006/relationships/image" Target="../media/image8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0.xml"/><Relationship Id="rId3" Type="http://schemas.openxmlformats.org/officeDocument/2006/relationships/image" Target="../media/image7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1.xml"/><Relationship Id="rId3" Type="http://schemas.openxmlformats.org/officeDocument/2006/relationships/image" Target="../media/image9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83.png"/><Relationship Id="rId4" Type="http://schemas.openxmlformats.org/officeDocument/2006/relationships/image" Target="../media/image86.png"/><Relationship Id="rId5" Type="http://schemas.openxmlformats.org/officeDocument/2006/relationships/image" Target="../media/image8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4.xml"/><Relationship Id="rId3" Type="http://schemas.openxmlformats.org/officeDocument/2006/relationships/image" Target="../media/image9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5.xml"/><Relationship Id="rId3" Type="http://schemas.openxmlformats.org/officeDocument/2006/relationships/image" Target="../media/image9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6.xml"/><Relationship Id="rId3" Type="http://schemas.openxmlformats.org/officeDocument/2006/relationships/image" Target="../media/image9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7.xml"/><Relationship Id="rId3" Type="http://schemas.openxmlformats.org/officeDocument/2006/relationships/image" Target="../media/image9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8.xml"/><Relationship Id="rId3" Type="http://schemas.openxmlformats.org/officeDocument/2006/relationships/image" Target="../media/image9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9.xml"/><Relationship Id="rId3" Type="http://schemas.openxmlformats.org/officeDocument/2006/relationships/image" Target="../media/image10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0.xml"/><Relationship Id="rId3" Type="http://schemas.openxmlformats.org/officeDocument/2006/relationships/image" Target="../media/image10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1.xml"/><Relationship Id="rId3" Type="http://schemas.openxmlformats.org/officeDocument/2006/relationships/image" Target="../media/image9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2.xml"/><Relationship Id="rId3" Type="http://schemas.openxmlformats.org/officeDocument/2006/relationships/image" Target="../media/image10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3.xml"/><Relationship Id="rId3" Type="http://schemas.openxmlformats.org/officeDocument/2006/relationships/image" Target="../media/image10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4.xml"/><Relationship Id="rId3" Type="http://schemas.openxmlformats.org/officeDocument/2006/relationships/image" Target="../media/image9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5.xml"/><Relationship Id="rId3" Type="http://schemas.openxmlformats.org/officeDocument/2006/relationships/image" Target="../media/image10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6.xml"/><Relationship Id="rId3" Type="http://schemas.openxmlformats.org/officeDocument/2006/relationships/image" Target="../media/image10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7.xml"/><Relationship Id="rId3" Type="http://schemas.openxmlformats.org/officeDocument/2006/relationships/image" Target="../media/image10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8.xml"/><Relationship Id="rId3" Type="http://schemas.openxmlformats.org/officeDocument/2006/relationships/image" Target="../media/image9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9.xml"/><Relationship Id="rId3" Type="http://schemas.openxmlformats.org/officeDocument/2006/relationships/image" Target="../media/image10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3"/>
          <p:cNvSpPr txBox="1"/>
          <p:nvPr>
            <p:ph type="ctrTitle"/>
          </p:nvPr>
        </p:nvSpPr>
        <p:spPr>
          <a:xfrm>
            <a:off x="2490775" y="421475"/>
            <a:ext cx="6212400" cy="1238400"/>
          </a:xfrm>
          <a:prstGeom prst="rect">
            <a:avLst/>
          </a:prstGeom>
        </p:spPr>
        <p:txBody>
          <a:bodyPr anchorCtr="0" anchor="t" bIns="91425" lIns="91425" spcFirstLastPara="1" rIns="91425" wrap="square" tIns="91425">
            <a:normAutofit fontScale="90000"/>
          </a:bodyPr>
          <a:lstStyle/>
          <a:p>
            <a:pPr indent="0" lvl="0" marL="0" rtl="0" algn="ctr">
              <a:lnSpc>
                <a:spcPct val="115000"/>
              </a:lnSpc>
              <a:spcBef>
                <a:spcPts val="1200"/>
              </a:spcBef>
              <a:spcAft>
                <a:spcPts val="0"/>
              </a:spcAft>
              <a:buClr>
                <a:schemeClr val="dk2"/>
              </a:buClr>
              <a:buSzPct val="27500"/>
              <a:buFont typeface="Arial"/>
              <a:buNone/>
            </a:pPr>
            <a:r>
              <a:rPr lang="uk" sz="4000">
                <a:solidFill>
                  <a:schemeClr val="dk2"/>
                </a:solidFill>
                <a:latin typeface="Arial"/>
                <a:ea typeface="Arial"/>
                <a:cs typeface="Arial"/>
                <a:sym typeface="Arial"/>
              </a:rPr>
              <a:t>Антична культура</a:t>
            </a:r>
            <a:endParaRPr sz="4000">
              <a:solidFill>
                <a:schemeClr val="dk2"/>
              </a:solidFill>
              <a:latin typeface="Arial"/>
              <a:ea typeface="Arial"/>
              <a:cs typeface="Arial"/>
              <a:sym typeface="Arial"/>
            </a:endParaRPr>
          </a:p>
          <a:p>
            <a:pPr indent="0" lvl="0" marL="0" rtl="0" algn="l">
              <a:spcBef>
                <a:spcPts val="1200"/>
              </a:spcBef>
              <a:spcAft>
                <a:spcPts val="0"/>
              </a:spcAft>
              <a:buNone/>
            </a:pPr>
            <a:r>
              <a:t/>
            </a:r>
            <a:endParaRPr/>
          </a:p>
        </p:txBody>
      </p:sp>
      <p:sp>
        <p:nvSpPr>
          <p:cNvPr id="73" name="Google Shape;73;p13"/>
          <p:cNvSpPr txBox="1"/>
          <p:nvPr>
            <p:ph idx="1" type="subTitle"/>
          </p:nvPr>
        </p:nvSpPr>
        <p:spPr>
          <a:xfrm>
            <a:off x="2223575" y="1016800"/>
            <a:ext cx="6331500" cy="952500"/>
          </a:xfrm>
          <a:prstGeom prst="rect">
            <a:avLst/>
          </a:prstGeom>
        </p:spPr>
        <p:txBody>
          <a:bodyPr anchorCtr="0" anchor="b" bIns="91425" lIns="91425" spcFirstLastPara="1" rIns="91425" wrap="square" tIns="91425">
            <a:normAutofit fontScale="47500" lnSpcReduction="10000"/>
          </a:bodyPr>
          <a:lstStyle/>
          <a:p>
            <a:pPr indent="0" lvl="0" marL="0" rtl="0" algn="ctr">
              <a:lnSpc>
                <a:spcPct val="115000"/>
              </a:lnSpc>
              <a:spcBef>
                <a:spcPts val="1200"/>
              </a:spcBef>
              <a:spcAft>
                <a:spcPts val="0"/>
              </a:spcAft>
              <a:buClr>
                <a:schemeClr val="dk2"/>
              </a:buClr>
              <a:buSzPts val="523"/>
              <a:buFont typeface="Arial"/>
              <a:buNone/>
            </a:pPr>
            <a:r>
              <a:rPr lang="uk" sz="4545">
                <a:solidFill>
                  <a:schemeClr val="dk2"/>
                </a:solidFill>
                <a:latin typeface="Arial"/>
                <a:ea typeface="Arial"/>
                <a:cs typeface="Arial"/>
                <a:sym typeface="Arial"/>
              </a:rPr>
              <a:t>Лекція 3</a:t>
            </a:r>
            <a:endParaRPr sz="4545">
              <a:solidFill>
                <a:schemeClr val="dk2"/>
              </a:solidFill>
              <a:latin typeface="Arial"/>
              <a:ea typeface="Arial"/>
              <a:cs typeface="Arial"/>
              <a:sym typeface="Arial"/>
            </a:endParaRPr>
          </a:p>
          <a:p>
            <a:pPr indent="0" lvl="0" marL="0" rtl="0" algn="l">
              <a:spcBef>
                <a:spcPts val="1200"/>
              </a:spcBef>
              <a:spcAft>
                <a:spcPts val="0"/>
              </a:spcAft>
              <a:buNone/>
            </a:pPr>
            <a:r>
              <a:t/>
            </a:r>
            <a:endParaRPr sz="4000">
              <a:solidFill>
                <a:schemeClr val="dk2"/>
              </a:solidFill>
              <a:latin typeface="Arial"/>
              <a:ea typeface="Arial"/>
              <a:cs typeface="Arial"/>
              <a:sym typeface="Arial"/>
            </a:endParaRPr>
          </a:p>
        </p:txBody>
      </p:sp>
      <p:pic>
        <p:nvPicPr>
          <p:cNvPr id="74" name="Google Shape;74;p13"/>
          <p:cNvPicPr preferRelativeResize="0"/>
          <p:nvPr/>
        </p:nvPicPr>
        <p:blipFill>
          <a:blip r:embed="rId3">
            <a:alphaModFix/>
          </a:blip>
          <a:stretch>
            <a:fillRect/>
          </a:stretch>
        </p:blipFill>
        <p:spPr>
          <a:xfrm>
            <a:off x="3454962" y="1463825"/>
            <a:ext cx="4284025" cy="3208875"/>
          </a:xfrm>
          <a:prstGeom prst="rect">
            <a:avLst/>
          </a:prstGeom>
          <a:noFill/>
          <a:ln>
            <a:noFill/>
          </a:ln>
        </p:spPr>
      </p:pic>
      <p:pic>
        <p:nvPicPr>
          <p:cNvPr id="75" name="Google Shape;75;p13"/>
          <p:cNvPicPr preferRelativeResize="0"/>
          <p:nvPr/>
        </p:nvPicPr>
        <p:blipFill>
          <a:blip r:embed="rId4">
            <a:alphaModFix/>
          </a:blip>
          <a:stretch>
            <a:fillRect/>
          </a:stretch>
        </p:blipFill>
        <p:spPr>
          <a:xfrm>
            <a:off x="628625" y="470800"/>
            <a:ext cx="2489482" cy="4201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22"/>
          <p:cNvPicPr preferRelativeResize="0"/>
          <p:nvPr/>
        </p:nvPicPr>
        <p:blipFill>
          <a:blip r:embed="rId3">
            <a:alphaModFix/>
          </a:blip>
          <a:stretch>
            <a:fillRect/>
          </a:stretch>
        </p:blipFill>
        <p:spPr>
          <a:xfrm>
            <a:off x="1068350" y="152400"/>
            <a:ext cx="6874398" cy="4838699"/>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112"/>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uk"/>
              <a:t>Література</a:t>
            </a:r>
            <a:endParaRPr/>
          </a:p>
        </p:txBody>
      </p:sp>
      <p:sp>
        <p:nvSpPr>
          <p:cNvPr id="601" name="Google Shape;601;p112"/>
          <p:cNvSpPr txBox="1"/>
          <p:nvPr>
            <p:ph idx="1" type="body"/>
          </p:nvPr>
        </p:nvSpPr>
        <p:spPr>
          <a:xfrm>
            <a:off x="659975" y="1331675"/>
            <a:ext cx="8071800" cy="3266400"/>
          </a:xfrm>
          <a:prstGeom prst="rect">
            <a:avLst/>
          </a:prstGeom>
        </p:spPr>
        <p:txBody>
          <a:bodyPr anchorCtr="0" anchor="t" bIns="91425" lIns="91425" spcFirstLastPara="1" rIns="91425" wrap="square" tIns="91425">
            <a:normAutofit fontScale="92500" lnSpcReduction="10000"/>
          </a:bodyPr>
          <a:lstStyle/>
          <a:p>
            <a:pPr indent="0" lvl="0" marL="0" rtl="0" algn="just">
              <a:spcBef>
                <a:spcPts val="0"/>
              </a:spcBef>
              <a:spcAft>
                <a:spcPts val="0"/>
              </a:spcAft>
              <a:buNone/>
            </a:pPr>
            <a:r>
              <a:rPr lang="uk"/>
              <a:t>Поезія Стародавнього Риму не мала власної національної традиції. Вона починає активно розвиватися тільки під впливом грецької літератури, в кінці республіканського періоду. Переломну роль відіграла творчість Катулла. Її головна тема – не Римська держава, не римський народ, а особисті переживання, почуття і думки.</a:t>
            </a:r>
            <a:endParaRPr/>
          </a:p>
          <a:p>
            <a:pPr indent="0" lvl="0" marL="0" rtl="0" algn="just">
              <a:spcBef>
                <a:spcPts val="1200"/>
              </a:spcBef>
              <a:spcAft>
                <a:spcPts val="1200"/>
              </a:spcAft>
              <a:buNone/>
            </a:pPr>
            <a:r>
              <a:rPr lang="uk"/>
              <a:t>Час правління Октавіана Августа часто називають “золотим віком” римської літератури. Сучасниками були три великих римських поети – Вергілій, Горацій і Овідій. Найзнаменитішим твором римської літератури стала поема Вергілія “Енеїда”. У ній поет з блиском вирішив дуже важке творче завдання. “Енеїда” – це літературний епос, тобто вона не має народної усної основи, повністю створена поетом.  До того ж поема  відразу стала складовою частиною римської державної ідеології : її  поет писав на політичне замовлення імператора.</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pic>
        <p:nvPicPr>
          <p:cNvPr id="606" name="Google Shape;606;p113"/>
          <p:cNvPicPr preferRelativeResize="0"/>
          <p:nvPr/>
        </p:nvPicPr>
        <p:blipFill>
          <a:blip r:embed="rId3">
            <a:alphaModFix/>
          </a:blip>
          <a:stretch>
            <a:fillRect/>
          </a:stretch>
        </p:blipFill>
        <p:spPr>
          <a:xfrm>
            <a:off x="1363075" y="152400"/>
            <a:ext cx="6417857" cy="48387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pic>
        <p:nvPicPr>
          <p:cNvPr id="611" name="Google Shape;611;p114"/>
          <p:cNvPicPr preferRelativeResize="0"/>
          <p:nvPr/>
        </p:nvPicPr>
        <p:blipFill>
          <a:blip r:embed="rId3">
            <a:alphaModFix/>
          </a:blip>
          <a:stretch>
            <a:fillRect/>
          </a:stretch>
        </p:blipFill>
        <p:spPr>
          <a:xfrm>
            <a:off x="1244525" y="152400"/>
            <a:ext cx="6534066" cy="48387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23"/>
          <p:cNvPicPr preferRelativeResize="0"/>
          <p:nvPr/>
        </p:nvPicPr>
        <p:blipFill>
          <a:blip r:embed="rId3">
            <a:alphaModFix/>
          </a:blip>
          <a:stretch>
            <a:fillRect/>
          </a:stretch>
        </p:blipFill>
        <p:spPr>
          <a:xfrm>
            <a:off x="1033125" y="234625"/>
            <a:ext cx="6968046" cy="48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24"/>
          <p:cNvPicPr preferRelativeResize="0"/>
          <p:nvPr/>
        </p:nvPicPr>
        <p:blipFill>
          <a:blip r:embed="rId3">
            <a:alphaModFix/>
          </a:blip>
          <a:stretch>
            <a:fillRect/>
          </a:stretch>
        </p:blipFill>
        <p:spPr>
          <a:xfrm>
            <a:off x="1112950" y="152400"/>
            <a:ext cx="6918076" cy="4838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5"/>
          <p:cNvSpPr txBox="1"/>
          <p:nvPr>
            <p:ph type="title"/>
          </p:nvPr>
        </p:nvSpPr>
        <p:spPr>
          <a:xfrm>
            <a:off x="4572000" y="411575"/>
            <a:ext cx="4251900" cy="978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uk"/>
              <a:t>Давньогрецькі боги</a:t>
            </a:r>
            <a:endParaRPr/>
          </a:p>
        </p:txBody>
      </p:sp>
      <p:pic>
        <p:nvPicPr>
          <p:cNvPr id="141" name="Google Shape;141;p25"/>
          <p:cNvPicPr preferRelativeResize="0"/>
          <p:nvPr/>
        </p:nvPicPr>
        <p:blipFill>
          <a:blip r:embed="rId3">
            <a:alphaModFix/>
          </a:blip>
          <a:stretch>
            <a:fillRect/>
          </a:stretch>
        </p:blipFill>
        <p:spPr>
          <a:xfrm>
            <a:off x="3859825" y="1800121"/>
            <a:ext cx="5106000" cy="2933429"/>
          </a:xfrm>
          <a:prstGeom prst="rect">
            <a:avLst/>
          </a:prstGeom>
          <a:noFill/>
          <a:ln>
            <a:noFill/>
          </a:ln>
        </p:spPr>
      </p:pic>
      <p:pic>
        <p:nvPicPr>
          <p:cNvPr id="142" name="Google Shape;142;p25"/>
          <p:cNvPicPr preferRelativeResize="0"/>
          <p:nvPr/>
        </p:nvPicPr>
        <p:blipFill>
          <a:blip r:embed="rId4">
            <a:alphaModFix/>
          </a:blip>
          <a:stretch>
            <a:fillRect/>
          </a:stretch>
        </p:blipFill>
        <p:spPr>
          <a:xfrm>
            <a:off x="141525" y="299200"/>
            <a:ext cx="3718301" cy="2389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26"/>
          <p:cNvPicPr preferRelativeResize="0"/>
          <p:nvPr/>
        </p:nvPicPr>
        <p:blipFill>
          <a:blip r:embed="rId3">
            <a:alphaModFix/>
          </a:blip>
          <a:stretch>
            <a:fillRect/>
          </a:stretch>
        </p:blipFill>
        <p:spPr>
          <a:xfrm>
            <a:off x="1309913" y="93700"/>
            <a:ext cx="6524180" cy="4838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7"/>
          <p:cNvSpPr txBox="1"/>
          <p:nvPr>
            <p:ph type="title"/>
          </p:nvPr>
        </p:nvSpPr>
        <p:spPr>
          <a:xfrm>
            <a:off x="303300" y="411575"/>
            <a:ext cx="4955700" cy="639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2"/>
              </a:buClr>
              <a:buSzPct val="36666"/>
              <a:buFont typeface="Arial"/>
              <a:buNone/>
            </a:pPr>
            <a:r>
              <a:rPr lang="uk"/>
              <a:t>Давньогрецькі боги</a:t>
            </a:r>
            <a:endParaRPr/>
          </a:p>
        </p:txBody>
      </p:sp>
      <p:pic>
        <p:nvPicPr>
          <p:cNvPr id="153" name="Google Shape;153;p27"/>
          <p:cNvPicPr preferRelativeResize="0"/>
          <p:nvPr/>
        </p:nvPicPr>
        <p:blipFill>
          <a:blip r:embed="rId3">
            <a:alphaModFix/>
          </a:blip>
          <a:stretch>
            <a:fillRect/>
          </a:stretch>
        </p:blipFill>
        <p:spPr>
          <a:xfrm>
            <a:off x="499850" y="1133250"/>
            <a:ext cx="4562598" cy="3787525"/>
          </a:xfrm>
          <a:prstGeom prst="rect">
            <a:avLst/>
          </a:prstGeom>
          <a:noFill/>
          <a:ln>
            <a:noFill/>
          </a:ln>
        </p:spPr>
      </p:pic>
      <p:pic>
        <p:nvPicPr>
          <p:cNvPr id="154" name="Google Shape;154;p27"/>
          <p:cNvPicPr preferRelativeResize="0"/>
          <p:nvPr/>
        </p:nvPicPr>
        <p:blipFill>
          <a:blip r:embed="rId4">
            <a:alphaModFix/>
          </a:blip>
          <a:stretch>
            <a:fillRect/>
          </a:stretch>
        </p:blipFill>
        <p:spPr>
          <a:xfrm>
            <a:off x="5182950" y="193775"/>
            <a:ext cx="3749775" cy="315235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28"/>
          <p:cNvPicPr preferRelativeResize="0"/>
          <p:nvPr/>
        </p:nvPicPr>
        <p:blipFill>
          <a:blip r:embed="rId3">
            <a:alphaModFix/>
          </a:blip>
          <a:stretch>
            <a:fillRect/>
          </a:stretch>
        </p:blipFill>
        <p:spPr>
          <a:xfrm>
            <a:off x="739550" y="152400"/>
            <a:ext cx="7564243" cy="48387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9"/>
          <p:cNvPicPr preferRelativeResize="0"/>
          <p:nvPr/>
        </p:nvPicPr>
        <p:blipFill>
          <a:blip r:embed="rId3">
            <a:alphaModFix/>
          </a:blip>
          <a:stretch>
            <a:fillRect/>
          </a:stretch>
        </p:blipFill>
        <p:spPr>
          <a:xfrm>
            <a:off x="1009650" y="152400"/>
            <a:ext cx="6951704" cy="4838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30"/>
          <p:cNvPicPr preferRelativeResize="0"/>
          <p:nvPr/>
        </p:nvPicPr>
        <p:blipFill>
          <a:blip r:embed="rId3">
            <a:alphaModFix/>
          </a:blip>
          <a:stretch>
            <a:fillRect/>
          </a:stretch>
        </p:blipFill>
        <p:spPr>
          <a:xfrm>
            <a:off x="1268000" y="152400"/>
            <a:ext cx="6469799" cy="4838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31"/>
          <p:cNvPicPr preferRelativeResize="0"/>
          <p:nvPr/>
        </p:nvPicPr>
        <p:blipFill>
          <a:blip r:embed="rId3">
            <a:alphaModFix/>
          </a:blip>
          <a:stretch>
            <a:fillRect/>
          </a:stretch>
        </p:blipFill>
        <p:spPr>
          <a:xfrm>
            <a:off x="1209275" y="81950"/>
            <a:ext cx="6384397" cy="4838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4"/>
          <p:cNvSpPr txBox="1"/>
          <p:nvPr>
            <p:ph type="title"/>
          </p:nvPr>
        </p:nvSpPr>
        <p:spPr>
          <a:xfrm>
            <a:off x="1317575" y="415700"/>
            <a:ext cx="6887700" cy="622500"/>
          </a:xfrm>
          <a:prstGeom prst="rect">
            <a:avLst/>
          </a:prstGeom>
        </p:spPr>
        <p:txBody>
          <a:bodyPr anchorCtr="0" anchor="t" bIns="91425" lIns="91425" spcFirstLastPara="1" rIns="91425" wrap="square" tIns="91425">
            <a:noAutofit/>
          </a:bodyPr>
          <a:lstStyle/>
          <a:p>
            <a:pPr indent="0" lvl="0" marL="0" rtl="0" algn="ctr">
              <a:lnSpc>
                <a:spcPct val="115000"/>
              </a:lnSpc>
              <a:spcBef>
                <a:spcPts val="1200"/>
              </a:spcBef>
              <a:spcAft>
                <a:spcPts val="1200"/>
              </a:spcAft>
              <a:buClr>
                <a:schemeClr val="dk2"/>
              </a:buClr>
              <a:buSzPts val="1100"/>
              <a:buFont typeface="Arial"/>
              <a:buNone/>
            </a:pPr>
            <a:r>
              <a:rPr b="0" lang="uk" sz="2400">
                <a:latin typeface="Arial"/>
                <a:ea typeface="Arial"/>
                <a:cs typeface="Arial"/>
                <a:sym typeface="Arial"/>
              </a:rPr>
              <a:t>План</a:t>
            </a:r>
            <a:endParaRPr sz="2400"/>
          </a:p>
        </p:txBody>
      </p:sp>
      <p:sp>
        <p:nvSpPr>
          <p:cNvPr id="81" name="Google Shape;81;p14"/>
          <p:cNvSpPr txBox="1"/>
          <p:nvPr>
            <p:ph idx="1" type="body"/>
          </p:nvPr>
        </p:nvSpPr>
        <p:spPr>
          <a:xfrm>
            <a:off x="1188400" y="521400"/>
            <a:ext cx="7762200" cy="3370200"/>
          </a:xfrm>
          <a:prstGeom prst="rect">
            <a:avLst/>
          </a:prstGeom>
        </p:spPr>
        <p:txBody>
          <a:bodyPr anchorCtr="0" anchor="t" bIns="91425" lIns="91425" spcFirstLastPara="1" rIns="91425" wrap="square" tIns="91425">
            <a:normAutofit/>
          </a:bodyPr>
          <a:lstStyle/>
          <a:p>
            <a:pPr indent="0" lvl="0" marL="0" rtl="0" algn="ctr">
              <a:spcBef>
                <a:spcPts val="1200"/>
              </a:spcBef>
              <a:spcAft>
                <a:spcPts val="0"/>
              </a:spcAft>
              <a:buClr>
                <a:schemeClr val="dk2"/>
              </a:buClr>
              <a:buSzPts val="1100"/>
              <a:buFont typeface="Arial"/>
              <a:buNone/>
            </a:pPr>
            <a:r>
              <a:t/>
            </a:r>
            <a:endParaRPr sz="1400">
              <a:latin typeface="Arial"/>
              <a:ea typeface="Arial"/>
              <a:cs typeface="Arial"/>
              <a:sym typeface="Arial"/>
            </a:endParaRPr>
          </a:p>
          <a:p>
            <a:pPr indent="-228600" lvl="0" marL="0" rtl="0" algn="just">
              <a:spcBef>
                <a:spcPts val="1200"/>
              </a:spcBef>
              <a:spcAft>
                <a:spcPts val="0"/>
              </a:spcAft>
              <a:buClr>
                <a:schemeClr val="dk2"/>
              </a:buClr>
              <a:buSzPts val="1100"/>
              <a:buFont typeface="Arial"/>
              <a:buNone/>
            </a:pPr>
            <a:r>
              <a:rPr lang="uk" sz="2000">
                <a:latin typeface="Arial"/>
                <a:ea typeface="Arial"/>
                <a:cs typeface="Arial"/>
                <a:sym typeface="Arial"/>
              </a:rPr>
              <a:t>1.    Культура періоду архаїки (VІІІ – VІ ст. до н. е.).</a:t>
            </a:r>
            <a:endParaRPr sz="2000">
              <a:latin typeface="Arial"/>
              <a:ea typeface="Arial"/>
              <a:cs typeface="Arial"/>
              <a:sym typeface="Arial"/>
            </a:endParaRPr>
          </a:p>
          <a:p>
            <a:pPr indent="-228600" lvl="0" marL="0" rtl="0" algn="just">
              <a:spcBef>
                <a:spcPts val="1200"/>
              </a:spcBef>
              <a:spcAft>
                <a:spcPts val="0"/>
              </a:spcAft>
              <a:buClr>
                <a:schemeClr val="dk2"/>
              </a:buClr>
              <a:buSzPts val="1100"/>
              <a:buFont typeface="Arial"/>
              <a:buNone/>
            </a:pPr>
            <a:r>
              <a:rPr lang="uk" sz="2000">
                <a:latin typeface="Arial"/>
                <a:ea typeface="Arial"/>
                <a:cs typeface="Arial"/>
                <a:sym typeface="Arial"/>
              </a:rPr>
              <a:t>2.    Класична Давньогрецька культура (V – ІV ст. до н. е.).</a:t>
            </a:r>
            <a:endParaRPr sz="2000">
              <a:latin typeface="Arial"/>
              <a:ea typeface="Arial"/>
              <a:cs typeface="Arial"/>
              <a:sym typeface="Arial"/>
            </a:endParaRPr>
          </a:p>
          <a:p>
            <a:pPr indent="-228600" lvl="0" marL="0" rtl="0" algn="just">
              <a:spcBef>
                <a:spcPts val="1200"/>
              </a:spcBef>
              <a:spcAft>
                <a:spcPts val="0"/>
              </a:spcAft>
              <a:buClr>
                <a:schemeClr val="dk2"/>
              </a:buClr>
              <a:buSzPts val="1100"/>
              <a:buFont typeface="Arial"/>
              <a:buNone/>
            </a:pPr>
            <a:r>
              <a:rPr lang="uk" sz="2000">
                <a:latin typeface="Arial"/>
                <a:ea typeface="Arial"/>
                <a:cs typeface="Arial"/>
                <a:sym typeface="Arial"/>
              </a:rPr>
              <a:t>3.    Культура Римської республіки (VІ – І ст. до н. е.)  .</a:t>
            </a:r>
            <a:endParaRPr sz="2000">
              <a:latin typeface="Arial"/>
              <a:ea typeface="Arial"/>
              <a:cs typeface="Arial"/>
              <a:sym typeface="Arial"/>
            </a:endParaRPr>
          </a:p>
          <a:p>
            <a:pPr indent="-228600" lvl="0" marL="0" rtl="0" algn="just">
              <a:spcBef>
                <a:spcPts val="1200"/>
              </a:spcBef>
              <a:spcAft>
                <a:spcPts val="0"/>
              </a:spcAft>
              <a:buClr>
                <a:schemeClr val="dk2"/>
              </a:buClr>
              <a:buSzPts val="1100"/>
              <a:buFont typeface="Arial"/>
              <a:buNone/>
            </a:pPr>
            <a:r>
              <a:rPr lang="uk" sz="2000">
                <a:latin typeface="Arial"/>
                <a:ea typeface="Arial"/>
                <a:cs typeface="Arial"/>
                <a:sym typeface="Arial"/>
              </a:rPr>
              <a:t>4.    Культура  Римської імперії (кінець І ст. до н. е. – 476 р. н. е.).</a:t>
            </a:r>
            <a:endParaRPr sz="2000">
              <a:latin typeface="Arial"/>
              <a:ea typeface="Arial"/>
              <a:cs typeface="Arial"/>
              <a:sym typeface="Arial"/>
            </a:endParaRPr>
          </a:p>
          <a:p>
            <a:pPr indent="0" lvl="0" marL="0" rtl="0" algn="l">
              <a:spcBef>
                <a:spcPts val="1200"/>
              </a:spcBef>
              <a:spcAft>
                <a:spcPts val="1200"/>
              </a:spcAft>
              <a:buNone/>
            </a:pPr>
            <a:r>
              <a:t/>
            </a:r>
            <a:endParaRPr/>
          </a:p>
        </p:txBody>
      </p:sp>
      <p:pic>
        <p:nvPicPr>
          <p:cNvPr id="82" name="Google Shape;82;p14"/>
          <p:cNvPicPr preferRelativeResize="0"/>
          <p:nvPr/>
        </p:nvPicPr>
        <p:blipFill rotWithShape="1">
          <a:blip r:embed="rId3">
            <a:alphaModFix/>
          </a:blip>
          <a:srcRect b="10214" l="23739" r="8103" t="55952"/>
          <a:stretch/>
        </p:blipFill>
        <p:spPr>
          <a:xfrm>
            <a:off x="3936325" y="3013525"/>
            <a:ext cx="4544599" cy="1691925"/>
          </a:xfrm>
          <a:prstGeom prst="rect">
            <a:avLst/>
          </a:prstGeom>
          <a:noFill/>
          <a:ln>
            <a:noFill/>
          </a:ln>
        </p:spPr>
      </p:pic>
      <p:pic>
        <p:nvPicPr>
          <p:cNvPr id="83" name="Google Shape;83;p14"/>
          <p:cNvPicPr preferRelativeResize="0"/>
          <p:nvPr/>
        </p:nvPicPr>
        <p:blipFill>
          <a:blip r:embed="rId4">
            <a:alphaModFix/>
          </a:blip>
          <a:stretch>
            <a:fillRect/>
          </a:stretch>
        </p:blipFill>
        <p:spPr>
          <a:xfrm>
            <a:off x="1188400" y="3013525"/>
            <a:ext cx="2333676" cy="16919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32"/>
          <p:cNvPicPr preferRelativeResize="0"/>
          <p:nvPr/>
        </p:nvPicPr>
        <p:blipFill>
          <a:blip r:embed="rId3">
            <a:alphaModFix/>
          </a:blip>
          <a:stretch>
            <a:fillRect/>
          </a:stretch>
        </p:blipFill>
        <p:spPr>
          <a:xfrm>
            <a:off x="1129700" y="55825"/>
            <a:ext cx="6807975" cy="50524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33"/>
          <p:cNvPicPr preferRelativeResize="0"/>
          <p:nvPr/>
        </p:nvPicPr>
        <p:blipFill>
          <a:blip r:embed="rId3">
            <a:alphaModFix/>
          </a:blip>
          <a:stretch>
            <a:fillRect/>
          </a:stretch>
        </p:blipFill>
        <p:spPr>
          <a:xfrm>
            <a:off x="1200150" y="104725"/>
            <a:ext cx="6548949" cy="49340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34"/>
          <p:cNvPicPr preferRelativeResize="0"/>
          <p:nvPr/>
        </p:nvPicPr>
        <p:blipFill>
          <a:blip r:embed="rId3">
            <a:alphaModFix/>
          </a:blip>
          <a:stretch>
            <a:fillRect/>
          </a:stretch>
        </p:blipFill>
        <p:spPr>
          <a:xfrm>
            <a:off x="1329263" y="152400"/>
            <a:ext cx="6485486" cy="48387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35"/>
          <p:cNvPicPr preferRelativeResize="0"/>
          <p:nvPr/>
        </p:nvPicPr>
        <p:blipFill>
          <a:blip r:embed="rId3">
            <a:alphaModFix/>
          </a:blip>
          <a:stretch>
            <a:fillRect/>
          </a:stretch>
        </p:blipFill>
        <p:spPr>
          <a:xfrm>
            <a:off x="1203438" y="152400"/>
            <a:ext cx="6737137" cy="4838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36"/>
          <p:cNvPicPr preferRelativeResize="0"/>
          <p:nvPr/>
        </p:nvPicPr>
        <p:blipFill>
          <a:blip r:embed="rId3">
            <a:alphaModFix/>
          </a:blip>
          <a:stretch>
            <a:fillRect/>
          </a:stretch>
        </p:blipFill>
        <p:spPr>
          <a:xfrm>
            <a:off x="1355213" y="152400"/>
            <a:ext cx="6433580" cy="48387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7"/>
          <p:cNvSpPr txBox="1"/>
          <p:nvPr>
            <p:ph type="title"/>
          </p:nvPr>
        </p:nvSpPr>
        <p:spPr>
          <a:xfrm>
            <a:off x="303300" y="411575"/>
            <a:ext cx="8520600" cy="639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uk"/>
              <a:t>Афінський акрополь</a:t>
            </a:r>
            <a:endParaRPr/>
          </a:p>
        </p:txBody>
      </p:sp>
      <p:pic>
        <p:nvPicPr>
          <p:cNvPr id="205" name="Google Shape;205;p37"/>
          <p:cNvPicPr preferRelativeResize="0"/>
          <p:nvPr/>
        </p:nvPicPr>
        <p:blipFill rotWithShape="1">
          <a:blip r:embed="rId3">
            <a:alphaModFix/>
          </a:blip>
          <a:srcRect b="0" l="0" r="0" t="2458"/>
          <a:stretch/>
        </p:blipFill>
        <p:spPr>
          <a:xfrm>
            <a:off x="1394113" y="1051175"/>
            <a:ext cx="6338976" cy="36946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38"/>
          <p:cNvPicPr preferRelativeResize="0"/>
          <p:nvPr/>
        </p:nvPicPr>
        <p:blipFill>
          <a:blip r:embed="rId3">
            <a:alphaModFix/>
          </a:blip>
          <a:stretch>
            <a:fillRect/>
          </a:stretch>
        </p:blipFill>
        <p:spPr>
          <a:xfrm>
            <a:off x="1164925" y="83038"/>
            <a:ext cx="6648149" cy="49774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39"/>
          <p:cNvPicPr preferRelativeResize="0"/>
          <p:nvPr/>
        </p:nvPicPr>
        <p:blipFill>
          <a:blip r:embed="rId3">
            <a:alphaModFix/>
          </a:blip>
          <a:stretch>
            <a:fillRect/>
          </a:stretch>
        </p:blipFill>
        <p:spPr>
          <a:xfrm>
            <a:off x="1702475" y="175900"/>
            <a:ext cx="6216300" cy="46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40"/>
          <p:cNvPicPr preferRelativeResize="0"/>
          <p:nvPr/>
        </p:nvPicPr>
        <p:blipFill>
          <a:blip r:embed="rId3">
            <a:alphaModFix/>
          </a:blip>
          <a:stretch>
            <a:fillRect/>
          </a:stretch>
        </p:blipFill>
        <p:spPr>
          <a:xfrm>
            <a:off x="1333963" y="152400"/>
            <a:ext cx="6476074" cy="48386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41"/>
          <p:cNvPicPr preferRelativeResize="0"/>
          <p:nvPr/>
        </p:nvPicPr>
        <p:blipFill>
          <a:blip r:embed="rId3">
            <a:alphaModFix/>
          </a:blip>
          <a:stretch>
            <a:fillRect/>
          </a:stretch>
        </p:blipFill>
        <p:spPr>
          <a:xfrm>
            <a:off x="1420675" y="234850"/>
            <a:ext cx="6546039" cy="48387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5"/>
          <p:cNvSpPr txBox="1"/>
          <p:nvPr>
            <p:ph type="title"/>
          </p:nvPr>
        </p:nvSpPr>
        <p:spPr>
          <a:xfrm>
            <a:off x="2350975" y="575950"/>
            <a:ext cx="63708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  </a:t>
            </a:r>
            <a:r>
              <a:rPr lang="uk" sz="2222"/>
              <a:t> Культура періоду архаїки (VІІІ – VІ ст. до н. е.).</a:t>
            </a:r>
            <a:endParaRPr sz="2222"/>
          </a:p>
        </p:txBody>
      </p:sp>
      <p:sp>
        <p:nvSpPr>
          <p:cNvPr id="89" name="Google Shape;89;p15"/>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fontScale="92500" lnSpcReduction="10000"/>
          </a:bodyPr>
          <a:lstStyle/>
          <a:p>
            <a:pPr indent="0" lvl="0" marL="0" rtl="0" algn="just">
              <a:spcBef>
                <a:spcPts val="0"/>
              </a:spcBef>
              <a:spcAft>
                <a:spcPts val="1200"/>
              </a:spcAft>
              <a:buNone/>
            </a:pPr>
            <a:r>
              <a:rPr lang="uk"/>
              <a:t>Початок остаточного формування найхарактерніших рис та особливостей культури нового античного типу в Греції припадає на середину VIII століття до нашої ери Греки випередили в царині культури всіх сусідів, зокрема Країни Передньої Азії, які до того часу очолювали культурний прогрес людства. Визначальними рисами архаїчного періоду стали докорінний злам усталеного життєвого устрою грецької родової общини, зародження ранньокласових державних форм, перегляд усієї традиційної системи цінностей. Грецьке суспільство остаточно відродилося після майже чотиристарічного культурного занепаду.</a:t>
            </a:r>
            <a:endParaRPr/>
          </a:p>
        </p:txBody>
      </p:sp>
      <p:pic>
        <p:nvPicPr>
          <p:cNvPr id="90" name="Google Shape;90;p15"/>
          <p:cNvPicPr preferRelativeResize="0"/>
          <p:nvPr/>
        </p:nvPicPr>
        <p:blipFill>
          <a:blip r:embed="rId3">
            <a:alphaModFix/>
          </a:blip>
          <a:stretch>
            <a:fillRect/>
          </a:stretch>
        </p:blipFill>
        <p:spPr>
          <a:xfrm>
            <a:off x="245675" y="1469688"/>
            <a:ext cx="2105312" cy="280972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42"/>
          <p:cNvPicPr preferRelativeResize="0"/>
          <p:nvPr/>
        </p:nvPicPr>
        <p:blipFill>
          <a:blip r:embed="rId3">
            <a:alphaModFix/>
          </a:blip>
          <a:stretch>
            <a:fillRect/>
          </a:stretch>
        </p:blipFill>
        <p:spPr>
          <a:xfrm>
            <a:off x="1342825" y="152400"/>
            <a:ext cx="6458348" cy="4838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43"/>
          <p:cNvPicPr preferRelativeResize="0"/>
          <p:nvPr/>
        </p:nvPicPr>
        <p:blipFill>
          <a:blip r:embed="rId3">
            <a:alphaModFix/>
          </a:blip>
          <a:stretch>
            <a:fillRect/>
          </a:stretch>
        </p:blipFill>
        <p:spPr>
          <a:xfrm>
            <a:off x="1384388" y="152400"/>
            <a:ext cx="6375224" cy="48387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44"/>
          <p:cNvPicPr preferRelativeResize="0"/>
          <p:nvPr/>
        </p:nvPicPr>
        <p:blipFill>
          <a:blip r:embed="rId3">
            <a:alphaModFix/>
          </a:blip>
          <a:stretch>
            <a:fillRect/>
          </a:stretch>
        </p:blipFill>
        <p:spPr>
          <a:xfrm>
            <a:off x="1176675" y="69925"/>
            <a:ext cx="6734849" cy="50388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45"/>
          <p:cNvPicPr preferRelativeResize="0"/>
          <p:nvPr/>
        </p:nvPicPr>
        <p:blipFill>
          <a:blip r:embed="rId3">
            <a:alphaModFix/>
          </a:blip>
          <a:stretch>
            <a:fillRect/>
          </a:stretch>
        </p:blipFill>
        <p:spPr>
          <a:xfrm>
            <a:off x="1352975" y="234350"/>
            <a:ext cx="6438048" cy="48387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46"/>
          <p:cNvPicPr preferRelativeResize="0"/>
          <p:nvPr/>
        </p:nvPicPr>
        <p:blipFill>
          <a:blip r:embed="rId3">
            <a:alphaModFix/>
          </a:blip>
          <a:stretch>
            <a:fillRect/>
          </a:stretch>
        </p:blipFill>
        <p:spPr>
          <a:xfrm>
            <a:off x="1275300" y="152400"/>
            <a:ext cx="6499441" cy="4838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47"/>
          <p:cNvPicPr preferRelativeResize="0"/>
          <p:nvPr/>
        </p:nvPicPr>
        <p:blipFill>
          <a:blip r:embed="rId3">
            <a:alphaModFix/>
          </a:blip>
          <a:stretch>
            <a:fillRect/>
          </a:stretch>
        </p:blipFill>
        <p:spPr>
          <a:xfrm>
            <a:off x="1197550" y="152400"/>
            <a:ext cx="6492606" cy="48387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48"/>
          <p:cNvPicPr preferRelativeResize="0"/>
          <p:nvPr/>
        </p:nvPicPr>
        <p:blipFill>
          <a:blip r:embed="rId3">
            <a:alphaModFix/>
          </a:blip>
          <a:stretch>
            <a:fillRect/>
          </a:stretch>
        </p:blipFill>
        <p:spPr>
          <a:xfrm>
            <a:off x="975875" y="211125"/>
            <a:ext cx="7356645" cy="4838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49"/>
          <p:cNvPicPr preferRelativeResize="0"/>
          <p:nvPr/>
        </p:nvPicPr>
        <p:blipFill>
          <a:blip r:embed="rId3">
            <a:alphaModFix/>
          </a:blip>
          <a:stretch>
            <a:fillRect/>
          </a:stretch>
        </p:blipFill>
        <p:spPr>
          <a:xfrm>
            <a:off x="753900" y="152400"/>
            <a:ext cx="7557650" cy="4838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50"/>
          <p:cNvPicPr preferRelativeResize="0"/>
          <p:nvPr/>
        </p:nvPicPr>
        <p:blipFill>
          <a:blip r:embed="rId3">
            <a:alphaModFix/>
          </a:blip>
          <a:stretch>
            <a:fillRect/>
          </a:stretch>
        </p:blipFill>
        <p:spPr>
          <a:xfrm>
            <a:off x="950438" y="152400"/>
            <a:ext cx="7243116" cy="4838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51"/>
          <p:cNvPicPr preferRelativeResize="0"/>
          <p:nvPr/>
        </p:nvPicPr>
        <p:blipFill>
          <a:blip r:embed="rId3">
            <a:alphaModFix/>
          </a:blip>
          <a:stretch>
            <a:fillRect/>
          </a:stretch>
        </p:blipFill>
        <p:spPr>
          <a:xfrm>
            <a:off x="1068375" y="152400"/>
            <a:ext cx="7191054" cy="48387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16"/>
          <p:cNvPicPr preferRelativeResize="0"/>
          <p:nvPr/>
        </p:nvPicPr>
        <p:blipFill>
          <a:blip r:embed="rId3">
            <a:alphaModFix/>
          </a:blip>
          <a:stretch>
            <a:fillRect/>
          </a:stretch>
        </p:blipFill>
        <p:spPr>
          <a:xfrm>
            <a:off x="962675" y="152400"/>
            <a:ext cx="6998975" cy="48386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52"/>
          <p:cNvPicPr preferRelativeResize="0"/>
          <p:nvPr/>
        </p:nvPicPr>
        <p:blipFill>
          <a:blip r:embed="rId3">
            <a:alphaModFix/>
          </a:blip>
          <a:stretch>
            <a:fillRect/>
          </a:stretch>
        </p:blipFill>
        <p:spPr>
          <a:xfrm>
            <a:off x="918438" y="152400"/>
            <a:ext cx="7307115" cy="48386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53"/>
          <p:cNvPicPr preferRelativeResize="0"/>
          <p:nvPr/>
        </p:nvPicPr>
        <p:blipFill>
          <a:blip r:embed="rId3">
            <a:alphaModFix/>
          </a:blip>
          <a:stretch>
            <a:fillRect/>
          </a:stretch>
        </p:blipFill>
        <p:spPr>
          <a:xfrm>
            <a:off x="724838" y="152400"/>
            <a:ext cx="7694326" cy="48387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54"/>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uk"/>
              <a:t> Класична Давньогрецька культура (V – ІV ст. до н. е.)</a:t>
            </a:r>
            <a:endParaRPr/>
          </a:p>
        </p:txBody>
      </p:sp>
      <p:sp>
        <p:nvSpPr>
          <p:cNvPr id="291" name="Google Shape;291;p54"/>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0" lvl="0" marL="0" rtl="0" algn="just">
              <a:spcBef>
                <a:spcPts val="0"/>
              </a:spcBef>
              <a:spcAft>
                <a:spcPts val="1200"/>
              </a:spcAft>
              <a:buNone/>
            </a:pPr>
            <a:r>
              <a:rPr lang="uk" sz="1700">
                <a:latin typeface="Times New Roman"/>
                <a:ea typeface="Times New Roman"/>
                <a:cs typeface="Times New Roman"/>
                <a:sym typeface="Times New Roman"/>
              </a:rPr>
              <a:t>Особливе місце в історії світової культури посідає культура Давньої Греції. Не слід забувати про те, що античність майже тисячу років не привертала до себе уваги. У Європі її “відкрили” гуманісти епохи Відродження. З тих пір усе античне стало еталоном краси. Термін “античність” (від лат. аntiquus – давній) вперше з'явився в французькій мові і спочатку означав особливий вид мистецтва, що належав до ранніх історичних періодів. У подальшому вживанні цей термін було звужено до рамок тільки греко-римської давнини.</a:t>
            </a:r>
            <a:endParaRPr sz="2100"/>
          </a:p>
        </p:txBody>
      </p:sp>
      <p:pic>
        <p:nvPicPr>
          <p:cNvPr id="292" name="Google Shape;292;p54"/>
          <p:cNvPicPr preferRelativeResize="0"/>
          <p:nvPr/>
        </p:nvPicPr>
        <p:blipFill>
          <a:blip r:embed="rId3">
            <a:alphaModFix/>
          </a:blip>
          <a:stretch>
            <a:fillRect/>
          </a:stretch>
        </p:blipFill>
        <p:spPr>
          <a:xfrm>
            <a:off x="410750" y="1162300"/>
            <a:ext cx="1771650" cy="32956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55"/>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uk"/>
              <a:t>Античність</a:t>
            </a:r>
            <a:endParaRPr/>
          </a:p>
        </p:txBody>
      </p:sp>
      <p:sp>
        <p:nvSpPr>
          <p:cNvPr id="298" name="Google Shape;298;p55"/>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fontScale="92500" lnSpcReduction="10000"/>
          </a:bodyPr>
          <a:lstStyle/>
          <a:p>
            <a:pPr indent="0" lvl="0" marL="0" rtl="0" algn="just">
              <a:spcBef>
                <a:spcPts val="0"/>
              </a:spcBef>
              <a:spcAft>
                <a:spcPts val="0"/>
              </a:spcAft>
              <a:buNone/>
            </a:pPr>
            <a:r>
              <a:rPr lang="uk"/>
              <a:t>Рабовласництво </a:t>
            </a:r>
            <a:r>
              <a:rPr lang="uk"/>
              <a:t>вплинуло на бурхливе зростання та розквіт античної культури</a:t>
            </a:r>
            <a:r>
              <a:rPr lang="uk"/>
              <a:t>, зумовило розподіл фізичної та розумової праці. Воно відкривало можливості активної інтелектуальної діяльності вільних громадян полісу. Якістю, що відрізняла елліна від інших народів, вважалося вміння організовувати дозвілля. </a:t>
            </a:r>
            <a:endParaRPr/>
          </a:p>
          <a:p>
            <a:pPr indent="0" lvl="0" marL="0" rtl="0" algn="just">
              <a:spcBef>
                <a:spcPts val="1200"/>
              </a:spcBef>
              <a:spcAft>
                <a:spcPts val="1200"/>
              </a:spcAft>
              <a:buNone/>
            </a:pPr>
            <a:r>
              <a:rPr lang="uk"/>
              <a:t>Античність – це суспільство дозвілля. У давньогрецькій мові це поняття визначалося словом “схоле”.  Це й вільний час, й інтелектуальні заняття (звідси наше слово “школа”). Все це створювало можливість активної творчої праці вільних людей, стало передумовою розвитку культури.</a:t>
            </a:r>
            <a:endParaRPr/>
          </a:p>
        </p:txBody>
      </p:sp>
      <p:pic>
        <p:nvPicPr>
          <p:cNvPr id="299" name="Google Shape;299;p55"/>
          <p:cNvPicPr preferRelativeResize="0"/>
          <p:nvPr/>
        </p:nvPicPr>
        <p:blipFill>
          <a:blip r:embed="rId3">
            <a:alphaModFix/>
          </a:blip>
          <a:stretch>
            <a:fillRect/>
          </a:stretch>
        </p:blipFill>
        <p:spPr>
          <a:xfrm>
            <a:off x="211125" y="997900"/>
            <a:ext cx="2095450" cy="279693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56"/>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uk"/>
              <a:t>Особливий рівень сприйняття краси в античному світі</a:t>
            </a:r>
            <a:endParaRPr/>
          </a:p>
        </p:txBody>
      </p:sp>
      <p:sp>
        <p:nvSpPr>
          <p:cNvPr id="305" name="Google Shape;305;p56"/>
          <p:cNvSpPr txBox="1"/>
          <p:nvPr>
            <p:ph idx="1" type="body"/>
          </p:nvPr>
        </p:nvSpPr>
        <p:spPr>
          <a:xfrm>
            <a:off x="2127850" y="1595775"/>
            <a:ext cx="6603600" cy="3211800"/>
          </a:xfrm>
          <a:prstGeom prst="rect">
            <a:avLst/>
          </a:prstGeom>
        </p:spPr>
        <p:txBody>
          <a:bodyPr anchorCtr="0" anchor="t" bIns="91425" lIns="91425" spcFirstLastPara="1" rIns="91425" wrap="square" tIns="91425">
            <a:normAutofit fontScale="70000" lnSpcReduction="10000"/>
          </a:bodyPr>
          <a:lstStyle/>
          <a:p>
            <a:pPr indent="342900" lvl="0" marL="0" marR="0" rtl="0" algn="just">
              <a:lnSpc>
                <a:spcPct val="102000"/>
              </a:lnSpc>
              <a:spcBef>
                <a:spcPts val="0"/>
              </a:spcBef>
              <a:spcAft>
                <a:spcPts val="0"/>
              </a:spcAft>
              <a:buClr>
                <a:schemeClr val="dk2"/>
              </a:buClr>
              <a:buSzPct val="50238"/>
              <a:buFont typeface="Arial"/>
              <a:buNone/>
            </a:pPr>
            <a:r>
              <a:rPr lang="uk" sz="2189"/>
              <a:t>Насамперед, античність ґрунтується на принципі об'єктивізму. В античності є свій абсолют – почуттєво-матеріальний космос. Світ виникає із хаосу, безладдя, йому протиставляється порядок, лад, краса (грец. – космос). Космос – це і є абсолютне божество. Античні боги – це ідеї, що втілюються в космосі, закони природи, які ним управляють. Боги – це ідея ідеальної людини. Звідси античний антропоморфізм. Те, що “наказує” космос, те й буде. Необхідність – це доля, поєднання фаталістичного й героїчного. Богам не тільки підкоряються, їм можна кинути виклик, позмагатися. Переможець – герой, подібний богу, він може набути безсмертя.</a:t>
            </a:r>
            <a:endParaRPr sz="2189"/>
          </a:p>
          <a:p>
            <a:pPr indent="342900" lvl="0" marL="0" marR="0" rtl="0" algn="just">
              <a:lnSpc>
                <a:spcPct val="102000"/>
              </a:lnSpc>
              <a:spcBef>
                <a:spcPts val="0"/>
              </a:spcBef>
              <a:spcAft>
                <a:spcPts val="0"/>
              </a:spcAft>
              <a:buClr>
                <a:schemeClr val="dk2"/>
              </a:buClr>
              <a:buSzPct val="50238"/>
              <a:buFont typeface="Arial"/>
              <a:buNone/>
            </a:pPr>
            <a:r>
              <a:rPr lang="uk" sz="2189"/>
              <a:t>Любов до змагань – риса грецької ментальності, яка породила безліч ігор: ораторських, поетичних, музичних, спортивних. Переможцю при житті встановлювали статую. Фізично й морально досконала людина, в якій воєдино злилися доброчесність і пропорційна краса тіла – такою є модель особистості вільного грека. Ритм тіла виховувався атлетикою, ритм душі – музикою.</a:t>
            </a:r>
            <a:endParaRPr sz="2189"/>
          </a:p>
          <a:p>
            <a:pPr indent="0" lvl="0" marL="0" rtl="0" algn="l">
              <a:spcBef>
                <a:spcPts val="0"/>
              </a:spcBef>
              <a:spcAft>
                <a:spcPts val="1200"/>
              </a:spcAft>
              <a:buNone/>
            </a:pPr>
            <a:r>
              <a:t/>
            </a:r>
            <a:endParaRPr/>
          </a:p>
        </p:txBody>
      </p:sp>
      <p:pic>
        <p:nvPicPr>
          <p:cNvPr id="306" name="Google Shape;306;p56"/>
          <p:cNvPicPr preferRelativeResize="0"/>
          <p:nvPr/>
        </p:nvPicPr>
        <p:blipFill>
          <a:blip r:embed="rId3">
            <a:alphaModFix/>
          </a:blip>
          <a:stretch>
            <a:fillRect/>
          </a:stretch>
        </p:blipFill>
        <p:spPr>
          <a:xfrm>
            <a:off x="206850" y="223287"/>
            <a:ext cx="1656193" cy="1340725"/>
          </a:xfrm>
          <a:prstGeom prst="rect">
            <a:avLst/>
          </a:prstGeom>
          <a:noFill/>
          <a:ln>
            <a:noFill/>
          </a:ln>
        </p:spPr>
      </p:pic>
      <p:pic>
        <p:nvPicPr>
          <p:cNvPr id="307" name="Google Shape;307;p56"/>
          <p:cNvPicPr preferRelativeResize="0"/>
          <p:nvPr/>
        </p:nvPicPr>
        <p:blipFill>
          <a:blip r:embed="rId4">
            <a:alphaModFix/>
          </a:blip>
          <a:stretch>
            <a:fillRect/>
          </a:stretch>
        </p:blipFill>
        <p:spPr>
          <a:xfrm>
            <a:off x="206850" y="2376800"/>
            <a:ext cx="1356300" cy="20855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57"/>
          <p:cNvSpPr txBox="1"/>
          <p:nvPr>
            <p:ph type="title"/>
          </p:nvPr>
        </p:nvSpPr>
        <p:spPr>
          <a:xfrm>
            <a:off x="2400250" y="768000"/>
            <a:ext cx="6321600" cy="751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uk"/>
              <a:t>Скульптура</a:t>
            </a:r>
            <a:endParaRPr/>
          </a:p>
        </p:txBody>
      </p:sp>
      <p:sp>
        <p:nvSpPr>
          <p:cNvPr id="313" name="Google Shape;313;p57"/>
          <p:cNvSpPr txBox="1"/>
          <p:nvPr>
            <p:ph idx="1" type="body"/>
          </p:nvPr>
        </p:nvSpPr>
        <p:spPr>
          <a:xfrm>
            <a:off x="3349150" y="1860125"/>
            <a:ext cx="5382600" cy="3064800"/>
          </a:xfrm>
          <a:prstGeom prst="rect">
            <a:avLst/>
          </a:prstGeom>
        </p:spPr>
        <p:txBody>
          <a:bodyPr anchorCtr="0" anchor="t" bIns="91425" lIns="91425" spcFirstLastPara="1" rIns="91425" wrap="square" tIns="91425">
            <a:normAutofit/>
          </a:bodyPr>
          <a:lstStyle/>
          <a:p>
            <a:pPr indent="342900" lvl="0" marL="0" marR="0" rtl="0" algn="just">
              <a:lnSpc>
                <a:spcPct val="102000"/>
              </a:lnSpc>
              <a:spcBef>
                <a:spcPts val="0"/>
              </a:spcBef>
              <a:spcAft>
                <a:spcPts val="0"/>
              </a:spcAft>
              <a:buNone/>
            </a:pPr>
            <a:r>
              <a:rPr lang="uk" sz="2000"/>
              <a:t>Скульптурність античності – їй властиві симетрія, гармонія, ритміка, міра. </a:t>
            </a:r>
            <a:endParaRPr sz="2000"/>
          </a:p>
          <a:p>
            <a:pPr indent="342900" lvl="0" marL="0" marR="0" rtl="0" algn="just">
              <a:lnSpc>
                <a:spcPct val="102000"/>
              </a:lnSpc>
              <a:spcBef>
                <a:spcPts val="0"/>
              </a:spcBef>
              <a:spcAft>
                <a:spcPts val="0"/>
              </a:spcAft>
              <a:buNone/>
            </a:pPr>
            <a:r>
              <a:rPr lang="uk" sz="2000"/>
              <a:t>Давньогрецьке мистецтво не знало портрета, тому що не знало про існування особистості. </a:t>
            </a:r>
            <a:endParaRPr sz="2000"/>
          </a:p>
          <a:p>
            <a:pPr indent="342900" lvl="0" marL="0" marR="0" rtl="0" algn="just">
              <a:lnSpc>
                <a:spcPct val="102000"/>
              </a:lnSpc>
              <a:spcBef>
                <a:spcPts val="0"/>
              </a:spcBef>
              <a:spcAft>
                <a:spcPts val="0"/>
              </a:spcAft>
              <a:buNone/>
            </a:pPr>
            <a:r>
              <a:rPr lang="uk" sz="2000"/>
              <a:t>За висловом Протагора: “Людина є мірилом усіх речей”. </a:t>
            </a:r>
            <a:endParaRPr sz="2000"/>
          </a:p>
          <a:p>
            <a:pPr indent="342900" lvl="0" marL="0" marR="0" rtl="0" algn="just">
              <a:lnSpc>
                <a:spcPct val="102000"/>
              </a:lnSpc>
              <a:spcBef>
                <a:spcPts val="0"/>
              </a:spcBef>
              <a:spcAft>
                <a:spcPts val="0"/>
              </a:spcAft>
              <a:buClr>
                <a:schemeClr val="dk2"/>
              </a:buClr>
              <a:buSzPts val="1100"/>
              <a:buFont typeface="Arial"/>
              <a:buNone/>
            </a:pPr>
            <a:r>
              <a:rPr lang="uk" sz="2000"/>
              <a:t>Культурне середовище створено для людини, не принижує її, комфортне.</a:t>
            </a:r>
            <a:endParaRPr sz="2000"/>
          </a:p>
          <a:p>
            <a:pPr indent="0" lvl="0" marL="0" rtl="0" algn="l">
              <a:spcBef>
                <a:spcPts val="0"/>
              </a:spcBef>
              <a:spcAft>
                <a:spcPts val="1200"/>
              </a:spcAft>
              <a:buNone/>
            </a:pPr>
            <a:r>
              <a:t/>
            </a:r>
            <a:endParaRPr/>
          </a:p>
        </p:txBody>
      </p:sp>
      <p:pic>
        <p:nvPicPr>
          <p:cNvPr id="314" name="Google Shape;314;p57"/>
          <p:cNvPicPr preferRelativeResize="0"/>
          <p:nvPr/>
        </p:nvPicPr>
        <p:blipFill rotWithShape="1">
          <a:blip r:embed="rId3">
            <a:alphaModFix/>
          </a:blip>
          <a:srcRect b="19933" l="5936" r="4530" t="7265"/>
          <a:stretch/>
        </p:blipFill>
        <p:spPr>
          <a:xfrm>
            <a:off x="7464525" y="383325"/>
            <a:ext cx="1257317" cy="1520850"/>
          </a:xfrm>
          <a:prstGeom prst="rect">
            <a:avLst/>
          </a:prstGeom>
          <a:noFill/>
          <a:ln>
            <a:noFill/>
          </a:ln>
        </p:spPr>
      </p:pic>
      <p:pic>
        <p:nvPicPr>
          <p:cNvPr id="315" name="Google Shape;315;p57"/>
          <p:cNvPicPr preferRelativeResize="0"/>
          <p:nvPr/>
        </p:nvPicPr>
        <p:blipFill>
          <a:blip r:embed="rId4">
            <a:alphaModFix/>
          </a:blip>
          <a:stretch>
            <a:fillRect/>
          </a:stretch>
        </p:blipFill>
        <p:spPr>
          <a:xfrm>
            <a:off x="128925" y="392750"/>
            <a:ext cx="2445175" cy="43163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8"/>
          <p:cNvSpPr txBox="1"/>
          <p:nvPr>
            <p:ph type="title"/>
          </p:nvPr>
        </p:nvSpPr>
        <p:spPr>
          <a:xfrm>
            <a:off x="319500" y="936600"/>
            <a:ext cx="2808000" cy="755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uk"/>
              <a:t>Афродіта</a:t>
            </a:r>
            <a:endParaRPr/>
          </a:p>
          <a:p>
            <a:pPr indent="0" lvl="0" marL="0" rtl="0" algn="ctr">
              <a:spcBef>
                <a:spcPts val="0"/>
              </a:spcBef>
              <a:spcAft>
                <a:spcPts val="0"/>
              </a:spcAft>
              <a:buNone/>
            </a:pPr>
            <a:r>
              <a:rPr lang="uk"/>
              <a:t>Венера Мілоська</a:t>
            </a:r>
            <a:endParaRPr/>
          </a:p>
        </p:txBody>
      </p:sp>
      <p:sp>
        <p:nvSpPr>
          <p:cNvPr id="321" name="Google Shape;321;p58"/>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uk" sz="2000"/>
              <a:t>скульптор: </a:t>
            </a:r>
            <a:endParaRPr sz="2000"/>
          </a:p>
          <a:p>
            <a:pPr indent="0" lvl="0" marL="0" rtl="0" algn="l">
              <a:spcBef>
                <a:spcPts val="1200"/>
              </a:spcBef>
              <a:spcAft>
                <a:spcPts val="0"/>
              </a:spcAft>
              <a:buNone/>
            </a:pPr>
            <a:r>
              <a:rPr lang="uk" sz="2000"/>
              <a:t>Агесандр Антиохійсьский </a:t>
            </a:r>
            <a:endParaRPr sz="2000"/>
          </a:p>
          <a:p>
            <a:pPr indent="0" lvl="0" marL="0" rtl="0" algn="l">
              <a:spcBef>
                <a:spcPts val="1200"/>
              </a:spcBef>
              <a:spcAft>
                <a:spcPts val="1200"/>
              </a:spcAft>
              <a:buNone/>
            </a:pPr>
            <a:r>
              <a:rPr lang="uk" sz="2000"/>
              <a:t>(II століття до н. е.)</a:t>
            </a:r>
            <a:endParaRPr sz="2000"/>
          </a:p>
        </p:txBody>
      </p:sp>
      <p:pic>
        <p:nvPicPr>
          <p:cNvPr id="322" name="Google Shape;322;p58"/>
          <p:cNvPicPr preferRelativeResize="0"/>
          <p:nvPr/>
        </p:nvPicPr>
        <p:blipFill>
          <a:blip r:embed="rId3">
            <a:alphaModFix/>
          </a:blip>
          <a:stretch>
            <a:fillRect/>
          </a:stretch>
        </p:blipFill>
        <p:spPr>
          <a:xfrm>
            <a:off x="3279900" y="152400"/>
            <a:ext cx="3614363" cy="48387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59"/>
          <p:cNvPicPr preferRelativeResize="0"/>
          <p:nvPr/>
        </p:nvPicPr>
        <p:blipFill>
          <a:blip r:embed="rId3">
            <a:alphaModFix/>
          </a:blip>
          <a:stretch>
            <a:fillRect/>
          </a:stretch>
        </p:blipFill>
        <p:spPr>
          <a:xfrm>
            <a:off x="1294050" y="152400"/>
            <a:ext cx="6555903" cy="48386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60"/>
          <p:cNvPicPr preferRelativeResize="0"/>
          <p:nvPr/>
        </p:nvPicPr>
        <p:blipFill>
          <a:blip r:embed="rId3">
            <a:alphaModFix/>
          </a:blip>
          <a:stretch>
            <a:fillRect/>
          </a:stretch>
        </p:blipFill>
        <p:spPr>
          <a:xfrm>
            <a:off x="1083638" y="152400"/>
            <a:ext cx="6976730" cy="48387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61"/>
          <p:cNvPicPr preferRelativeResize="0"/>
          <p:nvPr/>
        </p:nvPicPr>
        <p:blipFill>
          <a:blip r:embed="rId3">
            <a:alphaModFix/>
          </a:blip>
          <a:stretch>
            <a:fillRect/>
          </a:stretch>
        </p:blipFill>
        <p:spPr>
          <a:xfrm>
            <a:off x="1739000" y="331675"/>
            <a:ext cx="7405000" cy="4480150"/>
          </a:xfrm>
          <a:prstGeom prst="rect">
            <a:avLst/>
          </a:prstGeom>
          <a:noFill/>
          <a:ln>
            <a:noFill/>
          </a:ln>
        </p:spPr>
      </p:pic>
      <p:pic>
        <p:nvPicPr>
          <p:cNvPr id="338" name="Google Shape;338;p61"/>
          <p:cNvPicPr preferRelativeResize="0"/>
          <p:nvPr/>
        </p:nvPicPr>
        <p:blipFill>
          <a:blip r:embed="rId4">
            <a:alphaModFix/>
          </a:blip>
          <a:stretch>
            <a:fillRect/>
          </a:stretch>
        </p:blipFill>
        <p:spPr>
          <a:xfrm>
            <a:off x="79271" y="1220375"/>
            <a:ext cx="2077575" cy="2702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17"/>
          <p:cNvPicPr preferRelativeResize="0"/>
          <p:nvPr/>
        </p:nvPicPr>
        <p:blipFill>
          <a:blip r:embed="rId3">
            <a:alphaModFix/>
          </a:blip>
          <a:stretch>
            <a:fillRect/>
          </a:stretch>
        </p:blipFill>
        <p:spPr>
          <a:xfrm>
            <a:off x="1150575" y="152400"/>
            <a:ext cx="6536358" cy="48386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62"/>
          <p:cNvPicPr preferRelativeResize="0"/>
          <p:nvPr/>
        </p:nvPicPr>
        <p:blipFill>
          <a:blip r:embed="rId3">
            <a:alphaModFix/>
          </a:blip>
          <a:stretch>
            <a:fillRect/>
          </a:stretch>
        </p:blipFill>
        <p:spPr>
          <a:xfrm>
            <a:off x="856975" y="152400"/>
            <a:ext cx="7430041" cy="48386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63"/>
          <p:cNvPicPr preferRelativeResize="0"/>
          <p:nvPr/>
        </p:nvPicPr>
        <p:blipFill>
          <a:blip r:embed="rId3">
            <a:alphaModFix/>
          </a:blip>
          <a:stretch>
            <a:fillRect/>
          </a:stretch>
        </p:blipFill>
        <p:spPr>
          <a:xfrm>
            <a:off x="835450" y="152400"/>
            <a:ext cx="7473102" cy="48386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64"/>
          <p:cNvPicPr preferRelativeResize="0"/>
          <p:nvPr/>
        </p:nvPicPr>
        <p:blipFill>
          <a:blip r:embed="rId3">
            <a:alphaModFix/>
          </a:blip>
          <a:stretch>
            <a:fillRect/>
          </a:stretch>
        </p:blipFill>
        <p:spPr>
          <a:xfrm>
            <a:off x="931738" y="93675"/>
            <a:ext cx="7280521" cy="48387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65"/>
          <p:cNvPicPr preferRelativeResize="0"/>
          <p:nvPr/>
        </p:nvPicPr>
        <p:blipFill>
          <a:blip r:embed="rId3">
            <a:alphaModFix/>
          </a:blip>
          <a:stretch>
            <a:fillRect/>
          </a:stretch>
        </p:blipFill>
        <p:spPr>
          <a:xfrm>
            <a:off x="979963" y="222850"/>
            <a:ext cx="7184065" cy="48387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66"/>
          <p:cNvPicPr preferRelativeResize="0"/>
          <p:nvPr/>
        </p:nvPicPr>
        <p:blipFill>
          <a:blip r:embed="rId3">
            <a:alphaModFix/>
          </a:blip>
          <a:stretch>
            <a:fillRect/>
          </a:stretch>
        </p:blipFill>
        <p:spPr>
          <a:xfrm>
            <a:off x="892225" y="152400"/>
            <a:ext cx="7180485" cy="483870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67"/>
          <p:cNvPicPr preferRelativeResize="0"/>
          <p:nvPr/>
        </p:nvPicPr>
        <p:blipFill>
          <a:blip r:embed="rId3">
            <a:alphaModFix/>
          </a:blip>
          <a:stretch>
            <a:fillRect/>
          </a:stretch>
        </p:blipFill>
        <p:spPr>
          <a:xfrm>
            <a:off x="787888" y="152400"/>
            <a:ext cx="7568221" cy="48386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p68"/>
          <p:cNvPicPr preferRelativeResize="0"/>
          <p:nvPr/>
        </p:nvPicPr>
        <p:blipFill>
          <a:blip r:embed="rId3">
            <a:alphaModFix/>
          </a:blip>
          <a:stretch>
            <a:fillRect/>
          </a:stretch>
        </p:blipFill>
        <p:spPr>
          <a:xfrm>
            <a:off x="723213" y="152400"/>
            <a:ext cx="7697572" cy="48387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69"/>
          <p:cNvPicPr preferRelativeResize="0"/>
          <p:nvPr/>
        </p:nvPicPr>
        <p:blipFill>
          <a:blip r:embed="rId3">
            <a:alphaModFix/>
          </a:blip>
          <a:stretch>
            <a:fillRect/>
          </a:stretch>
        </p:blipFill>
        <p:spPr>
          <a:xfrm>
            <a:off x="845250" y="152400"/>
            <a:ext cx="7333892" cy="48387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70"/>
          <p:cNvPicPr preferRelativeResize="0"/>
          <p:nvPr/>
        </p:nvPicPr>
        <p:blipFill>
          <a:blip r:embed="rId3">
            <a:alphaModFix/>
          </a:blip>
          <a:stretch>
            <a:fillRect/>
          </a:stretch>
        </p:blipFill>
        <p:spPr>
          <a:xfrm>
            <a:off x="899575" y="152400"/>
            <a:ext cx="7344858" cy="483869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p71"/>
          <p:cNvPicPr preferRelativeResize="0"/>
          <p:nvPr/>
        </p:nvPicPr>
        <p:blipFill>
          <a:blip r:embed="rId3">
            <a:alphaModFix/>
          </a:blip>
          <a:stretch>
            <a:fillRect/>
          </a:stretch>
        </p:blipFill>
        <p:spPr>
          <a:xfrm>
            <a:off x="795175" y="211125"/>
            <a:ext cx="7553661" cy="483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18"/>
          <p:cNvPicPr preferRelativeResize="0"/>
          <p:nvPr/>
        </p:nvPicPr>
        <p:blipFill>
          <a:blip r:embed="rId3">
            <a:alphaModFix/>
          </a:blip>
          <a:stretch>
            <a:fillRect/>
          </a:stretch>
        </p:blipFill>
        <p:spPr>
          <a:xfrm>
            <a:off x="1455413" y="152400"/>
            <a:ext cx="6538583" cy="483870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72"/>
          <p:cNvPicPr preferRelativeResize="0"/>
          <p:nvPr/>
        </p:nvPicPr>
        <p:blipFill>
          <a:blip r:embed="rId3">
            <a:alphaModFix/>
          </a:blip>
          <a:stretch>
            <a:fillRect/>
          </a:stretch>
        </p:blipFill>
        <p:spPr>
          <a:xfrm>
            <a:off x="901263" y="152400"/>
            <a:ext cx="7341477" cy="48387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73"/>
          <p:cNvPicPr preferRelativeResize="0"/>
          <p:nvPr/>
        </p:nvPicPr>
        <p:blipFill>
          <a:blip r:embed="rId3">
            <a:alphaModFix/>
          </a:blip>
          <a:stretch>
            <a:fillRect/>
          </a:stretch>
        </p:blipFill>
        <p:spPr>
          <a:xfrm>
            <a:off x="738075" y="152400"/>
            <a:ext cx="7667841" cy="483869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74"/>
          <p:cNvPicPr preferRelativeResize="0"/>
          <p:nvPr/>
        </p:nvPicPr>
        <p:blipFill>
          <a:blip r:embed="rId3">
            <a:alphaModFix/>
          </a:blip>
          <a:stretch>
            <a:fillRect/>
          </a:stretch>
        </p:blipFill>
        <p:spPr>
          <a:xfrm>
            <a:off x="756725" y="152400"/>
            <a:ext cx="7630560" cy="4838701"/>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id="408" name="Google Shape;408;p75"/>
          <p:cNvPicPr preferRelativeResize="0"/>
          <p:nvPr/>
        </p:nvPicPr>
        <p:blipFill>
          <a:blip r:embed="rId3">
            <a:alphaModFix/>
          </a:blip>
          <a:stretch>
            <a:fillRect/>
          </a:stretch>
        </p:blipFill>
        <p:spPr>
          <a:xfrm>
            <a:off x="908950" y="152400"/>
            <a:ext cx="7326095" cy="483870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76"/>
          <p:cNvPicPr preferRelativeResize="0"/>
          <p:nvPr/>
        </p:nvPicPr>
        <p:blipFill>
          <a:blip r:embed="rId3">
            <a:alphaModFix/>
          </a:blip>
          <a:stretch>
            <a:fillRect/>
          </a:stretch>
        </p:blipFill>
        <p:spPr>
          <a:xfrm>
            <a:off x="978275" y="152400"/>
            <a:ext cx="7187440" cy="483870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77"/>
          <p:cNvPicPr preferRelativeResize="0"/>
          <p:nvPr/>
        </p:nvPicPr>
        <p:blipFill>
          <a:blip r:embed="rId3">
            <a:alphaModFix/>
          </a:blip>
          <a:stretch>
            <a:fillRect/>
          </a:stretch>
        </p:blipFill>
        <p:spPr>
          <a:xfrm>
            <a:off x="786525" y="105425"/>
            <a:ext cx="7454214" cy="48387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p78"/>
          <p:cNvPicPr preferRelativeResize="0"/>
          <p:nvPr/>
        </p:nvPicPr>
        <p:blipFill>
          <a:blip r:embed="rId3">
            <a:alphaModFix/>
          </a:blip>
          <a:stretch>
            <a:fillRect/>
          </a:stretch>
        </p:blipFill>
        <p:spPr>
          <a:xfrm>
            <a:off x="893675" y="152400"/>
            <a:ext cx="7356645" cy="48387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id="428" name="Google Shape;428;p79"/>
          <p:cNvPicPr preferRelativeResize="0"/>
          <p:nvPr/>
        </p:nvPicPr>
        <p:blipFill>
          <a:blip r:embed="rId3">
            <a:alphaModFix/>
          </a:blip>
          <a:stretch>
            <a:fillRect/>
          </a:stretch>
        </p:blipFill>
        <p:spPr>
          <a:xfrm>
            <a:off x="827525" y="152400"/>
            <a:ext cx="7394995" cy="483870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p80"/>
          <p:cNvPicPr preferRelativeResize="0"/>
          <p:nvPr/>
        </p:nvPicPr>
        <p:blipFill>
          <a:blip r:embed="rId3">
            <a:alphaModFix/>
          </a:blip>
          <a:stretch>
            <a:fillRect/>
          </a:stretch>
        </p:blipFill>
        <p:spPr>
          <a:xfrm>
            <a:off x="751300" y="152400"/>
            <a:ext cx="7434700" cy="483869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id="438" name="Google Shape;438;p81"/>
          <p:cNvPicPr preferRelativeResize="0"/>
          <p:nvPr/>
        </p:nvPicPr>
        <p:blipFill>
          <a:blip r:embed="rId3">
            <a:alphaModFix/>
          </a:blip>
          <a:stretch>
            <a:fillRect/>
          </a:stretch>
        </p:blipFill>
        <p:spPr>
          <a:xfrm>
            <a:off x="807275" y="152400"/>
            <a:ext cx="7529450" cy="48386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19"/>
          <p:cNvPicPr preferRelativeResize="0"/>
          <p:nvPr/>
        </p:nvPicPr>
        <p:blipFill>
          <a:blip r:embed="rId3">
            <a:alphaModFix/>
          </a:blip>
          <a:stretch>
            <a:fillRect/>
          </a:stretch>
        </p:blipFill>
        <p:spPr>
          <a:xfrm>
            <a:off x="1009650" y="152400"/>
            <a:ext cx="6975991" cy="48387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pic>
        <p:nvPicPr>
          <p:cNvPr id="443" name="Google Shape;443;p82"/>
          <p:cNvPicPr preferRelativeResize="0"/>
          <p:nvPr/>
        </p:nvPicPr>
        <p:blipFill>
          <a:blip r:embed="rId3">
            <a:alphaModFix/>
          </a:blip>
          <a:stretch>
            <a:fillRect/>
          </a:stretch>
        </p:blipFill>
        <p:spPr>
          <a:xfrm>
            <a:off x="800775" y="152400"/>
            <a:ext cx="7542450" cy="48387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p83"/>
          <p:cNvPicPr preferRelativeResize="0"/>
          <p:nvPr/>
        </p:nvPicPr>
        <p:blipFill>
          <a:blip r:embed="rId3">
            <a:alphaModFix/>
          </a:blip>
          <a:stretch>
            <a:fillRect/>
          </a:stretch>
        </p:blipFill>
        <p:spPr>
          <a:xfrm>
            <a:off x="727825" y="152400"/>
            <a:ext cx="7540630" cy="48387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id="453" name="Google Shape;453;p84"/>
          <p:cNvPicPr preferRelativeResize="0"/>
          <p:nvPr/>
        </p:nvPicPr>
        <p:blipFill>
          <a:blip r:embed="rId3">
            <a:alphaModFix/>
          </a:blip>
          <a:stretch>
            <a:fillRect/>
          </a:stretch>
        </p:blipFill>
        <p:spPr>
          <a:xfrm>
            <a:off x="982113" y="152400"/>
            <a:ext cx="7179767" cy="483870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85"/>
          <p:cNvPicPr preferRelativeResize="0"/>
          <p:nvPr/>
        </p:nvPicPr>
        <p:blipFill>
          <a:blip r:embed="rId3">
            <a:alphaModFix/>
          </a:blip>
          <a:stretch>
            <a:fillRect/>
          </a:stretch>
        </p:blipFill>
        <p:spPr>
          <a:xfrm>
            <a:off x="962650" y="211100"/>
            <a:ext cx="6990928" cy="4838699"/>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id="463" name="Google Shape;463;p86"/>
          <p:cNvPicPr preferRelativeResize="0"/>
          <p:nvPr/>
        </p:nvPicPr>
        <p:blipFill>
          <a:blip r:embed="rId3">
            <a:alphaModFix/>
          </a:blip>
          <a:stretch>
            <a:fillRect/>
          </a:stretch>
        </p:blipFill>
        <p:spPr>
          <a:xfrm>
            <a:off x="657638" y="152400"/>
            <a:ext cx="7828727" cy="48387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id="468" name="Google Shape;468;p87"/>
          <p:cNvPicPr preferRelativeResize="0"/>
          <p:nvPr/>
        </p:nvPicPr>
        <p:blipFill>
          <a:blip r:embed="rId3">
            <a:alphaModFix/>
          </a:blip>
          <a:stretch>
            <a:fillRect/>
          </a:stretch>
        </p:blipFill>
        <p:spPr>
          <a:xfrm>
            <a:off x="377025" y="152400"/>
            <a:ext cx="8389962" cy="4838701"/>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88"/>
          <p:cNvPicPr preferRelativeResize="0"/>
          <p:nvPr/>
        </p:nvPicPr>
        <p:blipFill>
          <a:blip r:embed="rId3">
            <a:alphaModFix/>
          </a:blip>
          <a:stretch>
            <a:fillRect/>
          </a:stretch>
        </p:blipFill>
        <p:spPr>
          <a:xfrm>
            <a:off x="763025" y="152400"/>
            <a:ext cx="7446522" cy="48387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id="478" name="Google Shape;478;p89"/>
          <p:cNvPicPr preferRelativeResize="0"/>
          <p:nvPr/>
        </p:nvPicPr>
        <p:blipFill>
          <a:blip r:embed="rId3">
            <a:alphaModFix/>
          </a:blip>
          <a:stretch>
            <a:fillRect/>
          </a:stretch>
        </p:blipFill>
        <p:spPr>
          <a:xfrm>
            <a:off x="1194750" y="81925"/>
            <a:ext cx="6754492" cy="48387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pic>
        <p:nvPicPr>
          <p:cNvPr id="483" name="Google Shape;483;p90"/>
          <p:cNvPicPr preferRelativeResize="0"/>
          <p:nvPr/>
        </p:nvPicPr>
        <p:blipFill>
          <a:blip r:embed="rId3">
            <a:alphaModFix/>
          </a:blip>
          <a:stretch>
            <a:fillRect/>
          </a:stretch>
        </p:blipFill>
        <p:spPr>
          <a:xfrm>
            <a:off x="903975" y="152400"/>
            <a:ext cx="7171511" cy="48387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id="488" name="Google Shape;488;p91"/>
          <p:cNvPicPr preferRelativeResize="0"/>
          <p:nvPr/>
        </p:nvPicPr>
        <p:blipFill>
          <a:blip r:embed="rId3">
            <a:alphaModFix/>
          </a:blip>
          <a:stretch>
            <a:fillRect/>
          </a:stretch>
        </p:blipFill>
        <p:spPr>
          <a:xfrm>
            <a:off x="605588" y="70200"/>
            <a:ext cx="7932836" cy="48387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20"/>
          <p:cNvPicPr preferRelativeResize="0"/>
          <p:nvPr/>
        </p:nvPicPr>
        <p:blipFill>
          <a:blip r:embed="rId3">
            <a:alphaModFix/>
          </a:blip>
          <a:stretch>
            <a:fillRect/>
          </a:stretch>
        </p:blipFill>
        <p:spPr>
          <a:xfrm>
            <a:off x="1185800" y="199375"/>
            <a:ext cx="6871110" cy="48387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id="493" name="Google Shape;493;p92"/>
          <p:cNvPicPr preferRelativeResize="0"/>
          <p:nvPr/>
        </p:nvPicPr>
        <p:blipFill>
          <a:blip r:embed="rId3">
            <a:alphaModFix/>
          </a:blip>
          <a:stretch>
            <a:fillRect/>
          </a:stretch>
        </p:blipFill>
        <p:spPr>
          <a:xfrm>
            <a:off x="1394188" y="112450"/>
            <a:ext cx="6567025" cy="491857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pic>
        <p:nvPicPr>
          <p:cNvPr id="498" name="Google Shape;498;p93"/>
          <p:cNvPicPr preferRelativeResize="0"/>
          <p:nvPr/>
        </p:nvPicPr>
        <p:blipFill>
          <a:blip r:embed="rId3">
            <a:alphaModFix/>
          </a:blip>
          <a:stretch>
            <a:fillRect/>
          </a:stretch>
        </p:blipFill>
        <p:spPr>
          <a:xfrm>
            <a:off x="1408900" y="152400"/>
            <a:ext cx="6449344" cy="48387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94"/>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uk"/>
              <a:t>Культура Стародавнього Риму</a:t>
            </a:r>
            <a:endParaRPr/>
          </a:p>
        </p:txBody>
      </p:sp>
      <p:sp>
        <p:nvSpPr>
          <p:cNvPr id="504" name="Google Shape;504;p94"/>
          <p:cNvSpPr txBox="1"/>
          <p:nvPr>
            <p:ph idx="1" type="body"/>
          </p:nvPr>
        </p:nvSpPr>
        <p:spPr>
          <a:xfrm>
            <a:off x="519050" y="1296450"/>
            <a:ext cx="8259600" cy="3546300"/>
          </a:xfrm>
          <a:prstGeom prst="rect">
            <a:avLst/>
          </a:prstGeom>
        </p:spPr>
        <p:txBody>
          <a:bodyPr anchorCtr="0" anchor="t" bIns="91425" lIns="91425" spcFirstLastPara="1" rIns="91425" wrap="square" tIns="91425">
            <a:normAutofit fontScale="92500" lnSpcReduction="10000"/>
          </a:bodyPr>
          <a:lstStyle/>
          <a:p>
            <a:pPr indent="0" lvl="0" marL="0" rtl="0" algn="just">
              <a:spcBef>
                <a:spcPts val="0"/>
              </a:spcBef>
              <a:spcAft>
                <a:spcPts val="1200"/>
              </a:spcAft>
              <a:buNone/>
            </a:pPr>
            <a:r>
              <a:rPr lang="uk"/>
              <a:t>Культура Стародавнього Риму – другий етап античної культури. Вплив культури Стародавньої Греції на Рим не підлягає сумніву. Давньогрецький історик, автор фундаментальної 40–томної “Загальної історії” Полібій, який прожив у Римі 16 років, підкреслив одну з особливостей давньоримської культури: “Римляни, виявляється, можуть краще за всякий інший народ змінити свої звички і запозичити корисне”. Але в той же час римська культура не копіювала грецьку, вона розвивала, поглиблювала досягнуте, а також приносила власні національні риси – практицизм, дисциплінованість, дотримання суворої системи. Найбільші завойовники старовини – римляни, підкоряючи різні народи, вбирали їх культурні досягнення, але при цьому зберігали й свої “домашні” звичаї. Динамізм римської культури – така ж істотна її особливість, як і традиціоналізм. Взаємодія цих двох начал обумовила і її життєздатність, і величезну роль для подальшої культурної історії Європи, особливо Західної.</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95"/>
          <p:cNvSpPr txBox="1"/>
          <p:nvPr>
            <p:ph type="title"/>
          </p:nvPr>
        </p:nvSpPr>
        <p:spPr>
          <a:xfrm>
            <a:off x="2400250" y="575950"/>
            <a:ext cx="3696900" cy="635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uk"/>
              <a:t>Латинська</a:t>
            </a:r>
            <a:r>
              <a:rPr lang="uk"/>
              <a:t> мова</a:t>
            </a:r>
            <a:endParaRPr/>
          </a:p>
        </p:txBody>
      </p:sp>
      <p:sp>
        <p:nvSpPr>
          <p:cNvPr id="510" name="Google Shape;510;p95"/>
          <p:cNvSpPr txBox="1"/>
          <p:nvPr>
            <p:ph idx="1" type="body"/>
          </p:nvPr>
        </p:nvSpPr>
        <p:spPr>
          <a:xfrm>
            <a:off x="2410100" y="1595775"/>
            <a:ext cx="6321600" cy="3002400"/>
          </a:xfrm>
          <a:prstGeom prst="rect">
            <a:avLst/>
          </a:prstGeom>
        </p:spPr>
        <p:txBody>
          <a:bodyPr anchorCtr="0" anchor="t" bIns="91425" lIns="91425" spcFirstLastPara="1" rIns="91425" wrap="square" tIns="91425">
            <a:normAutofit/>
          </a:bodyPr>
          <a:lstStyle/>
          <a:p>
            <a:pPr indent="0" lvl="0" marL="0" rtl="0" algn="just">
              <a:spcBef>
                <a:spcPts val="0"/>
              </a:spcBef>
              <a:spcAft>
                <a:spcPts val="1200"/>
              </a:spcAft>
              <a:buNone/>
            </a:pPr>
            <a:r>
              <a:rPr lang="uk"/>
              <a:t>Цілком особлива роль належить у світовій культурній традиції латинській мові. Масштаби римських завоювань перетворили її на мову міжнаціонального спілкування для всіх підкорених народів – від Іспанії до Межиріччя. На основі так званої “народної латини” виникло багато сучасних європейських мов: італійська, іспанська, французька, англійська. Надалі латина довго залишалася в Європі мовою літератури і науки, а в медицині не втратила цю роль і до сьогодні. Латинською ведеться й католицьке богослужіння.</a:t>
            </a:r>
            <a:endParaRPr/>
          </a:p>
        </p:txBody>
      </p:sp>
      <p:pic>
        <p:nvPicPr>
          <p:cNvPr id="511" name="Google Shape;511;p95"/>
          <p:cNvPicPr preferRelativeResize="0"/>
          <p:nvPr/>
        </p:nvPicPr>
        <p:blipFill>
          <a:blip r:embed="rId3">
            <a:alphaModFix/>
          </a:blip>
          <a:stretch>
            <a:fillRect/>
          </a:stretch>
        </p:blipFill>
        <p:spPr>
          <a:xfrm>
            <a:off x="6059382" y="106250"/>
            <a:ext cx="2662467" cy="1495975"/>
          </a:xfrm>
          <a:prstGeom prst="rect">
            <a:avLst/>
          </a:prstGeom>
          <a:noFill/>
          <a:ln>
            <a:noFill/>
          </a:ln>
        </p:spPr>
      </p:pic>
      <p:pic>
        <p:nvPicPr>
          <p:cNvPr id="512" name="Google Shape;512;p95"/>
          <p:cNvPicPr preferRelativeResize="0"/>
          <p:nvPr/>
        </p:nvPicPr>
        <p:blipFill>
          <a:blip r:embed="rId4">
            <a:alphaModFix/>
          </a:blip>
          <a:stretch>
            <a:fillRect/>
          </a:stretch>
        </p:blipFill>
        <p:spPr>
          <a:xfrm>
            <a:off x="223975" y="1731363"/>
            <a:ext cx="2105313" cy="2731216"/>
          </a:xfrm>
          <a:prstGeom prst="rect">
            <a:avLst/>
          </a:prstGeom>
          <a:noFill/>
          <a:ln>
            <a:noFill/>
          </a:ln>
        </p:spPr>
      </p:pic>
      <p:pic>
        <p:nvPicPr>
          <p:cNvPr id="513" name="Google Shape;513;p95"/>
          <p:cNvPicPr preferRelativeResize="0"/>
          <p:nvPr/>
        </p:nvPicPr>
        <p:blipFill>
          <a:blip r:embed="rId5">
            <a:alphaModFix/>
          </a:blip>
          <a:stretch>
            <a:fillRect/>
          </a:stretch>
        </p:blipFill>
        <p:spPr>
          <a:xfrm>
            <a:off x="267050" y="147900"/>
            <a:ext cx="2318800" cy="149597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id="518" name="Google Shape;518;p96"/>
          <p:cNvPicPr preferRelativeResize="0"/>
          <p:nvPr/>
        </p:nvPicPr>
        <p:blipFill>
          <a:blip r:embed="rId3">
            <a:alphaModFix/>
          </a:blip>
          <a:stretch>
            <a:fillRect/>
          </a:stretch>
        </p:blipFill>
        <p:spPr>
          <a:xfrm>
            <a:off x="1364550" y="82200"/>
            <a:ext cx="6722350" cy="50118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pic>
        <p:nvPicPr>
          <p:cNvPr id="523" name="Google Shape;523;p97"/>
          <p:cNvPicPr preferRelativeResize="0"/>
          <p:nvPr/>
        </p:nvPicPr>
        <p:blipFill>
          <a:blip r:embed="rId3">
            <a:alphaModFix/>
          </a:blip>
          <a:stretch>
            <a:fillRect/>
          </a:stretch>
        </p:blipFill>
        <p:spPr>
          <a:xfrm>
            <a:off x="1291475" y="152400"/>
            <a:ext cx="6429137" cy="4838701"/>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id="528" name="Google Shape;528;p98"/>
          <p:cNvPicPr preferRelativeResize="0"/>
          <p:nvPr/>
        </p:nvPicPr>
        <p:blipFill>
          <a:blip r:embed="rId3">
            <a:alphaModFix/>
          </a:blip>
          <a:stretch>
            <a:fillRect/>
          </a:stretch>
        </p:blipFill>
        <p:spPr>
          <a:xfrm>
            <a:off x="1311625" y="152400"/>
            <a:ext cx="6520760" cy="4838701"/>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id="533" name="Google Shape;533;p99"/>
          <p:cNvPicPr preferRelativeResize="0"/>
          <p:nvPr/>
        </p:nvPicPr>
        <p:blipFill>
          <a:blip r:embed="rId3">
            <a:alphaModFix/>
          </a:blip>
          <a:stretch>
            <a:fillRect/>
          </a:stretch>
        </p:blipFill>
        <p:spPr>
          <a:xfrm>
            <a:off x="1306625" y="152400"/>
            <a:ext cx="6530759" cy="4838699"/>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pic>
        <p:nvPicPr>
          <p:cNvPr id="538" name="Google Shape;538;p100"/>
          <p:cNvPicPr preferRelativeResize="0"/>
          <p:nvPr/>
        </p:nvPicPr>
        <p:blipFill>
          <a:blip r:embed="rId3">
            <a:alphaModFix/>
          </a:blip>
          <a:stretch>
            <a:fillRect/>
          </a:stretch>
        </p:blipFill>
        <p:spPr>
          <a:xfrm>
            <a:off x="1244525" y="152400"/>
            <a:ext cx="6449355" cy="4838701"/>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pic>
        <p:nvPicPr>
          <p:cNvPr id="543" name="Google Shape;543;p101"/>
          <p:cNvPicPr preferRelativeResize="0"/>
          <p:nvPr/>
        </p:nvPicPr>
        <p:blipFill>
          <a:blip r:embed="rId3">
            <a:alphaModFix/>
          </a:blip>
          <a:stretch>
            <a:fillRect/>
          </a:stretch>
        </p:blipFill>
        <p:spPr>
          <a:xfrm>
            <a:off x="1342525" y="152400"/>
            <a:ext cx="6458933" cy="48387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21"/>
          <p:cNvPicPr preferRelativeResize="0"/>
          <p:nvPr/>
        </p:nvPicPr>
        <p:blipFill>
          <a:blip r:embed="rId3">
            <a:alphaModFix/>
          </a:blip>
          <a:stretch>
            <a:fillRect/>
          </a:stretch>
        </p:blipFill>
        <p:spPr>
          <a:xfrm>
            <a:off x="1109013" y="152400"/>
            <a:ext cx="6925982" cy="48387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id="548" name="Google Shape;548;p102"/>
          <p:cNvPicPr preferRelativeResize="0"/>
          <p:nvPr/>
        </p:nvPicPr>
        <p:blipFill rotWithShape="1">
          <a:blip r:embed="rId3">
            <a:alphaModFix/>
          </a:blip>
          <a:srcRect b="1854" l="2789" r="0" t="3983"/>
          <a:stretch/>
        </p:blipFill>
        <p:spPr>
          <a:xfrm>
            <a:off x="1293463" y="172625"/>
            <a:ext cx="6557068" cy="479825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id="553" name="Google Shape;553;p103"/>
          <p:cNvPicPr preferRelativeResize="0"/>
          <p:nvPr/>
        </p:nvPicPr>
        <p:blipFill>
          <a:blip r:embed="rId3">
            <a:alphaModFix/>
          </a:blip>
          <a:stretch>
            <a:fillRect/>
          </a:stretch>
        </p:blipFill>
        <p:spPr>
          <a:xfrm>
            <a:off x="1221025" y="81950"/>
            <a:ext cx="6465155" cy="4838701"/>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id="558" name="Google Shape;558;p104"/>
          <p:cNvPicPr preferRelativeResize="0"/>
          <p:nvPr/>
        </p:nvPicPr>
        <p:blipFill>
          <a:blip r:embed="rId3">
            <a:alphaModFix/>
          </a:blip>
          <a:stretch>
            <a:fillRect/>
          </a:stretch>
        </p:blipFill>
        <p:spPr>
          <a:xfrm>
            <a:off x="1221025" y="152400"/>
            <a:ext cx="6453862" cy="48387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id="563" name="Google Shape;563;p105"/>
          <p:cNvPicPr preferRelativeResize="0"/>
          <p:nvPr/>
        </p:nvPicPr>
        <p:blipFill>
          <a:blip r:embed="rId3">
            <a:alphaModFix/>
          </a:blip>
          <a:stretch>
            <a:fillRect/>
          </a:stretch>
        </p:blipFill>
        <p:spPr>
          <a:xfrm>
            <a:off x="1332588" y="152400"/>
            <a:ext cx="6478822" cy="48387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pic>
        <p:nvPicPr>
          <p:cNvPr id="568" name="Google Shape;568;p106"/>
          <p:cNvPicPr preferRelativeResize="0"/>
          <p:nvPr/>
        </p:nvPicPr>
        <p:blipFill>
          <a:blip r:embed="rId3">
            <a:alphaModFix/>
          </a:blip>
          <a:stretch>
            <a:fillRect/>
          </a:stretch>
        </p:blipFill>
        <p:spPr>
          <a:xfrm>
            <a:off x="1221025" y="152400"/>
            <a:ext cx="6419930" cy="48387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id="573" name="Google Shape;573;p107"/>
          <p:cNvPicPr preferRelativeResize="0"/>
          <p:nvPr/>
        </p:nvPicPr>
        <p:blipFill>
          <a:blip r:embed="rId3">
            <a:alphaModFix/>
          </a:blip>
          <a:stretch>
            <a:fillRect/>
          </a:stretch>
        </p:blipFill>
        <p:spPr>
          <a:xfrm>
            <a:off x="1330275" y="152400"/>
            <a:ext cx="6483448" cy="48387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id="578" name="Google Shape;578;p108"/>
          <p:cNvPicPr preferRelativeResize="0"/>
          <p:nvPr/>
        </p:nvPicPr>
        <p:blipFill>
          <a:blip r:embed="rId3">
            <a:alphaModFix/>
          </a:blip>
          <a:stretch>
            <a:fillRect/>
          </a:stretch>
        </p:blipFill>
        <p:spPr>
          <a:xfrm>
            <a:off x="1467625" y="152400"/>
            <a:ext cx="6438048" cy="4838701"/>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id="583" name="Google Shape;583;p109"/>
          <p:cNvPicPr preferRelativeResize="0"/>
          <p:nvPr/>
        </p:nvPicPr>
        <p:blipFill>
          <a:blip r:embed="rId3">
            <a:alphaModFix/>
          </a:blip>
          <a:stretch>
            <a:fillRect/>
          </a:stretch>
        </p:blipFill>
        <p:spPr>
          <a:xfrm>
            <a:off x="1291500" y="222875"/>
            <a:ext cx="6442577" cy="48387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110"/>
          <p:cNvSpPr txBox="1"/>
          <p:nvPr>
            <p:ph type="title"/>
          </p:nvPr>
        </p:nvSpPr>
        <p:spPr>
          <a:xfrm>
            <a:off x="319500" y="936600"/>
            <a:ext cx="3111900" cy="755700"/>
          </a:xfrm>
          <a:prstGeom prst="rect">
            <a:avLst/>
          </a:prstGeom>
        </p:spPr>
        <p:txBody>
          <a:bodyPr anchorCtr="0" anchor="b" bIns="91425" lIns="91425" spcFirstLastPara="1" rIns="91425" wrap="square" tIns="91425">
            <a:normAutofit fontScale="90000"/>
          </a:bodyPr>
          <a:lstStyle/>
          <a:p>
            <a:pPr indent="0" lvl="0" marL="457200" rtl="0" algn="ctr">
              <a:spcBef>
                <a:spcPts val="0"/>
              </a:spcBef>
              <a:spcAft>
                <a:spcPts val="0"/>
              </a:spcAft>
              <a:buNone/>
            </a:pPr>
            <a:r>
              <a:rPr lang="uk"/>
              <a:t>Богині Грації</a:t>
            </a:r>
            <a:endParaRPr/>
          </a:p>
          <a:p>
            <a:pPr indent="0" lvl="0" marL="457200" rtl="0" algn="ctr">
              <a:spcBef>
                <a:spcPts val="0"/>
              </a:spcBef>
              <a:spcAft>
                <a:spcPts val="0"/>
              </a:spcAft>
              <a:buNone/>
            </a:pPr>
            <a:r>
              <a:rPr lang="uk"/>
              <a:t>200 р. до н.е.</a:t>
            </a:r>
            <a:endParaRPr/>
          </a:p>
        </p:txBody>
      </p:sp>
      <p:sp>
        <p:nvSpPr>
          <p:cNvPr id="589" name="Google Shape;589;p110"/>
          <p:cNvSpPr txBox="1"/>
          <p:nvPr>
            <p:ph idx="1" type="body"/>
          </p:nvPr>
        </p:nvSpPr>
        <p:spPr>
          <a:xfrm>
            <a:off x="988775" y="1846800"/>
            <a:ext cx="2442600" cy="28062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uk" sz="1900"/>
              <a:t>Національний музей, Неаполь, Італія</a:t>
            </a:r>
            <a:endParaRPr sz="1900"/>
          </a:p>
        </p:txBody>
      </p:sp>
      <p:pic>
        <p:nvPicPr>
          <p:cNvPr id="590" name="Google Shape;590;p110"/>
          <p:cNvPicPr preferRelativeResize="0"/>
          <p:nvPr/>
        </p:nvPicPr>
        <p:blipFill>
          <a:blip r:embed="rId3">
            <a:alphaModFix/>
          </a:blip>
          <a:stretch>
            <a:fillRect/>
          </a:stretch>
        </p:blipFill>
        <p:spPr>
          <a:xfrm>
            <a:off x="4007975" y="152400"/>
            <a:ext cx="4148505" cy="4838699"/>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pic>
        <p:nvPicPr>
          <p:cNvPr id="595" name="Google Shape;595;p111"/>
          <p:cNvPicPr preferRelativeResize="0"/>
          <p:nvPr/>
        </p:nvPicPr>
        <p:blipFill>
          <a:blip r:embed="rId3">
            <a:alphaModFix/>
          </a:blip>
          <a:stretch>
            <a:fillRect/>
          </a:stretch>
        </p:blipFill>
        <p:spPr>
          <a:xfrm>
            <a:off x="1303225" y="211100"/>
            <a:ext cx="6431271" cy="48387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