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7" r:id="rId6"/>
    <p:sldId id="269" r:id="rId7"/>
    <p:sldId id="270" r:id="rId8"/>
    <p:sldId id="271" r:id="rId9"/>
    <p:sldId id="27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08.11.2022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08.11.2022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08.11.2022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08.11.2022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Вертикальна інтеграція та її характеристика.</a:t>
            </a:r>
            <a:br>
              <a:rPr lang="uk-UA" sz="3200" dirty="0" smtClean="0"/>
            </a:br>
            <a:r>
              <a:rPr lang="uk-UA" sz="3200" dirty="0" smtClean="0"/>
              <a:t>2. Вертикальні обмеження та їх характеристика.</a:t>
            </a:r>
            <a:br>
              <a:rPr lang="uk-UA" sz="3200" dirty="0" smtClean="0"/>
            </a:br>
            <a:r>
              <a:rPr lang="uk-UA" sz="3200" dirty="0" smtClean="0"/>
              <a:t>3. Негативні наслідки вертикальних відносин</a:t>
            </a:r>
            <a:r>
              <a:rPr lang="ru-RU" sz="3200" dirty="0" smtClean="0"/>
              <a:t>.</a:t>
            </a:r>
            <a:r>
              <a:rPr lang="ru-RU" sz="3200" dirty="0"/>
              <a:t/>
            </a:r>
            <a:br>
              <a:rPr lang="ru-RU" sz="3200" dirty="0"/>
            </a:br>
            <a:endParaRPr lang="uk-UA"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13. </a:t>
            </a:r>
            <a:r>
              <a:rPr lang="uk-UA" b="1" dirty="0" smtClean="0"/>
              <a:t>Влада покупця та вертикальна інтеграція</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marL="0" indent="0" algn="ctr">
              <a:buNone/>
            </a:pPr>
            <a:r>
              <a:rPr lang="uk-UA" sz="2100" b="1" dirty="0"/>
              <a:t>Вертикальна інтеграція – </a:t>
            </a:r>
            <a:r>
              <a:rPr lang="uk-UA" sz="2100" dirty="0"/>
              <a:t>це поєднання фірм, пов'язаних єдиним технологічним ланцюгом, це злиття компаній, що займаються виробництвом на різних стадіях технологічного ланцюга та встановлення контролю над ними з боку однієї компанії. При цьому до початкової вартості продукції приєднується додана вартість, а продукція пересувається по ланцюгу до кінцевого споживача.</a:t>
            </a:r>
          </a:p>
          <a:p>
            <a:pPr marL="0" indent="0" algn="ctr">
              <a:buNone/>
            </a:pPr>
            <a:endParaRPr lang="uk-UA" sz="2100" b="1" dirty="0" smtClean="0"/>
          </a:p>
          <a:p>
            <a:pPr marL="0" indent="0" algn="ctr">
              <a:buNone/>
            </a:pPr>
            <a:r>
              <a:rPr lang="uk-UA" sz="2100" b="1" dirty="0" smtClean="0"/>
              <a:t>Залежно </a:t>
            </a:r>
            <a:r>
              <a:rPr lang="uk-UA" sz="2100" b="1" dirty="0"/>
              <a:t>від напряму інтеграції вертикальні об'єднання поділяють на </a:t>
            </a:r>
            <a:r>
              <a:rPr lang="uk-UA" sz="2100" dirty="0"/>
              <a:t>інтеграцію "вперед", або пряму інтеграцію, що передбачає поєднання виробництва та збуту, та інтеграцію "назад", або зворотну інтеграцію, коли об'єднуються виробництво з попередніми стадіями технологічного ланцюга.</a:t>
            </a:r>
          </a:p>
          <a:p>
            <a:pPr marL="0" indent="0" algn="ctr">
              <a:buNone/>
            </a:pPr>
            <a:endParaRPr lang="uk-UA" sz="2100" b="1" dirty="0" smtClean="0"/>
          </a:p>
          <a:p>
            <a:pPr marL="0" indent="0" algn="ctr">
              <a:buNone/>
            </a:pPr>
            <a:r>
              <a:rPr lang="uk-UA" sz="2100" b="1" dirty="0" smtClean="0"/>
              <a:t>Залежно </a:t>
            </a:r>
            <a:r>
              <a:rPr lang="uk-UA" sz="2100" b="1" dirty="0"/>
              <a:t>від ступеня вертикальну інтеграцію поділяють на повну та </a:t>
            </a:r>
            <a:r>
              <a:rPr lang="uk-UA" sz="2100" b="1" dirty="0" err="1"/>
              <a:t>квазіінтеграцію</a:t>
            </a:r>
            <a:r>
              <a:rPr lang="uk-UA" sz="2100" b="1" dirty="0"/>
              <a:t>.</a:t>
            </a:r>
          </a:p>
          <a:p>
            <a:pPr marL="0" indent="0" algn="ctr">
              <a:buNone/>
            </a:pPr>
            <a:r>
              <a:rPr lang="uk-UA" sz="2100" b="1" dirty="0" err="1" smtClean="0"/>
              <a:t>Квазіінтеграція</a:t>
            </a:r>
            <a:r>
              <a:rPr lang="uk-UA" sz="2100" b="1" dirty="0" smtClean="0"/>
              <a:t> </a:t>
            </a:r>
            <a:r>
              <a:rPr lang="uk-UA" sz="2100" b="1" dirty="0"/>
              <a:t>може існувати в таких формах:</a:t>
            </a:r>
          </a:p>
          <a:p>
            <a:pPr marL="0" indent="0" algn="just">
              <a:buNone/>
            </a:pPr>
            <a:r>
              <a:rPr lang="uk-UA" sz="2100" dirty="0"/>
              <a:t>- довгострокові контракти;</a:t>
            </a:r>
          </a:p>
          <a:p>
            <a:pPr marL="0" indent="0" algn="just">
              <a:buNone/>
            </a:pPr>
            <a:r>
              <a:rPr lang="uk-UA" sz="2100" dirty="0"/>
              <a:t>- спільні підприємства та стратегічні </a:t>
            </a:r>
            <a:r>
              <a:rPr lang="uk-UA" sz="2100" dirty="0" smtClean="0"/>
              <a:t>альянси;</a:t>
            </a:r>
            <a:endParaRPr lang="uk-UA" sz="2100" dirty="0"/>
          </a:p>
          <a:p>
            <a:pPr marL="0" indent="0" algn="just">
              <a:buNone/>
            </a:pPr>
            <a:r>
              <a:rPr lang="uk-UA" sz="2100" dirty="0"/>
              <a:t>- ліцензії на право використання технологій;</a:t>
            </a:r>
          </a:p>
          <a:p>
            <a:pPr marL="0" indent="0" algn="just">
              <a:buNone/>
            </a:pPr>
            <a:r>
              <a:rPr lang="uk-UA" sz="2100" dirty="0"/>
              <a:t>- володіння активами на різних стадіях технологічного ланцюга, керівництво якими здійснюють зовнішні постачальники;</a:t>
            </a:r>
          </a:p>
          <a:p>
            <a:pPr marL="0" indent="0" algn="just">
              <a:buNone/>
            </a:pPr>
            <a:r>
              <a:rPr lang="uk-UA" sz="2100" dirty="0"/>
              <a:t>- франчайзинг.</a:t>
            </a:r>
          </a:p>
          <a:p>
            <a:pPr marL="0" indent="0" algn="ctr">
              <a:buNone/>
            </a:pPr>
            <a:endParaRPr lang="uk-UA" sz="2100" b="1" dirty="0" smtClean="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5964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a:bodyPr>
          <a:lstStyle/>
          <a:p>
            <a:pPr marL="0" indent="0" algn="ctr">
              <a:buNone/>
            </a:pPr>
            <a:r>
              <a:rPr lang="uk-UA" sz="1600" b="1" dirty="0"/>
              <a:t>Причини існування вертикально об'єднаних структур по різному визначаються у теорії фірми.</a:t>
            </a:r>
          </a:p>
          <a:p>
            <a:pPr marL="0" indent="0" algn="ctr">
              <a:buNone/>
            </a:pPr>
            <a:r>
              <a:rPr lang="uk-UA" sz="1600" b="1" dirty="0"/>
              <a:t>З погляду неокласичної теорії фірми </a:t>
            </a:r>
            <a:r>
              <a:rPr lang="uk-UA" sz="1600" dirty="0"/>
              <a:t>розмір фірми залежить від технологічних меж, до яких відносять горизонтальні та вертикальні межі, що зумовлює дію ефекту від масштабу. </a:t>
            </a:r>
            <a:r>
              <a:rPr lang="uk-UA" sz="1600" b="1" dirty="0"/>
              <a:t>При цьому, вертикальна інтеграція фірм надає можливість:</a:t>
            </a:r>
          </a:p>
          <a:p>
            <a:pPr marL="0" indent="0" algn="just">
              <a:buNone/>
            </a:pPr>
            <a:r>
              <a:rPr lang="uk-UA" sz="1600" dirty="0"/>
              <a:t>- використовувати більш спеціалізовані кадри;</a:t>
            </a:r>
          </a:p>
          <a:p>
            <a:pPr marL="0" indent="0" algn="just">
              <a:buNone/>
            </a:pPr>
            <a:r>
              <a:rPr lang="uk-UA" sz="1600" dirty="0"/>
              <a:t>- досягти вищого рівня спеціалізації на кожному заводі для даної продуктової лінії;</a:t>
            </a:r>
          </a:p>
          <a:p>
            <a:pPr marL="0" indent="0" algn="just">
              <a:buNone/>
            </a:pPr>
            <a:r>
              <a:rPr lang="uk-UA" sz="1600" dirty="0"/>
              <a:t>- сконцентрувати засоби та розподілити витрати на виробництво та збут, а також фінансовий ризик на більший обсяг діяльності;</a:t>
            </a:r>
          </a:p>
          <a:p>
            <a:pPr marL="0" indent="0" algn="just">
              <a:buNone/>
            </a:pPr>
            <a:r>
              <a:rPr lang="uk-UA" sz="1600" dirty="0"/>
              <a:t>- отримати більшу віддачу від витрат на розвиток та просунення продуктів та інші способи маркетингу.</a:t>
            </a:r>
          </a:p>
          <a:p>
            <a:pPr marL="0" indent="0" algn="ctr">
              <a:buNone/>
            </a:pPr>
            <a:endParaRPr lang="uk-UA" sz="1600" b="1" dirty="0" smtClean="0"/>
          </a:p>
          <a:p>
            <a:pPr marL="0" indent="0" algn="ctr">
              <a:buNone/>
            </a:pPr>
            <a:r>
              <a:rPr lang="uk-UA" sz="1600" b="1" dirty="0" smtClean="0"/>
              <a:t>Інституційна </a:t>
            </a:r>
            <a:r>
              <a:rPr lang="uk-UA" sz="1600" b="1" dirty="0"/>
              <a:t>теорія фірми </a:t>
            </a:r>
            <a:r>
              <a:rPr lang="uk-UA" sz="1600" dirty="0"/>
              <a:t>пояснює існування вертикальної інтеграції з погляду </a:t>
            </a:r>
            <a:r>
              <a:rPr lang="uk-UA" sz="1600" dirty="0" err="1"/>
              <a:t>трансакційних</a:t>
            </a:r>
            <a:r>
              <a:rPr lang="uk-UA" sz="1600" dirty="0"/>
              <a:t> витрат, агентських відносин та прав власності. </a:t>
            </a:r>
            <a:r>
              <a:rPr lang="uk-UA" sz="1600" b="1" dirty="0"/>
              <a:t>За інших рівних умов, фірма буде тим більша, чим:</a:t>
            </a:r>
          </a:p>
          <a:p>
            <a:pPr marL="0" indent="0" algn="just">
              <a:buNone/>
            </a:pPr>
            <a:r>
              <a:rPr lang="uk-UA" sz="1600" dirty="0"/>
              <a:t>а) менші витрати організації і чим повільніше зростають ці витрати із збільшенням організованих трансакцій;</a:t>
            </a:r>
          </a:p>
          <a:p>
            <a:pPr marL="0" indent="0" algn="just">
              <a:buNone/>
            </a:pPr>
            <a:r>
              <a:rPr lang="uk-UA" sz="1600" dirty="0"/>
              <a:t>б) менше помилок робить підприємець, і чим повільніше зростає кількість помилок із збільшенням організованих трансакцій;</a:t>
            </a:r>
          </a:p>
          <a:p>
            <a:pPr marL="0" indent="0" algn="just">
              <a:buNone/>
            </a:pPr>
            <a:r>
              <a:rPr lang="uk-UA" sz="1600" dirty="0"/>
              <a:t>в) більше зменшується (менше зростає) ціна пропозиції факторів із зростанням розміру фірми.</a:t>
            </a:r>
          </a:p>
          <a:p>
            <a:pPr marL="0" indent="0" algn="ctr">
              <a:buNone/>
            </a:pPr>
            <a:r>
              <a:rPr lang="uk-UA" sz="1600" b="1" dirty="0"/>
              <a:t>На думку представників "динамічної" теорії </a:t>
            </a:r>
            <a:r>
              <a:rPr lang="uk-UA" sz="1600" b="1" dirty="0" err="1"/>
              <a:t>трансакційних</a:t>
            </a:r>
            <a:r>
              <a:rPr lang="uk-UA" sz="1600" b="1" dirty="0"/>
              <a:t> витрат, </a:t>
            </a:r>
            <a:r>
              <a:rPr lang="uk-UA" sz="1600" dirty="0"/>
              <a:t>вертикальна інтеграція пов'язана із зростанням ринку, а також якісними змінами, особливо інноваціями. </a:t>
            </a:r>
          </a:p>
          <a:p>
            <a:pPr marL="0" indent="0" algn="just">
              <a:buNone/>
            </a:pPr>
            <a:endParaRPr lang="uk-UA" sz="1600" dirty="0"/>
          </a:p>
          <a:p>
            <a:pPr marL="0" indent="0" algn="just">
              <a:buNone/>
            </a:pPr>
            <a:endParaRPr lang="uk-UA" sz="16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29630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47500" lnSpcReduction="20000"/>
          </a:bodyPr>
          <a:lstStyle/>
          <a:p>
            <a:pPr marL="0" indent="0" algn="ctr">
              <a:buNone/>
            </a:pPr>
            <a:r>
              <a:rPr lang="uk-UA" sz="3000" b="1" dirty="0"/>
              <a:t>Спонукальними мотивами вертикальної інтеграції виступають:</a:t>
            </a:r>
          </a:p>
          <a:p>
            <a:pPr marL="0" indent="0" algn="just">
              <a:buNone/>
            </a:pPr>
            <a:r>
              <a:rPr lang="uk-UA" sz="3000" dirty="0"/>
              <a:t>- по-перше, економія на </a:t>
            </a:r>
            <a:r>
              <a:rPr lang="uk-UA" sz="3000" dirty="0" err="1"/>
              <a:t>трансакційних</a:t>
            </a:r>
            <a:r>
              <a:rPr lang="uk-UA" sz="3000" dirty="0"/>
              <a:t> витратах, що пов'язана, зокрема, із підготовкою та укладанням контракту;</a:t>
            </a:r>
          </a:p>
          <a:p>
            <a:pPr marL="0" indent="0" algn="just">
              <a:buNone/>
            </a:pPr>
            <a:r>
              <a:rPr lang="uk-UA" sz="3000" dirty="0"/>
              <a:t>- по-друге, асиметричність інформації щодо якості обладнання, оскільки тривале використання неякісного обладнання створюють передумови постачання неякісної продукції на ринок;</a:t>
            </a:r>
          </a:p>
          <a:p>
            <a:pPr marL="0" indent="0" algn="just">
              <a:buNone/>
            </a:pPr>
            <a:r>
              <a:rPr lang="uk-UA" sz="3000" dirty="0"/>
              <a:t>- по-третє, збільшення прибутків за рахунок вирішення проблеми "подвійної надбавки", яка виникає, коли ринок готової та проміжної продукції є недосконало конкурентними. Внаслідок інтеграції зменшуються витрати виробника кінцевої продукції на проміжний продукт, зростає обсяг ринкової продукції та зменшуються ціни кінцевого продукту;</a:t>
            </a:r>
          </a:p>
          <a:p>
            <a:pPr marL="0" indent="0" algn="just">
              <a:buNone/>
            </a:pPr>
            <a:r>
              <a:rPr lang="uk-UA" sz="3000" dirty="0"/>
              <a:t>- по-четверте, мотивом вертикального поєднання фірм є прагнення підприємств зменшити тиск державного регулювання за рахунок, наприклад, скорочення податкових відрахувань. Обсяг отриманого прибутку можна перерозподіляти між підрозділами фірми, коли держава запроваджує обмеження норми прибутку деяких продуктів або послуг компанії. Для вертикально інтегрованих фірм сума сплачених непрямих податків (наприклад, податку на додану вартість) буде меншою, ніж сума, сплачена самостійними підприємствами.</a:t>
            </a:r>
          </a:p>
          <a:p>
            <a:pPr marL="0" indent="0" algn="just">
              <a:buNone/>
            </a:pPr>
            <a:r>
              <a:rPr lang="uk-UA" sz="3000" dirty="0"/>
              <a:t>- п'ятим мотивом можна вважати використання ефективної системи цінової дискримінації. Призначаючи різні ціни для різних покупців, виробники проміжної продукції отримують можливість розширювати обсяги продажу та підвищувати прибутки. </a:t>
            </a:r>
          </a:p>
          <a:p>
            <a:pPr marL="0" indent="0" algn="just">
              <a:buNone/>
            </a:pPr>
            <a:r>
              <a:rPr lang="uk-UA" sz="3000" dirty="0"/>
              <a:t>- шостим стимулом є прагнення зменшити втрати від монопольної влади: </a:t>
            </a:r>
            <a:r>
              <a:rPr lang="uk-UA" sz="3000" dirty="0" err="1"/>
              <a:t>монопсонічну</a:t>
            </a:r>
            <a:r>
              <a:rPr lang="uk-UA" sz="3000" dirty="0"/>
              <a:t> владу закупівельних фірм постачальники сировини можуть подолати, поєднавшись в одну фірму та створивши підприємство з переробки сировини, що одночасно збільшить їхні прибутки.</a:t>
            </a:r>
          </a:p>
          <a:p>
            <a:pPr marL="0" indent="0" algn="ctr">
              <a:buNone/>
            </a:pPr>
            <a:endParaRPr lang="uk-UA" sz="3000" b="1" dirty="0" smtClean="0"/>
          </a:p>
          <a:p>
            <a:pPr marL="0" indent="0" algn="ctr">
              <a:buNone/>
            </a:pPr>
            <a:r>
              <a:rPr lang="uk-UA" sz="3000" b="1" dirty="0" smtClean="0"/>
              <a:t>Серед </a:t>
            </a:r>
            <a:r>
              <a:rPr lang="uk-UA" sz="3000" b="1" dirty="0"/>
              <a:t>позитивних наслідків вертикальної інтеграції: </a:t>
            </a:r>
            <a:r>
              <a:rPr lang="uk-UA" sz="3000" dirty="0"/>
              <a:t>підвищення конкурентоспроможності вертикально інтегрованих компаній, поліпшення основних показників діяльності, структури </a:t>
            </a:r>
            <a:r>
              <a:rPr lang="uk-UA" sz="3000" dirty="0" smtClean="0"/>
              <a:t>експорту.</a:t>
            </a:r>
            <a:endParaRPr lang="uk-UA" sz="30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7588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indent="0" algn="ctr">
              <a:spcAft>
                <a:spcPts val="0"/>
              </a:spcAft>
              <a:buNone/>
            </a:pPr>
            <a:r>
              <a:rPr lang="uk-UA" sz="2400" b="1" dirty="0">
                <a:solidFill>
                  <a:srgbClr val="000000"/>
                </a:solidFill>
                <a:latin typeface="Times New Roman"/>
                <a:ea typeface="Times New Roman"/>
              </a:rPr>
              <a:t>Виокремлюють такі способи вертикальних контрактів:</a:t>
            </a:r>
          </a:p>
          <a:p>
            <a:pPr indent="0" algn="just">
              <a:spcAft>
                <a:spcPts val="0"/>
              </a:spcAft>
              <a:buNone/>
            </a:pPr>
            <a:endParaRPr lang="uk-UA" sz="2400" b="1" dirty="0" smtClean="0">
              <a:solidFill>
                <a:srgbClr val="000000"/>
              </a:solidFill>
              <a:latin typeface="Times New Roman"/>
              <a:ea typeface="Times New Roman"/>
            </a:endParaRPr>
          </a:p>
          <a:p>
            <a:pPr indent="0" algn="just">
              <a:spcAft>
                <a:spcPts val="0"/>
              </a:spcAft>
              <a:buNone/>
            </a:pPr>
            <a:r>
              <a:rPr lang="uk-UA" sz="2400" b="1" dirty="0" smtClean="0">
                <a:solidFill>
                  <a:srgbClr val="000000"/>
                </a:solidFill>
                <a:latin typeface="Times New Roman"/>
                <a:ea typeface="Times New Roman"/>
              </a:rPr>
              <a:t>Лінійне </a:t>
            </a:r>
            <a:r>
              <a:rPr lang="uk-UA" sz="2400" b="1" dirty="0">
                <a:solidFill>
                  <a:srgbClr val="000000"/>
                </a:solidFill>
                <a:latin typeface="Times New Roman"/>
                <a:ea typeface="Times New Roman"/>
              </a:rPr>
              <a:t>ціноутворення – </a:t>
            </a:r>
            <a:r>
              <a:rPr lang="uk-UA" sz="2400" dirty="0">
                <a:solidFill>
                  <a:srgbClr val="000000"/>
                </a:solidFill>
                <a:latin typeface="Times New Roman"/>
                <a:ea typeface="Times New Roman"/>
              </a:rPr>
              <a:t>ситуація, коли фірма-монополіст призначає ціну перепродажу, а вибір обсягу закупок проміжної продукції залишається за фірмою-клієнтом.</a:t>
            </a:r>
          </a:p>
          <a:p>
            <a:pPr indent="0" algn="just">
              <a:spcAft>
                <a:spcPts val="0"/>
              </a:spcAft>
              <a:buNone/>
            </a:pPr>
            <a:endParaRPr lang="uk-UA" sz="2400" b="1" dirty="0" smtClean="0">
              <a:solidFill>
                <a:srgbClr val="000000"/>
              </a:solidFill>
              <a:latin typeface="Times New Roman"/>
              <a:ea typeface="Times New Roman"/>
            </a:endParaRPr>
          </a:p>
          <a:p>
            <a:pPr indent="0" algn="just">
              <a:spcAft>
                <a:spcPts val="0"/>
              </a:spcAft>
              <a:buNone/>
            </a:pPr>
            <a:r>
              <a:rPr lang="uk-UA" sz="2400" b="1" dirty="0" smtClean="0">
                <a:solidFill>
                  <a:srgbClr val="000000"/>
                </a:solidFill>
                <a:latin typeface="Times New Roman"/>
                <a:ea typeface="Times New Roman"/>
              </a:rPr>
              <a:t>Нелінійне </a:t>
            </a:r>
            <a:r>
              <a:rPr lang="uk-UA" sz="2400" b="1" dirty="0">
                <a:solidFill>
                  <a:srgbClr val="000000"/>
                </a:solidFill>
                <a:latin typeface="Times New Roman"/>
                <a:ea typeface="Times New Roman"/>
              </a:rPr>
              <a:t>ціноутворення у вигляді подвійного тарифу – </a:t>
            </a:r>
            <a:r>
              <a:rPr lang="uk-UA" sz="2400" dirty="0">
                <a:solidFill>
                  <a:srgbClr val="000000"/>
                </a:solidFill>
                <a:latin typeface="Times New Roman"/>
                <a:ea typeface="Times New Roman"/>
              </a:rPr>
              <a:t>одна фірма надає іншій виключні права на свою продукцію в обмін на </a:t>
            </a:r>
            <a:r>
              <a:rPr lang="uk-UA" sz="2400" dirty="0" err="1">
                <a:solidFill>
                  <a:srgbClr val="000000"/>
                </a:solidFill>
                <a:latin typeface="Times New Roman"/>
                <a:ea typeface="Times New Roman"/>
              </a:rPr>
              <a:t>франшизу</a:t>
            </a:r>
            <a:r>
              <a:rPr lang="uk-UA" sz="2400" dirty="0">
                <a:solidFill>
                  <a:srgbClr val="000000"/>
                </a:solidFill>
                <a:latin typeface="Times New Roman"/>
                <a:ea typeface="Times New Roman"/>
              </a:rPr>
              <a:t> – постійний розмір "викупу" за доступ на ринок, до якого додається ціна одиниці проміжного товару.</a:t>
            </a:r>
          </a:p>
          <a:p>
            <a:pPr indent="0" algn="just">
              <a:spcAft>
                <a:spcPts val="0"/>
              </a:spcAft>
              <a:buNone/>
            </a:pPr>
            <a:endParaRPr lang="uk-UA" sz="2400" b="1" dirty="0" smtClean="0">
              <a:solidFill>
                <a:srgbClr val="000000"/>
              </a:solidFill>
              <a:latin typeface="Times New Roman"/>
              <a:ea typeface="Times New Roman"/>
            </a:endParaRPr>
          </a:p>
          <a:p>
            <a:pPr indent="0" algn="just">
              <a:spcAft>
                <a:spcPts val="0"/>
              </a:spcAft>
              <a:buNone/>
            </a:pPr>
            <a:r>
              <a:rPr lang="uk-UA" sz="2400" b="1" dirty="0" smtClean="0">
                <a:solidFill>
                  <a:srgbClr val="000000"/>
                </a:solidFill>
                <a:latin typeface="Times New Roman"/>
                <a:ea typeface="Times New Roman"/>
              </a:rPr>
              <a:t>Контроль </a:t>
            </a:r>
            <a:r>
              <a:rPr lang="uk-UA" sz="2400" b="1" dirty="0">
                <a:solidFill>
                  <a:srgbClr val="000000"/>
                </a:solidFill>
                <a:latin typeface="Times New Roman"/>
                <a:ea typeface="Times New Roman"/>
              </a:rPr>
              <a:t>рівня роздрібних цін – </a:t>
            </a:r>
            <a:r>
              <a:rPr lang="uk-UA" sz="2400" dirty="0">
                <a:solidFill>
                  <a:srgbClr val="000000"/>
                </a:solidFill>
                <a:latin typeface="Times New Roman"/>
                <a:ea typeface="Times New Roman"/>
              </a:rPr>
              <a:t>рекомендована максимальна або мінімальна ціна для торгових фірм.</a:t>
            </a:r>
          </a:p>
          <a:p>
            <a:pPr indent="0" algn="just">
              <a:spcAft>
                <a:spcPts val="0"/>
              </a:spcAft>
              <a:buNone/>
            </a:pPr>
            <a:endParaRPr lang="uk-UA" sz="2400" b="1" dirty="0" smtClean="0">
              <a:solidFill>
                <a:srgbClr val="000000"/>
              </a:solidFill>
              <a:latin typeface="Times New Roman"/>
              <a:ea typeface="Times New Roman"/>
            </a:endParaRPr>
          </a:p>
          <a:p>
            <a:pPr indent="0" algn="just">
              <a:spcAft>
                <a:spcPts val="0"/>
              </a:spcAft>
              <a:buNone/>
            </a:pPr>
            <a:r>
              <a:rPr lang="uk-UA" sz="2400" b="1" dirty="0" smtClean="0">
                <a:solidFill>
                  <a:srgbClr val="000000"/>
                </a:solidFill>
                <a:latin typeface="Times New Roman"/>
                <a:ea typeface="Times New Roman"/>
              </a:rPr>
              <a:t>Нормування </a:t>
            </a:r>
            <a:r>
              <a:rPr lang="uk-UA" sz="2400" b="1" dirty="0">
                <a:solidFill>
                  <a:srgbClr val="000000"/>
                </a:solidFill>
                <a:latin typeface="Times New Roman"/>
                <a:ea typeface="Times New Roman"/>
              </a:rPr>
              <a:t>обсягу збуту – </a:t>
            </a:r>
            <a:r>
              <a:rPr lang="uk-UA" sz="2400" dirty="0">
                <a:solidFill>
                  <a:srgbClr val="000000"/>
                </a:solidFill>
                <a:latin typeface="Times New Roman"/>
                <a:ea typeface="Times New Roman"/>
              </a:rPr>
              <a:t>визначення виробником мінімальних або максимальних обсягів збуту, за яких вертикальний контракт є дійсним.</a:t>
            </a:r>
          </a:p>
          <a:p>
            <a:pPr indent="0" algn="just">
              <a:spcAft>
                <a:spcPts val="0"/>
              </a:spcAft>
              <a:buNone/>
            </a:pPr>
            <a:endParaRPr lang="uk-UA" sz="2400" b="1" dirty="0" smtClean="0">
              <a:solidFill>
                <a:srgbClr val="000000"/>
              </a:solidFill>
              <a:latin typeface="Times New Roman"/>
              <a:ea typeface="Times New Roman"/>
            </a:endParaRPr>
          </a:p>
          <a:p>
            <a:pPr indent="0" algn="just">
              <a:spcAft>
                <a:spcPts val="0"/>
              </a:spcAft>
              <a:buNone/>
            </a:pPr>
            <a:r>
              <a:rPr lang="uk-UA" sz="2400" b="1" dirty="0" smtClean="0">
                <a:solidFill>
                  <a:srgbClr val="000000"/>
                </a:solidFill>
                <a:latin typeface="Times New Roman"/>
                <a:ea typeface="Times New Roman"/>
              </a:rPr>
              <a:t>Право </a:t>
            </a:r>
            <a:r>
              <a:rPr lang="uk-UA" sz="2400" b="1" dirty="0">
                <a:solidFill>
                  <a:srgbClr val="000000"/>
                </a:solidFill>
                <a:latin typeface="Times New Roman"/>
                <a:ea typeface="Times New Roman"/>
              </a:rPr>
              <a:t>виключної території – </a:t>
            </a:r>
            <a:r>
              <a:rPr lang="uk-UA" sz="2400" dirty="0">
                <a:solidFill>
                  <a:srgbClr val="000000"/>
                </a:solidFill>
                <a:latin typeface="Times New Roman"/>
                <a:ea typeface="Times New Roman"/>
              </a:rPr>
              <a:t>надання різних у просторі ринків торговельним фірмам із метою усунення конкуренції між ними.</a:t>
            </a:r>
          </a:p>
          <a:p>
            <a:pPr indent="0" algn="just">
              <a:spcAft>
                <a:spcPts val="0"/>
              </a:spcAft>
              <a:buNone/>
            </a:pPr>
            <a:endParaRPr lang="uk-UA" sz="2400" b="1" dirty="0" smtClean="0">
              <a:solidFill>
                <a:srgbClr val="000000"/>
              </a:solidFill>
              <a:latin typeface="Times New Roman"/>
              <a:ea typeface="Times New Roman"/>
            </a:endParaRPr>
          </a:p>
          <a:p>
            <a:pPr indent="0" algn="just">
              <a:spcAft>
                <a:spcPts val="0"/>
              </a:spcAft>
              <a:buNone/>
            </a:pPr>
            <a:r>
              <a:rPr lang="uk-UA" sz="2400" b="1" dirty="0" smtClean="0">
                <a:solidFill>
                  <a:srgbClr val="000000"/>
                </a:solidFill>
                <a:latin typeface="Times New Roman"/>
                <a:ea typeface="Times New Roman"/>
              </a:rPr>
              <a:t>Виключні </a:t>
            </a:r>
            <a:r>
              <a:rPr lang="uk-UA" sz="2400" b="1" dirty="0">
                <a:solidFill>
                  <a:srgbClr val="000000"/>
                </a:solidFill>
                <a:latin typeface="Times New Roman"/>
                <a:ea typeface="Times New Roman"/>
              </a:rPr>
              <a:t>контракти – </a:t>
            </a:r>
            <a:r>
              <a:rPr lang="uk-UA" sz="2400" dirty="0">
                <a:solidFill>
                  <a:srgbClr val="000000"/>
                </a:solidFill>
                <a:latin typeface="Times New Roman"/>
                <a:ea typeface="Times New Roman"/>
              </a:rPr>
              <a:t>продаж товару лише одному покупцю або купівля товару лише в одного продавця.</a:t>
            </a:r>
          </a:p>
          <a:p>
            <a:pPr indent="0" algn="just">
              <a:spcAft>
                <a:spcPts val="0"/>
              </a:spcAft>
              <a:buNone/>
            </a:pPr>
            <a:endParaRPr lang="uk-UA" sz="2400" b="1" dirty="0" smtClean="0">
              <a:solidFill>
                <a:srgbClr val="000000"/>
              </a:solidFill>
              <a:latin typeface="Times New Roman"/>
              <a:ea typeface="Times New Roman"/>
            </a:endParaRPr>
          </a:p>
          <a:p>
            <a:pPr indent="0" algn="just">
              <a:spcAft>
                <a:spcPts val="0"/>
              </a:spcAft>
              <a:buNone/>
            </a:pPr>
            <a:r>
              <a:rPr lang="uk-UA" sz="2400" b="1" dirty="0" smtClean="0">
                <a:solidFill>
                  <a:srgbClr val="000000"/>
                </a:solidFill>
                <a:latin typeface="Times New Roman"/>
                <a:ea typeface="Times New Roman"/>
              </a:rPr>
              <a:t>Обмеження </a:t>
            </a:r>
            <a:r>
              <a:rPr lang="uk-UA" sz="2400" b="1" dirty="0">
                <a:solidFill>
                  <a:srgbClr val="000000"/>
                </a:solidFill>
                <a:latin typeface="Times New Roman"/>
                <a:ea typeface="Times New Roman"/>
              </a:rPr>
              <a:t>кількості торговельних фірм – </a:t>
            </a:r>
            <a:r>
              <a:rPr lang="uk-UA" sz="2400" dirty="0">
                <a:solidFill>
                  <a:srgbClr val="000000"/>
                </a:solidFill>
                <a:latin typeface="Times New Roman"/>
                <a:ea typeface="Times New Roman"/>
              </a:rPr>
              <a:t>використовується з метою усунення зайвої конкуренції, запобігання надлишковій диференціації товару, або у випадках недостатньої координації дилерів використовується обмеження кількості торговців одного й того ж виробника.</a:t>
            </a:r>
          </a:p>
          <a:p>
            <a:pPr marL="0" indent="0" algn="ctr">
              <a:buNone/>
            </a:pPr>
            <a:endParaRPr lang="uk-UA" dirty="0"/>
          </a:p>
        </p:txBody>
      </p:sp>
    </p:spTree>
    <p:extLst>
      <p:ext uri="{BB962C8B-B14F-4D97-AF65-F5344CB8AC3E}">
        <p14:creationId xmlns:p14="http://schemas.microsoft.com/office/powerpoint/2010/main" val="206540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a:bodyPr>
          <a:lstStyle/>
          <a:p>
            <a:pPr indent="0" algn="just">
              <a:spcAft>
                <a:spcPts val="0"/>
              </a:spcAft>
              <a:buNone/>
            </a:pPr>
            <a:r>
              <a:rPr lang="uk-UA" sz="1800" b="1" dirty="0" smtClean="0">
                <a:latin typeface="Times New Roman"/>
                <a:ea typeface="Times New Roman"/>
              </a:rPr>
              <a:t>В </a:t>
            </a:r>
            <a:r>
              <a:rPr lang="uk-UA" sz="1800" b="1" dirty="0">
                <a:latin typeface="Times New Roman"/>
                <a:ea typeface="Times New Roman"/>
              </a:rPr>
              <a:t>Україні поширені такі організаційні форми вертикальної інтеграції, як бізнес-групи, холдинги, франчайзинг.</a:t>
            </a:r>
          </a:p>
          <a:p>
            <a:pPr indent="0" algn="just">
              <a:spcAft>
                <a:spcPts val="0"/>
              </a:spcAft>
              <a:buNone/>
            </a:pPr>
            <a:endParaRPr lang="uk-UA" sz="1800" b="1" dirty="0" smtClean="0">
              <a:latin typeface="Times New Roman"/>
              <a:ea typeface="Times New Roman"/>
            </a:endParaRPr>
          </a:p>
          <a:p>
            <a:pPr indent="0" algn="just">
              <a:spcAft>
                <a:spcPts val="0"/>
              </a:spcAft>
              <a:buNone/>
            </a:pPr>
            <a:r>
              <a:rPr lang="uk-UA" sz="1800" b="1" dirty="0" smtClean="0">
                <a:latin typeface="Times New Roman"/>
                <a:ea typeface="Times New Roman"/>
              </a:rPr>
              <a:t>Бізнес-група </a:t>
            </a:r>
            <a:r>
              <a:rPr lang="uk-UA" sz="1800" dirty="0">
                <a:latin typeface="Times New Roman"/>
                <a:ea typeface="Times New Roman"/>
              </a:rPr>
              <a:t>не є законодавчо закріпленою формою, але вони займають провідні позиції на багатьох ринках.</a:t>
            </a:r>
          </a:p>
          <a:p>
            <a:pPr indent="0" algn="just">
              <a:spcAft>
                <a:spcPts val="0"/>
              </a:spcAft>
              <a:buNone/>
            </a:pPr>
            <a:r>
              <a:rPr lang="uk-UA" sz="1800" b="1" dirty="0">
                <a:latin typeface="Times New Roman"/>
                <a:ea typeface="Times New Roman"/>
              </a:rPr>
              <a:t>Головною причиною створення бізнес-груп </a:t>
            </a:r>
            <a:r>
              <a:rPr lang="uk-UA" sz="1800" dirty="0">
                <a:latin typeface="Times New Roman"/>
                <a:ea typeface="Times New Roman"/>
              </a:rPr>
              <a:t>є правова незахищеність контрактів, внаслідок чого істотно зменшується ефективність інвестування в об'єкти, що перебувають поза межами контролю економічного агента. </a:t>
            </a:r>
            <a:endParaRPr lang="uk-UA" sz="1800" dirty="0" smtClean="0">
              <a:latin typeface="Times New Roman"/>
              <a:ea typeface="Times New Roman"/>
            </a:endParaRPr>
          </a:p>
          <a:p>
            <a:pPr indent="0" algn="just">
              <a:spcAft>
                <a:spcPts val="0"/>
              </a:spcAft>
              <a:buNone/>
            </a:pPr>
            <a:r>
              <a:rPr lang="uk-UA" sz="1800" b="1" dirty="0" smtClean="0">
                <a:latin typeface="Times New Roman"/>
                <a:ea typeface="Times New Roman"/>
              </a:rPr>
              <a:t>Фактори</a:t>
            </a:r>
            <a:r>
              <a:rPr lang="uk-UA" sz="1800" b="1" dirty="0">
                <a:latin typeface="Times New Roman"/>
                <a:ea typeface="Times New Roman"/>
              </a:rPr>
              <a:t>, що зумовлюють інтеграцію на українських галузевих ринках:</a:t>
            </a:r>
          </a:p>
          <a:p>
            <a:pPr indent="0" algn="just">
              <a:spcAft>
                <a:spcPts val="0"/>
              </a:spcAft>
              <a:buNone/>
            </a:pPr>
            <a:r>
              <a:rPr lang="uk-UA" sz="1800" dirty="0">
                <a:latin typeface="Times New Roman"/>
                <a:ea typeface="Times New Roman"/>
              </a:rPr>
              <a:t>- прагнення подолати неефективність двобічної монополії шляхом вертикальної інтеграції;</a:t>
            </a:r>
          </a:p>
          <a:p>
            <a:pPr indent="0" algn="just">
              <a:spcAft>
                <a:spcPts val="0"/>
              </a:spcAft>
              <a:buNone/>
            </a:pPr>
            <a:r>
              <a:rPr lang="uk-UA" sz="1800" dirty="0">
                <a:latin typeface="Times New Roman"/>
                <a:ea typeface="Times New Roman"/>
              </a:rPr>
              <a:t>- уникнути "подвійної надбавки" шляхом вертикальної інтеграції;</a:t>
            </a:r>
          </a:p>
          <a:p>
            <a:pPr indent="0" algn="just">
              <a:spcAft>
                <a:spcPts val="0"/>
              </a:spcAft>
              <a:buNone/>
            </a:pPr>
            <a:r>
              <a:rPr lang="uk-UA" sz="1800" dirty="0">
                <a:latin typeface="Times New Roman"/>
                <a:ea typeface="Times New Roman"/>
              </a:rPr>
              <a:t>- підвищити ринкову владу шляхом горизонтальної інтеграції;</a:t>
            </a:r>
          </a:p>
          <a:p>
            <a:pPr indent="0" algn="just">
              <a:spcAft>
                <a:spcPts val="0"/>
              </a:spcAft>
              <a:buNone/>
            </a:pPr>
            <a:r>
              <a:rPr lang="uk-UA" sz="1800" dirty="0">
                <a:latin typeface="Times New Roman"/>
                <a:ea typeface="Times New Roman"/>
              </a:rPr>
              <a:t>- збільшити обсяг випуску до мінімально ефективного шляхом вертикальної або горизонтальної інтеграції.</a:t>
            </a:r>
          </a:p>
          <a:p>
            <a:pPr indent="0" algn="just">
              <a:spcAft>
                <a:spcPts val="0"/>
              </a:spcAft>
              <a:buNone/>
            </a:pPr>
            <a:r>
              <a:rPr lang="uk-UA" sz="1800" b="1" dirty="0">
                <a:latin typeface="Times New Roman"/>
                <a:ea typeface="Times New Roman"/>
              </a:rPr>
              <a:t>Типи об'єднань у бізнес-групах:</a:t>
            </a:r>
          </a:p>
          <a:p>
            <a:pPr indent="0" algn="just">
              <a:spcAft>
                <a:spcPts val="0"/>
              </a:spcAft>
              <a:buNone/>
            </a:pPr>
            <a:r>
              <a:rPr lang="uk-UA" sz="1800" dirty="0">
                <a:latin typeface="Times New Roman"/>
                <a:ea typeface="Times New Roman"/>
              </a:rPr>
              <a:t>- що створені шляхом використання спеціальних моделей приватизації;</a:t>
            </a:r>
          </a:p>
          <a:p>
            <a:pPr indent="0" algn="just">
              <a:spcAft>
                <a:spcPts val="0"/>
              </a:spcAft>
              <a:buNone/>
            </a:pPr>
            <a:r>
              <a:rPr lang="uk-UA" sz="1800" dirty="0">
                <a:latin typeface="Times New Roman"/>
                <a:ea typeface="Times New Roman"/>
              </a:rPr>
              <a:t>- конгломерати, що організовані як холдинги;</a:t>
            </a:r>
          </a:p>
          <a:p>
            <a:pPr indent="0" algn="just">
              <a:spcAft>
                <a:spcPts val="0"/>
              </a:spcAft>
              <a:buNone/>
            </a:pPr>
            <a:r>
              <a:rPr lang="uk-UA" sz="1800" dirty="0">
                <a:latin typeface="Times New Roman"/>
                <a:ea typeface="Times New Roman"/>
              </a:rPr>
              <a:t>- сформовані на основі спеціального договору (офіційно зареєстровані ФПГ);</a:t>
            </a:r>
          </a:p>
          <a:p>
            <a:pPr indent="0" algn="just">
              <a:spcAft>
                <a:spcPts val="0"/>
              </a:spcAft>
              <a:buNone/>
            </a:pPr>
            <a:r>
              <a:rPr lang="uk-UA" sz="1800" dirty="0">
                <a:latin typeface="Times New Roman"/>
                <a:ea typeface="Times New Roman"/>
              </a:rPr>
              <a:t>- неформальні об'єднання компаній у вигляді "промислових мереж".</a:t>
            </a:r>
          </a:p>
          <a:p>
            <a:pPr indent="0" algn="ctr">
              <a:spcAft>
                <a:spcPts val="0"/>
              </a:spcAft>
              <a:buNone/>
            </a:pPr>
            <a:endParaRPr lang="uk-UA" sz="1800" dirty="0" smtClean="0">
              <a:solidFill>
                <a:srgbClr val="000000"/>
              </a:solidFill>
              <a:latin typeface="Times New Roman"/>
              <a:ea typeface="Times New Roman"/>
            </a:endParaRPr>
          </a:p>
          <a:p>
            <a:pPr indent="0" algn="ctr">
              <a:spcAft>
                <a:spcPts val="0"/>
              </a:spcAft>
              <a:buNone/>
            </a:pPr>
            <a:endParaRPr lang="uk-UA" sz="2400" dirty="0" smtClean="0">
              <a:solidFill>
                <a:srgbClr val="000000"/>
              </a:solidFill>
              <a:latin typeface="Times New Roman"/>
              <a:ea typeface="Times New Roman"/>
            </a:endParaRPr>
          </a:p>
          <a:p>
            <a:pPr marL="0" indent="0" algn="ctr">
              <a:buNone/>
            </a:pPr>
            <a:endParaRPr lang="uk-UA" sz="2100" b="1" dirty="0" smtClean="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431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85000" lnSpcReduction="20000"/>
          </a:bodyPr>
          <a:lstStyle/>
          <a:p>
            <a:pPr indent="0" algn="just">
              <a:spcAft>
                <a:spcPts val="0"/>
              </a:spcAft>
              <a:buNone/>
            </a:pPr>
            <a:r>
              <a:rPr lang="uk-UA" sz="2400" b="1" dirty="0" smtClean="0">
                <a:latin typeface="Times New Roman"/>
                <a:ea typeface="Times New Roman"/>
              </a:rPr>
              <a:t>Головним способом створення вертикально інтегрованих фірм, що поєднують контроль над власністю і поведінкою, є злиття та поглинання</a:t>
            </a:r>
            <a:r>
              <a:rPr lang="ru-RU" sz="2400" b="1" dirty="0" smtClean="0">
                <a:latin typeface="Times New Roman"/>
                <a:ea typeface="Times New Roman"/>
              </a:rPr>
              <a:t>.</a:t>
            </a:r>
          </a:p>
          <a:p>
            <a:pPr indent="0" algn="just">
              <a:spcAft>
                <a:spcPts val="0"/>
              </a:spcAft>
              <a:buNone/>
            </a:pPr>
            <a:r>
              <a:rPr lang="uk-UA" sz="2400" b="1" dirty="0">
                <a:latin typeface="Times New Roman"/>
              </a:rPr>
              <a:t>Під вертикальними обмеженнями розуміють </a:t>
            </a:r>
            <a:r>
              <a:rPr lang="uk-UA" sz="2400" dirty="0">
                <a:latin typeface="Times New Roman"/>
              </a:rPr>
              <a:t>обмеження, які фірма, що діє на одній стадії угод між компаніями, накладає на поведінку іншої, яка діє на іншій стадії.</a:t>
            </a:r>
          </a:p>
          <a:p>
            <a:pPr indent="0" algn="just">
              <a:spcAft>
                <a:spcPts val="0"/>
              </a:spcAft>
              <a:buNone/>
            </a:pPr>
            <a:r>
              <a:rPr lang="uk-UA" sz="2400" b="1" dirty="0">
                <a:latin typeface="Times New Roman"/>
              </a:rPr>
              <a:t>Види вертикальних обмежень:</a:t>
            </a:r>
          </a:p>
          <a:p>
            <a:pPr indent="0" algn="just">
              <a:spcAft>
                <a:spcPts val="0"/>
              </a:spcAft>
              <a:buNone/>
            </a:pPr>
            <a:r>
              <a:rPr lang="uk-UA" sz="2400" b="1" dirty="0">
                <a:latin typeface="Times New Roman"/>
              </a:rPr>
              <a:t>- підтримка роздрібних цін (ПРЦ) </a:t>
            </a:r>
            <a:r>
              <a:rPr lang="uk-UA" sz="2400" dirty="0">
                <a:latin typeface="Times New Roman"/>
              </a:rPr>
              <a:t>– постачальник вимагає від дилера продавати свою продукцію за певною, заздалегідь визначеною, ціною. Іноді цю практику називають вертикальною фіксацією ціни. Як правило, ПРЦ передбачає встановлення або мінімальної, або максимальної роздрібної ціни;</a:t>
            </a:r>
          </a:p>
          <a:p>
            <a:pPr indent="0" algn="just">
              <a:spcAft>
                <a:spcPts val="0"/>
              </a:spcAft>
              <a:buNone/>
            </a:pPr>
            <a:r>
              <a:rPr lang="uk-UA" sz="2400" b="1" dirty="0">
                <a:latin typeface="Times New Roman"/>
              </a:rPr>
              <a:t>- територіальні обмеження </a:t>
            </a:r>
            <a:r>
              <a:rPr lang="uk-UA" sz="2400" dirty="0">
                <a:latin typeface="Times New Roman"/>
              </a:rPr>
              <a:t>– угода між постачальником і дилером про те, що постачальник не допускатиме в межах певної території роботи інших своїх дилерів, визначаючи її в такий спосіб як ексклюзивну ринкову територію даного дилера;</a:t>
            </a:r>
          </a:p>
          <a:p>
            <a:pPr indent="0" algn="just">
              <a:spcAft>
                <a:spcPts val="0"/>
              </a:spcAft>
              <a:buNone/>
            </a:pPr>
            <a:r>
              <a:rPr lang="uk-UA" sz="2400" b="1" dirty="0">
                <a:latin typeface="Times New Roman"/>
              </a:rPr>
              <a:t>- ексклюзивне партнерство </a:t>
            </a:r>
            <a:r>
              <a:rPr lang="uk-UA" sz="2400" dirty="0">
                <a:latin typeface="Times New Roman"/>
              </a:rPr>
              <a:t>– спосіб досягнення аналогічних вертикальній інтеграції результатів із допомогою контракту;</a:t>
            </a:r>
          </a:p>
          <a:p>
            <a:pPr indent="0" algn="just">
              <a:spcAft>
                <a:spcPts val="0"/>
              </a:spcAft>
              <a:buNone/>
            </a:pPr>
            <a:r>
              <a:rPr lang="uk-UA" sz="2400" b="1" dirty="0">
                <a:latin typeface="Times New Roman"/>
              </a:rPr>
              <a:t>- взаємопов'язаний продаж </a:t>
            </a:r>
            <a:r>
              <a:rPr lang="uk-UA" sz="2400" dirty="0">
                <a:latin typeface="Times New Roman"/>
              </a:rPr>
              <a:t>– практика, коли певний постачальник погоджується продавати певному споживачеві продукт лише за умови, що останній погодиться задовольняти свої потреби в іншому виді продукції, купуючи його саме в цього постачальника.</a:t>
            </a:r>
          </a:p>
          <a:p>
            <a:pPr indent="0" algn="just">
              <a:spcAft>
                <a:spcPts val="0"/>
              </a:spcAft>
              <a:buNone/>
            </a:pPr>
            <a:endParaRPr lang="uk-UA" sz="2400" b="1" dirty="0">
              <a:latin typeface="Times New Roman"/>
            </a:endParaRPr>
          </a:p>
          <a:p>
            <a:pPr indent="0" algn="just">
              <a:spcAft>
                <a:spcPts val="0"/>
              </a:spcAft>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0103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indent="0" algn="just">
              <a:spcAft>
                <a:spcPts val="0"/>
              </a:spcAft>
              <a:buNone/>
            </a:pPr>
            <a:r>
              <a:rPr lang="uk-UA" sz="2400" b="1" dirty="0">
                <a:latin typeface="Times New Roman"/>
                <a:ea typeface="Times New Roman"/>
              </a:rPr>
              <a:t>Особливою формою стимулювання обсягу продажу дистриб'ютора є система франчайзингу. </a:t>
            </a: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Контракт </a:t>
            </a:r>
            <a:r>
              <a:rPr lang="uk-UA" sz="2400" b="1" dirty="0">
                <a:latin typeface="Times New Roman"/>
                <a:ea typeface="Times New Roman"/>
              </a:rPr>
              <a:t>франчайзингу передбачає </a:t>
            </a:r>
            <a:r>
              <a:rPr lang="uk-UA" sz="2400" dirty="0">
                <a:latin typeface="Times New Roman"/>
                <a:ea typeface="Times New Roman"/>
              </a:rPr>
              <a:t>придбання </a:t>
            </a:r>
            <a:r>
              <a:rPr lang="uk-UA" sz="2400" dirty="0" err="1">
                <a:latin typeface="Times New Roman"/>
                <a:ea typeface="Times New Roman"/>
              </a:rPr>
              <a:t>франчайзи</a:t>
            </a:r>
            <a:r>
              <a:rPr lang="uk-UA" sz="2400" dirty="0">
                <a:latin typeface="Times New Roman"/>
                <a:ea typeface="Times New Roman"/>
              </a:rPr>
              <a:t>, права діяти, використовуючи торгову марку великої відомої фірми – </a:t>
            </a:r>
            <a:r>
              <a:rPr lang="uk-UA" sz="2400" dirty="0" err="1">
                <a:latin typeface="Times New Roman"/>
                <a:ea typeface="Times New Roman"/>
              </a:rPr>
              <a:t>франчайзера</a:t>
            </a:r>
            <a:r>
              <a:rPr lang="uk-UA" sz="2400" dirty="0">
                <a:latin typeface="Times New Roman"/>
                <a:ea typeface="Times New Roman"/>
              </a:rPr>
              <a:t>. </a:t>
            </a:r>
            <a:endParaRPr lang="uk-UA" sz="2400" dirty="0" smtClean="0">
              <a:latin typeface="Times New Roman"/>
              <a:ea typeface="Times New Roman"/>
            </a:endParaRPr>
          </a:p>
          <a:p>
            <a:pPr indent="0" algn="just">
              <a:spcAft>
                <a:spcPts val="0"/>
              </a:spcAft>
              <a:buNone/>
            </a:pPr>
            <a:r>
              <a:rPr lang="uk-UA" sz="2400" b="1" dirty="0" err="1" smtClean="0">
                <a:latin typeface="Times New Roman"/>
                <a:ea typeface="Times New Roman"/>
              </a:rPr>
              <a:t>Франчайзер</a:t>
            </a:r>
            <a:r>
              <a:rPr lang="uk-UA" sz="2400" b="1" dirty="0" smtClean="0">
                <a:latin typeface="Times New Roman"/>
                <a:ea typeface="Times New Roman"/>
              </a:rPr>
              <a:t> </a:t>
            </a:r>
            <a:r>
              <a:rPr lang="uk-UA" sz="2400" b="1" dirty="0">
                <a:latin typeface="Times New Roman"/>
                <a:ea typeface="Times New Roman"/>
              </a:rPr>
              <a:t>може встановлювати </a:t>
            </a:r>
            <a:r>
              <a:rPr lang="uk-UA" sz="2400" dirty="0">
                <a:latin typeface="Times New Roman"/>
                <a:ea typeface="Times New Roman"/>
              </a:rPr>
              <a:t>план продажу, стандарти виробництва та якості, форму оперативної звітності.</a:t>
            </a:r>
          </a:p>
          <a:p>
            <a:pPr indent="0" algn="just">
              <a:spcAft>
                <a:spcPts val="0"/>
              </a:spcAft>
              <a:buNone/>
            </a:pPr>
            <a:r>
              <a:rPr lang="uk-UA" sz="2400" b="1" dirty="0">
                <a:latin typeface="Times New Roman"/>
                <a:ea typeface="Times New Roman"/>
              </a:rPr>
              <a:t>Плата за користування франчайзингом складається з двох частин, фіксованої суми та відрахувань від </a:t>
            </a:r>
            <a:r>
              <a:rPr lang="uk-UA" sz="2400" b="1" dirty="0" err="1">
                <a:latin typeface="Times New Roman"/>
                <a:ea typeface="Times New Roman"/>
              </a:rPr>
              <a:t>франчайзи</a:t>
            </a:r>
            <a:r>
              <a:rPr lang="uk-UA" sz="2400" b="1" dirty="0">
                <a:latin typeface="Times New Roman"/>
                <a:ea typeface="Times New Roman"/>
              </a:rPr>
              <a:t>, що має назву роялті. </a:t>
            </a:r>
            <a:r>
              <a:rPr lang="uk-UA" sz="2400" dirty="0" smtClean="0">
                <a:latin typeface="Times New Roman"/>
                <a:ea typeface="Times New Roman"/>
              </a:rPr>
              <a:t>Маніпулюючи </a:t>
            </a:r>
            <a:r>
              <a:rPr lang="uk-UA" sz="2400" dirty="0">
                <a:latin typeface="Times New Roman"/>
                <a:ea typeface="Times New Roman"/>
              </a:rPr>
              <a:t>величиною цих сум, </a:t>
            </a:r>
            <a:r>
              <a:rPr lang="uk-UA" sz="2400" dirty="0" err="1">
                <a:latin typeface="Times New Roman"/>
                <a:ea typeface="Times New Roman"/>
              </a:rPr>
              <a:t>франчайзер</a:t>
            </a:r>
            <a:r>
              <a:rPr lang="uk-UA" sz="2400" dirty="0">
                <a:latin typeface="Times New Roman"/>
                <a:ea typeface="Times New Roman"/>
              </a:rPr>
              <a:t> може істотно впливати на конкуренцію між фірмами, що купують </a:t>
            </a:r>
            <a:r>
              <a:rPr lang="uk-UA" sz="2400" dirty="0" err="1">
                <a:latin typeface="Times New Roman"/>
                <a:ea typeface="Times New Roman"/>
              </a:rPr>
              <a:t>франчайзи</a:t>
            </a:r>
            <a:r>
              <a:rPr lang="uk-UA" sz="2400" dirty="0">
                <a:latin typeface="Times New Roman"/>
                <a:ea typeface="Times New Roman"/>
              </a:rPr>
              <a:t> та їх цінову політику. Чим менше роялті та вища </a:t>
            </a:r>
            <a:r>
              <a:rPr lang="uk-UA" sz="2400" dirty="0" err="1">
                <a:latin typeface="Times New Roman"/>
                <a:ea typeface="Times New Roman"/>
              </a:rPr>
              <a:t>франшиза</a:t>
            </a:r>
            <a:r>
              <a:rPr lang="uk-UA" sz="2400" dirty="0">
                <a:latin typeface="Times New Roman"/>
                <a:ea typeface="Times New Roman"/>
              </a:rPr>
              <a:t>, тим більшою мірою зацікавлені фірми у збільшенні обсягу продажу. Якщо розглядати контракт між виробником і дистриб'ютором, величина </a:t>
            </a:r>
            <a:r>
              <a:rPr lang="uk-UA" sz="2400" dirty="0" err="1">
                <a:latin typeface="Times New Roman"/>
                <a:ea typeface="Times New Roman"/>
              </a:rPr>
              <a:t>франшизи</a:t>
            </a:r>
            <a:r>
              <a:rPr lang="uk-UA" sz="2400" dirty="0">
                <a:latin typeface="Times New Roman"/>
                <a:ea typeface="Times New Roman"/>
              </a:rPr>
              <a:t> обмежує можливості дистриб'ютора підвищувати ціну, оскільки він має продати достатню кількість товару, щоб відшкодувати витрати не тільки на закупівлю товару, а й на право продажу товару. Водночас високий відсоток роялті призведе до зменшення обсягу продажу дистриб'ютора й підвищення ціни.</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Особливим </a:t>
            </a:r>
            <a:r>
              <a:rPr lang="uk-UA" sz="2400" b="1" dirty="0">
                <a:latin typeface="Times New Roman"/>
                <a:ea typeface="Times New Roman"/>
              </a:rPr>
              <a:t>типом вертикальних обмежень у перехідних економіках пострадянських країн є відносини </a:t>
            </a:r>
            <a:r>
              <a:rPr lang="uk-UA" sz="2400" b="1" dirty="0" err="1">
                <a:latin typeface="Times New Roman"/>
                <a:ea typeface="Times New Roman"/>
              </a:rPr>
              <a:t>давальництва</a:t>
            </a:r>
            <a:r>
              <a:rPr lang="uk-UA" sz="2400" b="1" dirty="0">
                <a:latin typeface="Times New Roman"/>
                <a:ea typeface="Times New Roman"/>
              </a:rPr>
              <a:t>, </a:t>
            </a:r>
            <a:r>
              <a:rPr lang="uk-UA" sz="2400" dirty="0">
                <a:latin typeface="Times New Roman"/>
                <a:ea typeface="Times New Roman"/>
              </a:rPr>
              <a:t>що передбачає збереження права власника проміжного продукту на кінцевий продукт за умови сплати доданої вартості його виробникові. </a:t>
            </a:r>
            <a:endParaRPr lang="uk-UA" sz="2400" dirty="0" smtClean="0">
              <a:latin typeface="Times New Roman"/>
              <a:ea typeface="Times New Roman"/>
            </a:endParaRP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Іншою </a:t>
            </a:r>
            <a:r>
              <a:rPr lang="uk-UA" sz="2400" b="1" dirty="0">
                <a:latin typeface="Times New Roman"/>
                <a:ea typeface="Times New Roman"/>
              </a:rPr>
              <a:t>специфічною формою вертикальних обмежень є використання альтернативних форм розрахунку – бартеру, готівки, векселів різних емітентів, податкових звільнень, казначейських зобов'язань та інших фінансових інструментів, які б допомогли вирішити проблему неплатоспроможності. </a:t>
            </a:r>
            <a:endParaRPr lang="uk-UA" sz="2400" b="1" dirty="0" smtClean="0">
              <a:latin typeface="Times New Roman"/>
              <a:ea typeface="Times New Roman"/>
            </a:endParaRPr>
          </a:p>
          <a:p>
            <a:pPr indent="0" algn="just">
              <a:spcAft>
                <a:spcPts val="0"/>
              </a:spcAft>
              <a:buNone/>
            </a:pPr>
            <a:r>
              <a:rPr lang="uk-UA" sz="2400" b="1" dirty="0">
                <a:latin typeface="Times New Roman"/>
              </a:rPr>
              <a:t>Негативні наслідки альтернативних розрахунків </a:t>
            </a:r>
            <a:r>
              <a:rPr lang="uk-UA" sz="2400" dirty="0">
                <a:latin typeface="Times New Roman"/>
              </a:rPr>
              <a:t>пов'язані з можливістю ухилення від сплати податків, переходу підприємства до тіньової діяльності й обмеженням підприємства щодо вибору каналів збуту продукції та конкуренції взагалі.</a:t>
            </a:r>
            <a:endParaRPr lang="uk-UA" sz="2400" dirty="0">
              <a:latin typeface="Times New Roman"/>
            </a:endParaRPr>
          </a:p>
          <a:p>
            <a:pPr indent="0" algn="just">
              <a:spcAft>
                <a:spcPts val="0"/>
              </a:spcAft>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5921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85000" lnSpcReduction="20000"/>
          </a:bodyPr>
          <a:lstStyle/>
          <a:p>
            <a:pPr indent="0" algn="just">
              <a:spcAft>
                <a:spcPts val="0"/>
              </a:spcAft>
              <a:buNone/>
            </a:pPr>
            <a:r>
              <a:rPr lang="uk-UA" sz="2400" b="1" dirty="0">
                <a:latin typeface="Times New Roman"/>
                <a:ea typeface="Times New Roman"/>
              </a:rPr>
              <a:t>Головними аргументами проти вертикальної інтеграції є </a:t>
            </a:r>
            <a:r>
              <a:rPr lang="uk-UA" sz="2400" dirty="0">
                <a:latin typeface="Times New Roman"/>
                <a:ea typeface="Times New Roman"/>
              </a:rPr>
              <a:t>створені нею бар'єри щодо входження на ринок інших фірм, а також монопольна влада фірм-продавців. Поєднання виробників проміжної та кінцевої продукції на будь-якому етапі продуктового ланцюга зменшує фактичну та потенційну конкуренцію. На ринках проміжної продукції доступ нових покупців обмежений внаслідок неможливості укладання контрактів із фірмами, що належать до вертикально інтегрованої структури. На ринках кінцевої продукції вертикально інтегровані структури мають переваги у витратах, що дозволяють збільшити монопольну владу.</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Вертикальна </a:t>
            </a:r>
            <a:r>
              <a:rPr lang="uk-UA" sz="2400" b="1" dirty="0">
                <a:latin typeface="Times New Roman"/>
                <a:ea typeface="Times New Roman"/>
              </a:rPr>
              <a:t>інтеграція не дозволяє </a:t>
            </a:r>
            <a:r>
              <a:rPr lang="uk-UA" sz="2400" dirty="0">
                <a:latin typeface="Times New Roman"/>
                <a:ea typeface="Times New Roman"/>
              </a:rPr>
              <a:t>своєчасно позбавлятися неконкурентоспроможних фірм, внаслідок великої взаємозалежності між функціональними підрозділами. Вона створює великі внутрішні витрати на підтримання вертикальних виробничих потужностей, на управління підприємством, передачу інформації за ієрархією, на дублювання функцій в окремих виробничих структурах, а також на контроль і координацію діяльності.</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Вертикальна </a:t>
            </a:r>
            <a:r>
              <a:rPr lang="uk-UA" sz="2400" b="1" dirty="0">
                <a:latin typeface="Times New Roman"/>
                <a:ea typeface="Times New Roman"/>
              </a:rPr>
              <a:t>інтеграція створює перешкоди </a:t>
            </a:r>
            <a:r>
              <a:rPr lang="uk-UA" sz="2400" dirty="0">
                <a:latin typeface="Times New Roman"/>
                <a:ea typeface="Times New Roman"/>
              </a:rPr>
              <a:t>на шляху спеціалізації виробництва і конкуренції, тому вона меншою мірою орієнтована на ринок і запити кінцевого споживача.</a:t>
            </a:r>
          </a:p>
          <a:p>
            <a:pPr indent="0" algn="just">
              <a:spcAft>
                <a:spcPts val="0"/>
              </a:spcAft>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7320221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1533</Words>
  <Application>Microsoft Office PowerPoint</Application>
  <PresentationFormat>Экран (4:3)</PresentationFormat>
  <Paragraphs>118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1. Вертикальна інтеграція та її характеристика. 2. Вертикальні обмеження та їх характеристика. 3. Негативні наслідки вертикальних відносин.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38</cp:revision>
  <dcterms:created xsi:type="dcterms:W3CDTF">2020-08-26T06:53:27Z</dcterms:created>
  <dcterms:modified xsi:type="dcterms:W3CDTF">2022-11-08T12:31:30Z</dcterms:modified>
</cp:coreProperties>
</file>