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4"/>
  </p:notesMasterIdLst>
  <p:sldIdLst>
    <p:sldId id="258" r:id="rId2"/>
    <p:sldId id="259" r:id="rId3"/>
    <p:sldId id="281" r:id="rId4"/>
    <p:sldId id="296" r:id="rId5"/>
    <p:sldId id="295" r:id="rId6"/>
    <p:sldId id="294" r:id="rId7"/>
    <p:sldId id="293" r:id="rId8"/>
    <p:sldId id="288" r:id="rId9"/>
    <p:sldId id="289" r:id="rId10"/>
    <p:sldId id="263" r:id="rId11"/>
    <p:sldId id="262" r:id="rId12"/>
    <p:sldId id="260" r:id="rId13"/>
    <p:sldId id="300" r:id="rId14"/>
    <p:sldId id="261" r:id="rId15"/>
    <p:sldId id="264" r:id="rId16"/>
    <p:sldId id="265" r:id="rId17"/>
    <p:sldId id="269" r:id="rId18"/>
    <p:sldId id="298" r:id="rId19"/>
    <p:sldId id="299" r:id="rId20"/>
    <p:sldId id="266" r:id="rId21"/>
    <p:sldId id="268" r:id="rId22"/>
    <p:sldId id="270" r:id="rId23"/>
    <p:sldId id="275" r:id="rId24"/>
    <p:sldId id="276" r:id="rId25"/>
    <p:sldId id="273" r:id="rId26"/>
    <p:sldId id="297" r:id="rId27"/>
    <p:sldId id="277" r:id="rId28"/>
    <p:sldId id="280" r:id="rId29"/>
    <p:sldId id="279" r:id="rId30"/>
    <p:sldId id="301" r:id="rId31"/>
    <p:sldId id="302" r:id="rId32"/>
    <p:sldId id="303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94598" autoAdjust="0"/>
  </p:normalViewPr>
  <p:slideViewPr>
    <p:cSldViewPr>
      <p:cViewPr>
        <p:scale>
          <a:sx n="100" d="100"/>
          <a:sy n="100" d="100"/>
        </p:scale>
        <p:origin x="-49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05.04.2022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05.04.2022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ru-RU" sz="4400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функціональне та логічне програмування </a:t>
            </a:r>
            <a:r>
              <a:rPr lang="ru-RU" sz="4400" cap="all" dirty="0">
                <a:solidFill>
                  <a:schemeClr val="bg1"/>
                </a:solidFill>
              </a:rPr>
              <a:t/>
            </a:r>
            <a:br>
              <a:rPr lang="ru-RU" sz="4400" cap="all" dirty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обробка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засобом обробки списків є рекурсія.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задачу належності  елемента до списку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Постільки 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списки є об’єктами послідовного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доступу всі дії визначені у правилі виконуються з поточним значенням голови.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нашому випадку треба визначити чи буде даний елемент співпадати з головою списку і виконання цієї умови і буде граничної умови. При цьому значення хвоста не є суттєвим, що і позначається анонімної змінною.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95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НАЛЕЖНОСТІ  ЕЛЕМЕНТА ДО СПИСКУ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порівняння не було успішним цю операцію треба повторити уже з наступним елементом списку, тобто з головою хвоста. Необхідний виклик робиться у другій частині правила.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member([E|_],E).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_|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T],E):-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member(T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567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КОПІЮВАННЯ СПИСКУ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Операція копіювання є складовою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частиною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майже всіх задач обробки списків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[],[]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([H|T], [H|T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]):-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(T, 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L=[a,b,c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                     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[a,b,c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</a:t>
            </a:r>
            <a:r>
              <a:rPr lang="en-US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=[a|[b,c]]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[b,c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   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b|T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=[b|[c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]]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c]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c|T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=[c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uk-UA" b="1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283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Останній елемент списку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last(X,[X|[]]).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last(X,[_|T]):-last(X,T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предикат відрізняється від member тільки граничною умовою, яка відображає той факт, що в списку з одного елементу, цей елементу і є останнім.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462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списку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визначенню рекурсивних обчислювань гранична умова є задача розв’язок якої відомий. Обчислимо довжину  списку(кількості його елементів). Так як довжина пустого списку рівна нулю , гранична умова є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([], 0).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кожному рекурсивному виклику правила (зверненні до довжини хвоста) , довжина списку збільшується на одиницю, при цьому значення елемента-голови не є суттєвим.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([_|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T], L):-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K), L = K+1.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703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Сума елементів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для обчислення суми елементів списку буде цілком аналогічним попередньому за єдиної відміною,  значення голови списку необхідне для обчислення суми.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sum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([],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[H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|T],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):-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338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Вилучення </a:t>
            </a:r>
            <a:r>
              <a:rPr lang="uk-UA" b="0" dirty="0" smtClean="0">
                <a:solidFill>
                  <a:schemeClr val="bg1"/>
                </a:solidFill>
              </a:rPr>
              <a:t>всіх </a:t>
            </a:r>
            <a:r>
              <a:rPr lang="uk-UA" b="0" dirty="0">
                <a:solidFill>
                  <a:schemeClr val="bg1"/>
                </a:solidFill>
              </a:rPr>
              <a:t>входжень </a:t>
            </a:r>
            <a:r>
              <a:rPr lang="uk-UA" b="0" dirty="0" smtClean="0">
                <a:solidFill>
                  <a:schemeClr val="bg1"/>
                </a:solidFill>
              </a:rPr>
              <a:t>елементу</a:t>
            </a:r>
            <a:br>
              <a:rPr lang="uk-UA" b="0" dirty="0" smtClean="0">
                <a:solidFill>
                  <a:schemeClr val="bg1"/>
                </a:solidFill>
              </a:rPr>
            </a:br>
            <a:r>
              <a:rPr lang="uk-UA" b="0" dirty="0" smtClean="0">
                <a:solidFill>
                  <a:schemeClr val="bg1"/>
                </a:solidFill>
              </a:rPr>
              <a:t>в список 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всіх входжень заданого елементу зі списку. У цій задачі предикат повинен мати три аргументі: вхідний список, елемент, що підлягає вилученню та список результат.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delete_all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(_,[],[]).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delete_all(E,[E|T],R):-delete_all(E,T,R).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delete_all(E,[H|T],[H|R]):-delete_all(E,T,R).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615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Вилучення всіх входжень елементу</a:t>
            </a:r>
            <a:br>
              <a:rPr lang="uk-UA" b="0" dirty="0">
                <a:solidFill>
                  <a:schemeClr val="bg1"/>
                </a:solidFill>
              </a:rPr>
            </a:br>
            <a:r>
              <a:rPr lang="uk-UA" b="0" dirty="0">
                <a:solidFill>
                  <a:schemeClr val="bg1"/>
                </a:solidFill>
              </a:rPr>
              <a:t>в список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E=f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Фаза редукції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Фаза розв’язку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c,f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R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,с]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[ 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Вилучити елемент значить не приєднати його до хвоста списку-результату. Перше правило здійснює просте копіювання вхідного списку в  список-результат, коли голова не рівна заданому елементу.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760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Вилучення повторних входжень елементу</a:t>
            </a:r>
            <a:endParaRPr lang="uk-UA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delete_rep(_,[],[],_).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delete_rep(E,[E|T],[E|R],0):-delete_rep(E,T,R,1).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delete_rep(E,[E|T],R,1):-delete_rep(E,T,R,1).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delete_rep(E,[H|T],[H|R],K):-delete_rep(E,T,R,K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цьому предикаті додається ще один аргумент-критерій вилучення.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418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Вилучення повторних входжень елементу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 і голова списку дорівнює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вилучення не відбувається, а значення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змінюється на 1.  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голова списку дорівнює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вилучення . 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інших  випадках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копіювання голови в список результат.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96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3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ображення списків </a:t>
            </a:r>
          </a:p>
          <a:p>
            <a:r>
              <a:rPr lang="uk-UA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бробка списків</a:t>
            </a:r>
            <a:endParaRPr lang="uk-UA" cap="all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Об’єднання  списків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обертання списку</a:t>
            </a:r>
            <a:endParaRPr lang="uk-UA" cap="all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Розбиття списку на частини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список, що складається з перших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 заданого списку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вхідний список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елементів в результаті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результат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задача є невеликою модифікацією задачі копіювання. Введемо лічильник, значення якого у  виклику дорівнює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при кожному кроці рекурсії зменшується на одиницю.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div(_,0,[]).</a:t>
            </a:r>
            <a:endParaRPr lang="en-US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H|T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],N,[H|T1]):-N1=N-1,div(T,N1,T1).</a:t>
            </a:r>
            <a:endParaRPr lang="en-US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559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Розбиття списку на частини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Розділити заданий список на дві частини таким чином,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у першій частині було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перших елементів, а в другому – решта.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отримати перший список розглядається у попередньому прикладі. Другий список можна отримати автоматично.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div(0,L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,[],L).</a:t>
            </a: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div(N,[H|T],[H|T1],Y):-N1=N-1,div(N1,T,T1,Y).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92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ОБ’ЄДНАННЯ  СПИСКІВ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append(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append([H|T], L, [H|T1]):- append(T, L, T1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?   append([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[4,5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X=[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4,5]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=[2,3,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[ 4,5],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=[3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endParaRPr lang="en-US" baseline="-25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352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ОБ’ЄДНАННЯ 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1,2,3,4,5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[1|T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[4,5],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2,3,4,5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X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[2|T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[ 4,5],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3,4,5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[3|T</a:t>
            </a:r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[ 4,5],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=[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]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відбувається копіювання частини третього аргументу у перший, до виконання граничної умови.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929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ОБ’ЄДНАННЯ 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 append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],X,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1,2,3,4,5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[2,3], X,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2,3,4,5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3,4,5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від першого і третього аргументу видаляється по елементу доки не виконається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гранична умова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X=[4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708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ОБ’ЄДНАННЯ 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 append належить до класу предикатів , аргументи яких можуть бути інвертовані за змістом.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цільового твердження  append(X,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[1,2, 3] )    отримаємо наступні рішення         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=[]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=[1,2,3]                 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=[1]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=[2,3]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=[1,2,3]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=[]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 бачити, що різні рішення одержуємо в залежності від того з якими значеннями  аргументів відбувається зіставлення цільового твердження  і граничної умови.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125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Максимальний елемент списку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max([H|[]],H).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max([H|T],H):-max(T,M),H&gt;M.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max([H|T],M):-max(T,M),H&lt;M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треба знайти максимальний елемент масиву списку, то відповідна програма будується на покроковому порівнянні елементу масиву з проміжним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значенням  максимуму. В якості стартового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 правило  береться перший елемент масиву.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нашому випадку проміжна величина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з граничної умови.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6906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обертання списку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[a,b,c,d]  [d,c,b|a]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 побудови правила: знайти розв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язок для хвоста списку і у хвіст цього результату приєднати поточну голову.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([],[]).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reverse([H|T],Y):-reverse(T,W),append(W,[H|[]],Y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Зауваження. Всі аргументи предикату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мають тип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тому для коректного виклику треба елемент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перетворити в список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H|[]]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245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Оцінка ефективності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якості міри ефективності можна взяти кількість операцій приєднання елементу до хвоста списку.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предикату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маємо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операцій, а для предикату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викликів буде , з врахуванням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 кількість необхідних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операцій для предикату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762172"/>
              </p:ext>
            </p:extLst>
          </p:nvPr>
        </p:nvGraphicFramePr>
        <p:xfrm>
          <a:off x="4654550" y="5589588"/>
          <a:ext cx="84296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Формула" r:id="rId3" imgW="469800" imgH="279360" progId="Equation.3">
                  <p:embed/>
                </p:oleObj>
              </mc:Choice>
              <mc:Fallback>
                <p:oleObj name="Формула" r:id="rId3" imgW="469800" imgH="27936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0" y="5589588"/>
                        <a:ext cx="842963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26152"/>
              </p:ext>
            </p:extLst>
          </p:nvPr>
        </p:nvGraphicFramePr>
        <p:xfrm>
          <a:off x="3203848" y="4293096"/>
          <a:ext cx="2520280" cy="663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Формула" r:id="rId5" imgW="1612900" imgH="444500" progId="Equation.3">
                  <p:embed/>
                </p:oleObj>
              </mc:Choice>
              <mc:Fallback>
                <p:oleObj name="Формула" r:id="rId5" imgW="1612900" imgH="4445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293096"/>
                        <a:ext cx="2520280" cy="6636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470865"/>
              </p:ext>
            </p:extLst>
          </p:nvPr>
        </p:nvGraphicFramePr>
        <p:xfrm>
          <a:off x="2727325" y="3068638"/>
          <a:ext cx="27559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Формула" r:id="rId7" imgW="2031840" imgH="444240" progId="Equation.3">
                  <p:embed/>
                </p:oleObj>
              </mc:Choice>
              <mc:Fallback>
                <p:oleObj name="Формула" r:id="rId7" imgW="2031840" imgH="4442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3068638"/>
                        <a:ext cx="27559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1332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ОБЕРТАННЯ СПИСКУ.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МОДИФІКАЦІЯ.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Введемо в предикат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додатковий аргумент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reverse_m([],R,R).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reverse_m([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H|T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W,R):-reverse(T,[H|W],R).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Цільове твердження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?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reverse_m(L,[],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необхідних операцій для предикату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reverse_m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прийом програмування називається використанням накопичувальних параметрів.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634824"/>
              </p:ext>
            </p:extLst>
          </p:nvPr>
        </p:nvGraphicFramePr>
        <p:xfrm>
          <a:off x="2987824" y="4725144"/>
          <a:ext cx="7048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3" imgW="393480" imgH="228600" progId="Equation.3">
                  <p:embed/>
                </p:oleObj>
              </mc:Choice>
              <mc:Fallback>
                <p:oleObj name="Формула" r:id="rId3" imgW="39348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725144"/>
                        <a:ext cx="7048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008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cap="all" dirty="0"/>
              <a:t> </a:t>
            </a:r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 і обробка списків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1.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Список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впорядкована послідовність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довільної довжини.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об'єкт, який містить довільну кількість інших об'єктів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Елементами списку можуть бути змінні, константи чи самі списки.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записуються в квадратних скобках і розділяються комою.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358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СУМ СПИСКУ З ПІДСПИСКАМИ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list_sum_list([],[]).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list_sum_list([H|T],[S|L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]):-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not(atomic(H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,sum_list(H,S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list_sum_list(T,L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list_sum_list([H|T],[H|L]):-atomic(H),list_sum_list(T,L).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поточний елемент списку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списком, то його сума обчислюється викликом предиката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sum_list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приєднується до списку – результату.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число, це число приєднується до списку – результату.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015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розпізнання 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endParaRPr lang="uk-UA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atom(3.1)  false    atom(3)  false      atom(“abc”)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atom(abc)  true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</a:t>
            </a:r>
            <a:endParaRPr lang="uk-UA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atomic(3)  true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atomic(3.1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atomic(“abc”)  true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atomic(abc)  true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([2,3]) false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776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list_sum_list([[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],2,[3,4]],X).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X=[3,2,7]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list_sum_list([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,3],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X).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X=[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,3]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80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запису списків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1,3,5,7,9] - список перших п'яти непарних чисел;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the, cat, likes, milk] – список англійських слів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[point(2,3),point(5,7),point(1,4)] – список трьох точок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Зазначимо, що як елементи списку можуть братися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будь-які терми,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тому числі атоми, числа, змінні, списки.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можлива вкладеність списків: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[a,point(3,5),[b,[c]],children([tim,pam]),d]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15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Пролозі реалізовано вбудований засіб роботи зі списками. Список автоматично розбивається на дві частини шляхом запису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[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H|T]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-Н позначає голову спискові (head), а –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його хвіст (tail). Голова списку є елементом і в залежності від структури, може бути теж  списком.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списку [[a, b], e, t, k]  маємо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= [a,b],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= [e, t, k]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95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Хвіст завжди є списком. Список, який не містить жодного елемента називається пустимо і позначається як [ ].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константа а і список [a] є двома різними об'єктами, по скільки цей список може бути зображено як [a|[]].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Спроба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розбити пустий список на хвіст і голову завжди приводити до невдачі. З наведено визначення витікає, що концептуально список має деревовидну структуру , яка для списку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бути зображена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72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 СПИСКІВ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08920"/>
            <a:ext cx="2269311" cy="190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94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Допускається одночасне використання вертикальної риси зі скобковою формою запису списку, наприклад: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[the, Y, likes | X]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у списку вказані перші три елементи (другий елемент Y невизначений), а змінна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вертикальної риски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позначає залишок списку, тобто. список-хвіст;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Значенням X не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бути атом чи число, а лише список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57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цілому, запис з вертикальною рисою є зручним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представлення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невизначених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частково визначених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списків.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 зв'язку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розглянутих засобів запису списків: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a,b,c] ≡ [a|[b,c]] ≡ [a,b|[c]] ≡ [a,b,c|[]]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[a,b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|T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найчастіше вживаним.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12064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3269</TotalTime>
  <Words>1913</Words>
  <Application>Microsoft Office PowerPoint</Application>
  <PresentationFormat>Экран (4:3)</PresentationFormat>
  <Paragraphs>240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Паркет</vt:lpstr>
      <vt:lpstr>Формула</vt:lpstr>
      <vt:lpstr>      функціональне та логічне програмування  </vt:lpstr>
      <vt:lpstr>ЛЕКЦІЯ 3</vt:lpstr>
      <vt:lpstr> Зображення і обробка списків </vt:lpstr>
      <vt:lpstr>Форма запису списків</vt:lpstr>
      <vt:lpstr>Зображення СПИСКІВ</vt:lpstr>
      <vt:lpstr>Зображення СПИСКІВ</vt:lpstr>
      <vt:lpstr>Зображення СПИСКІВ</vt:lpstr>
      <vt:lpstr>Презентация PowerPoint</vt:lpstr>
      <vt:lpstr>Презентация PowerPoint</vt:lpstr>
      <vt:lpstr>обробка СПИСКІВ</vt:lpstr>
      <vt:lpstr> НАЛЕЖНОСТІ  ЕЛЕМЕНТА ДО СПИСКУ</vt:lpstr>
      <vt:lpstr>КОПІЮВАННЯ СПИСКУ</vt:lpstr>
      <vt:lpstr>Останній елемент списку</vt:lpstr>
      <vt:lpstr>Довжина списку</vt:lpstr>
      <vt:lpstr>Сума елементів списку</vt:lpstr>
      <vt:lpstr>Вилучення всіх входжень елементу в список </vt:lpstr>
      <vt:lpstr>Вилучення всіх входжень елементу в список </vt:lpstr>
      <vt:lpstr>Вилучення повторних входжень елементу</vt:lpstr>
      <vt:lpstr>Вилучення повторних входжень елементу</vt:lpstr>
      <vt:lpstr>Розбиття списку на частини</vt:lpstr>
      <vt:lpstr>Розбиття списку на частини</vt:lpstr>
      <vt:lpstr>ОБ’ЄДНАННЯ  СПИСКІВ </vt:lpstr>
      <vt:lpstr>ОБ’ЄДНАННЯ  СПИСКІВ</vt:lpstr>
      <vt:lpstr>ОБ’ЄДНАННЯ  СПИСКІВ</vt:lpstr>
      <vt:lpstr>ОБ’ЄДНАННЯ  СПИСКІВ</vt:lpstr>
      <vt:lpstr>Максимальний елемент списку</vt:lpstr>
      <vt:lpstr>Задача обертання списку</vt:lpstr>
      <vt:lpstr>Оцінка ефективності</vt:lpstr>
      <vt:lpstr>ЗАДАЧА ОБЕРТАННЯ СПИСКУ. МОДИФІКАЦІЯ.</vt:lpstr>
      <vt:lpstr>СПИСОК СУМ СПИСКУ З ПІДСПИСКАМИ</vt:lpstr>
      <vt:lpstr>Предикати розпізнання </vt:lpstr>
      <vt:lpstr>ПРИКЛАДИ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245</cp:revision>
  <dcterms:created xsi:type="dcterms:W3CDTF">2018-09-10T07:12:08Z</dcterms:created>
  <dcterms:modified xsi:type="dcterms:W3CDTF">2022-04-05T09:52:01Z</dcterms:modified>
</cp:coreProperties>
</file>