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4272" y="2734056"/>
            <a:ext cx="8361229" cy="1902432"/>
          </a:xfrm>
        </p:spPr>
        <p:txBody>
          <a:bodyPr/>
          <a:lstStyle/>
          <a:p>
            <a:r>
              <a:rPr lang="uk-UA" sz="6600" dirty="0" smtClean="0"/>
              <a:t>Основи інформатизації </a:t>
            </a:r>
            <a:r>
              <a:rPr lang="uk-UA" sz="6600" dirty="0" smtClean="0"/>
              <a:t>у сфері обслуговування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08322" y="4879823"/>
            <a:ext cx="6831673" cy="1086237"/>
          </a:xfrm>
        </p:spPr>
        <p:txBody>
          <a:bodyPr/>
          <a:lstStyle/>
          <a:p>
            <a:r>
              <a:rPr lang="uk-UA" dirty="0" err="1" smtClean="0"/>
              <a:t>Сидорук</a:t>
            </a:r>
            <a:r>
              <a:rPr lang="uk-UA" dirty="0" smtClean="0"/>
              <a:t> А.В.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37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Метою</a:t>
            </a:r>
            <a:r>
              <a:rPr lang="uk-UA" dirty="0"/>
              <a:t> викладання навчальної дисципліни є засвоєння студентами теоретичних і практичних аспектів інформатизації в сфері обслуговування, набуття готовності до спрямованого використання засобів інформаційних технологій і специфічних програмних продуктів.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03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768096"/>
            <a:ext cx="9601200" cy="5099304"/>
          </a:xfrm>
        </p:spPr>
        <p:txBody>
          <a:bodyPr>
            <a:noAutofit/>
          </a:bodyPr>
          <a:lstStyle/>
          <a:p>
            <a:r>
              <a:rPr lang="uk-UA" sz="3200" dirty="0"/>
              <a:t>Основними </a:t>
            </a:r>
            <a:r>
              <a:rPr lang="uk-UA" sz="3200" b="1" dirty="0"/>
              <a:t>завданнями</a:t>
            </a:r>
            <a:r>
              <a:rPr lang="uk-UA" sz="3200" dirty="0"/>
              <a:t> вивчення дисципліни «Основи інформатизації </a:t>
            </a:r>
            <a:r>
              <a:rPr lang="uk-UA" sz="3200" dirty="0" smtClean="0"/>
              <a:t>у сфері обслуговування» </a:t>
            </a:r>
            <a:r>
              <a:rPr lang="uk-UA" sz="3200" dirty="0"/>
              <a:t>є: </a:t>
            </a:r>
            <a:endParaRPr lang="ru-RU" sz="3200" dirty="0"/>
          </a:p>
          <a:p>
            <a:pPr lvl="0"/>
            <a:r>
              <a:rPr lang="uk-UA" sz="3200" dirty="0"/>
              <a:t>усвідомлення сутності та ролі інформації в розвитку сфери обслуговування; </a:t>
            </a:r>
            <a:endParaRPr lang="ru-RU" sz="3200" dirty="0"/>
          </a:p>
          <a:p>
            <a:pPr lvl="0"/>
            <a:r>
              <a:rPr lang="uk-UA" sz="3200" dirty="0"/>
              <a:t>ознайомлення з інформаційними технологіями (</a:t>
            </a:r>
            <a:r>
              <a:rPr lang="en-US" sz="3200" dirty="0"/>
              <a:t>GDS</a:t>
            </a:r>
            <a:r>
              <a:rPr lang="ru-RU" sz="3200" dirty="0"/>
              <a:t>- і </a:t>
            </a:r>
            <a:r>
              <a:rPr lang="en-US" sz="3200" dirty="0"/>
              <a:t>CR</a:t>
            </a:r>
            <a:r>
              <a:rPr lang="uk-UA" sz="3200" dirty="0"/>
              <a:t>М-системами), що використовуються в туризмі та </a:t>
            </a:r>
            <a:r>
              <a:rPr lang="uk-UA" sz="3200" dirty="0" err="1"/>
              <a:t>готельно</a:t>
            </a:r>
            <a:r>
              <a:rPr lang="uk-UA" sz="3200" dirty="0"/>
              <a:t>-ресторанному бізнесі; </a:t>
            </a:r>
            <a:endParaRPr lang="ru-RU" sz="3200" dirty="0"/>
          </a:p>
          <a:p>
            <a:pPr lvl="0"/>
            <a:r>
              <a:rPr lang="uk-UA" sz="3200" dirty="0"/>
              <a:t>набуття практичних навичок щодо використання персонального комп’ютера та його програмного забезпечення (</a:t>
            </a:r>
            <a:r>
              <a:rPr lang="ru-RU" sz="3200" dirty="0" err="1"/>
              <a:t>Microsoft</a:t>
            </a:r>
            <a:r>
              <a:rPr lang="ru-RU" sz="3200" dirty="0"/>
              <a:t> </a:t>
            </a:r>
            <a:r>
              <a:rPr lang="ru-RU" sz="3200" dirty="0" err="1"/>
              <a:t>Office</a:t>
            </a:r>
            <a:r>
              <a:rPr lang="uk-UA" sz="3200" dirty="0"/>
              <a:t> 2007-2013).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9014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530352"/>
            <a:ext cx="9601200" cy="533704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У результаті вивчення навчальної дисципліни студент повинен </a:t>
            </a:r>
            <a:endParaRPr lang="ru-RU" dirty="0"/>
          </a:p>
          <a:p>
            <a:r>
              <a:rPr lang="uk-UA" b="1" dirty="0"/>
              <a:t>знати:</a:t>
            </a:r>
            <a:r>
              <a:rPr lang="uk-UA" dirty="0"/>
              <a:t> </a:t>
            </a:r>
            <a:endParaRPr lang="ru-RU" dirty="0"/>
          </a:p>
          <a:p>
            <a:pPr lvl="0"/>
            <a:r>
              <a:rPr lang="uk-UA" dirty="0"/>
              <a:t>види інформації, основні джерела інформації, інформаційно-пошукові системи, алгоритм пошуку інформації, технологію оформлення результатів інформаційного пошуку;</a:t>
            </a:r>
            <a:endParaRPr lang="ru-RU" dirty="0"/>
          </a:p>
          <a:p>
            <a:pPr lvl="0"/>
            <a:r>
              <a:rPr lang="uk-UA" dirty="0"/>
              <a:t> засоби інформаційного забезпечення в туризмі; </a:t>
            </a:r>
            <a:endParaRPr lang="ru-RU" dirty="0"/>
          </a:p>
          <a:p>
            <a:pPr lvl="0"/>
            <a:r>
              <a:rPr lang="uk-UA" dirty="0"/>
              <a:t>прикладні програми із формування, просування та реалізації туристичного продукту, особливості роботи автоматизованих систем бронювання та резервування, систем автоматизації управління готельним і ресторанним бізнесом; </a:t>
            </a:r>
            <a:endParaRPr lang="ru-RU" dirty="0"/>
          </a:p>
          <a:p>
            <a:r>
              <a:rPr lang="uk-UA" b="1" dirty="0"/>
              <a:t>вміти:</a:t>
            </a:r>
            <a:r>
              <a:rPr lang="uk-UA" dirty="0"/>
              <a:t> </a:t>
            </a:r>
            <a:endParaRPr lang="ru-RU" dirty="0"/>
          </a:p>
          <a:p>
            <a:r>
              <a:rPr lang="uk-UA" dirty="0"/>
              <a:t>- застосовувати набуті знання на практиці під час користування інформаційно-пошуковими системами, технічними засобами;</a:t>
            </a:r>
            <a:endParaRPr lang="ru-RU" dirty="0"/>
          </a:p>
          <a:p>
            <a:r>
              <a:rPr lang="uk-UA" dirty="0"/>
              <a:t>- використовувати засоби мультимедіа та можливості мережі Інтернет у практиці туристичного та </a:t>
            </a:r>
            <a:r>
              <a:rPr lang="uk-UA" dirty="0" err="1"/>
              <a:t>готельно</a:t>
            </a:r>
            <a:r>
              <a:rPr lang="uk-UA" dirty="0"/>
              <a:t>-ресторанного бізнесу; </a:t>
            </a:r>
            <a:endParaRPr lang="ru-RU" dirty="0"/>
          </a:p>
          <a:p>
            <a:r>
              <a:rPr lang="uk-UA" dirty="0"/>
              <a:t>- використовувати прикладне програмне забезпечення в туристичній галузі та сфері обслуговування.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92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rmAutofit/>
          </a:bodyPr>
          <a:lstStyle/>
          <a:p>
            <a:r>
              <a:rPr lang="ru-RU" sz="2800" dirty="0" err="1"/>
              <a:t>Інформатизація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простору та </a:t>
            </a:r>
            <a:r>
              <a:rPr lang="ru-RU" sz="2800" dirty="0" err="1"/>
              <a:t>сфери</a:t>
            </a:r>
            <a:r>
              <a:rPr lang="ru-RU" sz="2800" dirty="0"/>
              <a:t> </a:t>
            </a:r>
            <a:r>
              <a:rPr lang="ru-RU" sz="2800" dirty="0" err="1"/>
              <a:t>обслуговування</a:t>
            </a:r>
            <a:r>
              <a:rPr lang="ru-RU" sz="2800" dirty="0"/>
              <a:t> в </a:t>
            </a:r>
            <a:r>
              <a:rPr lang="ru-RU" sz="2800" dirty="0" err="1"/>
              <a:t>сучасному</a:t>
            </a:r>
            <a:r>
              <a:rPr lang="ru-RU" sz="2800" dirty="0"/>
              <a:t> </a:t>
            </a:r>
            <a:r>
              <a:rPr lang="ru-RU" sz="2800" dirty="0" err="1"/>
              <a:t>динамічному</a:t>
            </a:r>
            <a:r>
              <a:rPr lang="ru-RU" sz="2800" dirty="0"/>
              <a:t> та конкурентному </a:t>
            </a:r>
            <a:r>
              <a:rPr lang="ru-RU" sz="2800" dirty="0" err="1"/>
              <a:t>світі</a:t>
            </a:r>
            <a:r>
              <a:rPr lang="ru-RU" sz="2800" dirty="0"/>
              <a:t> є </a:t>
            </a:r>
            <a:r>
              <a:rPr lang="ru-RU" sz="2800" dirty="0" err="1"/>
              <a:t>невід’ємною</a:t>
            </a:r>
            <a:r>
              <a:rPr lang="ru-RU" sz="2800" dirty="0"/>
              <a:t> </a:t>
            </a:r>
            <a:r>
              <a:rPr lang="ru-RU" sz="2800" dirty="0" err="1"/>
              <a:t>умовою</a:t>
            </a:r>
            <a:r>
              <a:rPr lang="ru-RU" sz="2800" dirty="0"/>
              <a:t> </a:t>
            </a:r>
            <a:r>
              <a:rPr lang="ru-RU" sz="2800" dirty="0" err="1"/>
              <a:t>успішного</a:t>
            </a:r>
            <a:r>
              <a:rPr lang="ru-RU" sz="2800" dirty="0"/>
              <a:t> </a:t>
            </a:r>
            <a:r>
              <a:rPr lang="ru-RU" sz="2800" dirty="0" err="1"/>
              <a:t>функціонування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 і </a:t>
            </a:r>
            <a:r>
              <a:rPr lang="ru-RU" sz="2800" dirty="0" err="1"/>
              <a:t>закладів</a:t>
            </a:r>
            <a:r>
              <a:rPr lang="ru-RU" sz="2800" dirty="0"/>
              <a:t> </a:t>
            </a:r>
            <a:r>
              <a:rPr lang="ru-RU" sz="2800" dirty="0" err="1"/>
              <a:t>готельного</a:t>
            </a:r>
            <a:r>
              <a:rPr lang="ru-RU" sz="2800" dirty="0"/>
              <a:t> й ресторанного </a:t>
            </a:r>
            <a:r>
              <a:rPr lang="ru-RU" sz="2800" dirty="0" err="1"/>
              <a:t>господарства</a:t>
            </a:r>
            <a:r>
              <a:rPr lang="ru-RU" sz="2800" dirty="0"/>
              <a:t>. </a:t>
            </a:r>
            <a:r>
              <a:rPr lang="ru-RU" sz="2800" dirty="0" err="1"/>
              <a:t>Інформаційні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докорінно</a:t>
            </a:r>
            <a:r>
              <a:rPr lang="ru-RU" sz="2800" dirty="0"/>
              <a:t> </a:t>
            </a:r>
            <a:r>
              <a:rPr lang="ru-RU" sz="2800" dirty="0" err="1"/>
              <a:t>змінюють</a:t>
            </a:r>
            <a:r>
              <a:rPr lang="ru-RU" sz="2800" dirty="0"/>
              <a:t> </a:t>
            </a:r>
            <a:r>
              <a:rPr lang="ru-RU" sz="2800" dirty="0" err="1"/>
              <a:t>туристичну</a:t>
            </a:r>
            <a:r>
              <a:rPr lang="ru-RU" sz="2800" dirty="0"/>
              <a:t> </a:t>
            </a:r>
            <a:r>
              <a:rPr lang="ru-RU" sz="2800" dirty="0" err="1"/>
              <a:t>галузь</a:t>
            </a:r>
            <a:r>
              <a:rPr lang="ru-RU" sz="2800" dirty="0"/>
              <a:t> і сферу </a:t>
            </a:r>
            <a:r>
              <a:rPr lang="ru-RU" sz="2800" dirty="0" err="1"/>
              <a:t>обслуговування</a:t>
            </a:r>
            <a:r>
              <a:rPr lang="ru-RU" sz="2800" dirty="0"/>
              <a:t>, особливо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просування</a:t>
            </a:r>
            <a:r>
              <a:rPr lang="ru-RU" sz="2800" dirty="0"/>
              <a:t>, маркетингу, </a:t>
            </a:r>
            <a:r>
              <a:rPr lang="ru-RU" sz="2800" dirty="0" err="1"/>
              <a:t>диференціації</a:t>
            </a:r>
            <a:r>
              <a:rPr lang="ru-RU" sz="2800" dirty="0"/>
              <a:t> та </a:t>
            </a:r>
            <a:r>
              <a:rPr lang="ru-RU" sz="2800" dirty="0" err="1"/>
              <a:t>спеціалізації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продуктів</a:t>
            </a:r>
            <a:r>
              <a:rPr lang="ru-RU" sz="2800" dirty="0"/>
              <a:t>. </a:t>
            </a:r>
            <a:r>
              <a:rPr lang="ru-RU" sz="2800" dirty="0" err="1"/>
              <a:t>Застосування</a:t>
            </a:r>
            <a:r>
              <a:rPr lang="ru-RU" sz="2800" dirty="0"/>
              <a:t> </a:t>
            </a:r>
            <a:r>
              <a:rPr lang="ru-RU" sz="2800" dirty="0" err="1"/>
              <a:t>сучасних</a:t>
            </a:r>
            <a:r>
              <a:rPr lang="ru-RU" sz="2800" dirty="0"/>
              <a:t>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 </a:t>
            </a:r>
            <a:r>
              <a:rPr lang="ru-RU" sz="2800" dirty="0" err="1"/>
              <a:t>підвищує</a:t>
            </a:r>
            <a:r>
              <a:rPr lang="ru-RU" sz="2800" dirty="0"/>
              <a:t> </a:t>
            </a:r>
            <a:r>
              <a:rPr lang="ru-RU" sz="2800" dirty="0" err="1"/>
              <a:t>привабливість</a:t>
            </a:r>
            <a:r>
              <a:rPr lang="ru-RU" sz="2800" dirty="0"/>
              <a:t> </a:t>
            </a:r>
            <a:r>
              <a:rPr lang="ru-RU" sz="2800" dirty="0" err="1"/>
              <a:t>пропонованих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 </a:t>
            </a:r>
            <a:r>
              <a:rPr lang="ru-RU" sz="2800" dirty="0" err="1"/>
              <a:t>продуктів</a:t>
            </a:r>
            <a:r>
              <a:rPr lang="ru-RU" sz="2800" dirty="0"/>
              <a:t>, </a:t>
            </a:r>
            <a:r>
              <a:rPr lang="ru-RU" sz="2800" dirty="0" err="1"/>
              <a:t>безпеку</a:t>
            </a:r>
            <a:r>
              <a:rPr lang="ru-RU" sz="2800" dirty="0"/>
              <a:t> та </a:t>
            </a:r>
            <a:r>
              <a:rPr lang="ru-RU" sz="2800" dirty="0" err="1"/>
              <a:t>якість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539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Autofit/>
          </a:bodyPr>
          <a:lstStyle/>
          <a:p>
            <a:r>
              <a:rPr lang="ru-RU" sz="2800" dirty="0"/>
              <a:t>Потребу в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технологіях</a:t>
            </a:r>
            <a:r>
              <a:rPr lang="ru-RU" sz="2800" dirty="0"/>
              <a:t> </a:t>
            </a:r>
            <a:r>
              <a:rPr lang="ru-RU" sz="2800" dirty="0" err="1"/>
              <a:t>нині</a:t>
            </a:r>
            <a:r>
              <a:rPr lang="ru-RU" sz="2800" dirty="0"/>
              <a:t> </a:t>
            </a:r>
            <a:r>
              <a:rPr lang="ru-RU" sz="2800" dirty="0" err="1"/>
              <a:t>однаковою</a:t>
            </a:r>
            <a:r>
              <a:rPr lang="ru-RU" sz="2800" dirty="0"/>
              <a:t> </a:t>
            </a:r>
            <a:r>
              <a:rPr lang="ru-RU" sz="2800" dirty="0" err="1"/>
              <a:t>мірою</a:t>
            </a:r>
            <a:r>
              <a:rPr lang="ru-RU" sz="2800" dirty="0"/>
              <a:t> </a:t>
            </a:r>
            <a:r>
              <a:rPr lang="ru-RU" sz="2800" dirty="0" err="1"/>
              <a:t>відчувають</a:t>
            </a:r>
            <a:r>
              <a:rPr lang="ru-RU" sz="2800" dirty="0"/>
              <a:t> як </a:t>
            </a:r>
            <a:r>
              <a:rPr lang="ru-RU" sz="2800" dirty="0" err="1"/>
              <a:t>споживачі</a:t>
            </a:r>
            <a:r>
              <a:rPr lang="ru-RU" sz="2800" dirty="0"/>
              <a:t> (</a:t>
            </a:r>
            <a:r>
              <a:rPr lang="ru-RU" sz="2800" dirty="0" err="1"/>
              <a:t>туристи</a:t>
            </a:r>
            <a:r>
              <a:rPr lang="ru-RU" sz="2800" dirty="0"/>
              <a:t>), так і турагентства, </a:t>
            </a:r>
            <a:r>
              <a:rPr lang="ru-RU" sz="2800" dirty="0" err="1"/>
              <a:t>туроператори</a:t>
            </a:r>
            <a:r>
              <a:rPr lang="ru-RU" sz="2800" dirty="0"/>
              <a:t> та </a:t>
            </a:r>
            <a:r>
              <a:rPr lang="ru-RU" sz="2800" dirty="0" err="1"/>
              <a:t>постачальники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. </a:t>
            </a:r>
            <a:r>
              <a:rPr lang="ru-RU" sz="2800" dirty="0" err="1"/>
              <a:t>Інформатизація</a:t>
            </a:r>
            <a:r>
              <a:rPr lang="ru-RU" sz="2800" dirty="0"/>
              <a:t> </a:t>
            </a:r>
            <a:r>
              <a:rPr lang="ru-RU" sz="2800" dirty="0" err="1"/>
              <a:t>сприяє</a:t>
            </a:r>
            <a:r>
              <a:rPr lang="ru-RU" sz="2800" dirty="0"/>
              <a:t> </a:t>
            </a:r>
            <a:r>
              <a:rPr lang="ru-RU" sz="2800" dirty="0" err="1"/>
              <a:t>спрощенню</a:t>
            </a:r>
            <a:r>
              <a:rPr lang="ru-RU" sz="2800" dirty="0"/>
              <a:t> </a:t>
            </a:r>
            <a:r>
              <a:rPr lang="ru-RU" sz="2800" dirty="0" err="1"/>
              <a:t>взаємодії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учасниками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ринку, </a:t>
            </a:r>
            <a:r>
              <a:rPr lang="ru-RU" sz="2800" dirty="0" err="1"/>
              <a:t>ефективній</a:t>
            </a:r>
            <a:r>
              <a:rPr lang="ru-RU" sz="2800" dirty="0"/>
              <a:t> </a:t>
            </a:r>
            <a:r>
              <a:rPr lang="ru-RU" sz="2800" dirty="0" err="1"/>
              <a:t>реалізації</a:t>
            </a:r>
            <a:r>
              <a:rPr lang="ru-RU" sz="2800" dirty="0"/>
              <a:t> </a:t>
            </a:r>
            <a:r>
              <a:rPr lang="ru-RU" sz="2800" dirty="0" err="1"/>
              <a:t>рекламних</a:t>
            </a:r>
            <a:r>
              <a:rPr lang="ru-RU" sz="2800" dirty="0"/>
              <a:t> </a:t>
            </a:r>
            <a:r>
              <a:rPr lang="ru-RU" sz="2800" dirty="0" err="1"/>
              <a:t>заходів</a:t>
            </a:r>
            <a:r>
              <a:rPr lang="ru-RU" sz="2800" dirty="0"/>
              <a:t>, </a:t>
            </a:r>
            <a:r>
              <a:rPr lang="ru-RU" sz="2800" dirty="0" err="1"/>
              <a:t>прискоренню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товарної</a:t>
            </a:r>
            <a:r>
              <a:rPr lang="ru-RU" sz="2800" dirty="0"/>
              <a:t>, </a:t>
            </a:r>
            <a:r>
              <a:rPr lang="ru-RU" sz="2800" dirty="0" err="1"/>
              <a:t>цінової</a:t>
            </a:r>
            <a:r>
              <a:rPr lang="ru-RU" sz="2800" dirty="0"/>
              <a:t> та </a:t>
            </a:r>
            <a:r>
              <a:rPr lang="ru-RU" sz="2800" dirty="0" err="1"/>
              <a:t>збутової</a:t>
            </a:r>
            <a:r>
              <a:rPr lang="ru-RU" sz="2800" dirty="0"/>
              <a:t> </a:t>
            </a:r>
            <a:r>
              <a:rPr lang="ru-RU" sz="2800" dirty="0" err="1"/>
              <a:t>політики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. </a:t>
            </a:r>
            <a:r>
              <a:rPr lang="ru-RU" sz="2800" dirty="0" err="1"/>
              <a:t>Відтак</a:t>
            </a:r>
            <a:r>
              <a:rPr lang="ru-RU" sz="2800" dirty="0"/>
              <a:t>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комп'ютерних</a:t>
            </a:r>
            <a:r>
              <a:rPr lang="ru-RU" sz="2800" dirty="0"/>
              <a:t> мереж, </a:t>
            </a:r>
            <a:r>
              <a:rPr lang="ru-RU" sz="2800" dirty="0" err="1"/>
              <a:t>Інтернету</a:t>
            </a:r>
            <a:r>
              <a:rPr lang="ru-RU" sz="2800" dirty="0"/>
              <a:t>, </a:t>
            </a:r>
            <a:r>
              <a:rPr lang="ru-RU" sz="2800" dirty="0" err="1"/>
              <a:t>інформаційних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, </a:t>
            </a:r>
            <a:r>
              <a:rPr lang="ru-RU" sz="2800" dirty="0" err="1"/>
              <a:t>програмних</a:t>
            </a:r>
            <a:r>
              <a:rPr lang="ru-RU" sz="2800" dirty="0"/>
              <a:t> </a:t>
            </a:r>
            <a:r>
              <a:rPr lang="ru-RU" sz="2800" dirty="0" err="1"/>
              <a:t>продуктів</a:t>
            </a:r>
            <a:r>
              <a:rPr lang="ru-RU" sz="2800" dirty="0"/>
              <a:t> </a:t>
            </a:r>
            <a:r>
              <a:rPr lang="ru-RU" sz="2800" dirty="0" err="1"/>
              <a:t>автоматизації</a:t>
            </a:r>
            <a:r>
              <a:rPr lang="ru-RU" sz="2800" dirty="0"/>
              <a:t> </a:t>
            </a:r>
            <a:r>
              <a:rPr lang="ru-RU" sz="2800" dirty="0" err="1"/>
              <a:t>процесів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сьогодні</a:t>
            </a:r>
            <a:r>
              <a:rPr lang="ru-RU" sz="2800" dirty="0"/>
              <a:t> не просто </a:t>
            </a:r>
            <a:r>
              <a:rPr lang="ru-RU" sz="2800" dirty="0" err="1"/>
              <a:t>питання</a:t>
            </a:r>
            <a:r>
              <a:rPr lang="ru-RU" sz="2800" dirty="0"/>
              <a:t> </a:t>
            </a:r>
            <a:r>
              <a:rPr lang="ru-RU" sz="2800" dirty="0" err="1"/>
              <a:t>лідерства</a:t>
            </a:r>
            <a:r>
              <a:rPr lang="ru-RU" sz="2800" dirty="0"/>
              <a:t> та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конкурентних</a:t>
            </a:r>
            <a:r>
              <a:rPr lang="ru-RU" sz="2800" dirty="0"/>
              <a:t> </a:t>
            </a:r>
            <a:r>
              <a:rPr lang="ru-RU" sz="2800" dirty="0" err="1"/>
              <a:t>переваг</a:t>
            </a:r>
            <a:r>
              <a:rPr lang="ru-RU" sz="2800" dirty="0"/>
              <a:t>, але й </a:t>
            </a:r>
            <a:r>
              <a:rPr lang="ru-RU" sz="2800" dirty="0" err="1"/>
              <a:t>виживання</a:t>
            </a:r>
            <a:r>
              <a:rPr lang="ru-RU" sz="2800" dirty="0"/>
              <a:t> на ринку в </a:t>
            </a:r>
            <a:r>
              <a:rPr lang="ru-RU" sz="2800" dirty="0" err="1"/>
              <a:t>найближчому</a:t>
            </a:r>
            <a:r>
              <a:rPr lang="ru-RU" sz="2800" dirty="0"/>
              <a:t> </a:t>
            </a:r>
            <a:r>
              <a:rPr lang="ru-RU" sz="2800" dirty="0" err="1"/>
              <a:t>майбутньому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519186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</TotalTime>
  <Words>351</Words>
  <Application>Microsoft Office PowerPoint</Application>
  <PresentationFormat>Широкоэкранный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Основи інформатизації у сфері обслуговування</vt:lpstr>
      <vt:lpstr>Метою викладання навчальної дисципліни є засвоєння студентами теоретичних і практичних аспектів інформатизації в сфері обслуговування, набуття готовності до спрямованого використання засобів інформаційних технологій і специфічних програмних продуктів.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інформатизації в туристичній галузі</dc:title>
  <dc:creator>user</dc:creator>
  <cp:lastModifiedBy>user</cp:lastModifiedBy>
  <cp:revision>2</cp:revision>
  <dcterms:created xsi:type="dcterms:W3CDTF">2020-09-05T16:50:18Z</dcterms:created>
  <dcterms:modified xsi:type="dcterms:W3CDTF">2020-09-05T16:56:41Z</dcterms:modified>
</cp:coreProperties>
</file>