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39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24.10.2024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24.10.2024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24.10.2024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/>
              <a:t>Мілтон</a:t>
            </a:r>
            <a:r>
              <a:rPr lang="uk-UA" dirty="0" smtClean="0"/>
              <a:t>-модель. Історії, метафори, аналогії у контексті НЛП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342900" lvl="0" indent="-342900">
              <a:buAutoNum type="arabicPeriod"/>
            </a:pPr>
            <a:r>
              <a:rPr lang="uk-UA" dirty="0" smtClean="0"/>
              <a:t>Значення </a:t>
            </a:r>
            <a:r>
              <a:rPr lang="uk-UA" dirty="0"/>
              <a:t>та зміст </a:t>
            </a:r>
            <a:r>
              <a:rPr lang="uk-UA" dirty="0" err="1"/>
              <a:t>Мілтон</a:t>
            </a:r>
            <a:r>
              <a:rPr lang="uk-UA" dirty="0"/>
              <a:t>-моделі.  </a:t>
            </a:r>
            <a:r>
              <a:rPr lang="uk-UA" dirty="0" smtClean="0"/>
              <a:t>Використання </a:t>
            </a:r>
            <a:r>
              <a:rPr lang="uk-UA" dirty="0" err="1"/>
              <a:t>мовних</a:t>
            </a:r>
            <a:r>
              <a:rPr lang="uk-UA" dirty="0"/>
              <a:t> засобів </a:t>
            </a:r>
            <a:r>
              <a:rPr lang="uk-UA" dirty="0" smtClean="0"/>
              <a:t>невизначеності.</a:t>
            </a:r>
          </a:p>
          <a:p>
            <a:pPr marL="342900" lvl="0" indent="-342900">
              <a:buAutoNum type="arabicPeriod"/>
            </a:pPr>
            <a:r>
              <a:rPr lang="uk-UA" dirty="0" smtClean="0"/>
              <a:t>Історії, метафори, аналогії.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387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Friends </a:t>
            </a:r>
            <a:r>
              <a:rPr lang="en-US" smtClean="0"/>
              <a:t>and metaphors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32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err="1" smtClean="0"/>
              <a:t>Мілтон</a:t>
            </a:r>
            <a:r>
              <a:rPr lang="uk-UA" dirty="0" smtClean="0"/>
              <a:t>-модель – дзеркальне відображення </a:t>
            </a:r>
            <a:r>
              <a:rPr lang="uk-UA" dirty="0" err="1" smtClean="0"/>
              <a:t>метамоделі</a:t>
            </a:r>
            <a:r>
              <a:rPr lang="uk-UA" dirty="0" smtClean="0"/>
              <a:t>. Людину можна «ввести в транс», використовуючи викривлення, узагальнення, опущення. Співрозмовнику надається відкритий фрейм та невеликий контекст, щоб підсвідомість активувала внутрішній пошук. Під час цього пошуку загальні фрази змушують людину «увійти у транс».</a:t>
            </a:r>
          </a:p>
          <a:p>
            <a:endParaRPr lang="uk-UA" dirty="0"/>
          </a:p>
          <a:p>
            <a:r>
              <a:rPr lang="uk-UA" dirty="0" smtClean="0"/>
              <a:t>«</a:t>
            </a:r>
            <a:r>
              <a:rPr lang="uk-UA" dirty="0" err="1" smtClean="0"/>
              <a:t>Аптайм</a:t>
            </a:r>
            <a:r>
              <a:rPr lang="uk-UA" dirty="0" smtClean="0"/>
              <a:t>» – стан, у якому увага та відчуття скеровані назовні, до безпосереднього оточення; усі сенсорні канали відкриті.</a:t>
            </a:r>
          </a:p>
          <a:p>
            <a:r>
              <a:rPr lang="uk-UA" dirty="0" smtClean="0"/>
              <a:t>«</a:t>
            </a:r>
            <a:r>
              <a:rPr lang="uk-UA" dirty="0" err="1"/>
              <a:t>Д</a:t>
            </a:r>
            <a:r>
              <a:rPr lang="uk-UA" dirty="0" err="1" smtClean="0"/>
              <a:t>аунтайм</a:t>
            </a:r>
            <a:r>
              <a:rPr lang="uk-UA" dirty="0" smtClean="0"/>
              <a:t>» - стан відсутності сенсорної усвідомленості; погляд «донизу» у власну свідомість; бачення, слухання та відчуття думок, спогадів, знань; легкий транс з увагою, зверненою всередину.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275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Прийоми </a:t>
            </a:r>
            <a:r>
              <a:rPr lang="uk-UA" dirty="0" err="1" smtClean="0"/>
              <a:t>Мілтон</a:t>
            </a:r>
            <a:r>
              <a:rPr lang="uk-UA" dirty="0" smtClean="0"/>
              <a:t>-моделі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u="sng" dirty="0" smtClean="0"/>
              <a:t>Короткі загальні питання</a:t>
            </a:r>
          </a:p>
          <a:p>
            <a:pPr marL="0" indent="0">
              <a:buNone/>
            </a:pPr>
            <a:r>
              <a:rPr lang="uk-UA" dirty="0" smtClean="0"/>
              <a:t>Чи не так? </a:t>
            </a:r>
            <a:r>
              <a:rPr lang="en-US" dirty="0" smtClean="0"/>
              <a:t>(Tag questions)</a:t>
            </a:r>
          </a:p>
          <a:p>
            <a:pPr marL="0" indent="0">
              <a:buNone/>
            </a:pPr>
            <a:r>
              <a:rPr lang="uk-UA" dirty="0" smtClean="0"/>
              <a:t>Правильно?</a:t>
            </a:r>
          </a:p>
          <a:p>
            <a:pPr marL="0" indent="0">
              <a:buNone/>
            </a:pPr>
            <a:r>
              <a:rPr lang="uk-UA" dirty="0" smtClean="0"/>
              <a:t>Хіба не …?</a:t>
            </a:r>
          </a:p>
          <a:p>
            <a:r>
              <a:rPr lang="uk-UA" u="sng" dirty="0" smtClean="0"/>
              <a:t>Підстроювання до наявного досвіду</a:t>
            </a:r>
            <a:endParaRPr lang="uk-UA" u="sng" dirty="0"/>
          </a:p>
          <a:p>
            <a:pPr marL="0" indent="0">
              <a:buNone/>
            </a:pPr>
            <a:r>
              <a:rPr lang="uk-UA" dirty="0" smtClean="0"/>
              <a:t>Читаючи це речення,  ви продовжуєте вдихати та видихати, спочатку швидко та неглибоко, а потім, дихаючи глибше, ви можете стати більш розслабленими, чи не так?</a:t>
            </a:r>
          </a:p>
          <a:p>
            <a:r>
              <a:rPr lang="uk-UA" u="sng" dirty="0" smtClean="0"/>
              <a:t>Подвійні зв’язки </a:t>
            </a:r>
            <a:r>
              <a:rPr lang="uk-UA" dirty="0" smtClean="0"/>
              <a:t>(ілюзія вибору)</a:t>
            </a:r>
          </a:p>
          <a:p>
            <a:pPr marL="0" indent="0">
              <a:buNone/>
            </a:pPr>
            <a:r>
              <a:rPr lang="uk-UA" dirty="0" smtClean="0"/>
              <a:t>Ви хочете купити цю </a:t>
            </a:r>
            <a:r>
              <a:rPr lang="uk-UA" dirty="0" err="1" smtClean="0"/>
              <a:t>автівку</a:t>
            </a:r>
            <a:r>
              <a:rPr lang="uk-UA" dirty="0" smtClean="0"/>
              <a:t> зараз чи спочатку візьмете її на тест-драйв?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695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Прийоми </a:t>
            </a:r>
            <a:r>
              <a:rPr lang="uk-UA" dirty="0" err="1"/>
              <a:t>Мілтон</a:t>
            </a:r>
            <a:r>
              <a:rPr lang="uk-UA" dirty="0"/>
              <a:t>-моделі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u="sng" dirty="0" smtClean="0"/>
              <a:t>Розмовні припущення </a:t>
            </a:r>
            <a:r>
              <a:rPr lang="uk-UA" dirty="0" smtClean="0"/>
              <a:t>(=вказівка)</a:t>
            </a:r>
          </a:p>
          <a:p>
            <a:pPr marL="0" indent="0">
              <a:buNone/>
            </a:pPr>
            <a:r>
              <a:rPr lang="uk-UA" dirty="0" smtClean="0"/>
              <a:t>Ви можете закрити двері?</a:t>
            </a:r>
          </a:p>
          <a:p>
            <a:r>
              <a:rPr lang="uk-UA" u="sng" dirty="0" smtClean="0"/>
              <a:t>Розширені цитати</a:t>
            </a:r>
          </a:p>
          <a:p>
            <a:pPr marL="0" indent="0">
              <a:buNone/>
            </a:pPr>
            <a:r>
              <a:rPr lang="uk-UA" dirty="0" smtClean="0"/>
              <a:t>Минулого року я зустрів жінку, яка сказала, що знає чоловіка, який згадав, що його батько розповідав йому…</a:t>
            </a:r>
          </a:p>
          <a:p>
            <a:r>
              <a:rPr lang="uk-UA" u="sng" dirty="0" smtClean="0"/>
              <a:t>Вибіркові порушення обмежень </a:t>
            </a:r>
            <a:r>
              <a:rPr lang="uk-UA" dirty="0" smtClean="0"/>
              <a:t>(персоніфікація)</a:t>
            </a:r>
            <a:endParaRPr lang="uk-UA" u="sng" dirty="0" smtClean="0"/>
          </a:p>
          <a:p>
            <a:pPr marL="0" indent="0">
              <a:buNone/>
            </a:pPr>
            <a:r>
              <a:rPr lang="uk-UA" dirty="0" smtClean="0"/>
              <a:t>Ці стіни бачили багато…</a:t>
            </a:r>
          </a:p>
          <a:p>
            <a:pPr marL="0" indent="0">
              <a:buNone/>
            </a:pPr>
            <a:r>
              <a:rPr lang="uk-UA" dirty="0" smtClean="0"/>
              <a:t>Ваша печінка втомилась</a:t>
            </a:r>
          </a:p>
          <a:p>
            <a:r>
              <a:rPr lang="uk-UA" u="sng" dirty="0" smtClean="0"/>
              <a:t>Фонетична невизначеність </a:t>
            </a:r>
            <a:r>
              <a:rPr lang="uk-UA" dirty="0" smtClean="0"/>
              <a:t>(омофони, пароніми, </a:t>
            </a:r>
            <a:r>
              <a:rPr lang="uk-UA" dirty="0" err="1" smtClean="0"/>
              <a:t>ороніми</a:t>
            </a:r>
            <a:r>
              <a:rPr lang="uk-UA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The good can decay many ways/ The good candy came anyways.</a:t>
            </a:r>
            <a:endParaRPr lang="uk-UA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227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Прийоми </a:t>
            </a:r>
            <a:r>
              <a:rPr lang="uk-UA" dirty="0" err="1"/>
              <a:t>Мілтон</a:t>
            </a:r>
            <a:r>
              <a:rPr lang="uk-UA" dirty="0"/>
              <a:t>-моделі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u="sng" dirty="0" smtClean="0"/>
              <a:t>Синтаксична невизначеність</a:t>
            </a:r>
          </a:p>
          <a:p>
            <a:pPr marL="0" indent="0">
              <a:buNone/>
            </a:pPr>
            <a:r>
              <a:rPr lang="uk-UA" dirty="0" smtClean="0"/>
              <a:t>Мати любить успіх.</a:t>
            </a:r>
          </a:p>
          <a:p>
            <a:pPr marL="0" indent="0">
              <a:buNone/>
            </a:pPr>
            <a:r>
              <a:rPr lang="en-US" i="1" dirty="0" smtClean="0"/>
              <a:t>Hurting</a:t>
            </a:r>
            <a:r>
              <a:rPr lang="en-US" dirty="0" smtClean="0"/>
              <a:t> people can be difficult.</a:t>
            </a:r>
            <a:endParaRPr lang="uk-UA" dirty="0" smtClean="0"/>
          </a:p>
          <a:p>
            <a:r>
              <a:rPr lang="uk-UA" u="sng" dirty="0" smtClean="0"/>
              <a:t>Невизначеність меж</a:t>
            </a:r>
          </a:p>
          <a:p>
            <a:pPr marL="0" indent="0">
              <a:buNone/>
            </a:pPr>
            <a:r>
              <a:rPr lang="uk-UA" dirty="0" smtClean="0"/>
              <a:t>Пити каву з тістечком та подругою.(</a:t>
            </a:r>
            <a:r>
              <a:rPr lang="uk-UA" i="1" dirty="0" err="1" smtClean="0"/>
              <a:t>зевгма</a:t>
            </a:r>
            <a:r>
              <a:rPr lang="uk-UA" dirty="0" smtClean="0"/>
              <a:t>)</a:t>
            </a:r>
          </a:p>
          <a:p>
            <a:r>
              <a:rPr lang="uk-UA" u="sng" dirty="0" smtClean="0"/>
              <a:t>Пунктуаційна невизначеність:</a:t>
            </a:r>
          </a:p>
          <a:p>
            <a:pPr marL="457200" indent="-457200">
              <a:buAutoNum type="arabicParenR"/>
            </a:pPr>
            <a:r>
              <a:rPr lang="uk-UA" dirty="0" smtClean="0"/>
              <a:t>«блукаюча кома»: _____ неможна ______.</a:t>
            </a:r>
          </a:p>
          <a:p>
            <a:pPr marL="457200" indent="-457200">
              <a:buAutoNum type="arabicParenR"/>
            </a:pPr>
            <a:r>
              <a:rPr lang="uk-UA" dirty="0" smtClean="0"/>
              <a:t>недоречні паузи: Коли ви починаєте…. фразу… і не одразу…. її закінчуєте.</a:t>
            </a:r>
          </a:p>
          <a:p>
            <a:pPr marL="457200" indent="-457200">
              <a:buAutoNum type="arabicParenR"/>
            </a:pPr>
            <a:r>
              <a:rPr lang="uk-UA" dirty="0" smtClean="0"/>
              <a:t>неповні речення: Моя жінка залишила мене… чекати її біля входу.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227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Прийоми </a:t>
            </a:r>
            <a:r>
              <a:rPr lang="uk-UA" dirty="0" err="1"/>
              <a:t>Мілтон</a:t>
            </a:r>
            <a:r>
              <a:rPr lang="uk-UA" dirty="0"/>
              <a:t>-моделі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u="sng" dirty="0" smtClean="0"/>
              <a:t>Утилізація</a:t>
            </a:r>
            <a:r>
              <a:rPr lang="uk-UA" dirty="0" smtClean="0"/>
              <a:t> (всіх подій навколо)</a:t>
            </a:r>
          </a:p>
          <a:p>
            <a:r>
              <a:rPr lang="uk-UA" u="sng" dirty="0" smtClean="0"/>
              <a:t>Вбудовані команди (+ім’я!)</a:t>
            </a:r>
          </a:p>
          <a:p>
            <a:r>
              <a:rPr lang="uk-UA" u="sng" dirty="0" smtClean="0"/>
              <a:t>Аналогове маркування </a:t>
            </a:r>
            <a:r>
              <a:rPr lang="uk-UA" dirty="0" smtClean="0"/>
              <a:t>– використання тону голосу, виразу обличчя, жестів, торкань, щоб </a:t>
            </a:r>
            <a:r>
              <a:rPr lang="uk-UA" dirty="0" err="1" smtClean="0"/>
              <a:t>невербально</a:t>
            </a:r>
            <a:r>
              <a:rPr lang="uk-UA" dirty="0" smtClean="0"/>
              <a:t> підкреслити певні слова під час розмови.</a:t>
            </a:r>
          </a:p>
          <a:p>
            <a:r>
              <a:rPr lang="uk-UA" u="sng" dirty="0" smtClean="0"/>
              <a:t>Вимовляння слів по літерах/складах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298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Прийоми </a:t>
            </a:r>
            <a:r>
              <a:rPr lang="uk-UA" dirty="0" err="1"/>
              <a:t>Мілтон</a:t>
            </a:r>
            <a:r>
              <a:rPr lang="uk-UA" dirty="0"/>
              <a:t>-моделі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u="sng" dirty="0" err="1"/>
              <a:t>Мовне</a:t>
            </a:r>
            <a:r>
              <a:rPr lang="uk-UA" u="sng" dirty="0"/>
              <a:t> зв’язування</a:t>
            </a:r>
            <a:r>
              <a:rPr lang="uk-UA" dirty="0"/>
              <a:t>: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1) кон’юнкція (</a:t>
            </a:r>
            <a:r>
              <a:rPr lang="en-US" dirty="0" smtClean="0"/>
              <a:t>X</a:t>
            </a:r>
            <a:r>
              <a:rPr lang="uk-UA" dirty="0" smtClean="0"/>
              <a:t> та</a:t>
            </a:r>
            <a:r>
              <a:rPr lang="en-US" dirty="0" smtClean="0"/>
              <a:t> Y</a:t>
            </a:r>
            <a:r>
              <a:rPr lang="uk-UA" dirty="0" smtClean="0"/>
              <a:t>),</a:t>
            </a:r>
          </a:p>
          <a:p>
            <a:pPr marL="0" indent="0">
              <a:buNone/>
            </a:pPr>
            <a:r>
              <a:rPr lang="en-US" dirty="0"/>
              <a:t>You are reading this and getting better at NLP Milton models.</a:t>
            </a:r>
            <a:endParaRPr lang="uk-UA" dirty="0"/>
          </a:p>
          <a:p>
            <a:pPr marL="0" indent="0">
              <a:buNone/>
            </a:pPr>
            <a:r>
              <a:rPr lang="en-US" dirty="0" smtClean="0"/>
              <a:t>2)</a:t>
            </a:r>
            <a:r>
              <a:rPr lang="uk-UA" dirty="0" smtClean="0"/>
              <a:t> диз’юнкція</a:t>
            </a:r>
            <a:r>
              <a:rPr lang="en-US" dirty="0" smtClean="0"/>
              <a:t> (X </a:t>
            </a:r>
            <a:r>
              <a:rPr lang="uk-UA" dirty="0" smtClean="0"/>
              <a:t>та </a:t>
            </a:r>
            <a:r>
              <a:rPr lang="en-US" dirty="0" smtClean="0"/>
              <a:t>X </a:t>
            </a:r>
            <a:r>
              <a:rPr lang="uk-UA" dirty="0" smtClean="0"/>
              <a:t>та </a:t>
            </a:r>
            <a:r>
              <a:rPr lang="en-US" dirty="0" smtClean="0"/>
              <a:t>X</a:t>
            </a:r>
            <a:r>
              <a:rPr lang="uk-UA" dirty="0" smtClean="0"/>
              <a:t>, але</a:t>
            </a:r>
            <a:r>
              <a:rPr lang="en-US" dirty="0" smtClean="0"/>
              <a:t> Y</a:t>
            </a:r>
            <a:r>
              <a:rPr lang="uk-UA" dirty="0" smtClean="0"/>
              <a:t>),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3) </a:t>
            </a:r>
            <a:r>
              <a:rPr lang="uk-UA" dirty="0" smtClean="0"/>
              <a:t>адвербіальна </a:t>
            </a:r>
            <a:r>
              <a:rPr lang="uk-UA" dirty="0" err="1"/>
              <a:t>клауза</a:t>
            </a:r>
            <a:r>
              <a:rPr lang="uk-UA" dirty="0"/>
              <a:t> або </a:t>
            </a:r>
            <a:r>
              <a:rPr lang="uk-UA" dirty="0" err="1"/>
              <a:t>каузатив</a:t>
            </a:r>
            <a:r>
              <a:rPr lang="uk-UA" dirty="0"/>
              <a:t>, що мається на </a:t>
            </a:r>
            <a:r>
              <a:rPr lang="uk-UA" dirty="0" smtClean="0"/>
              <a:t>увазі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uk-UA" dirty="0" smtClean="0"/>
              <a:t>А) Якщо </a:t>
            </a:r>
            <a:r>
              <a:rPr lang="en-US" dirty="0" smtClean="0"/>
              <a:t>X</a:t>
            </a:r>
            <a:r>
              <a:rPr lang="uk-UA" dirty="0" smtClean="0"/>
              <a:t>, то</a:t>
            </a:r>
            <a:r>
              <a:rPr lang="en-US" dirty="0" smtClean="0"/>
              <a:t> Y</a:t>
            </a:r>
          </a:p>
          <a:p>
            <a:pPr marL="0" indent="0">
              <a:buNone/>
            </a:pPr>
            <a:r>
              <a:rPr lang="uk-UA" dirty="0" smtClean="0"/>
              <a:t>Б) Коли </a:t>
            </a:r>
            <a:r>
              <a:rPr lang="en-US" dirty="0" smtClean="0"/>
              <a:t>X</a:t>
            </a:r>
            <a:r>
              <a:rPr lang="uk-UA" dirty="0" smtClean="0"/>
              <a:t>, тоді</a:t>
            </a:r>
            <a:r>
              <a:rPr lang="en-US" dirty="0" smtClean="0"/>
              <a:t> Y</a:t>
            </a:r>
          </a:p>
          <a:p>
            <a:pPr marL="0" indent="0">
              <a:buNone/>
            </a:pPr>
            <a:r>
              <a:rPr lang="uk-UA" dirty="0" smtClean="0"/>
              <a:t>В) Під час </a:t>
            </a:r>
            <a:r>
              <a:rPr lang="en-US" dirty="0" smtClean="0"/>
              <a:t>X </a:t>
            </a:r>
            <a:r>
              <a:rPr lang="uk-UA" dirty="0" smtClean="0"/>
              <a:t>відбувається </a:t>
            </a:r>
            <a:r>
              <a:rPr lang="en-US" dirty="0" smtClean="0"/>
              <a:t>Y</a:t>
            </a:r>
          </a:p>
          <a:p>
            <a:pPr marL="0" indent="0">
              <a:buNone/>
            </a:pPr>
            <a:r>
              <a:rPr lang="uk-UA" dirty="0" smtClean="0"/>
              <a:t>Г) Після </a:t>
            </a:r>
            <a:r>
              <a:rPr lang="en-US" dirty="0" smtClean="0"/>
              <a:t>X </a:t>
            </a:r>
            <a:r>
              <a:rPr lang="uk-UA" dirty="0" smtClean="0"/>
              <a:t>відбувається </a:t>
            </a:r>
            <a:r>
              <a:rPr lang="en-US" dirty="0" smtClean="0"/>
              <a:t>Y</a:t>
            </a:r>
            <a:endParaRPr lang="uk-UA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914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Історії, метафори, аналогії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Метафора – риторичний прийом, коли про щось говорять так, ніби це щось є чимось іншим (Роберт </a:t>
            </a:r>
            <a:r>
              <a:rPr lang="uk-UA" dirty="0" err="1" smtClean="0"/>
              <a:t>Ділтс</a:t>
            </a:r>
            <a:r>
              <a:rPr lang="uk-UA" dirty="0" smtClean="0"/>
              <a:t>)</a:t>
            </a:r>
          </a:p>
          <a:p>
            <a:endParaRPr lang="uk-UA" dirty="0"/>
          </a:p>
          <a:p>
            <a:r>
              <a:rPr lang="uk-UA" dirty="0" smtClean="0"/>
              <a:t>Природа та процес розповіді мають 3 основні компоненти:</a:t>
            </a:r>
          </a:p>
          <a:p>
            <a:pPr marL="0" indent="0">
              <a:buNone/>
            </a:pPr>
            <a:r>
              <a:rPr lang="uk-UA" dirty="0" smtClean="0"/>
              <a:t>1) </a:t>
            </a:r>
            <a:r>
              <a:rPr lang="uk-UA" dirty="0" err="1" smtClean="0"/>
              <a:t>трансдериваційний</a:t>
            </a:r>
            <a:r>
              <a:rPr lang="uk-UA" dirty="0" smtClean="0"/>
              <a:t> пошук;</a:t>
            </a:r>
          </a:p>
          <a:p>
            <a:pPr marL="0" indent="0">
              <a:buNone/>
            </a:pPr>
            <a:r>
              <a:rPr lang="uk-UA" dirty="0" smtClean="0"/>
              <a:t>2) заміна </a:t>
            </a:r>
            <a:r>
              <a:rPr lang="uk-UA" dirty="0" smtClean="0"/>
              <a:t>референтних </a:t>
            </a:r>
            <a:r>
              <a:rPr lang="uk-UA" dirty="0" smtClean="0"/>
              <a:t>індексів (символізм);</a:t>
            </a:r>
          </a:p>
          <a:p>
            <a:pPr marL="0" indent="0">
              <a:buNone/>
            </a:pPr>
            <a:r>
              <a:rPr lang="uk-UA" dirty="0" smtClean="0"/>
              <a:t>3) ізоморфізм.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919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Історії, метафори, аналогії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uk-UA" sz="2400" dirty="0" err="1" smtClean="0"/>
              <a:t>Трансдериваційний</a:t>
            </a:r>
            <a:r>
              <a:rPr lang="uk-UA" sz="2400" dirty="0" smtClean="0"/>
              <a:t> пошук – нейролінгвістичний процес, за допомогою якого ми, «почувши» символи, заходимо до банків пам’яті, бібліотеку посилань та отримуємо доступ до внутрішніх посилань для присвоєння значень символам. Цей пошук ми здійснюємо всередині себе.</a:t>
            </a:r>
          </a:p>
          <a:p>
            <a:r>
              <a:rPr lang="uk-UA" sz="2400" dirty="0" smtClean="0"/>
              <a:t>Коли хтось розповідає про свій досвід з достатньою невизначеністю (майстерною невизначеністю!), ми замінюємо референтний індекс.</a:t>
            </a:r>
          </a:p>
          <a:p>
            <a:r>
              <a:rPr lang="uk-UA" sz="2400" dirty="0" smtClean="0"/>
              <a:t>Ізоморфізм описує здатність мозку включати інформацію про поведінку одного класу до іншого схожого класу.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5579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144</TotalTime>
  <Words>591</Words>
  <Application>Microsoft Office PowerPoint</Application>
  <PresentationFormat>Экран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Городская</vt:lpstr>
      <vt:lpstr>Мілтон-модель. Історії, метафори, аналогії у контексті НЛП</vt:lpstr>
      <vt:lpstr>Презентация PowerPoint</vt:lpstr>
      <vt:lpstr>Прийоми Мілтон-моделі</vt:lpstr>
      <vt:lpstr>Прийоми Мілтон-моделі</vt:lpstr>
      <vt:lpstr>Прийоми Мілтон-моделі</vt:lpstr>
      <vt:lpstr>Прийоми Мілтон-моделі</vt:lpstr>
      <vt:lpstr>Прийоми Мілтон-моделі</vt:lpstr>
      <vt:lpstr>Історії, метафори, аналогії</vt:lpstr>
      <vt:lpstr>Історії, метафори, аналогії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20</cp:revision>
  <dcterms:created xsi:type="dcterms:W3CDTF">2024-10-16T04:19:57Z</dcterms:created>
  <dcterms:modified xsi:type="dcterms:W3CDTF">2024-10-23T21:34:43Z</dcterms:modified>
</cp:coreProperties>
</file>