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68" r:id="rId1"/>
  </p:sldMasterIdLst>
  <p:sldIdLst>
    <p:sldId id="256" r:id="rId2"/>
    <p:sldId id="257" r:id="rId3"/>
    <p:sldId id="258" r:id="rId4"/>
    <p:sldId id="259" r:id="rId5"/>
    <p:sldId id="260" r:id="rId6"/>
    <p:sldId id="261" r:id="rId7"/>
    <p:sldId id="262" r:id="rId8"/>
    <p:sldId id="263" r:id="rId9"/>
    <p:sldId id="266" r:id="rId10"/>
    <p:sldId id="264" r:id="rId11"/>
    <p:sldId id="265" r:id="rId12"/>
    <p:sldId id="267" r:id="rId13"/>
    <p:sldId id="268" r:id="rId14"/>
    <p:sldId id="269" r:id="rId15"/>
    <p:sldId id="270" r:id="rId16"/>
    <p:sldId id="271" r:id="rId17"/>
    <p:sldId id="272" r:id="rId18"/>
    <p:sldId id="273" r:id="rId19"/>
    <p:sldId id="274" r:id="rId20"/>
    <p:sldId id="275" r:id="rId21"/>
    <p:sldId id="276" r:id="rId22"/>
    <p:sldId id="277" r:id="rId23"/>
    <p:sldId id="285" r:id="rId24"/>
    <p:sldId id="278" r:id="rId25"/>
    <p:sldId id="279" r:id="rId26"/>
    <p:sldId id="280" r:id="rId27"/>
    <p:sldId id="281" r:id="rId28"/>
    <p:sldId id="283" r:id="rId2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2" d="100"/>
          <a:sy n="72" d="100"/>
        </p:scale>
        <p:origin x="660"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 Id="rId8" Type="http://schemas.openxmlformats.org/officeDocument/2006/relationships/slide" Target="slides/slide7.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182067AA-6E30-4B00-9903-121708E38442}" type="doc">
      <dgm:prSet loTypeId="urn:microsoft.com/office/officeart/2005/8/layout/list1" loCatId="list" qsTypeId="urn:microsoft.com/office/officeart/2005/8/quickstyle/simple1" qsCatId="simple" csTypeId="urn:microsoft.com/office/officeart/2005/8/colors/accent1_2" csCatId="accent1" phldr="1"/>
      <dgm:spPr/>
      <dgm:t>
        <a:bodyPr/>
        <a:lstStyle/>
        <a:p>
          <a:endParaRPr lang="ru-UA"/>
        </a:p>
      </dgm:t>
    </dgm:pt>
    <dgm:pt modelId="{45023849-361D-46CE-A8E3-66B231CCE42F}">
      <dgm:prSet custT="1"/>
      <dgm:spPr/>
      <dgm:t>
        <a:bodyPr/>
        <a:lstStyle/>
        <a:p>
          <a:pPr algn="ctr"/>
          <a:r>
            <a:rPr lang="uk-UA" sz="2000" b="1" noProof="0" dirty="0">
              <a:latin typeface="Times New Roman" panose="02020603050405020304" pitchFamily="18" charset="0"/>
              <a:cs typeface="Times New Roman" panose="02020603050405020304" pitchFamily="18" charset="0"/>
            </a:rPr>
            <a:t>Економічний потенціал (або «фінансова сила», </a:t>
          </a:r>
          <a:br>
            <a:rPr lang="en-US" sz="2000" b="1" noProof="0" dirty="0">
              <a:latin typeface="Times New Roman" panose="02020603050405020304" pitchFamily="18" charset="0"/>
              <a:cs typeface="Times New Roman" panose="02020603050405020304" pitchFamily="18" charset="0"/>
            </a:rPr>
          </a:br>
          <a:r>
            <a:rPr lang="uk-UA" sz="2000" b="1" noProof="0" dirty="0">
              <a:latin typeface="Times New Roman" panose="02020603050405020304" pitchFamily="18" charset="0"/>
              <a:cs typeface="Times New Roman" panose="02020603050405020304" pitchFamily="18" charset="0"/>
            </a:rPr>
            <a:t>FS</a:t>
          </a:r>
          <a:r>
            <a:rPr lang="en-US" sz="2000" b="1" noProof="0" dirty="0">
              <a:latin typeface="Times New Roman" panose="02020603050405020304" pitchFamily="18" charset="0"/>
              <a:cs typeface="Times New Roman" panose="02020603050405020304" pitchFamily="18" charset="0"/>
            </a:rPr>
            <a:t> (Financial strength</a:t>
          </a:r>
          <a:r>
            <a:rPr lang="uk-UA" sz="2000" b="1" noProof="0" dirty="0">
              <a:latin typeface="Times New Roman" panose="02020603050405020304" pitchFamily="18" charset="0"/>
              <a:cs typeface="Times New Roman" panose="02020603050405020304" pitchFamily="18" charset="0"/>
            </a:rPr>
            <a:t>)</a:t>
          </a:r>
          <a:r>
            <a:rPr lang="en-US" sz="2000" b="1" noProof="0" dirty="0">
              <a:latin typeface="Times New Roman" panose="02020603050405020304" pitchFamily="18" charset="0"/>
              <a:cs typeface="Times New Roman" panose="02020603050405020304" pitchFamily="18" charset="0"/>
            </a:rPr>
            <a:t>)</a:t>
          </a:r>
          <a:endParaRPr lang="uk-UA" sz="2000" b="1" noProof="0" dirty="0">
            <a:latin typeface="Times New Roman" panose="02020603050405020304" pitchFamily="18" charset="0"/>
            <a:cs typeface="Times New Roman" panose="02020603050405020304" pitchFamily="18" charset="0"/>
          </a:endParaRPr>
        </a:p>
      </dgm:t>
    </dgm:pt>
    <dgm:pt modelId="{2AAB18A7-A9FB-4022-85F9-CCBEF0AFC71A}" type="parTrans" cxnId="{24E78CA9-518D-4083-9018-587092D60AF0}">
      <dgm:prSet/>
      <dgm:spPr/>
      <dgm:t>
        <a:bodyPr/>
        <a:lstStyle/>
        <a:p>
          <a:endParaRPr lang="ru-UA"/>
        </a:p>
      </dgm:t>
    </dgm:pt>
    <dgm:pt modelId="{E379658A-E098-4D34-84FE-B4E23C50255E}" type="sibTrans" cxnId="{24E78CA9-518D-4083-9018-587092D60AF0}">
      <dgm:prSet/>
      <dgm:spPr/>
      <dgm:t>
        <a:bodyPr/>
        <a:lstStyle/>
        <a:p>
          <a:endParaRPr lang="ru-UA"/>
        </a:p>
      </dgm:t>
    </dgm:pt>
    <dgm:pt modelId="{AA62099A-23E2-42A0-9A23-7C2B75EA848F}">
      <dgm:prSet custT="1"/>
      <dgm:spPr/>
      <dgm:t>
        <a:bodyPr/>
        <a:lstStyle/>
        <a:p>
          <a:pPr algn="ctr"/>
          <a:r>
            <a:rPr lang="uk-UA" sz="2000" b="1" noProof="0" dirty="0">
              <a:latin typeface="Times New Roman" panose="02020603050405020304" pitchFamily="18" charset="0"/>
              <a:cs typeface="Times New Roman" panose="02020603050405020304" pitchFamily="18" charset="0"/>
            </a:rPr>
            <a:t>Конкурентні переваги (СА</a:t>
          </a:r>
          <a:r>
            <a:rPr lang="en-US" sz="2000" b="1" noProof="0" dirty="0">
              <a:latin typeface="Times New Roman" panose="02020603050405020304" pitchFamily="18" charset="0"/>
              <a:cs typeface="Times New Roman" panose="02020603050405020304" pitchFamily="18" charset="0"/>
            </a:rPr>
            <a:t> - Competitive advantage</a:t>
          </a:r>
          <a:r>
            <a:rPr lang="uk-UA" sz="2000" b="1" noProof="0" dirty="0">
              <a:latin typeface="Times New Roman" panose="02020603050405020304" pitchFamily="18" charset="0"/>
              <a:cs typeface="Times New Roman" panose="02020603050405020304" pitchFamily="18" charset="0"/>
            </a:rPr>
            <a:t>)</a:t>
          </a:r>
        </a:p>
      </dgm:t>
    </dgm:pt>
    <dgm:pt modelId="{7AC9D605-1123-4096-8D5B-20FEB02DD270}" type="parTrans" cxnId="{94E33E3C-864A-4FB6-916B-E47030CAAE96}">
      <dgm:prSet/>
      <dgm:spPr/>
      <dgm:t>
        <a:bodyPr/>
        <a:lstStyle/>
        <a:p>
          <a:endParaRPr lang="ru-UA"/>
        </a:p>
      </dgm:t>
    </dgm:pt>
    <dgm:pt modelId="{1A107BE4-F903-48AD-B0D9-CB78D5E12417}" type="sibTrans" cxnId="{94E33E3C-864A-4FB6-916B-E47030CAAE96}">
      <dgm:prSet/>
      <dgm:spPr/>
      <dgm:t>
        <a:bodyPr/>
        <a:lstStyle/>
        <a:p>
          <a:endParaRPr lang="ru-UA"/>
        </a:p>
      </dgm:t>
    </dgm:pt>
    <dgm:pt modelId="{F2F0B423-4915-4080-BA2A-F16A58CC3200}">
      <dgm:prSet custT="1"/>
      <dgm:spPr/>
      <dgm:t>
        <a:bodyPr/>
        <a:lstStyle/>
        <a:p>
          <a:pPr algn="ctr"/>
          <a:r>
            <a:rPr lang="uk-UA" sz="2000" b="1" noProof="0" dirty="0">
              <a:latin typeface="Times New Roman" panose="02020603050405020304" pitchFamily="18" charset="0"/>
              <a:cs typeface="Times New Roman" panose="02020603050405020304" pitchFamily="18" charset="0"/>
            </a:rPr>
            <a:t>Привабливість галузі, бізнес-напрямку</a:t>
          </a:r>
          <a:r>
            <a:rPr lang="ru-RU" sz="2000" b="1" dirty="0">
              <a:latin typeface="Times New Roman" panose="02020603050405020304" pitchFamily="18" charset="0"/>
              <a:cs typeface="Times New Roman" panose="02020603050405020304" pitchFamily="18" charset="0"/>
            </a:rPr>
            <a:t> (</a:t>
          </a:r>
          <a:r>
            <a:rPr lang="uk-UA" sz="2000" b="1" noProof="0" dirty="0">
              <a:latin typeface="Times New Roman" panose="02020603050405020304" pitchFamily="18" charset="0"/>
              <a:cs typeface="Times New Roman" panose="02020603050405020304" pitchFamily="18" charset="0"/>
            </a:rPr>
            <a:t>виробнича</a:t>
          </a:r>
          <a:r>
            <a:rPr lang="ru-RU" sz="2000" b="1" dirty="0">
              <a:latin typeface="Times New Roman" panose="02020603050405020304" pitchFamily="18" charset="0"/>
              <a:cs typeface="Times New Roman" panose="02020603050405020304" pitchFamily="18" charset="0"/>
            </a:rPr>
            <a:t> сила, </a:t>
          </a:r>
          <a:br>
            <a:rPr lang="en-US" sz="2000" b="1" dirty="0">
              <a:latin typeface="Times New Roman" panose="02020603050405020304" pitchFamily="18" charset="0"/>
              <a:cs typeface="Times New Roman" panose="02020603050405020304" pitchFamily="18" charset="0"/>
            </a:rPr>
          </a:br>
          <a:r>
            <a:rPr lang="ru-RU" sz="2000" b="1" dirty="0">
              <a:latin typeface="Times New Roman" panose="02020603050405020304" pitchFamily="18" charset="0"/>
              <a:cs typeface="Times New Roman" panose="02020603050405020304" pitchFamily="18" charset="0"/>
            </a:rPr>
            <a:t>I</a:t>
          </a:r>
          <a:r>
            <a:rPr lang="en-US" sz="2000" b="1" dirty="0">
              <a:latin typeface="Times New Roman" panose="02020603050405020304" pitchFamily="18" charset="0"/>
              <a:cs typeface="Times New Roman" panose="02020603050405020304" pitchFamily="18" charset="0"/>
            </a:rPr>
            <a:t>S (Industry strength )</a:t>
          </a:r>
          <a:r>
            <a:rPr lang="ru-RU" sz="2000" b="1" dirty="0">
              <a:latin typeface="Times New Roman" panose="02020603050405020304" pitchFamily="18" charset="0"/>
              <a:cs typeface="Times New Roman" panose="02020603050405020304" pitchFamily="18" charset="0"/>
            </a:rPr>
            <a:t>)</a:t>
          </a:r>
          <a:endParaRPr lang="ru-UA" sz="2000" b="1" dirty="0">
            <a:latin typeface="Times New Roman" panose="02020603050405020304" pitchFamily="18" charset="0"/>
            <a:cs typeface="Times New Roman" panose="02020603050405020304" pitchFamily="18" charset="0"/>
          </a:endParaRPr>
        </a:p>
      </dgm:t>
    </dgm:pt>
    <dgm:pt modelId="{A323D4F3-CC3E-4802-8E46-223EFFC02BB6}" type="parTrans" cxnId="{F5477063-A2BC-4517-B399-9110F896D53E}">
      <dgm:prSet/>
      <dgm:spPr/>
      <dgm:t>
        <a:bodyPr/>
        <a:lstStyle/>
        <a:p>
          <a:endParaRPr lang="ru-UA"/>
        </a:p>
      </dgm:t>
    </dgm:pt>
    <dgm:pt modelId="{D4176D23-A536-445A-9AAA-13A718A26BC2}" type="sibTrans" cxnId="{F5477063-A2BC-4517-B399-9110F896D53E}">
      <dgm:prSet/>
      <dgm:spPr/>
      <dgm:t>
        <a:bodyPr/>
        <a:lstStyle/>
        <a:p>
          <a:endParaRPr lang="ru-UA"/>
        </a:p>
      </dgm:t>
    </dgm:pt>
    <dgm:pt modelId="{4D7012EC-C4CA-4365-AABB-DB4EB11E0CB5}">
      <dgm:prSet custT="1"/>
      <dgm:spPr/>
      <dgm:t>
        <a:bodyPr/>
        <a:lstStyle/>
        <a:p>
          <a:pPr algn="ctr"/>
          <a:r>
            <a:rPr lang="ru-RU" sz="1500" dirty="0"/>
            <a:t> </a:t>
          </a:r>
          <a:r>
            <a:rPr lang="uk-UA" sz="2000" b="1" noProof="0" dirty="0">
              <a:latin typeface="Times New Roman" panose="02020603050405020304" pitchFamily="18" charset="0"/>
              <a:cs typeface="Times New Roman" panose="02020603050405020304" pitchFamily="18" charset="0"/>
            </a:rPr>
            <a:t>Стабільність середовища (зовнішні умови бізнесу</a:t>
          </a:r>
          <a:r>
            <a:rPr lang="ru-RU" sz="2000" b="1" dirty="0">
              <a:latin typeface="Times New Roman" panose="02020603050405020304" pitchFamily="18" charset="0"/>
              <a:cs typeface="Times New Roman" panose="02020603050405020304" pitchFamily="18" charset="0"/>
            </a:rPr>
            <a:t>, </a:t>
          </a:r>
          <a:br>
            <a:rPr lang="en-US" sz="2000" b="1" dirty="0">
              <a:latin typeface="Times New Roman" panose="02020603050405020304" pitchFamily="18" charset="0"/>
              <a:cs typeface="Times New Roman" panose="02020603050405020304" pitchFamily="18" charset="0"/>
            </a:rPr>
          </a:br>
          <a:r>
            <a:rPr lang="en-US" sz="2000" b="1" dirty="0">
              <a:latin typeface="Times New Roman" panose="02020603050405020304" pitchFamily="18" charset="0"/>
              <a:cs typeface="Times New Roman" panose="02020603050405020304" pitchFamily="18" charset="0"/>
            </a:rPr>
            <a:t>ES (Environmental Stability))</a:t>
          </a:r>
          <a:endParaRPr lang="ru-UA" sz="2000" b="1" dirty="0">
            <a:latin typeface="Times New Roman" panose="02020603050405020304" pitchFamily="18" charset="0"/>
            <a:cs typeface="Times New Roman" panose="02020603050405020304" pitchFamily="18" charset="0"/>
          </a:endParaRPr>
        </a:p>
      </dgm:t>
    </dgm:pt>
    <dgm:pt modelId="{1E558FE1-60F7-40E7-A8B0-585162799553}" type="parTrans" cxnId="{91E38D9F-3FFC-42E5-923F-3ABA51A9451A}">
      <dgm:prSet/>
      <dgm:spPr/>
      <dgm:t>
        <a:bodyPr/>
        <a:lstStyle/>
        <a:p>
          <a:endParaRPr lang="ru-UA"/>
        </a:p>
      </dgm:t>
    </dgm:pt>
    <dgm:pt modelId="{AFF0C846-62C2-4956-9BD4-6FF5688CBBDC}" type="sibTrans" cxnId="{91E38D9F-3FFC-42E5-923F-3ABA51A9451A}">
      <dgm:prSet/>
      <dgm:spPr/>
      <dgm:t>
        <a:bodyPr/>
        <a:lstStyle/>
        <a:p>
          <a:endParaRPr lang="ru-UA"/>
        </a:p>
      </dgm:t>
    </dgm:pt>
    <dgm:pt modelId="{2D4E9F9B-DE50-48C7-8B8B-E51FE78075DB}" type="pres">
      <dgm:prSet presAssocID="{182067AA-6E30-4B00-9903-121708E38442}" presName="linear" presStyleCnt="0">
        <dgm:presLayoutVars>
          <dgm:dir/>
          <dgm:animLvl val="lvl"/>
          <dgm:resizeHandles val="exact"/>
        </dgm:presLayoutVars>
      </dgm:prSet>
      <dgm:spPr/>
    </dgm:pt>
    <dgm:pt modelId="{521A0C49-8BC0-4FCF-9C37-66165AC728CD}" type="pres">
      <dgm:prSet presAssocID="{45023849-361D-46CE-A8E3-66B231CCE42F}" presName="parentLin" presStyleCnt="0"/>
      <dgm:spPr/>
    </dgm:pt>
    <dgm:pt modelId="{CD38A980-A9BB-4C28-B901-D0225ECDAEA9}" type="pres">
      <dgm:prSet presAssocID="{45023849-361D-46CE-A8E3-66B231CCE42F}" presName="parentLeftMargin" presStyleLbl="node1" presStyleIdx="0" presStyleCnt="4"/>
      <dgm:spPr/>
    </dgm:pt>
    <dgm:pt modelId="{94234728-6FEC-4BAF-A878-44DD5A54EA60}" type="pres">
      <dgm:prSet presAssocID="{45023849-361D-46CE-A8E3-66B231CCE42F}" presName="parentText" presStyleLbl="node1" presStyleIdx="0" presStyleCnt="4" custScaleX="132219" custScaleY="161101" custLinFactNeighborX="9250">
        <dgm:presLayoutVars>
          <dgm:chMax val="0"/>
          <dgm:bulletEnabled val="1"/>
        </dgm:presLayoutVars>
      </dgm:prSet>
      <dgm:spPr/>
    </dgm:pt>
    <dgm:pt modelId="{015A61F7-4D21-413A-B7A5-B16E702B2E93}" type="pres">
      <dgm:prSet presAssocID="{45023849-361D-46CE-A8E3-66B231CCE42F}" presName="negativeSpace" presStyleCnt="0"/>
      <dgm:spPr/>
    </dgm:pt>
    <dgm:pt modelId="{67D73FBE-58C0-4FA1-98BC-B1E15828E427}" type="pres">
      <dgm:prSet presAssocID="{45023849-361D-46CE-A8E3-66B231CCE42F}" presName="childText" presStyleLbl="conFgAcc1" presStyleIdx="0" presStyleCnt="4">
        <dgm:presLayoutVars>
          <dgm:bulletEnabled val="1"/>
        </dgm:presLayoutVars>
      </dgm:prSet>
      <dgm:spPr/>
    </dgm:pt>
    <dgm:pt modelId="{9533C799-A1E5-4CFF-A98F-D6B7436F9A3E}" type="pres">
      <dgm:prSet presAssocID="{E379658A-E098-4D34-84FE-B4E23C50255E}" presName="spaceBetweenRectangles" presStyleCnt="0"/>
      <dgm:spPr/>
    </dgm:pt>
    <dgm:pt modelId="{A57B78C8-E199-4A72-8557-10F5E1820B85}" type="pres">
      <dgm:prSet presAssocID="{AA62099A-23E2-42A0-9A23-7C2B75EA848F}" presName="parentLin" presStyleCnt="0"/>
      <dgm:spPr/>
    </dgm:pt>
    <dgm:pt modelId="{D29EB599-8D67-48DD-9F05-66CFE5545FC9}" type="pres">
      <dgm:prSet presAssocID="{AA62099A-23E2-42A0-9A23-7C2B75EA848F}" presName="parentLeftMargin" presStyleLbl="node1" presStyleIdx="0" presStyleCnt="4"/>
      <dgm:spPr/>
    </dgm:pt>
    <dgm:pt modelId="{C7563EEF-3B43-49B3-870E-B8681B42B5FE}" type="pres">
      <dgm:prSet presAssocID="{AA62099A-23E2-42A0-9A23-7C2B75EA848F}" presName="parentText" presStyleLbl="node1" presStyleIdx="1" presStyleCnt="4" custScaleX="132247" custScaleY="149256">
        <dgm:presLayoutVars>
          <dgm:chMax val="0"/>
          <dgm:bulletEnabled val="1"/>
        </dgm:presLayoutVars>
      </dgm:prSet>
      <dgm:spPr/>
    </dgm:pt>
    <dgm:pt modelId="{05EA099E-CDF0-49B2-8F35-E02009CEC93E}" type="pres">
      <dgm:prSet presAssocID="{AA62099A-23E2-42A0-9A23-7C2B75EA848F}" presName="negativeSpace" presStyleCnt="0"/>
      <dgm:spPr/>
    </dgm:pt>
    <dgm:pt modelId="{2AAE2BE6-6273-4B4D-B38A-44B47ACB2D5A}" type="pres">
      <dgm:prSet presAssocID="{AA62099A-23E2-42A0-9A23-7C2B75EA848F}" presName="childText" presStyleLbl="conFgAcc1" presStyleIdx="1" presStyleCnt="4">
        <dgm:presLayoutVars>
          <dgm:bulletEnabled val="1"/>
        </dgm:presLayoutVars>
      </dgm:prSet>
      <dgm:spPr/>
    </dgm:pt>
    <dgm:pt modelId="{350E961E-031D-49A6-8151-A05CDFE0C46A}" type="pres">
      <dgm:prSet presAssocID="{1A107BE4-F903-48AD-B0D9-CB78D5E12417}" presName="spaceBetweenRectangles" presStyleCnt="0"/>
      <dgm:spPr/>
    </dgm:pt>
    <dgm:pt modelId="{667C9BCB-F1C1-4B0C-91F4-6A2CFDB08312}" type="pres">
      <dgm:prSet presAssocID="{F2F0B423-4915-4080-BA2A-F16A58CC3200}" presName="parentLin" presStyleCnt="0"/>
      <dgm:spPr/>
    </dgm:pt>
    <dgm:pt modelId="{4EFD6A8E-AE9E-4C3B-8DF7-471D7308BAB2}" type="pres">
      <dgm:prSet presAssocID="{F2F0B423-4915-4080-BA2A-F16A58CC3200}" presName="parentLeftMargin" presStyleLbl="node1" presStyleIdx="1" presStyleCnt="4"/>
      <dgm:spPr/>
    </dgm:pt>
    <dgm:pt modelId="{96D6910C-FE7F-42EE-A062-68DB1DB550EF}" type="pres">
      <dgm:prSet presAssocID="{F2F0B423-4915-4080-BA2A-F16A58CC3200}" presName="parentText" presStyleLbl="node1" presStyleIdx="2" presStyleCnt="4" custScaleX="132502" custScaleY="161336" custLinFactNeighborX="-1795" custLinFactNeighborY="2041">
        <dgm:presLayoutVars>
          <dgm:chMax val="0"/>
          <dgm:bulletEnabled val="1"/>
        </dgm:presLayoutVars>
      </dgm:prSet>
      <dgm:spPr/>
    </dgm:pt>
    <dgm:pt modelId="{0022ED77-CE97-445B-A2D6-FD7A8961C32D}" type="pres">
      <dgm:prSet presAssocID="{F2F0B423-4915-4080-BA2A-F16A58CC3200}" presName="negativeSpace" presStyleCnt="0"/>
      <dgm:spPr/>
    </dgm:pt>
    <dgm:pt modelId="{6EF9FFDD-10EE-43A1-9B3A-5CA6FC480DB4}" type="pres">
      <dgm:prSet presAssocID="{F2F0B423-4915-4080-BA2A-F16A58CC3200}" presName="childText" presStyleLbl="conFgAcc1" presStyleIdx="2" presStyleCnt="4" custLinFactNeighborX="580" custLinFactNeighborY="16360">
        <dgm:presLayoutVars>
          <dgm:bulletEnabled val="1"/>
        </dgm:presLayoutVars>
      </dgm:prSet>
      <dgm:spPr/>
    </dgm:pt>
    <dgm:pt modelId="{B2D3711D-1CF0-474F-85ED-19A963AFA920}" type="pres">
      <dgm:prSet presAssocID="{D4176D23-A536-445A-9AAA-13A718A26BC2}" presName="spaceBetweenRectangles" presStyleCnt="0"/>
      <dgm:spPr/>
    </dgm:pt>
    <dgm:pt modelId="{673247DA-A16A-49EC-AD85-2293F53A2843}" type="pres">
      <dgm:prSet presAssocID="{4D7012EC-C4CA-4365-AABB-DB4EB11E0CB5}" presName="parentLin" presStyleCnt="0"/>
      <dgm:spPr/>
    </dgm:pt>
    <dgm:pt modelId="{CB2D4725-73EC-46A6-B7DE-889B6AF1EAFC}" type="pres">
      <dgm:prSet presAssocID="{4D7012EC-C4CA-4365-AABB-DB4EB11E0CB5}" presName="parentLeftMargin" presStyleLbl="node1" presStyleIdx="2" presStyleCnt="4"/>
      <dgm:spPr/>
    </dgm:pt>
    <dgm:pt modelId="{2AA6FFA1-8E95-4FAC-9E03-4B2411013885}" type="pres">
      <dgm:prSet presAssocID="{4D7012EC-C4CA-4365-AABB-DB4EB11E0CB5}" presName="parentText" presStyleLbl="node1" presStyleIdx="3" presStyleCnt="4" custScaleX="131833" custScaleY="156207">
        <dgm:presLayoutVars>
          <dgm:chMax val="0"/>
          <dgm:bulletEnabled val="1"/>
        </dgm:presLayoutVars>
      </dgm:prSet>
      <dgm:spPr/>
    </dgm:pt>
    <dgm:pt modelId="{956EA0DC-F99F-49F7-A1E2-7B9CC0B5499F}" type="pres">
      <dgm:prSet presAssocID="{4D7012EC-C4CA-4365-AABB-DB4EB11E0CB5}" presName="negativeSpace" presStyleCnt="0"/>
      <dgm:spPr/>
    </dgm:pt>
    <dgm:pt modelId="{C35845FA-A6C4-40ED-9D6C-351CDD455FD0}" type="pres">
      <dgm:prSet presAssocID="{4D7012EC-C4CA-4365-AABB-DB4EB11E0CB5}" presName="childText" presStyleLbl="conFgAcc1" presStyleIdx="3" presStyleCnt="4">
        <dgm:presLayoutVars>
          <dgm:bulletEnabled val="1"/>
        </dgm:presLayoutVars>
      </dgm:prSet>
      <dgm:spPr/>
    </dgm:pt>
  </dgm:ptLst>
  <dgm:cxnLst>
    <dgm:cxn modelId="{08C0EF0C-1612-4C48-8332-77BA4CBCE855}" type="presOf" srcId="{182067AA-6E30-4B00-9903-121708E38442}" destId="{2D4E9F9B-DE50-48C7-8B8B-E51FE78075DB}" srcOrd="0" destOrd="0" presId="urn:microsoft.com/office/officeart/2005/8/layout/list1"/>
    <dgm:cxn modelId="{6E7D891F-E2B6-42BB-9656-8C82317909BA}" type="presOf" srcId="{AA62099A-23E2-42A0-9A23-7C2B75EA848F}" destId="{C7563EEF-3B43-49B3-870E-B8681B42B5FE}" srcOrd="1" destOrd="0" presId="urn:microsoft.com/office/officeart/2005/8/layout/list1"/>
    <dgm:cxn modelId="{94E33E3C-864A-4FB6-916B-E47030CAAE96}" srcId="{182067AA-6E30-4B00-9903-121708E38442}" destId="{AA62099A-23E2-42A0-9A23-7C2B75EA848F}" srcOrd="1" destOrd="0" parTransId="{7AC9D605-1123-4096-8D5B-20FEB02DD270}" sibTransId="{1A107BE4-F903-48AD-B0D9-CB78D5E12417}"/>
    <dgm:cxn modelId="{F5477063-A2BC-4517-B399-9110F896D53E}" srcId="{182067AA-6E30-4B00-9903-121708E38442}" destId="{F2F0B423-4915-4080-BA2A-F16A58CC3200}" srcOrd="2" destOrd="0" parTransId="{A323D4F3-CC3E-4802-8E46-223EFFC02BB6}" sibTransId="{D4176D23-A536-445A-9AAA-13A718A26BC2}"/>
    <dgm:cxn modelId="{55D2D74A-B852-4310-B5BB-1A6030823A60}" type="presOf" srcId="{F2F0B423-4915-4080-BA2A-F16A58CC3200}" destId="{96D6910C-FE7F-42EE-A062-68DB1DB550EF}" srcOrd="1" destOrd="0" presId="urn:microsoft.com/office/officeart/2005/8/layout/list1"/>
    <dgm:cxn modelId="{798A878C-E919-4017-B3BA-F45EBF12CC16}" type="presOf" srcId="{AA62099A-23E2-42A0-9A23-7C2B75EA848F}" destId="{D29EB599-8D67-48DD-9F05-66CFE5545FC9}" srcOrd="0" destOrd="0" presId="urn:microsoft.com/office/officeart/2005/8/layout/list1"/>
    <dgm:cxn modelId="{91E38D9F-3FFC-42E5-923F-3ABA51A9451A}" srcId="{182067AA-6E30-4B00-9903-121708E38442}" destId="{4D7012EC-C4CA-4365-AABB-DB4EB11E0CB5}" srcOrd="3" destOrd="0" parTransId="{1E558FE1-60F7-40E7-A8B0-585162799553}" sibTransId="{AFF0C846-62C2-4956-9BD4-6FF5688CBBDC}"/>
    <dgm:cxn modelId="{24E78CA9-518D-4083-9018-587092D60AF0}" srcId="{182067AA-6E30-4B00-9903-121708E38442}" destId="{45023849-361D-46CE-A8E3-66B231CCE42F}" srcOrd="0" destOrd="0" parTransId="{2AAB18A7-A9FB-4022-85F9-CCBEF0AFC71A}" sibTransId="{E379658A-E098-4D34-84FE-B4E23C50255E}"/>
    <dgm:cxn modelId="{2DC4EBC8-7A9B-4836-9FFB-F80F7653CB3C}" type="presOf" srcId="{4D7012EC-C4CA-4365-AABB-DB4EB11E0CB5}" destId="{2AA6FFA1-8E95-4FAC-9E03-4B2411013885}" srcOrd="1" destOrd="0" presId="urn:microsoft.com/office/officeart/2005/8/layout/list1"/>
    <dgm:cxn modelId="{D6C548D7-D6CE-4EB8-92ED-A4E4253A2AEE}" type="presOf" srcId="{4D7012EC-C4CA-4365-AABB-DB4EB11E0CB5}" destId="{CB2D4725-73EC-46A6-B7DE-889B6AF1EAFC}" srcOrd="0" destOrd="0" presId="urn:microsoft.com/office/officeart/2005/8/layout/list1"/>
    <dgm:cxn modelId="{3516C5DC-2839-4DF6-B8F1-23DADBB4EF82}" type="presOf" srcId="{45023849-361D-46CE-A8E3-66B231CCE42F}" destId="{CD38A980-A9BB-4C28-B901-D0225ECDAEA9}" srcOrd="0" destOrd="0" presId="urn:microsoft.com/office/officeart/2005/8/layout/list1"/>
    <dgm:cxn modelId="{06B69ADD-E973-4E77-A566-06004E8BFB50}" type="presOf" srcId="{45023849-361D-46CE-A8E3-66B231CCE42F}" destId="{94234728-6FEC-4BAF-A878-44DD5A54EA60}" srcOrd="1" destOrd="0" presId="urn:microsoft.com/office/officeart/2005/8/layout/list1"/>
    <dgm:cxn modelId="{C6125BEE-6724-43BB-A116-22508A8A91CA}" type="presOf" srcId="{F2F0B423-4915-4080-BA2A-F16A58CC3200}" destId="{4EFD6A8E-AE9E-4C3B-8DF7-471D7308BAB2}" srcOrd="0" destOrd="0" presId="urn:microsoft.com/office/officeart/2005/8/layout/list1"/>
    <dgm:cxn modelId="{C4B3CFAB-F192-4FC9-8D75-9EC942E25970}" type="presParOf" srcId="{2D4E9F9B-DE50-48C7-8B8B-E51FE78075DB}" destId="{521A0C49-8BC0-4FCF-9C37-66165AC728CD}" srcOrd="0" destOrd="0" presId="urn:microsoft.com/office/officeart/2005/8/layout/list1"/>
    <dgm:cxn modelId="{D9F97ABF-9019-4097-A75E-9D39C2B93D84}" type="presParOf" srcId="{521A0C49-8BC0-4FCF-9C37-66165AC728CD}" destId="{CD38A980-A9BB-4C28-B901-D0225ECDAEA9}" srcOrd="0" destOrd="0" presId="urn:microsoft.com/office/officeart/2005/8/layout/list1"/>
    <dgm:cxn modelId="{FAA2FBA6-3720-43C3-A35D-DC5EC54684EA}" type="presParOf" srcId="{521A0C49-8BC0-4FCF-9C37-66165AC728CD}" destId="{94234728-6FEC-4BAF-A878-44DD5A54EA60}" srcOrd="1" destOrd="0" presId="urn:microsoft.com/office/officeart/2005/8/layout/list1"/>
    <dgm:cxn modelId="{90C09F91-49D5-4622-8B9D-5ABEC0A49CAF}" type="presParOf" srcId="{2D4E9F9B-DE50-48C7-8B8B-E51FE78075DB}" destId="{015A61F7-4D21-413A-B7A5-B16E702B2E93}" srcOrd="1" destOrd="0" presId="urn:microsoft.com/office/officeart/2005/8/layout/list1"/>
    <dgm:cxn modelId="{8400484E-4B66-4340-901E-5C29A5D821BC}" type="presParOf" srcId="{2D4E9F9B-DE50-48C7-8B8B-E51FE78075DB}" destId="{67D73FBE-58C0-4FA1-98BC-B1E15828E427}" srcOrd="2" destOrd="0" presId="urn:microsoft.com/office/officeart/2005/8/layout/list1"/>
    <dgm:cxn modelId="{68862802-086B-4084-8021-8F9D08109BE2}" type="presParOf" srcId="{2D4E9F9B-DE50-48C7-8B8B-E51FE78075DB}" destId="{9533C799-A1E5-4CFF-A98F-D6B7436F9A3E}" srcOrd="3" destOrd="0" presId="urn:microsoft.com/office/officeart/2005/8/layout/list1"/>
    <dgm:cxn modelId="{DAC62C2F-C365-4378-8086-0718589787D8}" type="presParOf" srcId="{2D4E9F9B-DE50-48C7-8B8B-E51FE78075DB}" destId="{A57B78C8-E199-4A72-8557-10F5E1820B85}" srcOrd="4" destOrd="0" presId="urn:microsoft.com/office/officeart/2005/8/layout/list1"/>
    <dgm:cxn modelId="{2706D7D4-3CF0-4CCD-BF38-5B8737FEA014}" type="presParOf" srcId="{A57B78C8-E199-4A72-8557-10F5E1820B85}" destId="{D29EB599-8D67-48DD-9F05-66CFE5545FC9}" srcOrd="0" destOrd="0" presId="urn:microsoft.com/office/officeart/2005/8/layout/list1"/>
    <dgm:cxn modelId="{3BDEA819-9091-472F-8D9E-7B8830EE8C9A}" type="presParOf" srcId="{A57B78C8-E199-4A72-8557-10F5E1820B85}" destId="{C7563EEF-3B43-49B3-870E-B8681B42B5FE}" srcOrd="1" destOrd="0" presId="urn:microsoft.com/office/officeart/2005/8/layout/list1"/>
    <dgm:cxn modelId="{B3271E1A-E78A-4A58-B4A9-8C1F8D1FDAB1}" type="presParOf" srcId="{2D4E9F9B-DE50-48C7-8B8B-E51FE78075DB}" destId="{05EA099E-CDF0-49B2-8F35-E02009CEC93E}" srcOrd="5" destOrd="0" presId="urn:microsoft.com/office/officeart/2005/8/layout/list1"/>
    <dgm:cxn modelId="{A44148FB-7BE5-4EA2-887C-948958435E35}" type="presParOf" srcId="{2D4E9F9B-DE50-48C7-8B8B-E51FE78075DB}" destId="{2AAE2BE6-6273-4B4D-B38A-44B47ACB2D5A}" srcOrd="6" destOrd="0" presId="urn:microsoft.com/office/officeart/2005/8/layout/list1"/>
    <dgm:cxn modelId="{E4003BE4-3BA4-4785-BEDD-A706568753F7}" type="presParOf" srcId="{2D4E9F9B-DE50-48C7-8B8B-E51FE78075DB}" destId="{350E961E-031D-49A6-8151-A05CDFE0C46A}" srcOrd="7" destOrd="0" presId="urn:microsoft.com/office/officeart/2005/8/layout/list1"/>
    <dgm:cxn modelId="{BCA98CE6-D8E6-41AD-80DC-1F016FACE5B2}" type="presParOf" srcId="{2D4E9F9B-DE50-48C7-8B8B-E51FE78075DB}" destId="{667C9BCB-F1C1-4B0C-91F4-6A2CFDB08312}" srcOrd="8" destOrd="0" presId="urn:microsoft.com/office/officeart/2005/8/layout/list1"/>
    <dgm:cxn modelId="{B9CEAB6F-51D9-4D70-9BA8-A6D008D43C1B}" type="presParOf" srcId="{667C9BCB-F1C1-4B0C-91F4-6A2CFDB08312}" destId="{4EFD6A8E-AE9E-4C3B-8DF7-471D7308BAB2}" srcOrd="0" destOrd="0" presId="urn:microsoft.com/office/officeart/2005/8/layout/list1"/>
    <dgm:cxn modelId="{49E77A0D-1239-4A8D-AEC4-5BAB8959C2EB}" type="presParOf" srcId="{667C9BCB-F1C1-4B0C-91F4-6A2CFDB08312}" destId="{96D6910C-FE7F-42EE-A062-68DB1DB550EF}" srcOrd="1" destOrd="0" presId="urn:microsoft.com/office/officeart/2005/8/layout/list1"/>
    <dgm:cxn modelId="{5F9621D3-0DEB-4304-9940-23D252E67F80}" type="presParOf" srcId="{2D4E9F9B-DE50-48C7-8B8B-E51FE78075DB}" destId="{0022ED77-CE97-445B-A2D6-FD7A8961C32D}" srcOrd="9" destOrd="0" presId="urn:microsoft.com/office/officeart/2005/8/layout/list1"/>
    <dgm:cxn modelId="{D88BCCC3-DB92-4A34-9908-0E9CDF610DB4}" type="presParOf" srcId="{2D4E9F9B-DE50-48C7-8B8B-E51FE78075DB}" destId="{6EF9FFDD-10EE-43A1-9B3A-5CA6FC480DB4}" srcOrd="10" destOrd="0" presId="urn:microsoft.com/office/officeart/2005/8/layout/list1"/>
    <dgm:cxn modelId="{491B2381-0A94-4044-8611-BF7D3AA71540}" type="presParOf" srcId="{2D4E9F9B-DE50-48C7-8B8B-E51FE78075DB}" destId="{B2D3711D-1CF0-474F-85ED-19A963AFA920}" srcOrd="11" destOrd="0" presId="urn:microsoft.com/office/officeart/2005/8/layout/list1"/>
    <dgm:cxn modelId="{5122EC7C-1066-454C-AAB2-16254ABF3055}" type="presParOf" srcId="{2D4E9F9B-DE50-48C7-8B8B-E51FE78075DB}" destId="{673247DA-A16A-49EC-AD85-2293F53A2843}" srcOrd="12" destOrd="0" presId="urn:microsoft.com/office/officeart/2005/8/layout/list1"/>
    <dgm:cxn modelId="{6D70BBDC-B7FC-4F6A-88B1-FE91086BDBD9}" type="presParOf" srcId="{673247DA-A16A-49EC-AD85-2293F53A2843}" destId="{CB2D4725-73EC-46A6-B7DE-889B6AF1EAFC}" srcOrd="0" destOrd="0" presId="urn:microsoft.com/office/officeart/2005/8/layout/list1"/>
    <dgm:cxn modelId="{338D9C40-9865-41FE-BE77-A9EE93D66C70}" type="presParOf" srcId="{673247DA-A16A-49EC-AD85-2293F53A2843}" destId="{2AA6FFA1-8E95-4FAC-9E03-4B2411013885}" srcOrd="1" destOrd="0" presId="urn:microsoft.com/office/officeart/2005/8/layout/list1"/>
    <dgm:cxn modelId="{0BD43888-B51F-40EB-B793-E03AE4061F8E}" type="presParOf" srcId="{2D4E9F9B-DE50-48C7-8B8B-E51FE78075DB}" destId="{956EA0DC-F99F-49F7-A1E2-7B9CC0B5499F}" srcOrd="13" destOrd="0" presId="urn:microsoft.com/office/officeart/2005/8/layout/list1"/>
    <dgm:cxn modelId="{A1B70ED3-58D2-45BF-A86E-441950DF769B}" type="presParOf" srcId="{2D4E9F9B-DE50-48C7-8B8B-E51FE78075DB}" destId="{C35845FA-A6C4-40ED-9D6C-351CDD455FD0}" srcOrd="14"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7D73FBE-58C0-4FA1-98BC-B1E15828E427}">
      <dsp:nvSpPr>
        <dsp:cNvPr id="0" name=""/>
        <dsp:cNvSpPr/>
      </dsp:nvSpPr>
      <dsp:spPr>
        <a:xfrm>
          <a:off x="0" y="600362"/>
          <a:ext cx="9142526" cy="453600"/>
        </a:xfrm>
        <a:prstGeom prst="rect">
          <a:avLst/>
        </a:prstGeom>
        <a:solidFill>
          <a:schemeClr val="lt1">
            <a:alpha val="90000"/>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94234728-6FEC-4BAF-A878-44DD5A54EA60}">
      <dsp:nvSpPr>
        <dsp:cNvPr id="0" name=""/>
        <dsp:cNvSpPr/>
      </dsp:nvSpPr>
      <dsp:spPr>
        <a:xfrm>
          <a:off x="499410" y="10016"/>
          <a:ext cx="8461709" cy="856026"/>
        </a:xfrm>
        <a:prstGeom prst="round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41896" tIns="0" rIns="241896" bIns="0" numCol="1" spcCol="1270" anchor="ctr" anchorCtr="0">
          <a:noAutofit/>
        </a:bodyPr>
        <a:lstStyle/>
        <a:p>
          <a:pPr marL="0" lvl="0" indent="0" algn="ctr" defTabSz="889000">
            <a:lnSpc>
              <a:spcPct val="90000"/>
            </a:lnSpc>
            <a:spcBef>
              <a:spcPct val="0"/>
            </a:spcBef>
            <a:spcAft>
              <a:spcPct val="35000"/>
            </a:spcAft>
            <a:buNone/>
          </a:pPr>
          <a:r>
            <a:rPr lang="uk-UA" sz="2000" b="1" kern="1200" noProof="0" dirty="0">
              <a:latin typeface="Times New Roman" panose="02020603050405020304" pitchFamily="18" charset="0"/>
              <a:cs typeface="Times New Roman" panose="02020603050405020304" pitchFamily="18" charset="0"/>
            </a:rPr>
            <a:t>Економічний потенціал (або «фінансова сила», </a:t>
          </a:r>
          <a:br>
            <a:rPr lang="en-US" sz="2000" b="1" kern="1200" noProof="0" dirty="0">
              <a:latin typeface="Times New Roman" panose="02020603050405020304" pitchFamily="18" charset="0"/>
              <a:cs typeface="Times New Roman" panose="02020603050405020304" pitchFamily="18" charset="0"/>
            </a:rPr>
          </a:br>
          <a:r>
            <a:rPr lang="uk-UA" sz="2000" b="1" kern="1200" noProof="0" dirty="0">
              <a:latin typeface="Times New Roman" panose="02020603050405020304" pitchFamily="18" charset="0"/>
              <a:cs typeface="Times New Roman" panose="02020603050405020304" pitchFamily="18" charset="0"/>
            </a:rPr>
            <a:t>FS</a:t>
          </a:r>
          <a:r>
            <a:rPr lang="en-US" sz="2000" b="1" kern="1200" noProof="0" dirty="0">
              <a:latin typeface="Times New Roman" panose="02020603050405020304" pitchFamily="18" charset="0"/>
              <a:cs typeface="Times New Roman" panose="02020603050405020304" pitchFamily="18" charset="0"/>
            </a:rPr>
            <a:t> (Financial strength</a:t>
          </a:r>
          <a:r>
            <a:rPr lang="uk-UA" sz="2000" b="1" kern="1200" noProof="0" dirty="0">
              <a:latin typeface="Times New Roman" panose="02020603050405020304" pitchFamily="18" charset="0"/>
              <a:cs typeface="Times New Roman" panose="02020603050405020304" pitchFamily="18" charset="0"/>
            </a:rPr>
            <a:t>)</a:t>
          </a:r>
          <a:r>
            <a:rPr lang="en-US" sz="2000" b="1" kern="1200" noProof="0" dirty="0">
              <a:latin typeface="Times New Roman" panose="02020603050405020304" pitchFamily="18" charset="0"/>
              <a:cs typeface="Times New Roman" panose="02020603050405020304" pitchFamily="18" charset="0"/>
            </a:rPr>
            <a:t>)</a:t>
          </a:r>
          <a:endParaRPr lang="uk-UA" sz="2000" b="1" kern="1200" noProof="0" dirty="0">
            <a:latin typeface="Times New Roman" panose="02020603050405020304" pitchFamily="18" charset="0"/>
            <a:cs typeface="Times New Roman" panose="02020603050405020304" pitchFamily="18" charset="0"/>
          </a:endParaRPr>
        </a:p>
      </dsp:txBody>
      <dsp:txXfrm>
        <a:off x="541198" y="51804"/>
        <a:ext cx="8378133" cy="772450"/>
      </dsp:txXfrm>
    </dsp:sp>
    <dsp:sp modelId="{2AAE2BE6-6273-4B4D-B38A-44B47ACB2D5A}">
      <dsp:nvSpPr>
        <dsp:cNvPr id="0" name=""/>
        <dsp:cNvSpPr/>
      </dsp:nvSpPr>
      <dsp:spPr>
        <a:xfrm>
          <a:off x="0" y="1678569"/>
          <a:ext cx="9142526" cy="453600"/>
        </a:xfrm>
        <a:prstGeom prst="rect">
          <a:avLst/>
        </a:prstGeom>
        <a:solidFill>
          <a:schemeClr val="lt1">
            <a:alpha val="90000"/>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C7563EEF-3B43-49B3-870E-B8681B42B5FE}">
      <dsp:nvSpPr>
        <dsp:cNvPr id="0" name=""/>
        <dsp:cNvSpPr/>
      </dsp:nvSpPr>
      <dsp:spPr>
        <a:xfrm>
          <a:off x="457126" y="1151162"/>
          <a:ext cx="8463501" cy="793086"/>
        </a:xfrm>
        <a:prstGeom prst="round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41896" tIns="0" rIns="241896" bIns="0" numCol="1" spcCol="1270" anchor="ctr" anchorCtr="0">
          <a:noAutofit/>
        </a:bodyPr>
        <a:lstStyle/>
        <a:p>
          <a:pPr marL="0" lvl="0" indent="0" algn="ctr" defTabSz="889000">
            <a:lnSpc>
              <a:spcPct val="90000"/>
            </a:lnSpc>
            <a:spcBef>
              <a:spcPct val="0"/>
            </a:spcBef>
            <a:spcAft>
              <a:spcPct val="35000"/>
            </a:spcAft>
            <a:buNone/>
          </a:pPr>
          <a:r>
            <a:rPr lang="uk-UA" sz="2000" b="1" kern="1200" noProof="0" dirty="0">
              <a:latin typeface="Times New Roman" panose="02020603050405020304" pitchFamily="18" charset="0"/>
              <a:cs typeface="Times New Roman" panose="02020603050405020304" pitchFamily="18" charset="0"/>
            </a:rPr>
            <a:t>Конкурентні переваги (СА</a:t>
          </a:r>
          <a:r>
            <a:rPr lang="en-US" sz="2000" b="1" kern="1200" noProof="0" dirty="0">
              <a:latin typeface="Times New Roman" panose="02020603050405020304" pitchFamily="18" charset="0"/>
              <a:cs typeface="Times New Roman" panose="02020603050405020304" pitchFamily="18" charset="0"/>
            </a:rPr>
            <a:t> - Competitive advantage</a:t>
          </a:r>
          <a:r>
            <a:rPr lang="uk-UA" sz="2000" b="1" kern="1200" noProof="0" dirty="0">
              <a:latin typeface="Times New Roman" panose="02020603050405020304" pitchFamily="18" charset="0"/>
              <a:cs typeface="Times New Roman" panose="02020603050405020304" pitchFamily="18" charset="0"/>
            </a:rPr>
            <a:t>)</a:t>
          </a:r>
        </a:p>
      </dsp:txBody>
      <dsp:txXfrm>
        <a:off x="495841" y="1189877"/>
        <a:ext cx="8386071" cy="715656"/>
      </dsp:txXfrm>
    </dsp:sp>
    <dsp:sp modelId="{6EF9FFDD-10EE-43A1-9B3A-5CA6FC480DB4}">
      <dsp:nvSpPr>
        <dsp:cNvPr id="0" name=""/>
        <dsp:cNvSpPr/>
      </dsp:nvSpPr>
      <dsp:spPr>
        <a:xfrm>
          <a:off x="0" y="2836866"/>
          <a:ext cx="9142526" cy="453600"/>
        </a:xfrm>
        <a:prstGeom prst="rect">
          <a:avLst/>
        </a:prstGeom>
        <a:solidFill>
          <a:schemeClr val="lt1">
            <a:alpha val="90000"/>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96D6910C-FE7F-42EE-A062-68DB1DB550EF}">
      <dsp:nvSpPr>
        <dsp:cNvPr id="0" name=""/>
        <dsp:cNvSpPr/>
      </dsp:nvSpPr>
      <dsp:spPr>
        <a:xfrm>
          <a:off x="448920" y="2240214"/>
          <a:ext cx="8479820" cy="857274"/>
        </a:xfrm>
        <a:prstGeom prst="round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41896" tIns="0" rIns="241896" bIns="0" numCol="1" spcCol="1270" anchor="ctr" anchorCtr="0">
          <a:noAutofit/>
        </a:bodyPr>
        <a:lstStyle/>
        <a:p>
          <a:pPr marL="0" lvl="0" indent="0" algn="ctr" defTabSz="889000">
            <a:lnSpc>
              <a:spcPct val="90000"/>
            </a:lnSpc>
            <a:spcBef>
              <a:spcPct val="0"/>
            </a:spcBef>
            <a:spcAft>
              <a:spcPct val="35000"/>
            </a:spcAft>
            <a:buNone/>
          </a:pPr>
          <a:r>
            <a:rPr lang="uk-UA" sz="2000" b="1" kern="1200" noProof="0" dirty="0">
              <a:latin typeface="Times New Roman" panose="02020603050405020304" pitchFamily="18" charset="0"/>
              <a:cs typeface="Times New Roman" panose="02020603050405020304" pitchFamily="18" charset="0"/>
            </a:rPr>
            <a:t>Привабливість галузі, бізнес-напрямку</a:t>
          </a:r>
          <a:r>
            <a:rPr lang="ru-RU" sz="2000" b="1" kern="1200" dirty="0">
              <a:latin typeface="Times New Roman" panose="02020603050405020304" pitchFamily="18" charset="0"/>
              <a:cs typeface="Times New Roman" panose="02020603050405020304" pitchFamily="18" charset="0"/>
            </a:rPr>
            <a:t> (</a:t>
          </a:r>
          <a:r>
            <a:rPr lang="uk-UA" sz="2000" b="1" kern="1200" noProof="0" dirty="0">
              <a:latin typeface="Times New Roman" panose="02020603050405020304" pitchFamily="18" charset="0"/>
              <a:cs typeface="Times New Roman" panose="02020603050405020304" pitchFamily="18" charset="0"/>
            </a:rPr>
            <a:t>виробнича</a:t>
          </a:r>
          <a:r>
            <a:rPr lang="ru-RU" sz="2000" b="1" kern="1200" dirty="0">
              <a:latin typeface="Times New Roman" panose="02020603050405020304" pitchFamily="18" charset="0"/>
              <a:cs typeface="Times New Roman" panose="02020603050405020304" pitchFamily="18" charset="0"/>
            </a:rPr>
            <a:t> сила, </a:t>
          </a:r>
          <a:br>
            <a:rPr lang="en-US" sz="2000" b="1" kern="1200" dirty="0">
              <a:latin typeface="Times New Roman" panose="02020603050405020304" pitchFamily="18" charset="0"/>
              <a:cs typeface="Times New Roman" panose="02020603050405020304" pitchFamily="18" charset="0"/>
            </a:rPr>
          </a:br>
          <a:r>
            <a:rPr lang="ru-RU" sz="2000" b="1" kern="1200" dirty="0">
              <a:latin typeface="Times New Roman" panose="02020603050405020304" pitchFamily="18" charset="0"/>
              <a:cs typeface="Times New Roman" panose="02020603050405020304" pitchFamily="18" charset="0"/>
            </a:rPr>
            <a:t>I</a:t>
          </a:r>
          <a:r>
            <a:rPr lang="en-US" sz="2000" b="1" kern="1200" dirty="0">
              <a:latin typeface="Times New Roman" panose="02020603050405020304" pitchFamily="18" charset="0"/>
              <a:cs typeface="Times New Roman" panose="02020603050405020304" pitchFamily="18" charset="0"/>
            </a:rPr>
            <a:t>S (Industry strength )</a:t>
          </a:r>
          <a:r>
            <a:rPr lang="ru-RU" sz="2000" b="1" kern="1200" dirty="0">
              <a:latin typeface="Times New Roman" panose="02020603050405020304" pitchFamily="18" charset="0"/>
              <a:cs typeface="Times New Roman" panose="02020603050405020304" pitchFamily="18" charset="0"/>
            </a:rPr>
            <a:t>)</a:t>
          </a:r>
          <a:endParaRPr lang="ru-UA" sz="2000" b="1" kern="1200" dirty="0">
            <a:latin typeface="Times New Roman" panose="02020603050405020304" pitchFamily="18" charset="0"/>
            <a:cs typeface="Times New Roman" panose="02020603050405020304" pitchFamily="18" charset="0"/>
          </a:endParaRPr>
        </a:p>
      </dsp:txBody>
      <dsp:txXfrm>
        <a:off x="490769" y="2282063"/>
        <a:ext cx="8396122" cy="773576"/>
      </dsp:txXfrm>
    </dsp:sp>
    <dsp:sp modelId="{C35845FA-A6C4-40ED-9D6C-351CDD455FD0}">
      <dsp:nvSpPr>
        <dsp:cNvPr id="0" name=""/>
        <dsp:cNvSpPr/>
      </dsp:nvSpPr>
      <dsp:spPr>
        <a:xfrm>
          <a:off x="0" y="3936105"/>
          <a:ext cx="9142526" cy="453600"/>
        </a:xfrm>
        <a:prstGeom prst="rect">
          <a:avLst/>
        </a:prstGeom>
        <a:solidFill>
          <a:schemeClr val="lt1">
            <a:alpha val="90000"/>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2AA6FFA1-8E95-4FAC-9E03-4B2411013885}">
      <dsp:nvSpPr>
        <dsp:cNvPr id="0" name=""/>
        <dsp:cNvSpPr/>
      </dsp:nvSpPr>
      <dsp:spPr>
        <a:xfrm>
          <a:off x="457126" y="3371764"/>
          <a:ext cx="8437006" cy="830021"/>
        </a:xfrm>
        <a:prstGeom prst="round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41896" tIns="0" rIns="241896" bIns="0" numCol="1" spcCol="1270" anchor="ctr" anchorCtr="0">
          <a:noAutofit/>
        </a:bodyPr>
        <a:lstStyle/>
        <a:p>
          <a:pPr marL="0" lvl="0" indent="0" algn="ctr" defTabSz="666750">
            <a:lnSpc>
              <a:spcPct val="90000"/>
            </a:lnSpc>
            <a:spcBef>
              <a:spcPct val="0"/>
            </a:spcBef>
            <a:spcAft>
              <a:spcPct val="35000"/>
            </a:spcAft>
            <a:buNone/>
          </a:pPr>
          <a:r>
            <a:rPr lang="ru-RU" sz="1500" kern="1200" dirty="0"/>
            <a:t> </a:t>
          </a:r>
          <a:r>
            <a:rPr lang="uk-UA" sz="2000" b="1" kern="1200" noProof="0" dirty="0">
              <a:latin typeface="Times New Roman" panose="02020603050405020304" pitchFamily="18" charset="0"/>
              <a:cs typeface="Times New Roman" panose="02020603050405020304" pitchFamily="18" charset="0"/>
            </a:rPr>
            <a:t>Стабільність середовища (зовнішні умови бізнесу</a:t>
          </a:r>
          <a:r>
            <a:rPr lang="ru-RU" sz="2000" b="1" kern="1200" dirty="0">
              <a:latin typeface="Times New Roman" panose="02020603050405020304" pitchFamily="18" charset="0"/>
              <a:cs typeface="Times New Roman" panose="02020603050405020304" pitchFamily="18" charset="0"/>
            </a:rPr>
            <a:t>, </a:t>
          </a:r>
          <a:br>
            <a:rPr lang="en-US" sz="2000" b="1" kern="1200" dirty="0">
              <a:latin typeface="Times New Roman" panose="02020603050405020304" pitchFamily="18" charset="0"/>
              <a:cs typeface="Times New Roman" panose="02020603050405020304" pitchFamily="18" charset="0"/>
            </a:rPr>
          </a:br>
          <a:r>
            <a:rPr lang="en-US" sz="2000" b="1" kern="1200" dirty="0">
              <a:latin typeface="Times New Roman" panose="02020603050405020304" pitchFamily="18" charset="0"/>
              <a:cs typeface="Times New Roman" panose="02020603050405020304" pitchFamily="18" charset="0"/>
            </a:rPr>
            <a:t>ES (Environmental Stability))</a:t>
          </a:r>
          <a:endParaRPr lang="ru-UA" sz="2000" b="1" kern="1200" dirty="0">
            <a:latin typeface="Times New Roman" panose="02020603050405020304" pitchFamily="18" charset="0"/>
            <a:cs typeface="Times New Roman" panose="02020603050405020304" pitchFamily="18" charset="0"/>
          </a:endParaRPr>
        </a:p>
      </dsp:txBody>
      <dsp:txXfrm>
        <a:off x="497644" y="3412282"/>
        <a:ext cx="8355970" cy="748985"/>
      </dsp:txXfrm>
    </dsp:sp>
  </dsp:spTree>
</dsp:drawing>
</file>

<file path=ppt/diagrams/layout1.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lumMod val="50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50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rot="10800000">
              <a:off x="0" y="0"/>
              <a:ext cx="842596" cy="5666154"/>
            </a:xfrm>
            <a:prstGeom prst="triangle">
              <a:avLst>
                <a:gd name="adj" fmla="val 100000"/>
              </a:avLst>
            </a:pr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lumMod val="75000"/>
                  </a:schemeClr>
                </a:solidFill>
              </a:defRPr>
            </a:lvl1pPr>
          </a:lstStyle>
          <a:p>
            <a:r>
              <a:rPr lang="ru-RU"/>
              <a:t>Образец заголовка</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a:t>Образец подзаголовка</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10/20/2024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04552212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ru-RU"/>
              <a:t>Образец заголовка</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B61BEF0D-F0BB-DE4B-95CE-6DB70DBA9567}" type="datetimeFigureOut">
              <a:rPr lang="en-US" smtClean="0"/>
              <a:pPr/>
              <a:t>10/20/2024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8952571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ru-RU"/>
              <a:t>Образец заголовка</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a:t>Образец текста</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B61BEF0D-F0BB-DE4B-95CE-6DB70DBA9567}" type="datetimeFigureOut">
              <a:rPr lang="en-US" smtClean="0"/>
              <a:pPr/>
              <a:t>10/20/2024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0856865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ru-RU"/>
              <a:t>Образец заголовка</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B61BEF0D-F0BB-DE4B-95CE-6DB70DBA9567}" type="datetimeFigureOut">
              <a:rPr lang="en-US" smtClean="0"/>
              <a:pPr/>
              <a:t>10/20/2024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98432565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Цитата карточки имени">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ru-RU"/>
              <a:t>Образец заголовка</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a:t>Образец текста</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B61BEF0D-F0BB-DE4B-95CE-6DB70DBA9567}" type="datetimeFigureOut">
              <a:rPr lang="en-US" smtClean="0"/>
              <a:pPr/>
              <a:t>10/20/2024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13936644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Истина или ложь">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ru-RU"/>
              <a:t>Образец заголовка</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a:t>Образец текста</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B61BEF0D-F0BB-DE4B-95CE-6DB70DBA9567}" type="datetimeFigureOut">
              <a:rPr lang="en-US" smtClean="0"/>
              <a:pPr/>
              <a:t>10/20/2024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04605286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Vertical Text Placeholder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smtClean="0"/>
              <a:t>10/20/2024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smtClean="0"/>
              <a:t>‹#›</a:t>
            </a:fld>
            <a:endParaRPr lang="en-US" dirty="0"/>
          </a:p>
        </p:txBody>
      </p:sp>
    </p:spTree>
    <p:extLst>
      <p:ext uri="{BB962C8B-B14F-4D97-AF65-F5344CB8AC3E}">
        <p14:creationId xmlns:p14="http://schemas.microsoft.com/office/powerpoint/2010/main" val="199643177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ru-RU"/>
              <a:t>Образец заголовка</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10/20/2024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1777043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10/20/2024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74169037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ru-RU"/>
              <a:t>Образец заголовка</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B61BEF0D-F0BB-DE4B-95CE-6DB70DBA9567}" type="datetimeFigureOut">
              <a:rPr lang="en-US" smtClean="0"/>
              <a:pPr/>
              <a:t>10/20/2024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55110384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Date Placeholder 4"/>
          <p:cNvSpPr>
            <a:spLocks noGrp="1"/>
          </p:cNvSpPr>
          <p:nvPr>
            <p:ph type="dt" sz="half" idx="10"/>
          </p:nvPr>
        </p:nvSpPr>
        <p:spPr/>
        <p:txBody>
          <a:bodyPr/>
          <a:lstStyle/>
          <a:p>
            <a:fld id="{EB712588-04B1-427B-82EE-E8DB90309F08}" type="datetimeFigureOut">
              <a:rPr lang="en-US" smtClean="0"/>
              <a:t>10/20/2024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FF9F0C5-380F-41C2-899A-BAC0F0927E16}" type="slidenum">
              <a:rPr lang="en-US" smtClean="0"/>
              <a:t>‹#›</a:t>
            </a:fld>
            <a:endParaRPr lang="en-US" dirty="0"/>
          </a:p>
        </p:txBody>
      </p:sp>
    </p:spTree>
    <p:extLst>
      <p:ext uri="{BB962C8B-B14F-4D97-AF65-F5344CB8AC3E}">
        <p14:creationId xmlns:p14="http://schemas.microsoft.com/office/powerpoint/2010/main" val="352014656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ru-RU"/>
              <a:t>Образец заголовка</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smtClean="0"/>
              <a:pPr/>
              <a:t>10/20/2024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1486313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ru-RU"/>
              <a:t>Образец заголовка</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smtClean="0"/>
              <a:pPr/>
              <a:t>10/20/2024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802511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smtClean="0"/>
              <a:pPr/>
              <a:t>10/20/2024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00613923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ru-RU"/>
              <a:t>Образец заголовка</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42A54C80-263E-416B-A8E0-580EDEADCBDC}" type="datetimeFigureOut">
              <a:rPr lang="en-US" smtClean="0"/>
              <a:t>10/20/2024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smtClean="0"/>
              <a:t>‹#›</a:t>
            </a:fld>
            <a:endParaRPr lang="en-US" dirty="0"/>
          </a:p>
        </p:txBody>
      </p:sp>
    </p:spTree>
    <p:extLst>
      <p:ext uri="{BB962C8B-B14F-4D97-AF65-F5344CB8AC3E}">
        <p14:creationId xmlns:p14="http://schemas.microsoft.com/office/powerpoint/2010/main" val="34992597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ru-RU"/>
              <a:t>Образец заголовка</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a:t>Вставка рисунка</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Date Placeholder 4"/>
          <p:cNvSpPr>
            <a:spLocks noGrp="1"/>
          </p:cNvSpPr>
          <p:nvPr>
            <p:ph type="dt" sz="half" idx="10"/>
          </p:nvPr>
        </p:nvSpPr>
        <p:spPr/>
        <p:txBody>
          <a:bodyPr/>
          <a:lstStyle/>
          <a:p>
            <a:fld id="{B61BEF0D-F0BB-DE4B-95CE-6DB70DBA9567}" type="datetimeFigureOut">
              <a:rPr lang="en-US" smtClean="0"/>
              <a:pPr/>
              <a:t>10/20/2024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4769225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29" name="Group 28"/>
          <p:cNvGrpSpPr/>
          <p:nvPr/>
        </p:nvGrpSpPr>
        <p:grpSpPr>
          <a:xfrm>
            <a:off x="0" y="-8467"/>
            <a:ext cx="12192000" cy="6866467"/>
            <a:chOff x="0" y="-8467"/>
            <a:chExt cx="12192000" cy="6866467"/>
          </a:xfrm>
        </p:grpSpPr>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lumMod val="50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50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0" y="4013200"/>
              <a:ext cx="448733" cy="2844800"/>
            </a:xfrm>
            <a:prstGeom prst="triangle">
              <a:avLst>
                <a:gd name="adj" fmla="val 0"/>
              </a:avLst>
            </a:pr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ru-RU"/>
              <a:t>Образец заголовка</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smtClean="0"/>
              <a:pPr/>
              <a:t>10/20/2024</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lumMod val="75000"/>
                  </a:schemeClr>
                </a:solidFill>
              </a:defRPr>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910435514"/>
      </p:ext>
    </p:extLst>
  </p:cSld>
  <p:clrMap bg1="lt1" tx1="dk1" bg2="lt2" tx2="dk2" accent1="accent1" accent2="accent2" accent3="accent3" accent4="accent4" accent5="accent5" accent6="accent6" hlink="hlink" folHlink="folHlink"/>
  <p:sldLayoutIdLst>
    <p:sldLayoutId id="2147483669" r:id="rId1"/>
    <p:sldLayoutId id="2147483670" r:id="rId2"/>
    <p:sldLayoutId id="2147483671" r:id="rId3"/>
    <p:sldLayoutId id="2147483672" r:id="rId4"/>
    <p:sldLayoutId id="2147483673" r:id="rId5"/>
    <p:sldLayoutId id="2147483674" r:id="rId6"/>
    <p:sldLayoutId id="2147483675" r:id="rId7"/>
    <p:sldLayoutId id="2147483676" r:id="rId8"/>
    <p:sldLayoutId id="2147483677" r:id="rId9"/>
    <p:sldLayoutId id="2147483678" r:id="rId10"/>
    <p:sldLayoutId id="2147483679" r:id="rId11"/>
    <p:sldLayoutId id="2147483680" r:id="rId12"/>
    <p:sldLayoutId id="2147483681" r:id="rId13"/>
    <p:sldLayoutId id="2147483682" r:id="rId14"/>
    <p:sldLayoutId id="2147483683" r:id="rId15"/>
    <p:sldLayoutId id="2147483684" r:id="rId16"/>
  </p:sldLayoutIdLst>
  <p:txStyles>
    <p:titleStyle>
      <a:lvl1pPr algn="l" defTabSz="457200" rtl="0" eaLnBrk="1" latinLnBrk="0" hangingPunct="1">
        <a:spcBef>
          <a:spcPct val="0"/>
        </a:spcBef>
        <a:buNone/>
        <a:defRPr sz="3600" kern="1200">
          <a:solidFill>
            <a:schemeClr val="accent1">
              <a:lumMod val="7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lumMod val="75000"/>
          </a:schemeClr>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lumMod val="75000"/>
          </a:schemeClr>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52B60888-657C-41E2-849F-893C6E32E6F2}"/>
              </a:ext>
            </a:extLst>
          </p:cNvPr>
          <p:cNvSpPr>
            <a:spLocks noGrp="1"/>
          </p:cNvSpPr>
          <p:nvPr>
            <p:ph type="ctrTitle"/>
          </p:nvPr>
        </p:nvSpPr>
        <p:spPr>
          <a:xfrm>
            <a:off x="1308285" y="1137390"/>
            <a:ext cx="8494642" cy="830558"/>
          </a:xfrm>
        </p:spPr>
        <p:txBody>
          <a:bodyPr/>
          <a:lstStyle/>
          <a:p>
            <a:pPr algn="ctr"/>
            <a:r>
              <a:rPr lang="uk-UA" sz="4400" b="1" dirty="0">
                <a:latin typeface="Times New Roman" panose="02020603050405020304" pitchFamily="18" charset="0"/>
                <a:cs typeface="Times New Roman" panose="02020603050405020304" pitchFamily="18" charset="0"/>
              </a:rPr>
              <a:t>Моделі стратегічного вибору</a:t>
            </a:r>
          </a:p>
        </p:txBody>
      </p:sp>
      <p:sp>
        <p:nvSpPr>
          <p:cNvPr id="3" name="Подзаголовок 2">
            <a:extLst>
              <a:ext uri="{FF2B5EF4-FFF2-40B4-BE49-F238E27FC236}">
                <a16:creationId xmlns:a16="http://schemas.microsoft.com/office/drawing/2014/main" id="{4B3DE51D-DBC8-441E-925C-795B2D6AC26F}"/>
              </a:ext>
            </a:extLst>
          </p:cNvPr>
          <p:cNvSpPr>
            <a:spLocks noGrp="1"/>
          </p:cNvSpPr>
          <p:nvPr>
            <p:ph type="subTitle" idx="1"/>
          </p:nvPr>
        </p:nvSpPr>
        <p:spPr>
          <a:xfrm>
            <a:off x="834887" y="2279373"/>
            <a:ext cx="9250017" cy="3034749"/>
          </a:xfrm>
        </p:spPr>
        <p:txBody>
          <a:bodyPr>
            <a:normAutofit/>
          </a:bodyPr>
          <a:lstStyle/>
          <a:p>
            <a:pPr algn="just">
              <a:spcBef>
                <a:spcPts val="0"/>
              </a:spcBef>
            </a:pPr>
            <a:r>
              <a:rPr lang="uk-UA" sz="3600" b="1" dirty="0">
                <a:solidFill>
                  <a:schemeClr val="accent2"/>
                </a:solidFill>
                <a:latin typeface="Times New Roman" panose="02020603050405020304" pitchFamily="18" charset="0"/>
                <a:cs typeface="Times New Roman" panose="02020603050405020304" pitchFamily="18" charset="0"/>
              </a:rPr>
              <a:t>1. Стратегії зростання фірми. </a:t>
            </a:r>
          </a:p>
          <a:p>
            <a:pPr algn="just">
              <a:spcBef>
                <a:spcPts val="0"/>
              </a:spcBef>
            </a:pPr>
            <a:r>
              <a:rPr lang="uk-UA" sz="3600" b="1" dirty="0">
                <a:solidFill>
                  <a:schemeClr val="accent2"/>
                </a:solidFill>
                <a:latin typeface="Times New Roman" panose="02020603050405020304" pitchFamily="18" charset="0"/>
                <a:cs typeface="Times New Roman" panose="02020603050405020304" pitchFamily="18" charset="0"/>
              </a:rPr>
              <a:t>2. Матриця можливостей І. </a:t>
            </a:r>
            <a:r>
              <a:rPr lang="uk-UA" sz="3600" b="1" dirty="0" err="1">
                <a:solidFill>
                  <a:schemeClr val="accent2"/>
                </a:solidFill>
                <a:latin typeface="Times New Roman" panose="02020603050405020304" pitchFamily="18" charset="0"/>
                <a:cs typeface="Times New Roman" panose="02020603050405020304" pitchFamily="18" charset="0"/>
              </a:rPr>
              <a:t>Ансоффа</a:t>
            </a:r>
            <a:r>
              <a:rPr lang="uk-UA" sz="3600" b="1" dirty="0">
                <a:solidFill>
                  <a:schemeClr val="accent2"/>
                </a:solidFill>
                <a:latin typeface="Times New Roman" panose="02020603050405020304" pitchFamily="18" charset="0"/>
                <a:cs typeface="Times New Roman" panose="02020603050405020304" pitchFamily="18" charset="0"/>
              </a:rPr>
              <a:t> </a:t>
            </a:r>
            <a:br>
              <a:rPr lang="uk-UA" sz="3600" b="1" dirty="0">
                <a:solidFill>
                  <a:schemeClr val="accent2"/>
                </a:solidFill>
                <a:latin typeface="Times New Roman" panose="02020603050405020304" pitchFamily="18" charset="0"/>
                <a:cs typeface="Times New Roman" panose="02020603050405020304" pitchFamily="18" charset="0"/>
              </a:rPr>
            </a:br>
            <a:r>
              <a:rPr lang="uk-UA" sz="3600" b="1" dirty="0">
                <a:solidFill>
                  <a:schemeClr val="accent2"/>
                </a:solidFill>
                <a:latin typeface="Times New Roman" panose="02020603050405020304" pitchFamily="18" charset="0"/>
                <a:cs typeface="Times New Roman" panose="02020603050405020304" pitchFamily="18" charset="0"/>
              </a:rPr>
              <a:t>(товар/ринки). </a:t>
            </a:r>
          </a:p>
          <a:p>
            <a:pPr algn="l">
              <a:spcBef>
                <a:spcPts val="0"/>
              </a:spcBef>
            </a:pPr>
            <a:r>
              <a:rPr lang="uk-UA" sz="3600" b="1" dirty="0">
                <a:solidFill>
                  <a:schemeClr val="accent2"/>
                </a:solidFill>
                <a:latin typeface="Times New Roman" panose="02020603050405020304" pitchFamily="18" charset="0"/>
                <a:cs typeface="Times New Roman" panose="02020603050405020304" pitchFamily="18" charset="0"/>
              </a:rPr>
              <a:t>3. Базові конкурентні стратегії М. Портера.</a:t>
            </a:r>
          </a:p>
          <a:p>
            <a:pPr algn="l">
              <a:spcBef>
                <a:spcPts val="0"/>
              </a:spcBef>
            </a:pPr>
            <a:r>
              <a:rPr lang="uk-UA" sz="3600" b="1" dirty="0">
                <a:solidFill>
                  <a:schemeClr val="accent2"/>
                </a:solidFill>
                <a:latin typeface="Times New Roman" panose="02020603050405020304" pitchFamily="18" charset="0"/>
                <a:cs typeface="Times New Roman" panose="02020603050405020304" pitchFamily="18" charset="0"/>
              </a:rPr>
              <a:t>4.</a:t>
            </a:r>
            <a:r>
              <a:rPr lang="en-US" sz="3600" b="1" dirty="0">
                <a:solidFill>
                  <a:schemeClr val="accent2"/>
                </a:solidFill>
                <a:latin typeface="Times New Roman" panose="02020603050405020304" pitchFamily="18" charset="0"/>
                <a:cs typeface="Times New Roman" panose="02020603050405020304" pitchFamily="18" charset="0"/>
              </a:rPr>
              <a:t> SPACE-</a:t>
            </a:r>
            <a:r>
              <a:rPr lang="uk-UA" sz="3600" b="1" dirty="0">
                <a:solidFill>
                  <a:schemeClr val="accent2"/>
                </a:solidFill>
                <a:latin typeface="Times New Roman" panose="02020603050405020304" pitchFamily="18" charset="0"/>
                <a:cs typeface="Times New Roman" panose="02020603050405020304" pitchFamily="18" charset="0"/>
              </a:rPr>
              <a:t>аналіз.</a:t>
            </a:r>
          </a:p>
        </p:txBody>
      </p:sp>
    </p:spTree>
    <p:extLst>
      <p:ext uri="{BB962C8B-B14F-4D97-AF65-F5344CB8AC3E}">
        <p14:creationId xmlns:p14="http://schemas.microsoft.com/office/powerpoint/2010/main" val="43835210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719EA6BE-114B-482F-8D27-CB9AFA8087DD}"/>
              </a:ext>
            </a:extLst>
          </p:cNvPr>
          <p:cNvSpPr>
            <a:spLocks noGrp="1"/>
          </p:cNvSpPr>
          <p:nvPr>
            <p:ph idx="1"/>
          </p:nvPr>
        </p:nvSpPr>
        <p:spPr>
          <a:xfrm>
            <a:off x="809856" y="795615"/>
            <a:ext cx="9314805" cy="5644942"/>
          </a:xfrm>
        </p:spPr>
        <p:txBody>
          <a:bodyPr>
            <a:normAutofit lnSpcReduction="10000"/>
          </a:bodyPr>
          <a:lstStyle/>
          <a:p>
            <a:pPr marL="0" indent="0" algn="just">
              <a:buNone/>
            </a:pPr>
            <a:r>
              <a:rPr lang="uk-UA" sz="2400" b="1" i="1" dirty="0">
                <a:solidFill>
                  <a:schemeClr val="accent2">
                    <a:lumMod val="75000"/>
                  </a:schemeClr>
                </a:solidFill>
                <a:latin typeface="Times New Roman" panose="02020603050405020304" pitchFamily="18" charset="0"/>
                <a:cs typeface="Times New Roman" panose="02020603050405020304" pitchFamily="18" charset="0"/>
              </a:rPr>
              <a:t>Вертикальна інтеграція </a:t>
            </a:r>
            <a:r>
              <a:rPr lang="uk-UA" sz="2400" b="1" dirty="0">
                <a:solidFill>
                  <a:schemeClr val="accent1">
                    <a:lumMod val="75000"/>
                  </a:schemeClr>
                </a:solidFill>
                <a:latin typeface="Times New Roman" panose="02020603050405020304" pitchFamily="18" charset="0"/>
                <a:cs typeface="Times New Roman" panose="02020603050405020304" pitchFamily="18" charset="0"/>
              </a:rPr>
              <a:t>має місце, коли підприємство набуває виробництва, що перебувають у виробничому ланцюзі до або після існуючого виробництва. Звичайно фірма прибігає до стратегії інтеграційного зростання, якщо вона займає сильні позиції в розвинутій галузі.</a:t>
            </a:r>
          </a:p>
          <a:p>
            <a:pPr marL="0" indent="0" algn="just">
              <a:spcBef>
                <a:spcPts val="600"/>
              </a:spcBef>
              <a:buNone/>
            </a:pPr>
            <a:r>
              <a:rPr lang="uk-UA" sz="2400" b="1" i="1" dirty="0">
                <a:solidFill>
                  <a:schemeClr val="accent2">
                    <a:lumMod val="75000"/>
                  </a:schemeClr>
                </a:solidFill>
                <a:latin typeface="Times New Roman" panose="02020603050405020304" pitchFamily="18" charset="0"/>
                <a:cs typeface="Times New Roman" panose="02020603050405020304" pitchFamily="18" charset="0"/>
              </a:rPr>
              <a:t>Стратегія  зворотної  (регресивної) вертикальної інтеграції  (інтеграція  назад)</a:t>
            </a:r>
            <a:r>
              <a:rPr lang="uk-UA" sz="2400" b="1" dirty="0">
                <a:solidFill>
                  <a:schemeClr val="accent1">
                    <a:lumMod val="75000"/>
                  </a:schemeClr>
                </a:solidFill>
                <a:latin typeface="Times New Roman" panose="02020603050405020304" pitchFamily="18" charset="0"/>
                <a:cs typeface="Times New Roman" panose="02020603050405020304" pitchFamily="18" charset="0"/>
              </a:rPr>
              <a:t> спрямована на зростання організації за рахунок придбання підприємств-постачальників, або встановлення контролю над ними, а також за рахунок створення дочірніх підприємств, що здійснюють постачання.</a:t>
            </a:r>
          </a:p>
          <a:p>
            <a:pPr marL="0" indent="0" algn="just">
              <a:spcBef>
                <a:spcPts val="600"/>
              </a:spcBef>
              <a:buNone/>
            </a:pPr>
            <a:r>
              <a:rPr lang="uk-UA" sz="2400" b="1" i="1" dirty="0">
                <a:solidFill>
                  <a:schemeClr val="accent2">
                    <a:lumMod val="75000"/>
                  </a:schemeClr>
                </a:solidFill>
                <a:latin typeface="Times New Roman" panose="02020603050405020304" pitchFamily="18" charset="0"/>
                <a:cs typeface="Times New Roman" panose="02020603050405020304" pitchFamily="18" charset="0"/>
              </a:rPr>
              <a:t>Стратегія прогресивної (прямої) вертикальної інтеграції  </a:t>
            </a:r>
            <a:r>
              <a:rPr lang="uk-UA" sz="2400" b="1" dirty="0">
                <a:solidFill>
                  <a:schemeClr val="accent1">
                    <a:lumMod val="75000"/>
                  </a:schemeClr>
                </a:solidFill>
                <a:latin typeface="Times New Roman" panose="02020603050405020304" pitchFamily="18" charset="0"/>
                <a:cs typeface="Times New Roman" panose="02020603050405020304" pitchFamily="18" charset="0"/>
              </a:rPr>
              <a:t>виражається в зростанні фірми за рахунок придбання або посилення контролю над збутовими структурами.</a:t>
            </a:r>
          </a:p>
          <a:p>
            <a:pPr marL="0" indent="0" algn="just">
              <a:spcBef>
                <a:spcPts val="600"/>
              </a:spcBef>
              <a:buNone/>
            </a:pPr>
            <a:r>
              <a:rPr lang="uk-UA" sz="2400" b="1" i="1" dirty="0">
                <a:solidFill>
                  <a:schemeClr val="accent2">
                    <a:lumMod val="75000"/>
                  </a:schemeClr>
                </a:solidFill>
                <a:latin typeface="Times New Roman" panose="02020603050405020304" pitchFamily="18" charset="0"/>
                <a:cs typeface="Times New Roman" panose="02020603050405020304" pitchFamily="18" charset="0"/>
              </a:rPr>
              <a:t>Стратегія горизонтальної інтеграції </a:t>
            </a:r>
            <a:r>
              <a:rPr lang="uk-UA" sz="2400" b="1" dirty="0">
                <a:solidFill>
                  <a:schemeClr val="accent1">
                    <a:lumMod val="75000"/>
                  </a:schemeClr>
                </a:solidFill>
                <a:latin typeface="Times New Roman" panose="02020603050405020304" pitchFamily="18" charset="0"/>
                <a:cs typeface="Times New Roman" panose="02020603050405020304" pitchFamily="18" charset="0"/>
              </a:rPr>
              <a:t>спрямована на зростання організації за рахунок придбання або посилення контролю над конкурентами. </a:t>
            </a:r>
          </a:p>
        </p:txBody>
      </p:sp>
    </p:spTree>
    <p:extLst>
      <p:ext uri="{BB962C8B-B14F-4D97-AF65-F5344CB8AC3E}">
        <p14:creationId xmlns:p14="http://schemas.microsoft.com/office/powerpoint/2010/main" val="327756468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14F0E8B3-086A-4250-B051-10C8BEFE69E0}"/>
              </a:ext>
            </a:extLst>
          </p:cNvPr>
          <p:cNvSpPr>
            <a:spLocks noGrp="1"/>
          </p:cNvSpPr>
          <p:nvPr>
            <p:ph type="title"/>
          </p:nvPr>
        </p:nvSpPr>
        <p:spPr>
          <a:xfrm>
            <a:off x="902621" y="465455"/>
            <a:ext cx="9195536" cy="702365"/>
          </a:xfrm>
        </p:spPr>
        <p:txBody>
          <a:bodyPr/>
          <a:lstStyle/>
          <a:p>
            <a:pPr algn="ctr"/>
            <a:r>
              <a:rPr lang="uk-UA" b="1" dirty="0">
                <a:latin typeface="Times New Roman" panose="02020603050405020304" pitchFamily="18" charset="0"/>
                <a:cs typeface="Times New Roman" panose="02020603050405020304" pitchFamily="18" charset="0"/>
              </a:rPr>
              <a:t>Стратегії диверсифікованого зростання</a:t>
            </a:r>
          </a:p>
        </p:txBody>
      </p:sp>
      <p:sp>
        <p:nvSpPr>
          <p:cNvPr id="3" name="Объект 2">
            <a:extLst>
              <a:ext uri="{FF2B5EF4-FFF2-40B4-BE49-F238E27FC236}">
                <a16:creationId xmlns:a16="http://schemas.microsoft.com/office/drawing/2014/main" id="{2CA9F763-FEF2-458B-BF8F-9A6C2276834F}"/>
              </a:ext>
            </a:extLst>
          </p:cNvPr>
          <p:cNvSpPr>
            <a:spLocks noGrp="1"/>
          </p:cNvSpPr>
          <p:nvPr>
            <p:ph idx="1"/>
          </p:nvPr>
        </p:nvSpPr>
        <p:spPr>
          <a:xfrm>
            <a:off x="677332" y="1431235"/>
            <a:ext cx="9195536" cy="4610127"/>
          </a:xfrm>
        </p:spPr>
        <p:txBody>
          <a:bodyPr>
            <a:normAutofit fontScale="92500" lnSpcReduction="10000"/>
          </a:bodyPr>
          <a:lstStyle/>
          <a:p>
            <a:pPr marL="0" indent="0" algn="just">
              <a:spcBef>
                <a:spcPts val="0"/>
              </a:spcBef>
              <a:buNone/>
            </a:pPr>
            <a:r>
              <a:rPr lang="uk-UA" sz="2700" b="1" i="1" dirty="0">
                <a:solidFill>
                  <a:schemeClr val="accent2">
                    <a:lumMod val="75000"/>
                  </a:schemeClr>
                </a:solidFill>
                <a:latin typeface="Times New Roman" panose="02020603050405020304" pitchFamily="18" charset="0"/>
                <a:cs typeface="Times New Roman" panose="02020603050405020304" pitchFamily="18" charset="0"/>
              </a:rPr>
              <a:t>Диверсифікація</a:t>
            </a:r>
            <a:r>
              <a:rPr lang="uk-UA" sz="2700" b="1" dirty="0">
                <a:solidFill>
                  <a:schemeClr val="accent1">
                    <a:lumMod val="75000"/>
                  </a:schemeClr>
                </a:solidFill>
                <a:latin typeface="Times New Roman" panose="02020603050405020304" pitchFamily="18" charset="0"/>
                <a:cs typeface="Times New Roman" panose="02020603050405020304" pitchFamily="18" charset="0"/>
              </a:rPr>
              <a:t> – процес проникнення організації в інші галузі виробництва. </a:t>
            </a:r>
          </a:p>
          <a:p>
            <a:pPr marL="0" indent="0" algn="just">
              <a:spcBef>
                <a:spcPts val="0"/>
              </a:spcBef>
              <a:buNone/>
            </a:pPr>
            <a:r>
              <a:rPr lang="uk-UA" sz="2700" b="1" dirty="0">
                <a:solidFill>
                  <a:schemeClr val="accent1">
                    <a:lumMod val="75000"/>
                  </a:schemeClr>
                </a:solidFill>
                <a:latin typeface="Times New Roman" panose="02020603050405020304" pitchFamily="18" charset="0"/>
                <a:cs typeface="Times New Roman" panose="02020603050405020304" pitchFamily="18" charset="0"/>
              </a:rPr>
              <a:t>Ці стратегії реалізуються в тому випадку, коли організація більше не може розвиватися на даному ринку з даним продуктом у межах даної галузі.</a:t>
            </a:r>
          </a:p>
          <a:p>
            <a:pPr marL="0" indent="0" algn="just">
              <a:spcBef>
                <a:spcPts val="0"/>
              </a:spcBef>
              <a:buNone/>
            </a:pPr>
            <a:r>
              <a:rPr lang="uk-UA" sz="2700" b="1" dirty="0">
                <a:solidFill>
                  <a:schemeClr val="accent1">
                    <a:lumMod val="75000"/>
                  </a:schemeClr>
                </a:solidFill>
                <a:latin typeface="Times New Roman" panose="02020603050405020304" pitchFamily="18" charset="0"/>
                <a:cs typeface="Times New Roman" panose="02020603050405020304" pitchFamily="18" charset="0"/>
              </a:rPr>
              <a:t>Стратегії диверсифікації припускають включення в портфель сфер бізнесу організації нових сфер.</a:t>
            </a:r>
          </a:p>
          <a:p>
            <a:pPr marL="0" indent="0" algn="just">
              <a:spcBef>
                <a:spcPts val="0"/>
              </a:spcBef>
              <a:buNone/>
            </a:pPr>
            <a:r>
              <a:rPr lang="uk-UA" sz="2700" b="1" dirty="0">
                <a:solidFill>
                  <a:schemeClr val="accent1">
                    <a:lumMod val="75000"/>
                  </a:schemeClr>
                </a:solidFill>
                <a:latin typeface="Times New Roman" panose="02020603050405020304" pitchFamily="18" charset="0"/>
                <a:cs typeface="Times New Roman" panose="02020603050405020304" pitchFamily="18" charset="0"/>
              </a:rPr>
              <a:t>Розрізняють </a:t>
            </a:r>
            <a:r>
              <a:rPr lang="uk-UA" sz="2700" b="1" i="1" dirty="0">
                <a:solidFill>
                  <a:schemeClr val="accent2">
                    <a:lumMod val="75000"/>
                  </a:schemeClr>
                </a:solidFill>
                <a:latin typeface="Times New Roman" panose="02020603050405020304" pitchFamily="18" charset="0"/>
                <a:cs typeface="Times New Roman" panose="02020603050405020304" pitchFamily="18" charset="0"/>
              </a:rPr>
              <a:t>зв'язану та незв'язану (конгломератну) диверсифікацію</a:t>
            </a:r>
            <a:r>
              <a:rPr lang="uk-UA" sz="2700" b="1" dirty="0">
                <a:solidFill>
                  <a:schemeClr val="accent1">
                    <a:lumMod val="75000"/>
                  </a:schemeClr>
                </a:solidFill>
                <a:latin typeface="Times New Roman" panose="02020603050405020304" pitchFamily="18" charset="0"/>
                <a:cs typeface="Times New Roman" panose="02020603050405020304" pitchFamily="18" charset="0"/>
              </a:rPr>
              <a:t>.</a:t>
            </a:r>
          </a:p>
          <a:p>
            <a:pPr marL="0" indent="0" algn="just">
              <a:spcBef>
                <a:spcPts val="0"/>
              </a:spcBef>
              <a:buNone/>
            </a:pPr>
            <a:r>
              <a:rPr lang="uk-UA" sz="2700" b="1" i="1" dirty="0">
                <a:solidFill>
                  <a:schemeClr val="accent2">
                    <a:lumMod val="75000"/>
                  </a:schemeClr>
                </a:solidFill>
                <a:latin typeface="Times New Roman" panose="02020603050405020304" pitchFamily="18" charset="0"/>
                <a:cs typeface="Times New Roman" panose="02020603050405020304" pitchFamily="18" charset="0"/>
              </a:rPr>
              <a:t>Зв'язана диверсифікація </a:t>
            </a:r>
            <a:r>
              <a:rPr lang="uk-UA" sz="2700" b="1" dirty="0">
                <a:solidFill>
                  <a:schemeClr val="accent1">
                    <a:lumMod val="75000"/>
                  </a:schemeClr>
                </a:solidFill>
                <a:latin typeface="Times New Roman" panose="02020603050405020304" pitchFamily="18" charset="0"/>
                <a:cs typeface="Times New Roman" panose="02020603050405020304" pitchFamily="18" charset="0"/>
              </a:rPr>
              <a:t>полягає в тому, що старі та нові товари пов'язані або технологією, або ринками. </a:t>
            </a:r>
          </a:p>
          <a:p>
            <a:pPr marL="0" indent="0" algn="just">
              <a:spcBef>
                <a:spcPts val="0"/>
              </a:spcBef>
              <a:buNone/>
            </a:pPr>
            <a:r>
              <a:rPr lang="uk-UA" sz="2700" b="1" dirty="0">
                <a:solidFill>
                  <a:schemeClr val="accent1">
                    <a:lumMod val="75000"/>
                  </a:schemeClr>
                </a:solidFill>
                <a:latin typeface="Times New Roman" panose="02020603050405020304" pitchFamily="18" charset="0"/>
                <a:cs typeface="Times New Roman" panose="02020603050405020304" pitchFamily="18" charset="0"/>
              </a:rPr>
              <a:t>У рамках зв'язаної диверсифікації розрізняють </a:t>
            </a:r>
            <a:r>
              <a:rPr lang="uk-UA" sz="2700" b="1" i="1" dirty="0">
                <a:solidFill>
                  <a:schemeClr val="accent2">
                    <a:lumMod val="75000"/>
                  </a:schemeClr>
                </a:solidFill>
                <a:latin typeface="Times New Roman" panose="02020603050405020304" pitchFamily="18" charset="0"/>
                <a:cs typeface="Times New Roman" panose="02020603050405020304" pitchFamily="18" charset="0"/>
              </a:rPr>
              <a:t>концентричну</a:t>
            </a:r>
            <a:r>
              <a:rPr lang="uk-UA" sz="2700" b="1" dirty="0">
                <a:solidFill>
                  <a:schemeClr val="accent1">
                    <a:lumMod val="75000"/>
                  </a:schemeClr>
                </a:solidFill>
                <a:latin typeface="Times New Roman" panose="02020603050405020304" pitchFamily="18" charset="0"/>
                <a:cs typeface="Times New Roman" panose="02020603050405020304" pitchFamily="18" charset="0"/>
              </a:rPr>
              <a:t> та </a:t>
            </a:r>
            <a:r>
              <a:rPr lang="uk-UA" sz="2700" b="1" i="1" dirty="0">
                <a:solidFill>
                  <a:schemeClr val="accent2">
                    <a:lumMod val="75000"/>
                  </a:schemeClr>
                </a:solidFill>
                <a:latin typeface="Times New Roman" panose="02020603050405020304" pitchFamily="18" charset="0"/>
                <a:cs typeface="Times New Roman" panose="02020603050405020304" pitchFamily="18" charset="0"/>
              </a:rPr>
              <a:t>горизонтальну диверсифікацію</a:t>
            </a:r>
            <a:r>
              <a:rPr lang="uk-UA" sz="2700" b="1" dirty="0">
                <a:solidFill>
                  <a:schemeClr val="accent1">
                    <a:lumMod val="75000"/>
                  </a:schemeClr>
                </a:solidFill>
                <a:latin typeface="Times New Roman" panose="02020603050405020304" pitchFamily="18" charset="0"/>
                <a:cs typeface="Times New Roman" panose="02020603050405020304" pitchFamily="18" charset="0"/>
              </a:rPr>
              <a:t>.</a:t>
            </a:r>
          </a:p>
          <a:p>
            <a:pPr marL="0" indent="0" algn="just">
              <a:spcBef>
                <a:spcPts val="0"/>
              </a:spcBef>
              <a:buNone/>
            </a:pPr>
            <a:endParaRPr lang="uk-UA" sz="2400" b="1" dirty="0">
              <a:solidFill>
                <a:schemeClr val="accent1">
                  <a:lumMod val="75000"/>
                </a:schemeClr>
              </a:solidFill>
              <a:latin typeface="Times New Roman" panose="02020603050405020304" pitchFamily="18" charset="0"/>
              <a:cs typeface="Times New Roman" panose="02020603050405020304" pitchFamily="18" charset="0"/>
            </a:endParaRPr>
          </a:p>
          <a:p>
            <a:pPr marL="0" indent="0" algn="just">
              <a:spcBef>
                <a:spcPts val="0"/>
              </a:spcBef>
              <a:buNone/>
            </a:pPr>
            <a:endParaRPr lang="uk-UA" sz="2400" b="1" dirty="0">
              <a:solidFill>
                <a:schemeClr val="accent1">
                  <a:lumMod val="75000"/>
                </a:schemeClr>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824065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скругленные углы 3">
            <a:extLst>
              <a:ext uri="{FF2B5EF4-FFF2-40B4-BE49-F238E27FC236}">
                <a16:creationId xmlns:a16="http://schemas.microsoft.com/office/drawing/2014/main" id="{F4339B4A-594F-49CC-94A3-7FD01D803E71}"/>
              </a:ext>
            </a:extLst>
          </p:cNvPr>
          <p:cNvSpPr/>
          <p:nvPr/>
        </p:nvSpPr>
        <p:spPr>
          <a:xfrm>
            <a:off x="3484127" y="891210"/>
            <a:ext cx="4996068" cy="914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uk-UA" sz="2000" b="1" dirty="0">
                <a:latin typeface="Times New Roman" panose="02020603050405020304" pitchFamily="18" charset="0"/>
                <a:cs typeface="Times New Roman" panose="02020603050405020304" pitchFamily="18" charset="0"/>
              </a:rPr>
              <a:t>Стратегії диверсифікованого зростання </a:t>
            </a:r>
          </a:p>
        </p:txBody>
      </p:sp>
      <p:sp>
        <p:nvSpPr>
          <p:cNvPr id="6" name="Прямоугольник: скругленные углы 5">
            <a:extLst>
              <a:ext uri="{FF2B5EF4-FFF2-40B4-BE49-F238E27FC236}">
                <a16:creationId xmlns:a16="http://schemas.microsoft.com/office/drawing/2014/main" id="{58090F7F-CE9E-4CDE-8BEE-9D8E28EE64E7}"/>
              </a:ext>
            </a:extLst>
          </p:cNvPr>
          <p:cNvSpPr/>
          <p:nvPr/>
        </p:nvSpPr>
        <p:spPr>
          <a:xfrm>
            <a:off x="6294784" y="2630557"/>
            <a:ext cx="4014735" cy="111980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uk-UA" sz="2000" b="1" dirty="0">
                <a:latin typeface="Times New Roman" panose="02020603050405020304" pitchFamily="18" charset="0"/>
                <a:cs typeface="Times New Roman" panose="02020603050405020304" pitchFamily="18" charset="0"/>
              </a:rPr>
              <a:t>Стратегія незв'язаної  (конгломератної) диверсифікації</a:t>
            </a:r>
          </a:p>
        </p:txBody>
      </p:sp>
      <p:sp>
        <p:nvSpPr>
          <p:cNvPr id="10" name="Прямоугольник: скругленные углы 9">
            <a:extLst>
              <a:ext uri="{FF2B5EF4-FFF2-40B4-BE49-F238E27FC236}">
                <a16:creationId xmlns:a16="http://schemas.microsoft.com/office/drawing/2014/main" id="{EA1F2532-4BB9-4376-BF98-E0627E1F6186}"/>
              </a:ext>
            </a:extLst>
          </p:cNvPr>
          <p:cNvSpPr/>
          <p:nvPr/>
        </p:nvSpPr>
        <p:spPr>
          <a:xfrm>
            <a:off x="1746948" y="2620617"/>
            <a:ext cx="4014735" cy="112974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uk-UA" sz="2000" b="1" dirty="0">
                <a:latin typeface="Times New Roman" panose="02020603050405020304" pitchFamily="18" charset="0"/>
                <a:cs typeface="Times New Roman" panose="02020603050405020304" pitchFamily="18" charset="0"/>
              </a:rPr>
              <a:t>Стратегія зв'язаної диверсифікації</a:t>
            </a:r>
          </a:p>
        </p:txBody>
      </p:sp>
      <p:sp>
        <p:nvSpPr>
          <p:cNvPr id="11" name="Прямоугольник: скругленные углы 10">
            <a:extLst>
              <a:ext uri="{FF2B5EF4-FFF2-40B4-BE49-F238E27FC236}">
                <a16:creationId xmlns:a16="http://schemas.microsoft.com/office/drawing/2014/main" id="{32D2B08D-AF72-47EE-957B-C1B3FE94A62A}"/>
              </a:ext>
            </a:extLst>
          </p:cNvPr>
          <p:cNvSpPr/>
          <p:nvPr/>
        </p:nvSpPr>
        <p:spPr>
          <a:xfrm>
            <a:off x="721049" y="4522303"/>
            <a:ext cx="2763078" cy="1351721"/>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uk-UA" sz="2000" b="1" dirty="0">
                <a:latin typeface="Times New Roman" panose="02020603050405020304" pitchFamily="18" charset="0"/>
                <a:cs typeface="Times New Roman" panose="02020603050405020304" pitchFamily="18" charset="0"/>
              </a:rPr>
              <a:t>Стратегія концентричної диверсифікації</a:t>
            </a:r>
          </a:p>
        </p:txBody>
      </p:sp>
      <p:sp>
        <p:nvSpPr>
          <p:cNvPr id="12" name="Прямоугольник: скругленные углы 11">
            <a:extLst>
              <a:ext uri="{FF2B5EF4-FFF2-40B4-BE49-F238E27FC236}">
                <a16:creationId xmlns:a16="http://schemas.microsoft.com/office/drawing/2014/main" id="{70E36EB3-97EF-4761-8418-8D8BCBCF797A}"/>
              </a:ext>
            </a:extLst>
          </p:cNvPr>
          <p:cNvSpPr/>
          <p:nvPr/>
        </p:nvSpPr>
        <p:spPr>
          <a:xfrm>
            <a:off x="4015410" y="4575312"/>
            <a:ext cx="2763078" cy="129871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uk-UA" sz="2000" b="1" dirty="0">
                <a:latin typeface="Times New Roman" panose="02020603050405020304" pitchFamily="18" charset="0"/>
                <a:cs typeface="Times New Roman" panose="02020603050405020304" pitchFamily="18" charset="0"/>
              </a:rPr>
              <a:t>Стратегія горизонтальної диверсифікації</a:t>
            </a:r>
          </a:p>
        </p:txBody>
      </p:sp>
      <p:sp>
        <p:nvSpPr>
          <p:cNvPr id="13" name="Стрелка: вниз 12">
            <a:extLst>
              <a:ext uri="{FF2B5EF4-FFF2-40B4-BE49-F238E27FC236}">
                <a16:creationId xmlns:a16="http://schemas.microsoft.com/office/drawing/2014/main" id="{5BC9630E-3A1B-4D44-9798-CA993F5B92E7}"/>
              </a:ext>
            </a:extLst>
          </p:cNvPr>
          <p:cNvSpPr/>
          <p:nvPr/>
        </p:nvSpPr>
        <p:spPr>
          <a:xfrm>
            <a:off x="4015410" y="1805610"/>
            <a:ext cx="484632" cy="824947"/>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UA"/>
          </a:p>
        </p:txBody>
      </p:sp>
      <p:sp>
        <p:nvSpPr>
          <p:cNvPr id="14" name="Стрелка: вниз 13">
            <a:extLst>
              <a:ext uri="{FF2B5EF4-FFF2-40B4-BE49-F238E27FC236}">
                <a16:creationId xmlns:a16="http://schemas.microsoft.com/office/drawing/2014/main" id="{82574EC3-7B67-4490-9574-F67B4E2AE9CC}"/>
              </a:ext>
            </a:extLst>
          </p:cNvPr>
          <p:cNvSpPr/>
          <p:nvPr/>
        </p:nvSpPr>
        <p:spPr>
          <a:xfrm>
            <a:off x="7360986" y="1805610"/>
            <a:ext cx="484632" cy="824947"/>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UA"/>
          </a:p>
        </p:txBody>
      </p:sp>
      <p:sp>
        <p:nvSpPr>
          <p:cNvPr id="15" name="Стрелка: вниз 14">
            <a:extLst>
              <a:ext uri="{FF2B5EF4-FFF2-40B4-BE49-F238E27FC236}">
                <a16:creationId xmlns:a16="http://schemas.microsoft.com/office/drawing/2014/main" id="{789ECC19-7B17-4E2A-9FC7-CD5D44456760}"/>
              </a:ext>
            </a:extLst>
          </p:cNvPr>
          <p:cNvSpPr/>
          <p:nvPr/>
        </p:nvSpPr>
        <p:spPr>
          <a:xfrm>
            <a:off x="2392019" y="3723860"/>
            <a:ext cx="484632" cy="824947"/>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UA"/>
          </a:p>
        </p:txBody>
      </p:sp>
      <p:sp>
        <p:nvSpPr>
          <p:cNvPr id="16" name="Стрелка: вниз 15">
            <a:extLst>
              <a:ext uri="{FF2B5EF4-FFF2-40B4-BE49-F238E27FC236}">
                <a16:creationId xmlns:a16="http://schemas.microsoft.com/office/drawing/2014/main" id="{6022C867-8E8F-4BBF-B261-93CCFE7DF41E}"/>
              </a:ext>
            </a:extLst>
          </p:cNvPr>
          <p:cNvSpPr/>
          <p:nvPr/>
        </p:nvSpPr>
        <p:spPr>
          <a:xfrm>
            <a:off x="4547621" y="3723860"/>
            <a:ext cx="484632" cy="824947"/>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UA"/>
          </a:p>
        </p:txBody>
      </p:sp>
    </p:spTree>
    <p:extLst>
      <p:ext uri="{BB962C8B-B14F-4D97-AF65-F5344CB8AC3E}">
        <p14:creationId xmlns:p14="http://schemas.microsoft.com/office/powerpoint/2010/main" val="231782454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4AF8158D-2A72-4D5B-9314-5AA229FF38C3}"/>
              </a:ext>
            </a:extLst>
          </p:cNvPr>
          <p:cNvSpPr>
            <a:spLocks noGrp="1"/>
          </p:cNvSpPr>
          <p:nvPr>
            <p:ph idx="1"/>
          </p:nvPr>
        </p:nvSpPr>
        <p:spPr>
          <a:xfrm>
            <a:off x="1008638" y="808867"/>
            <a:ext cx="9089519" cy="5406403"/>
          </a:xfrm>
        </p:spPr>
        <p:txBody>
          <a:bodyPr>
            <a:noAutofit/>
          </a:bodyPr>
          <a:lstStyle/>
          <a:p>
            <a:pPr marL="180000" indent="0" algn="just">
              <a:spcBef>
                <a:spcPts val="0"/>
              </a:spcBef>
              <a:buNone/>
            </a:pPr>
            <a:r>
              <a:rPr lang="uk-UA" sz="2200" b="1" i="1" dirty="0">
                <a:solidFill>
                  <a:schemeClr val="accent2">
                    <a:lumMod val="75000"/>
                  </a:schemeClr>
                </a:solidFill>
                <a:latin typeface="Times New Roman" panose="02020603050405020304" pitchFamily="18" charset="0"/>
                <a:ea typeface="Times New Roman" panose="02020603050405020304" pitchFamily="18" charset="0"/>
              </a:rPr>
              <a:t>Концентрична диверсифікація </a:t>
            </a:r>
            <a:r>
              <a:rPr lang="uk-UA" sz="2200" b="1" dirty="0">
                <a:solidFill>
                  <a:schemeClr val="accent1">
                    <a:lumMod val="75000"/>
                  </a:schemeClr>
                </a:solidFill>
                <a:latin typeface="Times New Roman" panose="02020603050405020304" pitchFamily="18" charset="0"/>
                <a:ea typeface="Times New Roman" panose="02020603050405020304" pitchFamily="18" charset="0"/>
              </a:rPr>
              <a:t>передбачає поповнення номенклатури товарами зі спорідненою технологією виготовлення.</a:t>
            </a:r>
            <a:endParaRPr lang="ru-UA" sz="2200" b="1" dirty="0">
              <a:solidFill>
                <a:schemeClr val="accent1">
                  <a:lumMod val="75000"/>
                </a:schemeClr>
              </a:solidFill>
              <a:latin typeface="Times New Roman" panose="02020603050405020304" pitchFamily="18" charset="0"/>
              <a:ea typeface="Times New Roman" panose="02020603050405020304" pitchFamily="18" charset="0"/>
            </a:endParaRPr>
          </a:p>
          <a:p>
            <a:pPr marL="180000" indent="0" algn="just">
              <a:spcBef>
                <a:spcPts val="0"/>
              </a:spcBef>
              <a:buNone/>
              <a:tabLst>
                <a:tab pos="363220" algn="l"/>
              </a:tabLst>
            </a:pPr>
            <a:r>
              <a:rPr lang="uk-UA" sz="2200" b="1" i="1" dirty="0">
                <a:solidFill>
                  <a:schemeClr val="accent2">
                    <a:lumMod val="75000"/>
                  </a:schemeClr>
                </a:solidFill>
                <a:latin typeface="Times New Roman" panose="02020603050405020304" pitchFamily="18" charset="0"/>
                <a:ea typeface="Times New Roman" panose="02020603050405020304" pitchFamily="18" charset="0"/>
              </a:rPr>
              <a:t>Горизонтальна диверсифікація </a:t>
            </a:r>
            <a:r>
              <a:rPr lang="uk-UA" sz="2200" b="1" dirty="0">
                <a:solidFill>
                  <a:schemeClr val="accent1">
                    <a:lumMod val="75000"/>
                  </a:schemeClr>
                </a:solidFill>
                <a:latin typeface="Times New Roman" panose="02020603050405020304" pitchFamily="18" charset="0"/>
                <a:ea typeface="Times New Roman" panose="02020603050405020304" pitchFamily="18" charset="0"/>
              </a:rPr>
              <a:t>являє собою ситуацію, коли організація виробляє нові товари і послуги, орієнтуючись при цьому на вже освоєний ринок.</a:t>
            </a:r>
            <a:endParaRPr lang="ru-UA" sz="2200" b="1" dirty="0">
              <a:solidFill>
                <a:schemeClr val="accent1">
                  <a:lumMod val="75000"/>
                </a:schemeClr>
              </a:solidFill>
              <a:latin typeface="Times New Roman" panose="02020603050405020304" pitchFamily="18" charset="0"/>
              <a:ea typeface="Times New Roman" panose="02020603050405020304" pitchFamily="18" charset="0"/>
            </a:endParaRPr>
          </a:p>
          <a:p>
            <a:pPr marL="180000" indent="0" algn="just">
              <a:spcBef>
                <a:spcPts val="0"/>
              </a:spcBef>
              <a:buNone/>
              <a:tabLst>
                <a:tab pos="571500" algn="l"/>
              </a:tabLst>
            </a:pPr>
            <a:r>
              <a:rPr lang="uk-UA" sz="2200" b="1" i="1" dirty="0">
                <a:solidFill>
                  <a:schemeClr val="accent2">
                    <a:lumMod val="75000"/>
                  </a:schemeClr>
                </a:solidFill>
                <a:latin typeface="Times New Roman" panose="02020603050405020304" pitchFamily="18" charset="0"/>
                <a:ea typeface="Times New Roman" panose="02020603050405020304" pitchFamily="18" charset="0"/>
              </a:rPr>
              <a:t>Незв'язана (конгломератна) диверсифікація</a:t>
            </a:r>
            <a:r>
              <a:rPr lang="uk-UA" sz="2200" b="1" dirty="0">
                <a:solidFill>
                  <a:schemeClr val="accent2">
                    <a:lumMod val="75000"/>
                  </a:schemeClr>
                </a:solidFill>
                <a:latin typeface="Times New Roman" panose="02020603050405020304" pitchFamily="18" charset="0"/>
                <a:ea typeface="Times New Roman" panose="02020603050405020304" pitchFamily="18" charset="0"/>
              </a:rPr>
              <a:t> </a:t>
            </a:r>
            <a:r>
              <a:rPr lang="uk-UA" sz="2200" b="1" dirty="0">
                <a:solidFill>
                  <a:schemeClr val="accent1">
                    <a:lumMod val="75000"/>
                  </a:schemeClr>
                </a:solidFill>
                <a:latin typeface="Times New Roman" panose="02020603050405020304" pitchFamily="18" charset="0"/>
                <a:ea typeface="Times New Roman" panose="02020603050405020304" pitchFamily="18" charset="0"/>
              </a:rPr>
              <a:t>— це ситуація, при якій як технологія, так і ринки радикально розрізняються. </a:t>
            </a:r>
          </a:p>
          <a:p>
            <a:pPr marL="180000" indent="0" algn="just">
              <a:spcBef>
                <a:spcPts val="0"/>
              </a:spcBef>
              <a:buNone/>
              <a:tabLst>
                <a:tab pos="571500" algn="l"/>
              </a:tabLst>
            </a:pPr>
            <a:r>
              <a:rPr lang="uk-UA" sz="2200" b="1" dirty="0">
                <a:solidFill>
                  <a:schemeClr val="accent1">
                    <a:lumMod val="75000"/>
                  </a:schemeClr>
                </a:solidFill>
                <a:latin typeface="Times New Roman" panose="02020603050405020304" pitchFamily="18" charset="0"/>
                <a:ea typeface="Times New Roman" panose="02020603050405020304" pitchFamily="18" charset="0"/>
              </a:rPr>
              <a:t>Ця стратегія передбачає розширення діяльності організації на нові, не зв'язані один з одним галузі.</a:t>
            </a:r>
            <a:endParaRPr lang="ru-UA" sz="2200" b="1" dirty="0">
              <a:solidFill>
                <a:schemeClr val="accent1">
                  <a:lumMod val="75000"/>
                </a:schemeClr>
              </a:solidFill>
              <a:latin typeface="Times New Roman" panose="02020603050405020304" pitchFamily="18" charset="0"/>
              <a:ea typeface="Times New Roman" panose="02020603050405020304" pitchFamily="18" charset="0"/>
            </a:endParaRPr>
          </a:p>
          <a:p>
            <a:pPr marL="180000" indent="0" algn="just">
              <a:spcBef>
                <a:spcPts val="0"/>
              </a:spcBef>
              <a:buNone/>
            </a:pPr>
            <a:r>
              <a:rPr lang="uk-UA" sz="2200" b="1" dirty="0">
                <a:solidFill>
                  <a:schemeClr val="accent2">
                    <a:lumMod val="75000"/>
                  </a:schemeClr>
                </a:solidFill>
                <a:latin typeface="Times New Roman" panose="02020603050405020304" pitchFamily="18" charset="0"/>
                <a:ea typeface="Times New Roman" panose="02020603050405020304" pitchFamily="18" charset="0"/>
              </a:rPr>
              <a:t>Основна перевага стратегії незв'язаної диверсифікації </a:t>
            </a:r>
            <a:r>
              <a:rPr lang="uk-UA" sz="2200" b="1" dirty="0">
                <a:solidFill>
                  <a:schemeClr val="accent1">
                    <a:lumMod val="75000"/>
                  </a:schemeClr>
                </a:solidFill>
                <a:latin typeface="Times New Roman" panose="02020603050405020304" pitchFamily="18" charset="0"/>
                <a:ea typeface="Times New Roman" panose="02020603050405020304" pitchFamily="18" charset="0"/>
              </a:rPr>
              <a:t>базується на зниженні ризику для конгломерату в цілому. Зниження ризику відбувається за рахунок того, що різні галузі в однаковий час перебувають на різних стадіях своїх життєвих циклів. Збитки, викликані спадом в одних галузях, компенсуються прибутками, обумовленими підйомом в інших.</a:t>
            </a:r>
            <a:endParaRPr lang="ru-UA" sz="2200" b="1" dirty="0">
              <a:solidFill>
                <a:schemeClr val="accent1">
                  <a:lumMod val="75000"/>
                </a:schemeClr>
              </a:solidFill>
            </a:endParaRPr>
          </a:p>
        </p:txBody>
      </p:sp>
    </p:spTree>
    <p:extLst>
      <p:ext uri="{BB962C8B-B14F-4D97-AF65-F5344CB8AC3E}">
        <p14:creationId xmlns:p14="http://schemas.microsoft.com/office/powerpoint/2010/main" val="48760251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1026A3CB-C3FF-4727-A40B-97DAD38072B5}"/>
              </a:ext>
            </a:extLst>
          </p:cNvPr>
          <p:cNvSpPr>
            <a:spLocks noGrp="1"/>
          </p:cNvSpPr>
          <p:nvPr>
            <p:ph idx="1"/>
          </p:nvPr>
        </p:nvSpPr>
        <p:spPr>
          <a:xfrm>
            <a:off x="385785" y="832388"/>
            <a:ext cx="9169031" cy="5193223"/>
          </a:xfrm>
        </p:spPr>
        <p:txBody>
          <a:bodyPr/>
          <a:lstStyle/>
          <a:p>
            <a:pPr indent="0" algn="just">
              <a:spcBef>
                <a:spcPts val="600"/>
              </a:spcBef>
              <a:buNone/>
            </a:pPr>
            <a:r>
              <a:rPr lang="uk-UA" sz="2800" b="1" dirty="0">
                <a:solidFill>
                  <a:schemeClr val="accent2">
                    <a:lumMod val="75000"/>
                  </a:schemeClr>
                </a:solidFill>
                <a:latin typeface="Times New Roman" panose="02020603050405020304" pitchFamily="18" charset="0"/>
                <a:ea typeface="Times New Roman" panose="02020603050405020304" pitchFamily="18" charset="0"/>
              </a:rPr>
              <a:t>Стратегія втримання ринкової позиції</a:t>
            </a:r>
            <a:r>
              <a:rPr lang="uk-UA" sz="2800" dirty="0">
                <a:solidFill>
                  <a:schemeClr val="accent2">
                    <a:lumMod val="75000"/>
                  </a:schemeClr>
                </a:solidFill>
                <a:latin typeface="Times New Roman" panose="02020603050405020304" pitchFamily="18" charset="0"/>
                <a:ea typeface="Times New Roman" panose="02020603050405020304" pitchFamily="18" charset="0"/>
              </a:rPr>
              <a:t> </a:t>
            </a:r>
            <a:r>
              <a:rPr lang="uk-UA" sz="2800" b="1" dirty="0">
                <a:solidFill>
                  <a:schemeClr val="accent1">
                    <a:lumMod val="75000"/>
                  </a:schemeClr>
                </a:solidFill>
                <a:latin typeface="Times New Roman" panose="02020603050405020304" pitchFamily="18" charset="0"/>
                <a:ea typeface="Times New Roman" panose="02020603050405020304" pitchFamily="18" charset="0"/>
              </a:rPr>
              <a:t>традиційна для ситуації, коли компанії не бачать можливостей зростання або задоволені існуючим положенням на ринку. Метою є збереження існуючих покупців або залучення нових замість тих, що пішли. </a:t>
            </a:r>
          </a:p>
          <a:p>
            <a:pPr indent="0" algn="just">
              <a:spcBef>
                <a:spcPts val="600"/>
              </a:spcBef>
              <a:buNone/>
            </a:pPr>
            <a:r>
              <a:rPr lang="uk-UA" sz="2800" b="1" dirty="0">
                <a:solidFill>
                  <a:schemeClr val="accent1">
                    <a:lumMod val="75000"/>
                  </a:schemeClr>
                </a:solidFill>
                <a:latin typeface="Times New Roman" panose="02020603050405020304" pitchFamily="18" charset="0"/>
                <a:ea typeface="Times New Roman" panose="02020603050405020304" pitchFamily="18" charset="0"/>
              </a:rPr>
              <a:t>У ряді випадків зміни у зовнішньому або внутрішньому середовищах організації призводять до того, що раніше приваблива сфера бізнесу перестає приносити бажаний прибуток. У таких випадках фірми використовують </a:t>
            </a:r>
            <a:r>
              <a:rPr lang="uk-UA" sz="2800" b="1" dirty="0">
                <a:solidFill>
                  <a:schemeClr val="accent2">
                    <a:lumMod val="75000"/>
                  </a:schemeClr>
                </a:solidFill>
                <a:latin typeface="Times New Roman" panose="02020603050405020304" pitchFamily="18" charset="0"/>
                <a:ea typeface="Times New Roman" panose="02020603050405020304" pitchFamily="18" charset="0"/>
              </a:rPr>
              <a:t>стратегії скорочення</a:t>
            </a:r>
            <a:r>
              <a:rPr lang="uk-UA" sz="2800" b="1" dirty="0">
                <a:solidFill>
                  <a:schemeClr val="accent1">
                    <a:lumMod val="75000"/>
                  </a:schemeClr>
                </a:solidFill>
                <a:latin typeface="Times New Roman" panose="02020603050405020304" pitchFamily="18" charset="0"/>
                <a:ea typeface="Times New Roman" panose="02020603050405020304" pitchFamily="18" charset="0"/>
              </a:rPr>
              <a:t>, що необхідно для зміни позицій бізнесу</a:t>
            </a:r>
            <a:r>
              <a:rPr lang="ru-RU" sz="2800" dirty="0">
                <a:solidFill>
                  <a:schemeClr val="tx2">
                    <a:lumMod val="75000"/>
                  </a:schemeClr>
                </a:solidFill>
                <a:latin typeface="Times New Roman" panose="02020603050405020304" pitchFamily="18" charset="0"/>
                <a:ea typeface="Times New Roman" panose="02020603050405020304" pitchFamily="18" charset="0"/>
              </a:rPr>
              <a:t>.</a:t>
            </a:r>
          </a:p>
          <a:p>
            <a:pPr indent="0" algn="just">
              <a:spcBef>
                <a:spcPts val="0"/>
              </a:spcBef>
              <a:buNone/>
            </a:pPr>
            <a:endParaRPr lang="ru-UA" sz="2800" dirty="0">
              <a:solidFill>
                <a:schemeClr val="tx2">
                  <a:lumMod val="75000"/>
                </a:schemeClr>
              </a:solidFill>
              <a:latin typeface="Times New Roman" panose="02020603050405020304" pitchFamily="18" charset="0"/>
              <a:ea typeface="Times New Roman" panose="02020603050405020304" pitchFamily="18" charset="0"/>
            </a:endParaRPr>
          </a:p>
          <a:p>
            <a:endParaRPr lang="ru-UA" dirty="0"/>
          </a:p>
        </p:txBody>
      </p:sp>
    </p:spTree>
    <p:extLst>
      <p:ext uri="{BB962C8B-B14F-4D97-AF65-F5344CB8AC3E}">
        <p14:creationId xmlns:p14="http://schemas.microsoft.com/office/powerpoint/2010/main" val="171105498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779155FC-377E-4CE4-B443-210ECF90B164}"/>
              </a:ext>
            </a:extLst>
          </p:cNvPr>
          <p:cNvSpPr>
            <a:spLocks noGrp="1"/>
          </p:cNvSpPr>
          <p:nvPr>
            <p:ph type="title"/>
          </p:nvPr>
        </p:nvSpPr>
        <p:spPr>
          <a:xfrm>
            <a:off x="1431510" y="487775"/>
            <a:ext cx="8596668" cy="689113"/>
          </a:xfrm>
        </p:spPr>
        <p:txBody>
          <a:bodyPr/>
          <a:lstStyle/>
          <a:p>
            <a:pPr algn="ctr"/>
            <a:r>
              <a:rPr lang="uk-UA" b="1" dirty="0">
                <a:latin typeface="Times New Roman" panose="02020603050405020304" pitchFamily="18" charset="0"/>
                <a:cs typeface="Times New Roman" panose="02020603050405020304" pitchFamily="18" charset="0"/>
              </a:rPr>
              <a:t>Види стратегій скорочення</a:t>
            </a:r>
          </a:p>
        </p:txBody>
      </p:sp>
      <p:sp>
        <p:nvSpPr>
          <p:cNvPr id="3" name="Объект 2">
            <a:extLst>
              <a:ext uri="{FF2B5EF4-FFF2-40B4-BE49-F238E27FC236}">
                <a16:creationId xmlns:a16="http://schemas.microsoft.com/office/drawing/2014/main" id="{7492198D-6AB6-4668-98C5-34FCD731C585}"/>
              </a:ext>
            </a:extLst>
          </p:cNvPr>
          <p:cNvSpPr>
            <a:spLocks noGrp="1"/>
          </p:cNvSpPr>
          <p:nvPr>
            <p:ph idx="1"/>
          </p:nvPr>
        </p:nvSpPr>
        <p:spPr>
          <a:xfrm>
            <a:off x="757614" y="1389036"/>
            <a:ext cx="8970249" cy="4636632"/>
          </a:xfrm>
        </p:spPr>
        <p:txBody>
          <a:bodyPr/>
          <a:lstStyle/>
          <a:p>
            <a:pPr marL="0" indent="0">
              <a:buNone/>
            </a:pPr>
            <a:endParaRPr lang="ru-UA" dirty="0"/>
          </a:p>
        </p:txBody>
      </p:sp>
      <p:sp>
        <p:nvSpPr>
          <p:cNvPr id="4" name="Прямоугольник: скругленные углы 3">
            <a:extLst>
              <a:ext uri="{FF2B5EF4-FFF2-40B4-BE49-F238E27FC236}">
                <a16:creationId xmlns:a16="http://schemas.microsoft.com/office/drawing/2014/main" id="{DAC73FDA-2DD9-48C2-BBD5-44A8548AAB57}"/>
              </a:ext>
            </a:extLst>
          </p:cNvPr>
          <p:cNvSpPr/>
          <p:nvPr/>
        </p:nvSpPr>
        <p:spPr>
          <a:xfrm>
            <a:off x="3468918" y="1917227"/>
            <a:ext cx="4243160" cy="914399"/>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uk-UA" sz="2800" b="1" dirty="0">
                <a:latin typeface="Times New Roman" panose="02020603050405020304" pitchFamily="18" charset="0"/>
                <a:cs typeface="Times New Roman" panose="02020603050405020304" pitchFamily="18" charset="0"/>
              </a:rPr>
              <a:t>Стратегії скорочення</a:t>
            </a:r>
            <a:endParaRPr lang="ru-UA" sz="2800" b="1" dirty="0">
              <a:latin typeface="Times New Roman" panose="02020603050405020304" pitchFamily="18" charset="0"/>
              <a:cs typeface="Times New Roman" panose="02020603050405020304" pitchFamily="18" charset="0"/>
            </a:endParaRPr>
          </a:p>
        </p:txBody>
      </p:sp>
      <p:sp>
        <p:nvSpPr>
          <p:cNvPr id="6" name="Прямоугольник: скругленные углы 5">
            <a:extLst>
              <a:ext uri="{FF2B5EF4-FFF2-40B4-BE49-F238E27FC236}">
                <a16:creationId xmlns:a16="http://schemas.microsoft.com/office/drawing/2014/main" id="{821024D2-A0E0-44FB-BB5B-5D52EDDF981C}"/>
              </a:ext>
            </a:extLst>
          </p:cNvPr>
          <p:cNvSpPr/>
          <p:nvPr/>
        </p:nvSpPr>
        <p:spPr>
          <a:xfrm>
            <a:off x="843759" y="2865428"/>
            <a:ext cx="2120348" cy="1273023"/>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uk-UA" sz="2000" b="1" dirty="0">
                <a:latin typeface="Times New Roman" panose="02020603050405020304" pitchFamily="18" charset="0"/>
                <a:ea typeface="Times New Roman" panose="02020603050405020304" pitchFamily="18" charset="0"/>
              </a:rPr>
              <a:t>Стратегія ліквідації (елімінації)</a:t>
            </a:r>
            <a:endParaRPr lang="ru-UA" sz="2000" dirty="0"/>
          </a:p>
        </p:txBody>
      </p:sp>
      <p:sp>
        <p:nvSpPr>
          <p:cNvPr id="10" name="Прямоугольник: скругленные углы 9">
            <a:extLst>
              <a:ext uri="{FF2B5EF4-FFF2-40B4-BE49-F238E27FC236}">
                <a16:creationId xmlns:a16="http://schemas.microsoft.com/office/drawing/2014/main" id="{F270EA41-EA2F-45C6-B0C6-ECD3F0BCABBF}"/>
              </a:ext>
            </a:extLst>
          </p:cNvPr>
          <p:cNvSpPr/>
          <p:nvPr/>
        </p:nvSpPr>
        <p:spPr>
          <a:xfrm>
            <a:off x="3233531" y="3707353"/>
            <a:ext cx="2120348" cy="1273023"/>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uk-UA" sz="2000" b="1" dirty="0">
                <a:latin typeface="Times New Roman" panose="02020603050405020304" pitchFamily="18" charset="0"/>
                <a:ea typeface="Times New Roman" panose="02020603050405020304" pitchFamily="18" charset="0"/>
              </a:rPr>
              <a:t>Стратегія «збору врожаю»</a:t>
            </a:r>
            <a:endParaRPr lang="ru-UA" sz="2000" dirty="0"/>
          </a:p>
        </p:txBody>
      </p:sp>
      <p:sp>
        <p:nvSpPr>
          <p:cNvPr id="11" name="Прямоугольник: скругленные углы 10">
            <a:extLst>
              <a:ext uri="{FF2B5EF4-FFF2-40B4-BE49-F238E27FC236}">
                <a16:creationId xmlns:a16="http://schemas.microsoft.com/office/drawing/2014/main" id="{EA57B1F2-29F7-427E-A569-D4C5C69B7E22}"/>
              </a:ext>
            </a:extLst>
          </p:cNvPr>
          <p:cNvSpPr/>
          <p:nvPr/>
        </p:nvSpPr>
        <p:spPr>
          <a:xfrm>
            <a:off x="5729844" y="3707352"/>
            <a:ext cx="2180233" cy="1273023"/>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uk-UA" sz="2000" b="1" dirty="0">
                <a:latin typeface="Times New Roman" panose="02020603050405020304" pitchFamily="18" charset="0"/>
                <a:ea typeface="Times New Roman" panose="02020603050405020304" pitchFamily="18" charset="0"/>
              </a:rPr>
              <a:t>Стратегія продажу окремих підприємств</a:t>
            </a:r>
            <a:endParaRPr lang="ru-UA" sz="2000" dirty="0"/>
          </a:p>
        </p:txBody>
      </p:sp>
      <p:sp>
        <p:nvSpPr>
          <p:cNvPr id="12" name="Прямоугольник: скругленные углы 11">
            <a:extLst>
              <a:ext uri="{FF2B5EF4-FFF2-40B4-BE49-F238E27FC236}">
                <a16:creationId xmlns:a16="http://schemas.microsoft.com/office/drawing/2014/main" id="{39722CF7-CD28-4541-BB32-AAF642A251F2}"/>
              </a:ext>
            </a:extLst>
          </p:cNvPr>
          <p:cNvSpPr/>
          <p:nvPr/>
        </p:nvSpPr>
        <p:spPr>
          <a:xfrm>
            <a:off x="8275977" y="2865428"/>
            <a:ext cx="2120348" cy="1273023"/>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uk-UA" sz="2000" b="1" dirty="0">
                <a:latin typeface="Times New Roman" panose="02020603050405020304" pitchFamily="18" charset="0"/>
                <a:ea typeface="Times New Roman" panose="02020603050405020304" pitchFamily="18" charset="0"/>
              </a:rPr>
              <a:t>Стратегія скорочення витрат</a:t>
            </a:r>
            <a:endParaRPr lang="ru-UA" sz="2000" dirty="0"/>
          </a:p>
        </p:txBody>
      </p:sp>
      <p:cxnSp>
        <p:nvCxnSpPr>
          <p:cNvPr id="14" name="Прямая со стрелкой 13">
            <a:extLst>
              <a:ext uri="{FF2B5EF4-FFF2-40B4-BE49-F238E27FC236}">
                <a16:creationId xmlns:a16="http://schemas.microsoft.com/office/drawing/2014/main" id="{BC2CE634-A768-455A-B88E-C198C0C51D34}"/>
              </a:ext>
            </a:extLst>
          </p:cNvPr>
          <p:cNvCxnSpPr/>
          <p:nvPr/>
        </p:nvCxnSpPr>
        <p:spPr>
          <a:xfrm>
            <a:off x="4412974" y="2865428"/>
            <a:ext cx="0" cy="841924"/>
          </a:xfrm>
          <a:prstGeom prst="straightConnector1">
            <a:avLst/>
          </a:prstGeom>
          <a:ln w="38100">
            <a:tailEnd type="stealth" w="med" len="lg"/>
          </a:ln>
        </p:spPr>
        <p:style>
          <a:lnRef idx="1">
            <a:schemeClr val="accent1"/>
          </a:lnRef>
          <a:fillRef idx="0">
            <a:schemeClr val="accent1"/>
          </a:fillRef>
          <a:effectRef idx="0">
            <a:schemeClr val="accent1"/>
          </a:effectRef>
          <a:fontRef idx="minor">
            <a:schemeClr val="tx1"/>
          </a:fontRef>
        </p:style>
      </p:cxnSp>
      <p:cxnSp>
        <p:nvCxnSpPr>
          <p:cNvPr id="16" name="Прямая со стрелкой 15">
            <a:extLst>
              <a:ext uri="{FF2B5EF4-FFF2-40B4-BE49-F238E27FC236}">
                <a16:creationId xmlns:a16="http://schemas.microsoft.com/office/drawing/2014/main" id="{C8036FCA-9B1C-4484-B8D5-E377B32C715F}"/>
              </a:ext>
            </a:extLst>
          </p:cNvPr>
          <p:cNvCxnSpPr/>
          <p:nvPr/>
        </p:nvCxnSpPr>
        <p:spPr>
          <a:xfrm>
            <a:off x="6819960" y="2865428"/>
            <a:ext cx="0" cy="841924"/>
          </a:xfrm>
          <a:prstGeom prst="straightConnector1">
            <a:avLst/>
          </a:prstGeom>
          <a:ln w="38100">
            <a:tailEnd type="stealth" w="med" len="lg"/>
          </a:ln>
        </p:spPr>
        <p:style>
          <a:lnRef idx="1">
            <a:schemeClr val="accent1"/>
          </a:lnRef>
          <a:fillRef idx="0">
            <a:schemeClr val="accent1"/>
          </a:fillRef>
          <a:effectRef idx="0">
            <a:schemeClr val="accent1"/>
          </a:effectRef>
          <a:fontRef idx="minor">
            <a:schemeClr val="tx1"/>
          </a:fontRef>
        </p:style>
      </p:cxnSp>
      <p:cxnSp>
        <p:nvCxnSpPr>
          <p:cNvPr id="18" name="Прямая со стрелкой 17">
            <a:extLst>
              <a:ext uri="{FF2B5EF4-FFF2-40B4-BE49-F238E27FC236}">
                <a16:creationId xmlns:a16="http://schemas.microsoft.com/office/drawing/2014/main" id="{E52B7042-1FF3-40DA-81CF-367FBF6F80B6}"/>
              </a:ext>
            </a:extLst>
          </p:cNvPr>
          <p:cNvCxnSpPr>
            <a:cxnSpLocks/>
          </p:cNvCxnSpPr>
          <p:nvPr/>
        </p:nvCxnSpPr>
        <p:spPr>
          <a:xfrm flipH="1">
            <a:off x="2827483" y="2662061"/>
            <a:ext cx="641435" cy="307096"/>
          </a:xfrm>
          <a:prstGeom prst="straightConnector1">
            <a:avLst/>
          </a:prstGeom>
          <a:ln w="38100">
            <a:headEnd type="none"/>
            <a:tailEnd type="stealth" w="med" len="lg"/>
          </a:ln>
        </p:spPr>
        <p:style>
          <a:lnRef idx="1">
            <a:schemeClr val="accent1"/>
          </a:lnRef>
          <a:fillRef idx="0">
            <a:schemeClr val="accent1"/>
          </a:fillRef>
          <a:effectRef idx="0">
            <a:schemeClr val="accent1"/>
          </a:effectRef>
          <a:fontRef idx="minor">
            <a:schemeClr val="tx1"/>
          </a:fontRef>
        </p:style>
      </p:cxnSp>
      <p:cxnSp>
        <p:nvCxnSpPr>
          <p:cNvPr id="20" name="Прямая со стрелкой 19">
            <a:extLst>
              <a:ext uri="{FF2B5EF4-FFF2-40B4-BE49-F238E27FC236}">
                <a16:creationId xmlns:a16="http://schemas.microsoft.com/office/drawing/2014/main" id="{21B7C23C-CA02-4C72-9DD2-231E9FD7D1AA}"/>
              </a:ext>
            </a:extLst>
          </p:cNvPr>
          <p:cNvCxnSpPr>
            <a:cxnSpLocks/>
          </p:cNvCxnSpPr>
          <p:nvPr/>
        </p:nvCxnSpPr>
        <p:spPr>
          <a:xfrm>
            <a:off x="7723486" y="2711175"/>
            <a:ext cx="630027" cy="204673"/>
          </a:xfrm>
          <a:prstGeom prst="straightConnector1">
            <a:avLst/>
          </a:prstGeom>
          <a:ln w="38100">
            <a:tailEnd type="stealth" w="med" len="lg"/>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3685948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1DAAA553-D0FF-453F-9555-9BB96EB3EA13}"/>
              </a:ext>
            </a:extLst>
          </p:cNvPr>
          <p:cNvSpPr>
            <a:spLocks noGrp="1"/>
          </p:cNvSpPr>
          <p:nvPr>
            <p:ph idx="1"/>
          </p:nvPr>
        </p:nvSpPr>
        <p:spPr>
          <a:xfrm>
            <a:off x="596348" y="812509"/>
            <a:ext cx="9581322" cy="5641299"/>
          </a:xfrm>
        </p:spPr>
        <p:txBody>
          <a:bodyPr>
            <a:normAutofit fontScale="92500"/>
          </a:bodyPr>
          <a:lstStyle/>
          <a:p>
            <a:pPr marL="180000" indent="0" algn="just">
              <a:spcBef>
                <a:spcPts val="0"/>
              </a:spcBef>
              <a:buNone/>
            </a:pPr>
            <a:r>
              <a:rPr lang="uk-UA" sz="2200" b="1" dirty="0">
                <a:solidFill>
                  <a:schemeClr val="accent2">
                    <a:lumMod val="75000"/>
                  </a:schemeClr>
                </a:solidFill>
                <a:latin typeface="Times New Roman" panose="02020603050405020304" pitchFamily="18" charset="0"/>
                <a:ea typeface="Times New Roman" panose="02020603050405020304" pitchFamily="18" charset="0"/>
              </a:rPr>
              <a:t>Стратегія ліквідації (елімінації)</a:t>
            </a:r>
            <a:r>
              <a:rPr lang="uk-UA" sz="2200" b="1" dirty="0">
                <a:solidFill>
                  <a:schemeClr val="accent1">
                    <a:lumMod val="75000"/>
                  </a:schemeClr>
                </a:solidFill>
                <a:latin typeface="Times New Roman" panose="02020603050405020304" pitchFamily="18" charset="0"/>
                <a:ea typeface="Times New Roman" panose="02020603050405020304" pitchFamily="18" charset="0"/>
              </a:rPr>
              <a:t> передбачає закриття організації й розпродаж її активів. Вона здійснюється в тому випадку, якщо фірма не може вести подальший бізнес.</a:t>
            </a:r>
          </a:p>
          <a:p>
            <a:pPr marL="180000" indent="0" algn="just">
              <a:spcBef>
                <a:spcPts val="0"/>
              </a:spcBef>
              <a:buNone/>
            </a:pPr>
            <a:r>
              <a:rPr lang="uk-UA" sz="2200" b="1" dirty="0">
                <a:solidFill>
                  <a:schemeClr val="accent2">
                    <a:lumMod val="75000"/>
                  </a:schemeClr>
                </a:solidFill>
                <a:latin typeface="Times New Roman" panose="02020603050405020304" pitchFamily="18" charset="0"/>
                <a:ea typeface="Times New Roman" panose="02020603050405020304" pitchFamily="18" charset="0"/>
              </a:rPr>
              <a:t>Стратегія «збору врожаю»</a:t>
            </a:r>
            <a:r>
              <a:rPr lang="uk-UA" sz="2200" b="1" dirty="0">
                <a:solidFill>
                  <a:schemeClr val="accent1">
                    <a:lumMod val="75000"/>
                  </a:schemeClr>
                </a:solidFill>
                <a:latin typeface="Times New Roman" panose="02020603050405020304" pitchFamily="18" charset="0"/>
                <a:ea typeface="Times New Roman" panose="02020603050405020304" pitchFamily="18" charset="0"/>
              </a:rPr>
              <a:t> передбачає поступове зведення бізнесу «нанівець» - відмову від довгострокового розвитку бізнесу на користь одержання максимального доходу в короткостроковій перспективі. Застосовується стосовно безперспективного бізнесу (товарів, які перестають приносити прибуток). Припиняти виробництво (просування) таких товарів недоцільно доти, поки ще є попит. </a:t>
            </a:r>
            <a:endParaRPr lang="ru-UA" sz="2200" b="1" dirty="0">
              <a:solidFill>
                <a:schemeClr val="accent1">
                  <a:lumMod val="75000"/>
                </a:schemeClr>
              </a:solidFill>
              <a:latin typeface="Times New Roman" panose="02020603050405020304" pitchFamily="18" charset="0"/>
              <a:ea typeface="Times New Roman" panose="02020603050405020304" pitchFamily="18" charset="0"/>
            </a:endParaRPr>
          </a:p>
          <a:p>
            <a:pPr marL="180000" indent="0" algn="just">
              <a:spcBef>
                <a:spcPts val="0"/>
              </a:spcBef>
              <a:buNone/>
            </a:pPr>
            <a:r>
              <a:rPr lang="uk-UA" sz="2200" b="1" dirty="0">
                <a:solidFill>
                  <a:schemeClr val="accent1">
                    <a:lumMod val="75000"/>
                  </a:schemeClr>
                </a:solidFill>
                <a:latin typeface="Times New Roman" panose="02020603050405020304" pitchFamily="18" charset="0"/>
                <a:ea typeface="Times New Roman" panose="02020603050405020304" pitchFamily="18" charset="0"/>
              </a:rPr>
              <a:t>Стратегія «збору врожаю» передбачає скорочення витрат на закупівлі, просування товару, робочу силу й максимальне одержання доходу від продажу товару та виробництва, що скорочується.</a:t>
            </a:r>
          </a:p>
          <a:p>
            <a:pPr marL="180000" indent="0" algn="just">
              <a:spcBef>
                <a:spcPts val="0"/>
              </a:spcBef>
              <a:buNone/>
            </a:pPr>
            <a:r>
              <a:rPr lang="uk-UA" sz="2200" b="1" dirty="0">
                <a:solidFill>
                  <a:schemeClr val="accent2">
                    <a:lumMod val="75000"/>
                  </a:schemeClr>
                </a:solidFill>
                <a:latin typeface="Times New Roman" panose="02020603050405020304" pitchFamily="18" charset="0"/>
                <a:ea typeface="Times New Roman" panose="02020603050405020304" pitchFamily="18" charset="0"/>
              </a:rPr>
              <a:t>Стратегія продажу окремих підприємств</a:t>
            </a:r>
            <a:r>
              <a:rPr lang="uk-UA" sz="2200" b="1" dirty="0">
                <a:solidFill>
                  <a:schemeClr val="accent1">
                    <a:lumMod val="75000"/>
                  </a:schemeClr>
                </a:solidFill>
                <a:latin typeface="Times New Roman" panose="02020603050405020304" pitchFamily="18" charset="0"/>
                <a:ea typeface="Times New Roman" panose="02020603050405020304" pitchFamily="18" charset="0"/>
              </a:rPr>
              <a:t> здійснюється диверсифікованими компаніями з метою зміни структури портфеля сфер бізнесу. </a:t>
            </a:r>
          </a:p>
          <a:p>
            <a:pPr marL="180000" indent="0" algn="just">
              <a:spcBef>
                <a:spcPts val="0"/>
              </a:spcBef>
              <a:buNone/>
            </a:pPr>
            <a:r>
              <a:rPr lang="uk-UA" sz="2200" b="1" dirty="0">
                <a:solidFill>
                  <a:schemeClr val="accent2">
                    <a:lumMod val="75000"/>
                  </a:schemeClr>
                </a:solidFill>
                <a:latin typeface="Times New Roman" panose="02020603050405020304" pitchFamily="18" charset="0"/>
                <a:ea typeface="Times New Roman" panose="02020603050405020304" pitchFamily="18" charset="0"/>
              </a:rPr>
              <a:t>Стратегія скорочення витрат</a:t>
            </a:r>
            <a:r>
              <a:rPr lang="uk-UA" sz="2200" b="1" dirty="0">
                <a:solidFill>
                  <a:schemeClr val="accent1">
                    <a:lumMod val="75000"/>
                  </a:schemeClr>
                </a:solidFill>
                <a:latin typeface="Times New Roman" panose="02020603050405020304" pitchFamily="18" charset="0"/>
                <a:ea typeface="Times New Roman" panose="02020603050405020304" pitchFamily="18" charset="0"/>
              </a:rPr>
              <a:t> орієнтована на усунення невеликих джерел витрат. Її реалізація носить характер тимчасових, короткострокових заходів. Вона передбачає зниження виробничих витрат, звільнення персоналу, припинення виробництва окремих видів товару.</a:t>
            </a:r>
            <a:endParaRPr lang="ru-UA" sz="2200" b="1" dirty="0">
              <a:solidFill>
                <a:schemeClr val="accent1">
                  <a:lumMod val="75000"/>
                </a:schemeClr>
              </a:solidFill>
              <a:latin typeface="Times New Roman" panose="02020603050405020304" pitchFamily="18" charset="0"/>
              <a:ea typeface="Times New Roman" panose="02020603050405020304" pitchFamily="18" charset="0"/>
            </a:endParaRPr>
          </a:p>
          <a:p>
            <a:pPr marL="180000" indent="0" algn="just">
              <a:spcBef>
                <a:spcPts val="0"/>
              </a:spcBef>
              <a:buNone/>
            </a:pPr>
            <a:endParaRPr lang="ru-UA" dirty="0">
              <a:latin typeface="Times New Roman" panose="02020603050405020304" pitchFamily="18" charset="0"/>
              <a:ea typeface="Times New Roman" panose="02020603050405020304" pitchFamily="18" charset="0"/>
            </a:endParaRPr>
          </a:p>
          <a:p>
            <a:pPr marL="0" indent="0">
              <a:buNone/>
            </a:pPr>
            <a:endParaRPr lang="ru-UA" dirty="0"/>
          </a:p>
        </p:txBody>
      </p:sp>
    </p:spTree>
    <p:extLst>
      <p:ext uri="{BB962C8B-B14F-4D97-AF65-F5344CB8AC3E}">
        <p14:creationId xmlns:p14="http://schemas.microsoft.com/office/powerpoint/2010/main" val="102095032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69E486DA-BDC3-482B-8E0C-631E2E5C09FA}"/>
              </a:ext>
            </a:extLst>
          </p:cNvPr>
          <p:cNvSpPr>
            <a:spLocks noGrp="1"/>
          </p:cNvSpPr>
          <p:nvPr>
            <p:ph type="title"/>
          </p:nvPr>
        </p:nvSpPr>
        <p:spPr>
          <a:xfrm>
            <a:off x="1011161" y="420914"/>
            <a:ext cx="9036509" cy="1126435"/>
          </a:xfrm>
        </p:spPr>
        <p:txBody>
          <a:bodyPr>
            <a:normAutofit fontScale="90000"/>
          </a:bodyPr>
          <a:lstStyle/>
          <a:p>
            <a:pPr algn="ctr"/>
            <a:r>
              <a:rPr lang="ru-RU" dirty="0"/>
              <a:t> </a:t>
            </a:r>
            <a:r>
              <a:rPr lang="uk-UA" b="1" dirty="0">
                <a:latin typeface="Times New Roman" panose="02020603050405020304" pitchFamily="18" charset="0"/>
                <a:cs typeface="Times New Roman" panose="02020603050405020304" pitchFamily="18" charset="0"/>
              </a:rPr>
              <a:t>Напрями формування конкурентної стратегії за М. Портером</a:t>
            </a:r>
          </a:p>
        </p:txBody>
      </p:sp>
      <p:graphicFrame>
        <p:nvGraphicFramePr>
          <p:cNvPr id="7" name="Объект 6">
            <a:extLst>
              <a:ext uri="{FF2B5EF4-FFF2-40B4-BE49-F238E27FC236}">
                <a16:creationId xmlns:a16="http://schemas.microsoft.com/office/drawing/2014/main" id="{CDF105D5-1A45-4D5C-B0CB-BD9751805B4B}"/>
              </a:ext>
            </a:extLst>
          </p:cNvPr>
          <p:cNvGraphicFramePr>
            <a:graphicFrameLocks noGrp="1"/>
          </p:cNvGraphicFramePr>
          <p:nvPr>
            <p:ph idx="1"/>
            <p:extLst>
              <p:ext uri="{D42A27DB-BD31-4B8C-83A1-F6EECF244321}">
                <p14:modId xmlns:p14="http://schemas.microsoft.com/office/powerpoint/2010/main" val="3998966150"/>
              </p:ext>
            </p:extLst>
          </p:nvPr>
        </p:nvGraphicFramePr>
        <p:xfrm>
          <a:off x="599395" y="1944283"/>
          <a:ext cx="9860039" cy="3790121"/>
        </p:xfrm>
        <a:graphic>
          <a:graphicData uri="http://schemas.openxmlformats.org/drawingml/2006/table">
            <a:tbl>
              <a:tblPr/>
              <a:tblGrid>
                <a:gridCol w="2633187">
                  <a:extLst>
                    <a:ext uri="{9D8B030D-6E8A-4147-A177-3AD203B41FA5}">
                      <a16:colId xmlns:a16="http://schemas.microsoft.com/office/drawing/2014/main" val="2314812547"/>
                    </a:ext>
                  </a:extLst>
                </a:gridCol>
                <a:gridCol w="3538330">
                  <a:extLst>
                    <a:ext uri="{9D8B030D-6E8A-4147-A177-3AD203B41FA5}">
                      <a16:colId xmlns:a16="http://schemas.microsoft.com/office/drawing/2014/main" val="3036200821"/>
                    </a:ext>
                  </a:extLst>
                </a:gridCol>
                <a:gridCol w="3688522">
                  <a:extLst>
                    <a:ext uri="{9D8B030D-6E8A-4147-A177-3AD203B41FA5}">
                      <a16:colId xmlns:a16="http://schemas.microsoft.com/office/drawing/2014/main" val="3734425919"/>
                    </a:ext>
                  </a:extLst>
                </a:gridCol>
              </a:tblGrid>
              <a:tr h="591466">
                <a:tc rowSpan="2">
                  <a:txBody>
                    <a:bodyPr/>
                    <a:lstStyle/>
                    <a:p>
                      <a:pPr algn="ctr">
                        <a:lnSpc>
                          <a:spcPct val="100000"/>
                        </a:lnSpc>
                        <a:spcAft>
                          <a:spcPts val="0"/>
                        </a:spcAft>
                      </a:pPr>
                      <a:r>
                        <a:rPr lang="uk-UA" sz="2800" b="1" dirty="0">
                          <a:solidFill>
                            <a:schemeClr val="tx2">
                              <a:lumMod val="75000"/>
                            </a:schemeClr>
                          </a:solidFill>
                          <a:effectLst/>
                          <a:latin typeface="Times New Roman" panose="02020603050405020304" pitchFamily="18" charset="0"/>
                          <a:ea typeface="Times New Roman" panose="02020603050405020304" pitchFamily="18" charset="0"/>
                        </a:rPr>
                        <a:t>Стратегічна </a:t>
                      </a:r>
                      <a:br>
                        <a:rPr lang="uk-UA" sz="2800" b="1" dirty="0">
                          <a:solidFill>
                            <a:schemeClr val="tx2">
                              <a:lumMod val="75000"/>
                            </a:schemeClr>
                          </a:solidFill>
                          <a:effectLst/>
                          <a:latin typeface="Times New Roman" panose="02020603050405020304" pitchFamily="18" charset="0"/>
                          <a:ea typeface="Times New Roman" panose="02020603050405020304" pitchFamily="18" charset="0"/>
                        </a:rPr>
                      </a:br>
                      <a:r>
                        <a:rPr lang="uk-UA" sz="2800" b="1" dirty="0">
                          <a:solidFill>
                            <a:schemeClr val="tx2">
                              <a:lumMod val="75000"/>
                            </a:schemeClr>
                          </a:solidFill>
                          <a:effectLst/>
                          <a:latin typeface="Times New Roman" panose="02020603050405020304" pitchFamily="18" charset="0"/>
                          <a:ea typeface="Times New Roman" panose="02020603050405020304" pitchFamily="18" charset="0"/>
                        </a:rPr>
                        <a:t>ціль</a:t>
                      </a:r>
                      <a:endParaRPr lang="ru-UA" sz="2800" b="1" dirty="0">
                        <a:solidFill>
                          <a:schemeClr val="tx2">
                            <a:lumMod val="75000"/>
                          </a:schemeClr>
                        </a:solidFill>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2">
                        <a:lumMod val="60000"/>
                        <a:lumOff val="40000"/>
                      </a:schemeClr>
                    </a:solidFill>
                  </a:tcPr>
                </a:tc>
                <a:tc gridSpan="2">
                  <a:txBody>
                    <a:bodyPr/>
                    <a:lstStyle/>
                    <a:p>
                      <a:pPr algn="ctr">
                        <a:lnSpc>
                          <a:spcPct val="100000"/>
                        </a:lnSpc>
                        <a:spcAft>
                          <a:spcPts val="0"/>
                        </a:spcAft>
                      </a:pPr>
                      <a:r>
                        <a:rPr lang="uk-UA" sz="2800" b="1" dirty="0">
                          <a:solidFill>
                            <a:schemeClr val="tx2">
                              <a:lumMod val="75000"/>
                            </a:schemeClr>
                          </a:solidFill>
                          <a:effectLst/>
                          <a:latin typeface="Times New Roman" panose="02020603050405020304" pitchFamily="18" charset="0"/>
                          <a:ea typeface="Times New Roman" panose="02020603050405020304" pitchFamily="18" charset="0"/>
                        </a:rPr>
                        <a:t>Конкурентні переваги</a:t>
                      </a:r>
                      <a:endParaRPr lang="ru-UA" sz="2800" b="1" dirty="0">
                        <a:solidFill>
                          <a:schemeClr val="tx2">
                            <a:lumMod val="75000"/>
                          </a:schemeClr>
                        </a:solidFill>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2">
                        <a:lumMod val="60000"/>
                        <a:lumOff val="40000"/>
                      </a:schemeClr>
                    </a:solidFill>
                  </a:tcPr>
                </a:tc>
                <a:tc hMerge="1">
                  <a:txBody>
                    <a:bodyPr/>
                    <a:lstStyle/>
                    <a:p>
                      <a:endParaRPr lang="ru-UA"/>
                    </a:p>
                  </a:txBody>
                  <a:tcPr/>
                </a:tc>
                <a:extLst>
                  <a:ext uri="{0D108BD9-81ED-4DB2-BD59-A6C34878D82A}">
                    <a16:rowId xmlns:a16="http://schemas.microsoft.com/office/drawing/2014/main" val="2391836214"/>
                  </a:ext>
                </a:extLst>
              </a:tr>
              <a:tr h="671907">
                <a:tc vMerge="1">
                  <a:txBody>
                    <a:bodyPr/>
                    <a:lstStyle/>
                    <a:p>
                      <a:endParaRPr lang="ru-UA"/>
                    </a:p>
                  </a:txBody>
                  <a:tcPr/>
                </a:tc>
                <a:tc>
                  <a:txBody>
                    <a:bodyPr/>
                    <a:lstStyle/>
                    <a:p>
                      <a:pPr algn="ctr">
                        <a:lnSpc>
                          <a:spcPct val="100000"/>
                        </a:lnSpc>
                        <a:spcAft>
                          <a:spcPts val="0"/>
                        </a:spcAft>
                      </a:pPr>
                      <a:r>
                        <a:rPr lang="uk-UA" sz="2800" b="1" dirty="0">
                          <a:solidFill>
                            <a:schemeClr val="tx2">
                              <a:lumMod val="75000"/>
                            </a:schemeClr>
                          </a:solidFill>
                          <a:effectLst/>
                          <a:latin typeface="Times New Roman" panose="02020603050405020304" pitchFamily="18" charset="0"/>
                          <a:ea typeface="Times New Roman" panose="02020603050405020304" pitchFamily="18" charset="0"/>
                        </a:rPr>
                        <a:t>Ціна</a:t>
                      </a:r>
                      <a:endParaRPr lang="ru-UA" sz="2800" b="1" dirty="0">
                        <a:solidFill>
                          <a:schemeClr val="tx2">
                            <a:lumMod val="75000"/>
                          </a:schemeClr>
                        </a:solidFill>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dbl" algn="ctr">
                      <a:solidFill>
                        <a:srgbClr val="000000"/>
                      </a:solidFill>
                      <a:prstDash val="solid"/>
                      <a:round/>
                      <a:headEnd type="none" w="med" len="med"/>
                      <a:tailEnd type="none" w="med" len="med"/>
                    </a:lnB>
                    <a:solidFill>
                      <a:schemeClr val="accent2">
                        <a:lumMod val="60000"/>
                        <a:lumOff val="40000"/>
                      </a:schemeClr>
                    </a:solidFill>
                  </a:tcPr>
                </a:tc>
                <a:tc>
                  <a:txBody>
                    <a:bodyPr/>
                    <a:lstStyle/>
                    <a:p>
                      <a:pPr algn="ctr">
                        <a:lnSpc>
                          <a:spcPct val="100000"/>
                        </a:lnSpc>
                        <a:spcAft>
                          <a:spcPts val="0"/>
                        </a:spcAft>
                      </a:pPr>
                      <a:r>
                        <a:rPr lang="uk-UA" sz="2800" b="1" dirty="0">
                          <a:solidFill>
                            <a:schemeClr val="tx2">
                              <a:lumMod val="75000"/>
                            </a:schemeClr>
                          </a:solidFill>
                          <a:effectLst/>
                          <a:latin typeface="Times New Roman" panose="02020603050405020304" pitchFamily="18" charset="0"/>
                          <a:ea typeface="Times New Roman" panose="02020603050405020304" pitchFamily="18" charset="0"/>
                        </a:rPr>
                        <a:t>Диференціація</a:t>
                      </a:r>
                      <a:endParaRPr lang="ru-UA" sz="2800" b="1" dirty="0">
                        <a:solidFill>
                          <a:schemeClr val="tx2">
                            <a:lumMod val="75000"/>
                          </a:schemeClr>
                        </a:solidFill>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dbl" algn="ctr">
                      <a:solidFill>
                        <a:srgbClr val="000000"/>
                      </a:solidFill>
                      <a:prstDash val="solid"/>
                      <a:round/>
                      <a:headEnd type="none" w="med" len="med"/>
                      <a:tailEnd type="none" w="med" len="med"/>
                    </a:lnB>
                    <a:solidFill>
                      <a:schemeClr val="accent2">
                        <a:lumMod val="60000"/>
                        <a:lumOff val="40000"/>
                      </a:schemeClr>
                    </a:solidFill>
                  </a:tcPr>
                </a:tc>
                <a:extLst>
                  <a:ext uri="{0D108BD9-81ED-4DB2-BD59-A6C34878D82A}">
                    <a16:rowId xmlns:a16="http://schemas.microsoft.com/office/drawing/2014/main" val="3812053782"/>
                  </a:ext>
                </a:extLst>
              </a:tr>
              <a:tr h="1263374">
                <a:tc>
                  <a:txBody>
                    <a:bodyPr/>
                    <a:lstStyle/>
                    <a:p>
                      <a:pPr algn="ctr">
                        <a:lnSpc>
                          <a:spcPct val="100000"/>
                        </a:lnSpc>
                        <a:spcAft>
                          <a:spcPts val="0"/>
                        </a:spcAft>
                      </a:pPr>
                      <a:r>
                        <a:rPr lang="uk-UA" sz="2800" b="1" dirty="0">
                          <a:solidFill>
                            <a:schemeClr val="tx2">
                              <a:lumMod val="75000"/>
                            </a:schemeClr>
                          </a:solidFill>
                          <a:effectLst/>
                          <a:latin typeface="Times New Roman" panose="02020603050405020304" pitchFamily="18" charset="0"/>
                          <a:ea typeface="Times New Roman" panose="02020603050405020304" pitchFamily="18" charset="0"/>
                        </a:rPr>
                        <a:t>Вся галузь</a:t>
                      </a:r>
                      <a:endParaRPr lang="ru-UA" sz="2800" b="1" dirty="0">
                        <a:solidFill>
                          <a:schemeClr val="tx2">
                            <a:lumMod val="75000"/>
                          </a:schemeClr>
                        </a:solidFill>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2">
                        <a:lumMod val="60000"/>
                        <a:lumOff val="40000"/>
                      </a:schemeClr>
                    </a:solidFill>
                  </a:tcPr>
                </a:tc>
                <a:tc>
                  <a:txBody>
                    <a:bodyPr/>
                    <a:lstStyle/>
                    <a:p>
                      <a:pPr algn="ctr">
                        <a:lnSpc>
                          <a:spcPct val="100000"/>
                        </a:lnSpc>
                        <a:spcAft>
                          <a:spcPts val="0"/>
                        </a:spcAft>
                      </a:pPr>
                      <a:r>
                        <a:rPr lang="uk-UA" sz="2800" b="1" dirty="0">
                          <a:solidFill>
                            <a:schemeClr val="tx2">
                              <a:lumMod val="75000"/>
                            </a:schemeClr>
                          </a:solidFill>
                          <a:effectLst/>
                          <a:latin typeface="Times New Roman" panose="02020603050405020304" pitchFamily="18" charset="0"/>
                          <a:ea typeface="Times New Roman" panose="02020603050405020304" pitchFamily="18" charset="0"/>
                        </a:rPr>
                        <a:t>Цінове лідерство</a:t>
                      </a:r>
                      <a:endParaRPr lang="ru-UA" sz="2800" b="1" dirty="0">
                        <a:solidFill>
                          <a:schemeClr val="tx2">
                            <a:lumMod val="75000"/>
                          </a:schemeClr>
                        </a:solidFill>
                        <a:effectLst/>
                        <a:latin typeface="Times New Roman" panose="02020603050405020304" pitchFamily="18" charset="0"/>
                        <a:ea typeface="Times New Roman" panose="02020603050405020304" pitchFamily="18" charset="0"/>
                      </a:endParaRPr>
                    </a:p>
                  </a:txBody>
                  <a:tcPr marL="68580" marR="68580" marT="0" marB="0">
                    <a:lnL w="19050" cap="flat" cmpd="dbl"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dbl"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2">
                        <a:lumMod val="60000"/>
                        <a:lumOff val="40000"/>
                      </a:schemeClr>
                    </a:solidFill>
                  </a:tcPr>
                </a:tc>
                <a:tc>
                  <a:txBody>
                    <a:bodyPr/>
                    <a:lstStyle/>
                    <a:p>
                      <a:pPr algn="ctr">
                        <a:lnSpc>
                          <a:spcPct val="100000"/>
                        </a:lnSpc>
                        <a:spcAft>
                          <a:spcPts val="0"/>
                        </a:spcAft>
                        <a:tabLst>
                          <a:tab pos="2637155" algn="ctr"/>
                          <a:tab pos="5274310" algn="r"/>
                          <a:tab pos="457200" algn="l"/>
                        </a:tabLst>
                      </a:pPr>
                      <a:r>
                        <a:rPr lang="uk-UA" sz="2800" b="1" dirty="0">
                          <a:solidFill>
                            <a:schemeClr val="tx2">
                              <a:lumMod val="75000"/>
                            </a:schemeClr>
                          </a:solidFill>
                          <a:effectLst/>
                          <a:latin typeface="Times New Roman" panose="02020603050405020304" pitchFamily="18" charset="0"/>
                          <a:ea typeface="Times New Roman" panose="02020603050405020304" pitchFamily="18" charset="0"/>
                        </a:rPr>
                        <a:t>Лідерство в диференціації</a:t>
                      </a:r>
                      <a:endParaRPr lang="ru-UA" sz="2800" b="1" dirty="0">
                        <a:solidFill>
                          <a:schemeClr val="tx2">
                            <a:lumMod val="75000"/>
                          </a:schemeClr>
                        </a:solidFill>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9050" cap="flat" cmpd="dbl"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2">
                        <a:lumMod val="60000"/>
                        <a:lumOff val="40000"/>
                      </a:schemeClr>
                    </a:solidFill>
                  </a:tcPr>
                </a:tc>
                <a:extLst>
                  <a:ext uri="{0D108BD9-81ED-4DB2-BD59-A6C34878D82A}">
                    <a16:rowId xmlns:a16="http://schemas.microsoft.com/office/drawing/2014/main" val="3796183332"/>
                  </a:ext>
                </a:extLst>
              </a:tr>
              <a:tr h="1263374">
                <a:tc>
                  <a:txBody>
                    <a:bodyPr/>
                    <a:lstStyle/>
                    <a:p>
                      <a:pPr algn="ctr">
                        <a:lnSpc>
                          <a:spcPct val="100000"/>
                        </a:lnSpc>
                        <a:spcAft>
                          <a:spcPts val="0"/>
                        </a:spcAft>
                      </a:pPr>
                      <a:r>
                        <a:rPr lang="uk-UA" sz="2800" b="1">
                          <a:solidFill>
                            <a:schemeClr val="tx2">
                              <a:lumMod val="75000"/>
                            </a:schemeClr>
                          </a:solidFill>
                          <a:effectLst/>
                          <a:latin typeface="Times New Roman" panose="02020603050405020304" pitchFamily="18" charset="0"/>
                          <a:ea typeface="Times New Roman" panose="02020603050405020304" pitchFamily="18" charset="0"/>
                        </a:rPr>
                        <a:t>Один сегмент ринку</a:t>
                      </a:r>
                      <a:endParaRPr lang="ru-UA" sz="2800" b="1">
                        <a:solidFill>
                          <a:schemeClr val="tx2">
                            <a:lumMod val="75000"/>
                          </a:schemeClr>
                        </a:solidFill>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2">
                        <a:lumMod val="60000"/>
                        <a:lumOff val="40000"/>
                      </a:schemeClr>
                    </a:solidFill>
                  </a:tcPr>
                </a:tc>
                <a:tc>
                  <a:txBody>
                    <a:bodyPr/>
                    <a:lstStyle/>
                    <a:p>
                      <a:pPr algn="ctr">
                        <a:lnSpc>
                          <a:spcPct val="100000"/>
                        </a:lnSpc>
                        <a:spcAft>
                          <a:spcPts val="0"/>
                        </a:spcAft>
                      </a:pPr>
                      <a:r>
                        <a:rPr lang="uk-UA" sz="2800" b="1">
                          <a:solidFill>
                            <a:schemeClr val="tx2">
                              <a:lumMod val="75000"/>
                            </a:schemeClr>
                          </a:solidFill>
                          <a:effectLst/>
                          <a:latin typeface="Times New Roman" panose="02020603050405020304" pitchFamily="18" charset="0"/>
                          <a:ea typeface="Times New Roman" panose="02020603050405020304" pitchFamily="18" charset="0"/>
                        </a:rPr>
                        <a:t>Концентрація на ніші</a:t>
                      </a:r>
                      <a:endParaRPr lang="ru-UA" sz="2800" b="1">
                        <a:solidFill>
                          <a:schemeClr val="tx2">
                            <a:lumMod val="75000"/>
                          </a:schemeClr>
                        </a:solidFill>
                        <a:effectLst/>
                        <a:latin typeface="Times New Roman" panose="02020603050405020304" pitchFamily="18" charset="0"/>
                        <a:ea typeface="Times New Roman" panose="02020603050405020304" pitchFamily="18" charset="0"/>
                      </a:endParaRPr>
                    </a:p>
                  </a:txBody>
                  <a:tcPr marL="68580" marR="68580" marT="0" marB="0">
                    <a:lnL w="19050" cap="flat" cmpd="dbl"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dbl" algn="ctr">
                      <a:solidFill>
                        <a:srgbClr val="000000"/>
                      </a:solidFill>
                      <a:prstDash val="solid"/>
                      <a:round/>
                      <a:headEnd type="none" w="med" len="med"/>
                      <a:tailEnd type="none" w="med" len="med"/>
                    </a:lnB>
                    <a:solidFill>
                      <a:schemeClr val="accent2">
                        <a:lumMod val="60000"/>
                        <a:lumOff val="40000"/>
                      </a:schemeClr>
                    </a:solidFill>
                  </a:tcPr>
                </a:tc>
                <a:tc>
                  <a:txBody>
                    <a:bodyPr/>
                    <a:lstStyle/>
                    <a:p>
                      <a:pPr algn="ctr">
                        <a:lnSpc>
                          <a:spcPct val="100000"/>
                        </a:lnSpc>
                        <a:spcAft>
                          <a:spcPts val="0"/>
                        </a:spcAft>
                      </a:pPr>
                      <a:r>
                        <a:rPr lang="uk-UA" sz="2800" b="1" dirty="0">
                          <a:solidFill>
                            <a:schemeClr val="tx2">
                              <a:lumMod val="75000"/>
                            </a:schemeClr>
                          </a:solidFill>
                          <a:effectLst/>
                          <a:latin typeface="Times New Roman" panose="02020603050405020304" pitchFamily="18" charset="0"/>
                          <a:ea typeface="Times New Roman" panose="02020603050405020304" pitchFamily="18" charset="0"/>
                        </a:rPr>
                        <a:t>Концентрація на диференціації</a:t>
                      </a:r>
                      <a:endParaRPr lang="ru-UA" sz="2800" b="1" dirty="0">
                        <a:solidFill>
                          <a:schemeClr val="tx2">
                            <a:lumMod val="75000"/>
                          </a:schemeClr>
                        </a:solidFill>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dbl" algn="ctr">
                      <a:solidFill>
                        <a:srgbClr val="000000"/>
                      </a:solidFill>
                      <a:prstDash val="solid"/>
                      <a:round/>
                      <a:headEnd type="none" w="med" len="med"/>
                      <a:tailEnd type="none" w="med" len="med"/>
                    </a:lnB>
                    <a:solidFill>
                      <a:schemeClr val="accent2">
                        <a:lumMod val="60000"/>
                        <a:lumOff val="40000"/>
                      </a:schemeClr>
                    </a:solidFill>
                  </a:tcPr>
                </a:tc>
                <a:extLst>
                  <a:ext uri="{0D108BD9-81ED-4DB2-BD59-A6C34878D82A}">
                    <a16:rowId xmlns:a16="http://schemas.microsoft.com/office/drawing/2014/main" val="1783469196"/>
                  </a:ext>
                </a:extLst>
              </a:tr>
            </a:tbl>
          </a:graphicData>
        </a:graphic>
      </p:graphicFrame>
    </p:spTree>
    <p:extLst>
      <p:ext uri="{BB962C8B-B14F-4D97-AF65-F5344CB8AC3E}">
        <p14:creationId xmlns:p14="http://schemas.microsoft.com/office/powerpoint/2010/main" val="48619703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068493A2-2589-43F0-9472-6022234DACE4}"/>
              </a:ext>
            </a:extLst>
          </p:cNvPr>
          <p:cNvSpPr>
            <a:spLocks noGrp="1"/>
          </p:cNvSpPr>
          <p:nvPr>
            <p:ph idx="1"/>
          </p:nvPr>
        </p:nvSpPr>
        <p:spPr>
          <a:xfrm>
            <a:off x="702365" y="410817"/>
            <a:ext cx="9766852" cy="5976731"/>
          </a:xfrm>
        </p:spPr>
        <p:txBody>
          <a:bodyPr>
            <a:normAutofit/>
          </a:bodyPr>
          <a:lstStyle/>
          <a:p>
            <a:pPr marL="180000" indent="0" algn="just">
              <a:spcBef>
                <a:spcPts val="0"/>
              </a:spcBef>
              <a:buNone/>
            </a:pPr>
            <a:endParaRPr lang="uk-UA" sz="2800" b="1" dirty="0">
              <a:solidFill>
                <a:schemeClr val="accent1">
                  <a:lumMod val="75000"/>
                </a:schemeClr>
              </a:solidFill>
              <a:latin typeface="Times New Roman" panose="02020603050405020304" pitchFamily="18" charset="0"/>
              <a:ea typeface="Times New Roman" panose="02020603050405020304" pitchFamily="18" charset="0"/>
            </a:endParaRPr>
          </a:p>
          <a:p>
            <a:pPr marL="180000" indent="0" algn="just">
              <a:spcBef>
                <a:spcPts val="0"/>
              </a:spcBef>
              <a:buNone/>
            </a:pPr>
            <a:endParaRPr lang="uk-UA" sz="2800" b="1" dirty="0">
              <a:solidFill>
                <a:schemeClr val="accent1">
                  <a:lumMod val="75000"/>
                </a:schemeClr>
              </a:solidFill>
              <a:latin typeface="Times New Roman" panose="02020603050405020304" pitchFamily="18" charset="0"/>
              <a:ea typeface="Times New Roman" panose="02020603050405020304" pitchFamily="18" charset="0"/>
            </a:endParaRPr>
          </a:p>
          <a:p>
            <a:pPr marL="180000" indent="0" algn="just">
              <a:spcBef>
                <a:spcPts val="0"/>
              </a:spcBef>
              <a:buNone/>
            </a:pPr>
            <a:endParaRPr lang="uk-UA" sz="2800" b="1" dirty="0">
              <a:solidFill>
                <a:schemeClr val="accent1">
                  <a:lumMod val="75000"/>
                </a:schemeClr>
              </a:solidFill>
              <a:latin typeface="Times New Roman" panose="02020603050405020304" pitchFamily="18" charset="0"/>
              <a:ea typeface="Times New Roman" panose="02020603050405020304" pitchFamily="18" charset="0"/>
            </a:endParaRPr>
          </a:p>
          <a:p>
            <a:pPr marL="180000" indent="0" algn="just">
              <a:spcBef>
                <a:spcPts val="0"/>
              </a:spcBef>
              <a:buNone/>
            </a:pPr>
            <a:endParaRPr lang="uk-UA" sz="2800" b="1" dirty="0">
              <a:solidFill>
                <a:schemeClr val="accent1">
                  <a:lumMod val="75000"/>
                </a:schemeClr>
              </a:solidFill>
              <a:latin typeface="Times New Roman" panose="02020603050405020304" pitchFamily="18" charset="0"/>
              <a:ea typeface="Times New Roman" panose="02020603050405020304" pitchFamily="18" charset="0"/>
            </a:endParaRPr>
          </a:p>
          <a:p>
            <a:pPr marL="180000" indent="0" algn="just">
              <a:spcBef>
                <a:spcPts val="0"/>
              </a:spcBef>
              <a:buNone/>
            </a:pPr>
            <a:endParaRPr lang="uk-UA" sz="2800" b="1" dirty="0">
              <a:solidFill>
                <a:schemeClr val="accent1">
                  <a:lumMod val="75000"/>
                </a:schemeClr>
              </a:solidFill>
              <a:latin typeface="Times New Roman" panose="02020603050405020304" pitchFamily="18" charset="0"/>
              <a:ea typeface="Times New Roman" panose="02020603050405020304" pitchFamily="18" charset="0"/>
            </a:endParaRPr>
          </a:p>
          <a:p>
            <a:pPr marL="180000" indent="0" algn="just">
              <a:spcBef>
                <a:spcPts val="0"/>
              </a:spcBef>
              <a:buNone/>
            </a:pPr>
            <a:endParaRPr lang="uk-UA" sz="2800" b="1" dirty="0">
              <a:solidFill>
                <a:schemeClr val="accent1">
                  <a:lumMod val="75000"/>
                </a:schemeClr>
              </a:solidFill>
              <a:latin typeface="Times New Roman" panose="02020603050405020304" pitchFamily="18" charset="0"/>
              <a:ea typeface="Times New Roman" panose="02020603050405020304" pitchFamily="18" charset="0"/>
            </a:endParaRPr>
          </a:p>
          <a:p>
            <a:pPr marL="180000" indent="0" algn="just">
              <a:spcBef>
                <a:spcPts val="0"/>
              </a:spcBef>
              <a:buNone/>
            </a:pPr>
            <a:endParaRPr lang="uk-UA" sz="2400" b="1" dirty="0">
              <a:solidFill>
                <a:schemeClr val="accent1">
                  <a:lumMod val="75000"/>
                </a:schemeClr>
              </a:solidFill>
              <a:latin typeface="Times New Roman" panose="02020603050405020304" pitchFamily="18" charset="0"/>
              <a:ea typeface="Times New Roman" panose="02020603050405020304" pitchFamily="18" charset="0"/>
            </a:endParaRPr>
          </a:p>
          <a:p>
            <a:pPr marL="180000" indent="0" algn="just">
              <a:spcBef>
                <a:spcPts val="0"/>
              </a:spcBef>
              <a:buNone/>
            </a:pPr>
            <a:endParaRPr lang="uk-UA" sz="2400" b="1" dirty="0">
              <a:solidFill>
                <a:schemeClr val="accent1">
                  <a:lumMod val="75000"/>
                </a:schemeClr>
              </a:solidFill>
              <a:latin typeface="Times New Roman" panose="02020603050405020304" pitchFamily="18" charset="0"/>
              <a:ea typeface="Times New Roman" panose="02020603050405020304" pitchFamily="18" charset="0"/>
            </a:endParaRPr>
          </a:p>
          <a:p>
            <a:pPr marL="180000" indent="0" algn="just">
              <a:spcBef>
                <a:spcPts val="0"/>
              </a:spcBef>
              <a:buNone/>
            </a:pPr>
            <a:endParaRPr lang="uk-UA" sz="2400" b="1" dirty="0">
              <a:solidFill>
                <a:schemeClr val="accent1">
                  <a:lumMod val="75000"/>
                </a:schemeClr>
              </a:solidFill>
              <a:latin typeface="Times New Roman" panose="02020603050405020304" pitchFamily="18" charset="0"/>
              <a:ea typeface="Times New Roman" panose="02020603050405020304" pitchFamily="18" charset="0"/>
            </a:endParaRPr>
          </a:p>
          <a:p>
            <a:pPr marL="180000" indent="0" algn="just">
              <a:spcBef>
                <a:spcPts val="0"/>
              </a:spcBef>
              <a:buNone/>
            </a:pPr>
            <a:r>
              <a:rPr lang="uk-UA" sz="2400" b="1" dirty="0">
                <a:solidFill>
                  <a:schemeClr val="accent1">
                    <a:lumMod val="75000"/>
                  </a:schemeClr>
                </a:solidFill>
                <a:latin typeface="Times New Roman" panose="02020603050405020304" pitchFamily="18" charset="0"/>
                <a:ea typeface="Times New Roman" panose="02020603050405020304" pitchFamily="18" charset="0"/>
              </a:rPr>
              <a:t>Виходячи зі своєї моделі, М. Портер пропонує три різновиди стратегій, які можуть забезпечити компанії конкурентний успіх на ринку:</a:t>
            </a:r>
            <a:endParaRPr lang="ru-UA" sz="2400" b="1" dirty="0">
              <a:solidFill>
                <a:schemeClr val="accent1">
                  <a:lumMod val="75000"/>
                </a:schemeClr>
              </a:solidFill>
              <a:latin typeface="Times New Roman" panose="02020603050405020304" pitchFamily="18" charset="0"/>
              <a:ea typeface="Times New Roman" panose="02020603050405020304" pitchFamily="18" charset="0"/>
            </a:endParaRPr>
          </a:p>
          <a:p>
            <a:pPr marL="522900" algn="just">
              <a:spcBef>
                <a:spcPts val="0"/>
              </a:spcBef>
              <a:buFont typeface="Wingdings" panose="05000000000000000000" pitchFamily="2" charset="2"/>
              <a:buChar char="Ø"/>
            </a:pPr>
            <a:r>
              <a:rPr lang="uk-UA" sz="2400" b="1" dirty="0">
                <a:solidFill>
                  <a:schemeClr val="accent2">
                    <a:lumMod val="75000"/>
                  </a:schemeClr>
                </a:solidFill>
                <a:latin typeface="Times New Roman" panose="02020603050405020304" pitchFamily="18" charset="0"/>
                <a:ea typeface="Times New Roman" panose="02020603050405020304" pitchFamily="18" charset="0"/>
              </a:rPr>
              <a:t>лідерство у сфері витрат (стратегія цінового лідерства),</a:t>
            </a:r>
            <a:endParaRPr lang="ru-UA" sz="2400" b="1" dirty="0">
              <a:solidFill>
                <a:schemeClr val="accent2">
                  <a:lumMod val="75000"/>
                </a:schemeClr>
              </a:solidFill>
              <a:latin typeface="Times New Roman" panose="02020603050405020304" pitchFamily="18" charset="0"/>
              <a:ea typeface="Times New Roman" panose="02020603050405020304" pitchFamily="18" charset="0"/>
            </a:endParaRPr>
          </a:p>
          <a:p>
            <a:pPr marL="522900" algn="just">
              <a:spcBef>
                <a:spcPts val="0"/>
              </a:spcBef>
              <a:buFont typeface="Wingdings" panose="05000000000000000000" pitchFamily="2" charset="2"/>
              <a:buChar char="Ø"/>
            </a:pPr>
            <a:r>
              <a:rPr lang="uk-UA" sz="2400" b="1" dirty="0">
                <a:solidFill>
                  <a:schemeClr val="accent2">
                    <a:lumMod val="75000"/>
                  </a:schemeClr>
                </a:solidFill>
                <a:latin typeface="Times New Roman" panose="02020603050405020304" pitchFamily="18" charset="0"/>
                <a:ea typeface="Times New Roman" panose="02020603050405020304" pitchFamily="18" charset="0"/>
              </a:rPr>
              <a:t>стратегія диференціації,</a:t>
            </a:r>
            <a:endParaRPr lang="ru-UA" sz="2400" b="1" dirty="0">
              <a:solidFill>
                <a:schemeClr val="accent2">
                  <a:lumMod val="75000"/>
                </a:schemeClr>
              </a:solidFill>
              <a:latin typeface="Times New Roman" panose="02020603050405020304" pitchFamily="18" charset="0"/>
              <a:ea typeface="Times New Roman" panose="02020603050405020304" pitchFamily="18" charset="0"/>
            </a:endParaRPr>
          </a:p>
          <a:p>
            <a:pPr marL="522900" algn="just">
              <a:spcBef>
                <a:spcPts val="0"/>
              </a:spcBef>
              <a:buFont typeface="Wingdings" panose="05000000000000000000" pitchFamily="2" charset="2"/>
              <a:buChar char="Ø"/>
            </a:pPr>
            <a:r>
              <a:rPr lang="uk-UA" sz="2400" b="1" dirty="0">
                <a:solidFill>
                  <a:schemeClr val="accent2">
                    <a:lumMod val="75000"/>
                  </a:schemeClr>
                </a:solidFill>
                <a:latin typeface="Times New Roman" panose="02020603050405020304" pitchFamily="18" charset="0"/>
                <a:ea typeface="Times New Roman" panose="02020603050405020304" pitchFamily="18" charset="0"/>
              </a:rPr>
              <a:t>стратегія концентрації (ринкової ніші).</a:t>
            </a:r>
            <a:endParaRPr lang="ru-UA" sz="2400" b="1" dirty="0">
              <a:solidFill>
                <a:schemeClr val="accent2">
                  <a:lumMod val="75000"/>
                </a:schemeClr>
              </a:solidFill>
              <a:latin typeface="Times New Roman" panose="02020603050405020304" pitchFamily="18" charset="0"/>
              <a:ea typeface="Times New Roman" panose="02020603050405020304" pitchFamily="18" charset="0"/>
            </a:endParaRPr>
          </a:p>
          <a:p>
            <a:endParaRPr lang="ru-UA" dirty="0"/>
          </a:p>
        </p:txBody>
      </p:sp>
      <p:pic>
        <p:nvPicPr>
          <p:cNvPr id="5" name="Рисунок 4">
            <a:extLst>
              <a:ext uri="{FF2B5EF4-FFF2-40B4-BE49-F238E27FC236}">
                <a16:creationId xmlns:a16="http://schemas.microsoft.com/office/drawing/2014/main" id="{2C7EBCA2-7A4A-4AEC-8570-DBD1161D2833}"/>
              </a:ext>
            </a:extLst>
          </p:cNvPr>
          <p:cNvPicPr>
            <a:picLocks noChangeAspect="1"/>
          </p:cNvPicPr>
          <p:nvPr/>
        </p:nvPicPr>
        <p:blipFill>
          <a:blip r:embed="rId2"/>
          <a:stretch>
            <a:fillRect/>
          </a:stretch>
        </p:blipFill>
        <p:spPr>
          <a:xfrm>
            <a:off x="2451653" y="675861"/>
            <a:ext cx="6135756" cy="3326296"/>
          </a:xfrm>
          <a:prstGeom prst="rect">
            <a:avLst/>
          </a:prstGeom>
        </p:spPr>
      </p:pic>
    </p:spTree>
    <p:extLst>
      <p:ext uri="{BB962C8B-B14F-4D97-AF65-F5344CB8AC3E}">
        <p14:creationId xmlns:p14="http://schemas.microsoft.com/office/powerpoint/2010/main" val="267651439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411B27DF-C6C8-4890-A8A8-509449E1710A}"/>
              </a:ext>
            </a:extLst>
          </p:cNvPr>
          <p:cNvSpPr>
            <a:spLocks noGrp="1"/>
          </p:cNvSpPr>
          <p:nvPr>
            <p:ph idx="1"/>
          </p:nvPr>
        </p:nvSpPr>
        <p:spPr>
          <a:xfrm>
            <a:off x="452047" y="914400"/>
            <a:ext cx="9102770" cy="5219727"/>
          </a:xfrm>
        </p:spPr>
        <p:txBody>
          <a:bodyPr>
            <a:normAutofit/>
          </a:bodyPr>
          <a:lstStyle/>
          <a:p>
            <a:pPr indent="215900" algn="just">
              <a:lnSpc>
                <a:spcPct val="110000"/>
              </a:lnSpc>
            </a:pPr>
            <a:r>
              <a:rPr lang="uk-UA" sz="2000" b="1" dirty="0">
                <a:solidFill>
                  <a:schemeClr val="accent2">
                    <a:lumMod val="75000"/>
                  </a:schemeClr>
                </a:solidFill>
                <a:latin typeface="Times New Roman" panose="02020603050405020304" pitchFamily="18" charset="0"/>
                <a:ea typeface="Times New Roman" panose="02020603050405020304" pitchFamily="18" charset="0"/>
              </a:rPr>
              <a:t>Стратегія цінового лідерства</a:t>
            </a:r>
            <a:r>
              <a:rPr lang="uk-UA" sz="2000" b="1" dirty="0">
                <a:solidFill>
                  <a:schemeClr val="accent1">
                    <a:lumMod val="75000"/>
                  </a:schemeClr>
                </a:solidFill>
                <a:latin typeface="Times New Roman" panose="02020603050405020304" pitchFamily="18" charset="0"/>
                <a:ea typeface="Times New Roman" panose="02020603050405020304" pitchFamily="18" charset="0"/>
              </a:rPr>
              <a:t> орієнтує підприємство на всебічне зменшення витрат виробництва та обігу для того, щоб досягти найменшого рівня витрат по галузі.</a:t>
            </a:r>
          </a:p>
          <a:p>
            <a:pPr indent="215900" algn="just">
              <a:lnSpc>
                <a:spcPct val="110000"/>
              </a:lnSpc>
            </a:pPr>
            <a:r>
              <a:rPr lang="uk-UA" sz="2000" b="1" dirty="0">
                <a:solidFill>
                  <a:schemeClr val="accent2">
                    <a:lumMod val="75000"/>
                  </a:schemeClr>
                </a:solidFill>
                <a:latin typeface="Times New Roman" panose="02020603050405020304" pitchFamily="18" charset="0"/>
                <a:ea typeface="Times New Roman" panose="02020603050405020304" pitchFamily="18" charset="0"/>
              </a:rPr>
              <a:t>Стратегія диференціації </a:t>
            </a:r>
            <a:r>
              <a:rPr lang="uk-UA" sz="2000" b="1" dirty="0">
                <a:solidFill>
                  <a:schemeClr val="accent1">
                    <a:lumMod val="75000"/>
                  </a:schemeClr>
                </a:solidFill>
                <a:latin typeface="Times New Roman" panose="02020603050405020304" pitchFamily="18" charset="0"/>
                <a:ea typeface="Times New Roman" panose="02020603050405020304" pitchFamily="18" charset="0"/>
              </a:rPr>
              <a:t>передбачає досягнення підприємством певних конкурентних переваг у задоволенні потреб споживачів. </a:t>
            </a:r>
            <a:br>
              <a:rPr lang="uk-UA" sz="2000" b="1" dirty="0">
                <a:solidFill>
                  <a:schemeClr val="accent1">
                    <a:lumMod val="75000"/>
                  </a:schemeClr>
                </a:solidFill>
                <a:latin typeface="Times New Roman" panose="02020603050405020304" pitchFamily="18" charset="0"/>
                <a:ea typeface="Times New Roman" panose="02020603050405020304" pitchFamily="18" charset="0"/>
              </a:rPr>
            </a:br>
            <a:r>
              <a:rPr lang="uk-UA" sz="2000" b="1" dirty="0">
                <a:solidFill>
                  <a:schemeClr val="accent1">
                    <a:lumMod val="75000"/>
                  </a:schemeClr>
                </a:solidFill>
                <a:latin typeface="Times New Roman" panose="02020603050405020304" pitchFamily="18" charset="0"/>
                <a:ea typeface="Times New Roman" panose="02020603050405020304" pitchFamily="18" charset="0"/>
              </a:rPr>
              <a:t>Основна ідея диференціації полягає у тому, що товар підприємства має відрізнятися від товарів конкурентів і бути унікальним з точки зору споживача. При цьому ціна і витрати мають другорядне значення. Застосовуючи стратегію диференціації, підприємство має досягти конкурентних переваг у якості товару, його сервісному обслуговуванні, іміджі або інших сферах.</a:t>
            </a:r>
            <a:endParaRPr lang="ru-UA" sz="2000" b="1" dirty="0">
              <a:solidFill>
                <a:schemeClr val="accent1">
                  <a:lumMod val="75000"/>
                </a:schemeClr>
              </a:solidFill>
              <a:latin typeface="Times New Roman" panose="02020603050405020304" pitchFamily="18" charset="0"/>
              <a:ea typeface="Times New Roman" panose="02020603050405020304" pitchFamily="18" charset="0"/>
            </a:endParaRPr>
          </a:p>
          <a:p>
            <a:pPr indent="215900" algn="just">
              <a:lnSpc>
                <a:spcPct val="110000"/>
              </a:lnSpc>
            </a:pPr>
            <a:r>
              <a:rPr lang="uk-UA" sz="2000" b="1" dirty="0">
                <a:solidFill>
                  <a:schemeClr val="accent2">
                    <a:lumMod val="75000"/>
                  </a:schemeClr>
                </a:solidFill>
                <a:latin typeface="Times New Roman" panose="02020603050405020304" pitchFamily="18" charset="0"/>
                <a:ea typeface="Times New Roman" panose="02020603050405020304" pitchFamily="18" charset="0"/>
              </a:rPr>
              <a:t>Стратегія концентрації </a:t>
            </a:r>
            <a:r>
              <a:rPr lang="uk-UA" sz="2000" b="1" dirty="0">
                <a:solidFill>
                  <a:schemeClr val="accent1">
                    <a:lumMod val="75000"/>
                  </a:schemeClr>
                </a:solidFill>
                <a:latin typeface="Times New Roman" panose="02020603050405020304" pitchFamily="18" charset="0"/>
                <a:ea typeface="Times New Roman" panose="02020603050405020304" pitchFamily="18" charset="0"/>
              </a:rPr>
              <a:t>передбачає спеціалізацію діяльності підприємства на одному сегменті ринку і забезпечення на ньому цінового лідерства або диференціації.</a:t>
            </a:r>
            <a:endParaRPr lang="ru-UA" sz="2000" b="1" dirty="0">
              <a:solidFill>
                <a:schemeClr val="accent1">
                  <a:lumMod val="75000"/>
                </a:schemeClr>
              </a:solidFill>
              <a:latin typeface="Times New Roman" panose="02020603050405020304" pitchFamily="18" charset="0"/>
              <a:ea typeface="Times New Roman" panose="02020603050405020304" pitchFamily="18" charset="0"/>
            </a:endParaRPr>
          </a:p>
          <a:p>
            <a:pPr indent="215900" algn="just">
              <a:lnSpc>
                <a:spcPct val="110000"/>
              </a:lnSpc>
            </a:pPr>
            <a:endParaRPr lang="ru-UA" dirty="0">
              <a:latin typeface="Times New Roman" panose="02020603050405020304" pitchFamily="18" charset="0"/>
              <a:ea typeface="Times New Roman" panose="02020603050405020304" pitchFamily="18" charset="0"/>
            </a:endParaRPr>
          </a:p>
          <a:p>
            <a:endParaRPr lang="ru-UA" dirty="0"/>
          </a:p>
        </p:txBody>
      </p:sp>
    </p:spTree>
    <p:extLst>
      <p:ext uri="{BB962C8B-B14F-4D97-AF65-F5344CB8AC3E}">
        <p14:creationId xmlns:p14="http://schemas.microsoft.com/office/powerpoint/2010/main" val="88604881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33D80D28-C33C-4C0F-BD0D-4A94FC6371D8}"/>
              </a:ext>
            </a:extLst>
          </p:cNvPr>
          <p:cNvSpPr>
            <a:spLocks noGrp="1"/>
          </p:cNvSpPr>
          <p:nvPr>
            <p:ph idx="1"/>
          </p:nvPr>
        </p:nvSpPr>
        <p:spPr>
          <a:xfrm>
            <a:off x="677333" y="887897"/>
            <a:ext cx="9089519" cy="5153466"/>
          </a:xfrm>
        </p:spPr>
        <p:txBody>
          <a:bodyPr>
            <a:normAutofit fontScale="92500" lnSpcReduction="10000"/>
          </a:bodyPr>
          <a:lstStyle/>
          <a:p>
            <a:pPr marL="0" indent="0" algn="just">
              <a:lnSpc>
                <a:spcPct val="110000"/>
              </a:lnSpc>
              <a:spcBef>
                <a:spcPts val="0"/>
              </a:spcBef>
              <a:buNone/>
            </a:pPr>
            <a:r>
              <a:rPr lang="uk-UA" sz="3200" b="1" dirty="0">
                <a:solidFill>
                  <a:schemeClr val="accent1">
                    <a:lumMod val="75000"/>
                  </a:schemeClr>
                </a:solidFill>
                <a:latin typeface="Times New Roman" panose="02020603050405020304" pitchFamily="18" charset="0"/>
                <a:ea typeface="Times New Roman" panose="02020603050405020304" pitchFamily="18" charset="0"/>
                <a:cs typeface="Times New Roman" panose="02020603050405020304" pitchFamily="18" charset="0"/>
              </a:rPr>
              <a:t>Стратегії фірми можна розділити на дві групи: </a:t>
            </a:r>
            <a:r>
              <a:rPr lang="uk-UA" sz="3200" b="1" i="1" dirty="0">
                <a:solidFill>
                  <a:schemeClr val="accent2">
                    <a:lumMod val="75000"/>
                  </a:schemeClr>
                </a:solidFill>
                <a:latin typeface="Times New Roman" panose="02020603050405020304" pitchFamily="18" charset="0"/>
                <a:ea typeface="Times New Roman" panose="02020603050405020304" pitchFamily="18" charset="0"/>
                <a:cs typeface="Times New Roman" panose="02020603050405020304" pitchFamily="18" charset="0"/>
              </a:rPr>
              <a:t>стратегії зростання та стратегії скорочення</a:t>
            </a:r>
            <a:r>
              <a:rPr lang="uk-UA" sz="3200" b="1" dirty="0">
                <a:solidFill>
                  <a:schemeClr val="accent1">
                    <a:lumMod val="75000"/>
                  </a:schemeClr>
                </a:solidFill>
                <a:latin typeface="Times New Roman" panose="02020603050405020304" pitchFamily="18" charset="0"/>
                <a:ea typeface="Times New Roman" panose="02020603050405020304" pitchFamily="18" charset="0"/>
                <a:cs typeface="Times New Roman" panose="02020603050405020304" pitchFamily="18" charset="0"/>
              </a:rPr>
              <a:t>. Вони спрямовані на зміну стану одного або декількох наступних елементів: продукт, ринок, галузь, положення фірми усередині галузі, технологія.</a:t>
            </a:r>
          </a:p>
          <a:p>
            <a:pPr marL="0" indent="0" algn="just">
              <a:lnSpc>
                <a:spcPct val="110000"/>
              </a:lnSpc>
              <a:spcBef>
                <a:spcPts val="0"/>
              </a:spcBef>
              <a:buNone/>
            </a:pPr>
            <a:r>
              <a:rPr lang="uk-UA" sz="3200" b="1" dirty="0">
                <a:solidFill>
                  <a:schemeClr val="accent1">
                    <a:lumMod val="75000"/>
                  </a:schemeClr>
                </a:solidFill>
                <a:latin typeface="Times New Roman" panose="02020603050405020304" pitchFamily="18" charset="0"/>
                <a:cs typeface="Times New Roman" panose="02020603050405020304" pitchFamily="18" charset="0"/>
              </a:rPr>
              <a:t>У рамках стратегій зростання можна виділити стратегії:</a:t>
            </a:r>
          </a:p>
          <a:p>
            <a:pPr marL="0" indent="0" algn="just">
              <a:lnSpc>
                <a:spcPct val="110000"/>
              </a:lnSpc>
              <a:spcBef>
                <a:spcPts val="0"/>
              </a:spcBef>
              <a:buNone/>
            </a:pPr>
            <a:r>
              <a:rPr lang="uk-UA" sz="3200" b="1" dirty="0">
                <a:solidFill>
                  <a:schemeClr val="accent1">
                    <a:lumMod val="75000"/>
                  </a:schemeClr>
                </a:solidFill>
                <a:latin typeface="Times New Roman" panose="02020603050405020304" pitchFamily="18" charset="0"/>
                <a:cs typeface="Times New Roman" panose="02020603050405020304" pitchFamily="18" charset="0"/>
              </a:rPr>
              <a:t>-	</a:t>
            </a:r>
            <a:r>
              <a:rPr lang="uk-UA" sz="3200" b="1" i="1" dirty="0">
                <a:solidFill>
                  <a:schemeClr val="accent2">
                    <a:lumMod val="75000"/>
                  </a:schemeClr>
                </a:solidFill>
                <a:latin typeface="Times New Roman" panose="02020603050405020304" pitchFamily="18" charset="0"/>
                <a:cs typeface="Times New Roman" panose="02020603050405020304" pitchFamily="18" charset="0"/>
              </a:rPr>
              <a:t>інтенсивного зростання</a:t>
            </a:r>
            <a:r>
              <a:rPr lang="uk-UA" sz="3200" b="1" dirty="0">
                <a:solidFill>
                  <a:schemeClr val="accent1">
                    <a:lumMod val="75000"/>
                  </a:schemeClr>
                </a:solidFill>
                <a:latin typeface="Times New Roman" panose="02020603050405020304" pitchFamily="18" charset="0"/>
                <a:cs typeface="Times New Roman" panose="02020603050405020304" pitchFamily="18" charset="0"/>
              </a:rPr>
              <a:t>;</a:t>
            </a:r>
          </a:p>
          <a:p>
            <a:pPr marL="0" indent="0" algn="just">
              <a:lnSpc>
                <a:spcPct val="110000"/>
              </a:lnSpc>
              <a:spcBef>
                <a:spcPts val="0"/>
              </a:spcBef>
              <a:buNone/>
            </a:pPr>
            <a:r>
              <a:rPr lang="uk-UA" sz="3200" b="1" dirty="0">
                <a:solidFill>
                  <a:schemeClr val="accent1">
                    <a:lumMod val="75000"/>
                  </a:schemeClr>
                </a:solidFill>
                <a:latin typeface="Times New Roman" panose="02020603050405020304" pitchFamily="18" charset="0"/>
                <a:cs typeface="Times New Roman" panose="02020603050405020304" pitchFamily="18" charset="0"/>
              </a:rPr>
              <a:t>-	</a:t>
            </a:r>
            <a:r>
              <a:rPr lang="uk-UA" sz="3200" b="1" i="1" dirty="0">
                <a:solidFill>
                  <a:schemeClr val="accent2">
                    <a:lumMod val="75000"/>
                  </a:schemeClr>
                </a:solidFill>
                <a:latin typeface="Times New Roman" panose="02020603050405020304" pitchFamily="18" charset="0"/>
                <a:cs typeface="Times New Roman" panose="02020603050405020304" pitchFamily="18" charset="0"/>
              </a:rPr>
              <a:t>інтеграційного зростання</a:t>
            </a:r>
            <a:r>
              <a:rPr lang="uk-UA" sz="3200" b="1" dirty="0">
                <a:solidFill>
                  <a:schemeClr val="accent1">
                    <a:lumMod val="75000"/>
                  </a:schemeClr>
                </a:solidFill>
                <a:latin typeface="Times New Roman" panose="02020603050405020304" pitchFamily="18" charset="0"/>
                <a:cs typeface="Times New Roman" panose="02020603050405020304" pitchFamily="18" charset="0"/>
              </a:rPr>
              <a:t>;</a:t>
            </a:r>
          </a:p>
          <a:p>
            <a:pPr marL="0" indent="0" algn="just">
              <a:lnSpc>
                <a:spcPct val="110000"/>
              </a:lnSpc>
              <a:spcBef>
                <a:spcPts val="0"/>
              </a:spcBef>
              <a:buNone/>
            </a:pPr>
            <a:r>
              <a:rPr lang="uk-UA" sz="3200" b="1" dirty="0">
                <a:solidFill>
                  <a:schemeClr val="accent1">
                    <a:lumMod val="75000"/>
                  </a:schemeClr>
                </a:solidFill>
                <a:latin typeface="Times New Roman" panose="02020603050405020304" pitchFamily="18" charset="0"/>
                <a:cs typeface="Times New Roman" panose="02020603050405020304" pitchFamily="18" charset="0"/>
              </a:rPr>
              <a:t>-	</a:t>
            </a:r>
            <a:r>
              <a:rPr lang="uk-UA" sz="3200" b="1" i="1" dirty="0">
                <a:solidFill>
                  <a:schemeClr val="accent2">
                    <a:lumMod val="75000"/>
                  </a:schemeClr>
                </a:solidFill>
                <a:latin typeface="Times New Roman" panose="02020603050405020304" pitchFamily="18" charset="0"/>
                <a:cs typeface="Times New Roman" panose="02020603050405020304" pitchFamily="18" charset="0"/>
              </a:rPr>
              <a:t>диверсифікованого зростання</a:t>
            </a:r>
            <a:r>
              <a:rPr lang="uk-UA" sz="3200" b="1" dirty="0">
                <a:solidFill>
                  <a:schemeClr val="accent1">
                    <a:lumMod val="75000"/>
                  </a:schemeClr>
                </a:solidFill>
                <a:latin typeface="Times New Roman" panose="02020603050405020304" pitchFamily="18" charset="0"/>
                <a:cs typeface="Times New Roman" panose="02020603050405020304" pitchFamily="18" charset="0"/>
              </a:rPr>
              <a:t>.</a:t>
            </a:r>
          </a:p>
          <a:p>
            <a:pPr marL="0" indent="0" algn="just">
              <a:buNone/>
            </a:pPr>
            <a:endParaRPr lang="ru-UA" sz="3200" b="1" dirty="0">
              <a:solidFill>
                <a:schemeClr val="accent1">
                  <a:lumMod val="75000"/>
                </a:schemeClr>
              </a:solidFill>
            </a:endParaRPr>
          </a:p>
        </p:txBody>
      </p:sp>
    </p:spTree>
    <p:extLst>
      <p:ext uri="{BB962C8B-B14F-4D97-AF65-F5344CB8AC3E}">
        <p14:creationId xmlns:p14="http://schemas.microsoft.com/office/powerpoint/2010/main" val="198944486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E8F7AD79-BD23-4DC1-A123-9BA2229C98B4}"/>
              </a:ext>
            </a:extLst>
          </p:cNvPr>
          <p:cNvSpPr>
            <a:spLocks noGrp="1"/>
          </p:cNvSpPr>
          <p:nvPr>
            <p:ph type="title"/>
          </p:nvPr>
        </p:nvSpPr>
        <p:spPr>
          <a:xfrm>
            <a:off x="995385" y="310321"/>
            <a:ext cx="9990667" cy="596348"/>
          </a:xfrm>
        </p:spPr>
        <p:txBody>
          <a:bodyPr>
            <a:normAutofit fontScale="90000"/>
          </a:bodyPr>
          <a:lstStyle/>
          <a:p>
            <a:pPr algn="ctr"/>
            <a:r>
              <a:rPr lang="uk-UA" sz="2800" b="1" dirty="0">
                <a:latin typeface="Times New Roman" panose="02020603050405020304" pitchFamily="18" charset="0"/>
                <a:cs typeface="Times New Roman" panose="02020603050405020304" pitchFamily="18" charset="0"/>
              </a:rPr>
              <a:t>Переваги і ризики базових стратегій конкуренції </a:t>
            </a:r>
            <a:r>
              <a:rPr lang="uk-UA" sz="2800" b="1" dirty="0">
                <a:solidFill>
                  <a:srgbClr val="92278F">
                    <a:lumMod val="75000"/>
                  </a:srgbClr>
                </a:solidFill>
                <a:latin typeface="Times New Roman" panose="02020603050405020304" pitchFamily="18" charset="0"/>
                <a:cs typeface="Times New Roman" panose="02020603050405020304" pitchFamily="18" charset="0"/>
              </a:rPr>
              <a:t>за М. Портером</a:t>
            </a:r>
            <a:endParaRPr lang="ru-UA" sz="2800" dirty="0"/>
          </a:p>
        </p:txBody>
      </p:sp>
      <p:graphicFrame>
        <p:nvGraphicFramePr>
          <p:cNvPr id="4" name="Таблица 4">
            <a:extLst>
              <a:ext uri="{FF2B5EF4-FFF2-40B4-BE49-F238E27FC236}">
                <a16:creationId xmlns:a16="http://schemas.microsoft.com/office/drawing/2014/main" id="{248645C4-5A5C-4FFD-A348-B806B506A2E8}"/>
              </a:ext>
            </a:extLst>
          </p:cNvPr>
          <p:cNvGraphicFramePr>
            <a:graphicFrameLocks noGrp="1"/>
          </p:cNvGraphicFramePr>
          <p:nvPr>
            <p:ph idx="1"/>
            <p:extLst>
              <p:ext uri="{D42A27DB-BD31-4B8C-83A1-F6EECF244321}">
                <p14:modId xmlns:p14="http://schemas.microsoft.com/office/powerpoint/2010/main" val="3130495072"/>
              </p:ext>
            </p:extLst>
          </p:nvPr>
        </p:nvGraphicFramePr>
        <p:xfrm>
          <a:off x="795130" y="906669"/>
          <a:ext cx="10601739" cy="5513678"/>
        </p:xfrm>
        <a:graphic>
          <a:graphicData uri="http://schemas.openxmlformats.org/drawingml/2006/table">
            <a:tbl>
              <a:tblPr firstRow="1" bandRow="1">
                <a:tableStyleId>{5C22544A-7EE6-4342-B048-85BDC9FD1C3A}</a:tableStyleId>
              </a:tblPr>
              <a:tblGrid>
                <a:gridCol w="1514316">
                  <a:extLst>
                    <a:ext uri="{9D8B030D-6E8A-4147-A177-3AD203B41FA5}">
                      <a16:colId xmlns:a16="http://schemas.microsoft.com/office/drawing/2014/main" val="1701115474"/>
                    </a:ext>
                  </a:extLst>
                </a:gridCol>
                <a:gridCol w="4032739">
                  <a:extLst>
                    <a:ext uri="{9D8B030D-6E8A-4147-A177-3AD203B41FA5}">
                      <a16:colId xmlns:a16="http://schemas.microsoft.com/office/drawing/2014/main" val="1627692939"/>
                    </a:ext>
                  </a:extLst>
                </a:gridCol>
                <a:gridCol w="5054684">
                  <a:extLst>
                    <a:ext uri="{9D8B030D-6E8A-4147-A177-3AD203B41FA5}">
                      <a16:colId xmlns:a16="http://schemas.microsoft.com/office/drawing/2014/main" val="484647646"/>
                    </a:ext>
                  </a:extLst>
                </a:gridCol>
              </a:tblGrid>
              <a:tr h="344410">
                <a:tc>
                  <a:txBody>
                    <a:bodyPr/>
                    <a:lstStyle/>
                    <a:p>
                      <a:pPr algn="ctr"/>
                      <a:r>
                        <a:rPr lang="uk-UA" sz="1600" dirty="0">
                          <a:latin typeface="Times New Roman" panose="02020603050405020304" pitchFamily="18" charset="0"/>
                          <a:cs typeface="Times New Roman" panose="02020603050405020304" pitchFamily="18" charset="0"/>
                        </a:rPr>
                        <a:t>Стратегія</a:t>
                      </a:r>
                      <a:endParaRPr lang="ru-UA" sz="1600" dirty="0">
                        <a:latin typeface="Times New Roman" panose="02020603050405020304" pitchFamily="18" charset="0"/>
                        <a:cs typeface="Times New Roman" panose="02020603050405020304" pitchFamily="18" charset="0"/>
                      </a:endParaRPr>
                    </a:p>
                  </a:txBody>
                  <a:tcPr/>
                </a:tc>
                <a:tc>
                  <a:txBody>
                    <a:bodyPr/>
                    <a:lstStyle/>
                    <a:p>
                      <a:pPr algn="ctr"/>
                      <a:r>
                        <a:rPr lang="uk-UA" sz="1600" dirty="0">
                          <a:latin typeface="Times New Roman" panose="02020603050405020304" pitchFamily="18" charset="0"/>
                          <a:cs typeface="Times New Roman" panose="02020603050405020304" pitchFamily="18" charset="0"/>
                        </a:rPr>
                        <a:t>Переваги</a:t>
                      </a:r>
                      <a:endParaRPr lang="ru-UA" sz="1600" dirty="0">
                        <a:latin typeface="Times New Roman" panose="02020603050405020304" pitchFamily="18" charset="0"/>
                        <a:cs typeface="Times New Roman" panose="02020603050405020304" pitchFamily="18" charset="0"/>
                      </a:endParaRPr>
                    </a:p>
                  </a:txBody>
                  <a:tcPr/>
                </a:tc>
                <a:tc>
                  <a:txBody>
                    <a:bodyPr/>
                    <a:lstStyle/>
                    <a:p>
                      <a:pPr algn="ctr"/>
                      <a:r>
                        <a:rPr lang="uk-UA" sz="1600" dirty="0">
                          <a:latin typeface="Times New Roman" panose="02020603050405020304" pitchFamily="18" charset="0"/>
                          <a:cs typeface="Times New Roman" panose="02020603050405020304" pitchFamily="18" charset="0"/>
                        </a:rPr>
                        <a:t>Ризики</a:t>
                      </a:r>
                      <a:endParaRPr lang="ru-UA" sz="1600"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436241491"/>
                  </a:ext>
                </a:extLst>
              </a:tr>
              <a:tr h="1664767">
                <a:tc>
                  <a:txBody>
                    <a:bodyPr/>
                    <a:lstStyle/>
                    <a:p>
                      <a:pPr algn="ctr"/>
                      <a:r>
                        <a:rPr kumimoji="0" lang="uk-UA" sz="1600" b="1" i="0" u="none" strike="noStrike" kern="1200" cap="none" spc="0" normalizeH="0" baseline="0" noProof="0" dirty="0">
                          <a:ln>
                            <a:noFill/>
                          </a:ln>
                          <a:solidFill>
                            <a:srgbClr val="9B57D3">
                              <a:lumMod val="75000"/>
                            </a:srgbClr>
                          </a:solidFill>
                          <a:effectLst/>
                          <a:uLnTx/>
                          <a:uFillTx/>
                          <a:latin typeface="Times New Roman" panose="02020603050405020304" pitchFamily="18" charset="0"/>
                          <a:ea typeface="Times New Roman" panose="02020603050405020304" pitchFamily="18" charset="0"/>
                          <a:cs typeface="+mn-cs"/>
                        </a:rPr>
                        <a:t>Цінового лідерства</a:t>
                      </a:r>
                      <a:r>
                        <a:rPr kumimoji="0" lang="uk-UA" sz="1600" b="1" i="0" u="none" strike="noStrike" kern="1200" cap="none" spc="0" normalizeH="0" baseline="0" noProof="0" dirty="0">
                          <a:ln>
                            <a:noFill/>
                          </a:ln>
                          <a:solidFill>
                            <a:srgbClr val="92278F">
                              <a:lumMod val="75000"/>
                            </a:srgbClr>
                          </a:solidFill>
                          <a:effectLst/>
                          <a:uLnTx/>
                          <a:uFillTx/>
                          <a:latin typeface="Times New Roman" panose="02020603050405020304" pitchFamily="18" charset="0"/>
                          <a:ea typeface="Times New Roman" panose="02020603050405020304" pitchFamily="18" charset="0"/>
                          <a:cs typeface="+mn-cs"/>
                        </a:rPr>
                        <a:t> </a:t>
                      </a:r>
                      <a:endParaRPr lang="ru-UA" sz="1600" dirty="0"/>
                    </a:p>
                  </a:txBody>
                  <a:tcPr/>
                </a:tc>
                <a:tc>
                  <a:txBody>
                    <a:bodyPr/>
                    <a:lstStyle/>
                    <a:p>
                      <a:pPr marL="285750" marR="0" lvl="0" indent="-285750" algn="just" defTabSz="457200"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lang="uk-UA" sz="1200" b="1" noProof="0" dirty="0">
                          <a:solidFill>
                            <a:schemeClr val="accent1">
                              <a:lumMod val="75000"/>
                            </a:schemeClr>
                          </a:solidFill>
                          <a:latin typeface="Times New Roman" panose="02020603050405020304" pitchFamily="18" charset="0"/>
                          <a:cs typeface="Times New Roman" panose="02020603050405020304" pitchFamily="18" charset="0"/>
                        </a:rPr>
                        <a:t>організація з низькими витратами виробництва знаходиться в найбільш вигідних умовах ведення цінової конкуренції</a:t>
                      </a:r>
                      <a:r>
                        <a:rPr lang="ru-RU" sz="1200" b="1" noProof="0" dirty="0">
                          <a:solidFill>
                            <a:schemeClr val="accent1">
                              <a:lumMod val="75000"/>
                            </a:schemeClr>
                          </a:solidFill>
                          <a:latin typeface="Times New Roman" panose="02020603050405020304" pitchFamily="18" charset="0"/>
                          <a:cs typeface="Times New Roman" panose="02020603050405020304" pitchFamily="18" charset="0"/>
                        </a:rPr>
                        <a:t>;</a:t>
                      </a:r>
                      <a:endParaRPr lang="uk-UA" sz="1200" b="1" noProof="0" dirty="0">
                        <a:solidFill>
                          <a:schemeClr val="accent1">
                            <a:lumMod val="75000"/>
                          </a:schemeClr>
                        </a:solidFill>
                        <a:latin typeface="Times New Roman" panose="02020603050405020304" pitchFamily="18" charset="0"/>
                        <a:cs typeface="Times New Roman" panose="02020603050405020304" pitchFamily="18" charset="0"/>
                      </a:endParaRPr>
                    </a:p>
                    <a:p>
                      <a:pPr marL="285750" indent="-285750" algn="just">
                        <a:buFont typeface="Wingdings" panose="05000000000000000000" pitchFamily="2" charset="2"/>
                        <a:buChar char="Ø"/>
                      </a:pPr>
                      <a:r>
                        <a:rPr lang="uk-UA" sz="1200" b="1" noProof="0" dirty="0">
                          <a:solidFill>
                            <a:schemeClr val="accent1">
                              <a:lumMod val="75000"/>
                            </a:schemeClr>
                          </a:solidFill>
                          <a:latin typeface="Times New Roman" panose="02020603050405020304" pitchFamily="18" charset="0"/>
                          <a:cs typeface="Times New Roman" panose="02020603050405020304" pitchFamily="18" charset="0"/>
                        </a:rPr>
                        <a:t>низькі ціни виробника забезпечують йому переваги по відношенню до торговельних посередників, які зацікавлені в низькій ціні;</a:t>
                      </a:r>
                    </a:p>
                    <a:p>
                      <a:pPr marL="285750" indent="-285750" algn="just">
                        <a:buFont typeface="Wingdings" panose="05000000000000000000" pitchFamily="2" charset="2"/>
                        <a:buChar char="Ø"/>
                      </a:pPr>
                      <a:r>
                        <a:rPr lang="uk-UA" sz="1200" b="1" noProof="0" dirty="0">
                          <a:solidFill>
                            <a:schemeClr val="accent1">
                              <a:lumMod val="75000"/>
                            </a:schemeClr>
                          </a:solidFill>
                          <a:latin typeface="Times New Roman" panose="02020603050405020304" pitchFamily="18" charset="0"/>
                          <a:cs typeface="Times New Roman" panose="02020603050405020304" pitchFamily="18" charset="0"/>
                        </a:rPr>
                        <a:t>низькі витрати створюють високі вхідні бар'єри на ринки збуту</a:t>
                      </a:r>
                    </a:p>
                    <a:p>
                      <a:pPr marL="0" indent="0">
                        <a:buFont typeface="Wingdings" panose="05000000000000000000" pitchFamily="2" charset="2"/>
                        <a:buNone/>
                      </a:pPr>
                      <a:endParaRPr lang="ru-UA" sz="1200" b="1" dirty="0">
                        <a:solidFill>
                          <a:schemeClr val="accent1">
                            <a:lumMod val="75000"/>
                          </a:schemeClr>
                        </a:solidFill>
                      </a:endParaRPr>
                    </a:p>
                  </a:txBody>
                  <a:tcPr/>
                </a:tc>
                <a:tc>
                  <a:txBody>
                    <a:bodyPr/>
                    <a:lstStyle/>
                    <a:p>
                      <a:pPr marL="285750" indent="-285750" algn="just">
                        <a:lnSpc>
                          <a:spcPct val="110000"/>
                        </a:lnSpc>
                        <a:spcAft>
                          <a:spcPts val="0"/>
                        </a:spcAft>
                        <a:buFont typeface="Wingdings" panose="05000000000000000000" pitchFamily="2" charset="2"/>
                        <a:buChar char="Ø"/>
                      </a:pPr>
                      <a:r>
                        <a:rPr lang="uk-UA" sz="1200" b="1" dirty="0">
                          <a:solidFill>
                            <a:schemeClr val="accent1">
                              <a:lumMod val="75000"/>
                            </a:schemeClr>
                          </a:solidFill>
                          <a:effectLst/>
                          <a:latin typeface="Times New Roman" panose="02020603050405020304" pitchFamily="18" charset="0"/>
                          <a:ea typeface="Times New Roman" panose="02020603050405020304" pitchFamily="18" charset="0"/>
                        </a:rPr>
                        <a:t>конкуренти можуть досягти аналогічного рівня витрат;</a:t>
                      </a:r>
                    </a:p>
                    <a:p>
                      <a:pPr marL="285750" indent="-285750" algn="just">
                        <a:lnSpc>
                          <a:spcPct val="110000"/>
                        </a:lnSpc>
                        <a:spcAft>
                          <a:spcPts val="0"/>
                        </a:spcAft>
                        <a:buFont typeface="Wingdings" panose="05000000000000000000" pitchFamily="2" charset="2"/>
                        <a:buChar char="Ø"/>
                      </a:pPr>
                      <a:r>
                        <a:rPr lang="uk-UA" sz="1200" b="1" noProof="0" dirty="0">
                          <a:solidFill>
                            <a:schemeClr val="accent1">
                              <a:lumMod val="75000"/>
                            </a:schemeClr>
                          </a:solidFill>
                          <a:effectLst/>
                          <a:latin typeface="Times New Roman" panose="02020603050405020304" pitchFamily="18" charset="0"/>
                          <a:ea typeface="Times New Roman" panose="02020603050405020304" pitchFamily="18" charset="0"/>
                        </a:rPr>
                        <a:t>непередбачене збільшення витрат, наприклад, вартості сировини й енергії, може призвести до зменшення різниці в цінах порівняно</a:t>
                      </a:r>
                      <a:r>
                        <a:rPr lang="ru-RU" sz="1200" b="1" dirty="0">
                          <a:solidFill>
                            <a:schemeClr val="accent1">
                              <a:lumMod val="75000"/>
                            </a:schemeClr>
                          </a:solidFill>
                          <a:effectLst/>
                          <a:latin typeface="Times New Roman" panose="02020603050405020304" pitchFamily="18" charset="0"/>
                          <a:ea typeface="Times New Roman" panose="02020603050405020304" pitchFamily="18" charset="0"/>
                        </a:rPr>
                        <a:t> з конкурентами</a:t>
                      </a:r>
                      <a:endParaRPr lang="ru-UA" sz="1200" b="1" dirty="0">
                        <a:solidFill>
                          <a:schemeClr val="accent1">
                            <a:lumMod val="75000"/>
                          </a:schemeClr>
                        </a:solidFill>
                        <a:effectLst/>
                        <a:latin typeface="Times New Roman" panose="02020603050405020304" pitchFamily="18" charset="0"/>
                        <a:ea typeface="Times New Roman" panose="02020603050405020304" pitchFamily="18" charset="0"/>
                      </a:endParaRPr>
                    </a:p>
                    <a:p>
                      <a:endParaRPr lang="ru-UA" sz="1200" dirty="0">
                        <a:solidFill>
                          <a:schemeClr val="accent1">
                            <a:lumMod val="75000"/>
                          </a:schemeClr>
                        </a:solidFill>
                      </a:endParaRPr>
                    </a:p>
                  </a:txBody>
                  <a:tcPr/>
                </a:tc>
                <a:extLst>
                  <a:ext uri="{0D108BD9-81ED-4DB2-BD59-A6C34878D82A}">
                    <a16:rowId xmlns:a16="http://schemas.microsoft.com/office/drawing/2014/main" val="2507573324"/>
                  </a:ext>
                </a:extLst>
              </a:tr>
              <a:tr h="1612196">
                <a:tc>
                  <a:txBody>
                    <a:bodyPr/>
                    <a:lstStyle/>
                    <a:p>
                      <a:pPr algn="ctr"/>
                      <a:r>
                        <a:rPr kumimoji="0" lang="uk-UA" sz="1600" b="1" i="0" u="none" strike="noStrike" kern="1200" cap="none" spc="0" normalizeH="0" baseline="0" noProof="0" dirty="0">
                          <a:ln>
                            <a:noFill/>
                          </a:ln>
                          <a:solidFill>
                            <a:srgbClr val="9B57D3">
                              <a:lumMod val="75000"/>
                            </a:srgbClr>
                          </a:solidFill>
                          <a:effectLst/>
                          <a:uLnTx/>
                          <a:uFillTx/>
                          <a:latin typeface="Times New Roman" panose="02020603050405020304" pitchFamily="18" charset="0"/>
                          <a:ea typeface="Times New Roman" panose="02020603050405020304" pitchFamily="18" charset="0"/>
                          <a:cs typeface="+mn-cs"/>
                        </a:rPr>
                        <a:t>Диференціації</a:t>
                      </a:r>
                      <a:endParaRPr lang="ru-UA" sz="1600" dirty="0"/>
                    </a:p>
                  </a:txBody>
                  <a:tcPr/>
                </a:tc>
                <a:tc>
                  <a:txBody>
                    <a:bodyPr/>
                    <a:lstStyle/>
                    <a:p>
                      <a:pPr marL="285750" indent="-285750" algn="just">
                        <a:lnSpc>
                          <a:spcPct val="100000"/>
                        </a:lnSpc>
                        <a:spcAft>
                          <a:spcPts val="0"/>
                        </a:spcAft>
                        <a:buFont typeface="Wingdings" panose="05000000000000000000" pitchFamily="2" charset="2"/>
                        <a:buChar char="Ø"/>
                      </a:pPr>
                      <a:r>
                        <a:rPr lang="uk-UA" sz="1200" b="1" dirty="0">
                          <a:solidFill>
                            <a:schemeClr val="accent1">
                              <a:lumMod val="75000"/>
                            </a:schemeClr>
                          </a:solidFill>
                          <a:effectLst/>
                          <a:latin typeface="Times New Roman" panose="02020603050405020304" pitchFamily="18" charset="0"/>
                          <a:ea typeface="Times New Roman" panose="02020603050405020304" pitchFamily="18" charset="0"/>
                        </a:rPr>
                        <a:t>створюється певний імідж товару і підприємства, що знижує чутливість споживача до ціни;</a:t>
                      </a:r>
                      <a:endParaRPr lang="ru-UA" sz="1200" b="1" dirty="0">
                        <a:solidFill>
                          <a:schemeClr val="accent1">
                            <a:lumMod val="75000"/>
                          </a:schemeClr>
                        </a:solidFill>
                        <a:effectLst/>
                        <a:latin typeface="Times New Roman" panose="02020603050405020304" pitchFamily="18" charset="0"/>
                        <a:ea typeface="Times New Roman" panose="02020603050405020304" pitchFamily="18" charset="0"/>
                      </a:endParaRPr>
                    </a:p>
                    <a:p>
                      <a:pPr marL="285750" indent="-285750" algn="just">
                        <a:lnSpc>
                          <a:spcPct val="100000"/>
                        </a:lnSpc>
                        <a:spcAft>
                          <a:spcPts val="0"/>
                        </a:spcAft>
                        <a:buFont typeface="Wingdings" panose="05000000000000000000" pitchFamily="2" charset="2"/>
                        <a:buChar char="Ø"/>
                      </a:pPr>
                      <a:r>
                        <a:rPr lang="uk-UA" sz="1200" b="1" dirty="0">
                          <a:solidFill>
                            <a:schemeClr val="accent1">
                              <a:lumMod val="75000"/>
                            </a:schemeClr>
                          </a:solidFill>
                          <a:effectLst/>
                          <a:latin typeface="Times New Roman" panose="02020603050405020304" pitchFamily="18" charset="0"/>
                          <a:ea typeface="Times New Roman" panose="02020603050405020304" pitchFamily="18" charset="0"/>
                        </a:rPr>
                        <a:t>прихильність споживачів і неповторність товару створюють високі вхідні бар'єри на ринок збуту;</a:t>
                      </a:r>
                      <a:endParaRPr lang="ru-UA" sz="1200" b="1" dirty="0">
                        <a:solidFill>
                          <a:schemeClr val="accent1">
                            <a:lumMod val="75000"/>
                          </a:schemeClr>
                        </a:solidFill>
                        <a:effectLst/>
                        <a:latin typeface="Times New Roman" panose="02020603050405020304" pitchFamily="18" charset="0"/>
                        <a:ea typeface="Times New Roman" panose="02020603050405020304" pitchFamily="18" charset="0"/>
                      </a:endParaRPr>
                    </a:p>
                    <a:p>
                      <a:pPr marL="285750" indent="-285750" algn="just">
                        <a:lnSpc>
                          <a:spcPct val="100000"/>
                        </a:lnSpc>
                        <a:spcAft>
                          <a:spcPts val="0"/>
                        </a:spcAft>
                        <a:buFont typeface="Wingdings" panose="05000000000000000000" pitchFamily="2" charset="2"/>
                        <a:buChar char="Ø"/>
                      </a:pPr>
                      <a:r>
                        <a:rPr lang="uk-UA" sz="1200" b="1" dirty="0">
                          <a:solidFill>
                            <a:schemeClr val="accent1">
                              <a:lumMod val="75000"/>
                            </a:schemeClr>
                          </a:solidFill>
                          <a:effectLst/>
                          <a:latin typeface="Times New Roman" panose="02020603050405020304" pitchFamily="18" charset="0"/>
                          <a:ea typeface="Times New Roman" panose="02020603050405020304" pitchFamily="18" charset="0"/>
                        </a:rPr>
                        <a:t>прихильність споживачів створює своєрідний захист проти товарів-замінювачів</a:t>
                      </a:r>
                      <a:endParaRPr lang="ru-UA" sz="1200" b="1" dirty="0">
                        <a:solidFill>
                          <a:schemeClr val="accent1">
                            <a:lumMod val="75000"/>
                          </a:schemeClr>
                        </a:solidFill>
                        <a:effectLst/>
                        <a:latin typeface="Times New Roman" panose="02020603050405020304" pitchFamily="18" charset="0"/>
                        <a:ea typeface="Times New Roman" panose="02020603050405020304" pitchFamily="18" charset="0"/>
                      </a:endParaRPr>
                    </a:p>
                    <a:p>
                      <a:endParaRPr lang="ru-UA" sz="1200" dirty="0"/>
                    </a:p>
                  </a:txBody>
                  <a:tcPr/>
                </a:tc>
                <a:tc>
                  <a:txBody>
                    <a:bodyPr/>
                    <a:lstStyle/>
                    <a:p>
                      <a:pPr marL="285750" indent="-285750" algn="just">
                        <a:lnSpc>
                          <a:spcPct val="110000"/>
                        </a:lnSpc>
                        <a:spcAft>
                          <a:spcPts val="0"/>
                        </a:spcAft>
                        <a:buFont typeface="Wingdings" panose="05000000000000000000" pitchFamily="2" charset="2"/>
                        <a:buChar char="Ø"/>
                      </a:pPr>
                      <a:r>
                        <a:rPr lang="uk-UA" sz="1200" b="1" dirty="0">
                          <a:solidFill>
                            <a:schemeClr val="accent1">
                              <a:lumMod val="75000"/>
                            </a:schemeClr>
                          </a:solidFill>
                          <a:effectLst/>
                          <a:latin typeface="Times New Roman" panose="02020603050405020304" pitchFamily="18" charset="0"/>
                          <a:ea typeface="Times New Roman" panose="02020603050405020304" pitchFamily="18" charset="0"/>
                        </a:rPr>
                        <a:t>характеристика товару, на якій заснована диференціація, може втратити своє значення у зв'язку зі зміною системи цінностей споживача;</a:t>
                      </a:r>
                      <a:endParaRPr lang="ru-UA" sz="1200" b="1" dirty="0">
                        <a:solidFill>
                          <a:schemeClr val="accent1">
                            <a:lumMod val="75000"/>
                          </a:schemeClr>
                        </a:solidFill>
                        <a:effectLst/>
                        <a:latin typeface="Times New Roman" panose="02020603050405020304" pitchFamily="18" charset="0"/>
                        <a:ea typeface="Times New Roman" panose="02020603050405020304" pitchFamily="18" charset="0"/>
                      </a:endParaRPr>
                    </a:p>
                    <a:p>
                      <a:pPr marL="285750" indent="-285750" algn="just">
                        <a:lnSpc>
                          <a:spcPct val="110000"/>
                        </a:lnSpc>
                        <a:spcAft>
                          <a:spcPts val="0"/>
                        </a:spcAft>
                        <a:buFont typeface="Wingdings" panose="05000000000000000000" pitchFamily="2" charset="2"/>
                        <a:buChar char="Ø"/>
                      </a:pPr>
                      <a:r>
                        <a:rPr lang="uk-UA" sz="1200" b="1" dirty="0">
                          <a:solidFill>
                            <a:schemeClr val="accent1">
                              <a:lumMod val="75000"/>
                            </a:schemeClr>
                          </a:solidFill>
                          <a:effectLst/>
                          <a:latin typeface="Times New Roman" panose="02020603050405020304" pitchFamily="18" charset="0"/>
                          <a:ea typeface="Times New Roman" panose="02020603050405020304" pitchFamily="18" charset="0"/>
                        </a:rPr>
                        <a:t>збільшення ціни і відрив від цінового лідера можуть стати дуже значними;</a:t>
                      </a:r>
                      <a:endParaRPr lang="ru-UA" sz="1200" b="1" dirty="0">
                        <a:solidFill>
                          <a:schemeClr val="accent1">
                            <a:lumMod val="75000"/>
                          </a:schemeClr>
                        </a:solidFill>
                        <a:effectLst/>
                        <a:latin typeface="Times New Roman" panose="02020603050405020304" pitchFamily="18" charset="0"/>
                        <a:ea typeface="Times New Roman" panose="02020603050405020304" pitchFamily="18" charset="0"/>
                      </a:endParaRPr>
                    </a:p>
                    <a:p>
                      <a:pPr marL="285750" indent="-285750" algn="just">
                        <a:lnSpc>
                          <a:spcPct val="110000"/>
                        </a:lnSpc>
                        <a:spcAft>
                          <a:spcPts val="0"/>
                        </a:spcAft>
                        <a:buFont typeface="Wingdings" panose="05000000000000000000" pitchFamily="2" charset="2"/>
                        <a:buChar char="Ø"/>
                      </a:pPr>
                      <a:r>
                        <a:rPr lang="uk-UA" sz="1200" b="1" dirty="0">
                          <a:solidFill>
                            <a:schemeClr val="accent1">
                              <a:lumMod val="75000"/>
                            </a:schemeClr>
                          </a:solidFill>
                          <a:effectLst/>
                          <a:latin typeface="Times New Roman" panose="02020603050405020304" pitchFamily="18" charset="0"/>
                          <a:ea typeface="Times New Roman" panose="02020603050405020304" pitchFamily="18" charset="0"/>
                        </a:rPr>
                        <a:t>виникнення фірм-послідовників, які імітують стратегію диференціації, зменшують її ефект.</a:t>
                      </a:r>
                      <a:endParaRPr lang="ru-UA" sz="1200" b="1" dirty="0">
                        <a:solidFill>
                          <a:schemeClr val="accent1">
                            <a:lumMod val="75000"/>
                          </a:schemeClr>
                        </a:solidFill>
                        <a:effectLst/>
                        <a:latin typeface="Times New Roman" panose="02020603050405020304" pitchFamily="18" charset="0"/>
                        <a:ea typeface="Times New Roman" panose="02020603050405020304" pitchFamily="18" charset="0"/>
                      </a:endParaRPr>
                    </a:p>
                    <a:p>
                      <a:endParaRPr lang="ru-UA" sz="1200" dirty="0"/>
                    </a:p>
                  </a:txBody>
                  <a:tcPr/>
                </a:tc>
                <a:extLst>
                  <a:ext uri="{0D108BD9-81ED-4DB2-BD59-A6C34878D82A}">
                    <a16:rowId xmlns:a16="http://schemas.microsoft.com/office/drawing/2014/main" val="3524250554"/>
                  </a:ext>
                </a:extLst>
              </a:tr>
              <a:tr h="1749412">
                <a:tc>
                  <a:txBody>
                    <a:bodyPr/>
                    <a:lstStyle/>
                    <a:p>
                      <a:pPr algn="ctr"/>
                      <a:r>
                        <a:rPr kumimoji="0" lang="uk-UA" sz="1600" b="1" i="0" u="none" strike="noStrike" kern="1200" cap="none" spc="0" normalizeH="0" baseline="0" noProof="0" dirty="0">
                          <a:ln>
                            <a:noFill/>
                          </a:ln>
                          <a:solidFill>
                            <a:srgbClr val="9B57D3">
                              <a:lumMod val="75000"/>
                            </a:srgbClr>
                          </a:solidFill>
                          <a:effectLst/>
                          <a:uLnTx/>
                          <a:uFillTx/>
                          <a:latin typeface="Times New Roman" panose="02020603050405020304" pitchFamily="18" charset="0"/>
                          <a:ea typeface="Times New Roman" panose="02020603050405020304" pitchFamily="18" charset="0"/>
                          <a:cs typeface="+mn-cs"/>
                        </a:rPr>
                        <a:t>Концентрації</a:t>
                      </a:r>
                      <a:endParaRPr lang="ru-UA" sz="1600" dirty="0"/>
                    </a:p>
                  </a:txBody>
                  <a:tcPr/>
                </a:tc>
                <a:tc>
                  <a:txBody>
                    <a:bodyPr/>
                    <a:lstStyle/>
                    <a:p>
                      <a:pPr marL="285750" indent="-285750" algn="just">
                        <a:lnSpc>
                          <a:spcPct val="110000"/>
                        </a:lnSpc>
                        <a:spcAft>
                          <a:spcPts val="0"/>
                        </a:spcAft>
                        <a:buFont typeface="Wingdings" panose="05000000000000000000" pitchFamily="2" charset="2"/>
                        <a:buChar char="Ø"/>
                      </a:pPr>
                      <a:r>
                        <a:rPr lang="uk-UA" sz="1200" b="1" dirty="0">
                          <a:solidFill>
                            <a:schemeClr val="accent1">
                              <a:lumMod val="75000"/>
                            </a:schemeClr>
                          </a:solidFill>
                          <a:effectLst/>
                          <a:latin typeface="Times New Roman" panose="02020603050405020304" pitchFamily="18" charset="0"/>
                          <a:ea typeface="Times New Roman" panose="02020603050405020304" pitchFamily="18" charset="0"/>
                        </a:rPr>
                        <a:t>використання стратегії не вимагає значних фінансових витрат і великих розмірів підприємства;</a:t>
                      </a:r>
                      <a:endParaRPr lang="ru-UA" sz="1200" b="1" dirty="0">
                        <a:solidFill>
                          <a:schemeClr val="accent1">
                            <a:lumMod val="75000"/>
                          </a:schemeClr>
                        </a:solidFill>
                        <a:effectLst/>
                        <a:latin typeface="Times New Roman" panose="02020603050405020304" pitchFamily="18" charset="0"/>
                        <a:ea typeface="Times New Roman" panose="02020603050405020304" pitchFamily="18" charset="0"/>
                      </a:endParaRPr>
                    </a:p>
                    <a:p>
                      <a:pPr marL="285750" indent="-285750" algn="just">
                        <a:lnSpc>
                          <a:spcPct val="110000"/>
                        </a:lnSpc>
                        <a:spcAft>
                          <a:spcPts val="0"/>
                        </a:spcAft>
                        <a:buFont typeface="Wingdings" panose="05000000000000000000" pitchFamily="2" charset="2"/>
                        <a:buChar char="Ø"/>
                      </a:pPr>
                      <a:r>
                        <a:rPr lang="uk-UA" sz="1200" b="1" dirty="0">
                          <a:solidFill>
                            <a:schemeClr val="accent1">
                              <a:lumMod val="75000"/>
                            </a:schemeClr>
                          </a:solidFill>
                          <a:effectLst/>
                          <a:latin typeface="Times New Roman" panose="02020603050405020304" pitchFamily="18" charset="0"/>
                          <a:ea typeface="Times New Roman" panose="02020603050405020304" pitchFamily="18" charset="0"/>
                        </a:rPr>
                        <a:t>навіть займаючи незначну ринкову частку, підприємство може отримати великі прибутки</a:t>
                      </a:r>
                      <a:endParaRPr lang="ru-UA" sz="1200" b="1" dirty="0">
                        <a:solidFill>
                          <a:schemeClr val="accent1">
                            <a:lumMod val="75000"/>
                          </a:schemeClr>
                        </a:solidFill>
                        <a:effectLst/>
                        <a:latin typeface="Times New Roman" panose="02020603050405020304" pitchFamily="18" charset="0"/>
                        <a:ea typeface="Times New Roman" panose="02020603050405020304" pitchFamily="18" charset="0"/>
                      </a:endParaRPr>
                    </a:p>
                    <a:p>
                      <a:endParaRPr lang="ru-UA" sz="1200" dirty="0"/>
                    </a:p>
                  </a:txBody>
                  <a:tcPr/>
                </a:tc>
                <a:tc>
                  <a:txBody>
                    <a:bodyPr/>
                    <a:lstStyle/>
                    <a:p>
                      <a:pPr marL="285750" indent="-285750" algn="just">
                        <a:lnSpc>
                          <a:spcPct val="110000"/>
                        </a:lnSpc>
                        <a:spcAft>
                          <a:spcPts val="0"/>
                        </a:spcAft>
                        <a:buFont typeface="Wingdings" panose="05000000000000000000" pitchFamily="2" charset="2"/>
                        <a:buChar char="Ø"/>
                      </a:pPr>
                      <a:r>
                        <a:rPr lang="uk-UA" sz="1200" b="1" dirty="0">
                          <a:solidFill>
                            <a:schemeClr val="accent1">
                              <a:lumMod val="75000"/>
                            </a:schemeClr>
                          </a:solidFill>
                          <a:effectLst/>
                          <a:latin typeface="Times New Roman" panose="02020603050405020304" pitchFamily="18" charset="0"/>
                          <a:ea typeface="Times New Roman" panose="02020603050405020304" pitchFamily="18" charset="0"/>
                        </a:rPr>
                        <a:t>можливість звуження сегмента ринку, на який орієнтується підприємство;</a:t>
                      </a:r>
                      <a:endParaRPr lang="ru-UA" sz="1200" b="1" dirty="0">
                        <a:solidFill>
                          <a:schemeClr val="accent1">
                            <a:lumMod val="75000"/>
                          </a:schemeClr>
                        </a:solidFill>
                        <a:effectLst/>
                        <a:latin typeface="Times New Roman" panose="02020603050405020304" pitchFamily="18" charset="0"/>
                        <a:ea typeface="Times New Roman" panose="02020603050405020304" pitchFamily="18" charset="0"/>
                      </a:endParaRPr>
                    </a:p>
                    <a:p>
                      <a:pPr marL="285750" indent="-285750" algn="just">
                        <a:lnSpc>
                          <a:spcPct val="110000"/>
                        </a:lnSpc>
                        <a:spcAft>
                          <a:spcPts val="0"/>
                        </a:spcAft>
                        <a:buFont typeface="Wingdings" panose="05000000000000000000" pitchFamily="2" charset="2"/>
                        <a:buChar char="Ø"/>
                      </a:pPr>
                      <a:r>
                        <a:rPr lang="uk-UA" sz="1200" b="1" dirty="0">
                          <a:solidFill>
                            <a:schemeClr val="accent1">
                              <a:lumMod val="75000"/>
                            </a:schemeClr>
                          </a:solidFill>
                          <a:effectLst/>
                          <a:latin typeface="Times New Roman" panose="02020603050405020304" pitchFamily="18" charset="0"/>
                          <a:ea typeface="Times New Roman" panose="02020603050405020304" pitchFamily="18" charset="0"/>
                        </a:rPr>
                        <a:t>конкуренти можуть знайти в межах сегмента </a:t>
                      </a:r>
                      <a:r>
                        <a:rPr lang="uk-UA" sz="1200" b="1" dirty="0" err="1">
                          <a:solidFill>
                            <a:schemeClr val="accent1">
                              <a:lumMod val="75000"/>
                            </a:schemeClr>
                          </a:solidFill>
                          <a:effectLst/>
                          <a:latin typeface="Times New Roman" panose="02020603050405020304" pitchFamily="18" charset="0"/>
                          <a:ea typeface="Times New Roman" panose="02020603050405020304" pitchFamily="18" charset="0"/>
                        </a:rPr>
                        <a:t>підсегменти</a:t>
                      </a:r>
                      <a:r>
                        <a:rPr lang="uk-UA" sz="1200" b="1" dirty="0">
                          <a:solidFill>
                            <a:schemeClr val="accent1">
                              <a:lumMod val="75000"/>
                            </a:schemeClr>
                          </a:solidFill>
                          <a:effectLst/>
                          <a:latin typeface="Times New Roman" panose="02020603050405020304" pitchFamily="18" charset="0"/>
                          <a:ea typeface="Times New Roman" panose="02020603050405020304" pitchFamily="18" charset="0"/>
                        </a:rPr>
                        <a:t> і посилити спеціалізацію;</a:t>
                      </a:r>
                      <a:endParaRPr lang="ru-UA" sz="1200" b="1" dirty="0">
                        <a:solidFill>
                          <a:schemeClr val="accent1">
                            <a:lumMod val="75000"/>
                          </a:schemeClr>
                        </a:solidFill>
                        <a:effectLst/>
                        <a:latin typeface="Times New Roman" panose="02020603050405020304" pitchFamily="18" charset="0"/>
                        <a:ea typeface="Times New Roman" panose="02020603050405020304" pitchFamily="18" charset="0"/>
                      </a:endParaRPr>
                    </a:p>
                    <a:p>
                      <a:pPr marL="285750" indent="-285750" algn="just">
                        <a:lnSpc>
                          <a:spcPct val="110000"/>
                        </a:lnSpc>
                        <a:spcAft>
                          <a:spcPts val="0"/>
                        </a:spcAft>
                        <a:buFont typeface="Wingdings" panose="05000000000000000000" pitchFamily="2" charset="2"/>
                        <a:buChar char="Ø"/>
                      </a:pPr>
                      <a:r>
                        <a:rPr lang="uk-UA" sz="1200" b="1" dirty="0">
                          <a:solidFill>
                            <a:schemeClr val="accent1">
                              <a:lumMod val="75000"/>
                            </a:schemeClr>
                          </a:solidFill>
                          <a:effectLst/>
                          <a:latin typeface="Times New Roman" panose="02020603050405020304" pitchFamily="18" charset="0"/>
                          <a:ea typeface="Times New Roman" panose="02020603050405020304" pitchFamily="18" charset="0"/>
                        </a:rPr>
                        <a:t>різниця в цінах між товарами спеціалізованих підприємств і підприємств, які орієнтуються на загальний ринок, може стати настільки значною, що зменшить переваги спеціалізації.</a:t>
                      </a:r>
                      <a:endParaRPr lang="ru-UA" sz="1200" b="1" dirty="0">
                        <a:solidFill>
                          <a:schemeClr val="accent1">
                            <a:lumMod val="75000"/>
                          </a:schemeClr>
                        </a:solidFill>
                        <a:effectLst/>
                        <a:latin typeface="Times New Roman" panose="02020603050405020304" pitchFamily="18" charset="0"/>
                        <a:ea typeface="Times New Roman" panose="02020603050405020304" pitchFamily="18" charset="0"/>
                      </a:endParaRPr>
                    </a:p>
                    <a:p>
                      <a:endParaRPr lang="ru-UA" sz="1200" dirty="0"/>
                    </a:p>
                  </a:txBody>
                  <a:tcPr/>
                </a:tc>
                <a:extLst>
                  <a:ext uri="{0D108BD9-81ED-4DB2-BD59-A6C34878D82A}">
                    <a16:rowId xmlns:a16="http://schemas.microsoft.com/office/drawing/2014/main" val="979878467"/>
                  </a:ext>
                </a:extLst>
              </a:tr>
            </a:tbl>
          </a:graphicData>
        </a:graphic>
      </p:graphicFrame>
    </p:spTree>
    <p:extLst>
      <p:ext uri="{BB962C8B-B14F-4D97-AF65-F5344CB8AC3E}">
        <p14:creationId xmlns:p14="http://schemas.microsoft.com/office/powerpoint/2010/main" val="418864669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593A1662-3AFC-4C18-8AAD-61E363E93E6F}"/>
              </a:ext>
            </a:extLst>
          </p:cNvPr>
          <p:cNvSpPr>
            <a:spLocks noGrp="1"/>
          </p:cNvSpPr>
          <p:nvPr>
            <p:ph type="title"/>
          </p:nvPr>
        </p:nvSpPr>
        <p:spPr>
          <a:xfrm>
            <a:off x="1462780" y="898700"/>
            <a:ext cx="8596668" cy="578408"/>
          </a:xfrm>
        </p:spPr>
        <p:txBody>
          <a:bodyPr>
            <a:normAutofit/>
          </a:bodyPr>
          <a:lstStyle/>
          <a:p>
            <a:pPr algn="ctr"/>
            <a:r>
              <a:rPr lang="en-US" sz="2800" b="1" dirty="0">
                <a:latin typeface="Times New Roman" panose="02020603050405020304" pitchFamily="18" charset="0"/>
                <a:cs typeface="Times New Roman" panose="02020603050405020304" pitchFamily="18" charset="0"/>
              </a:rPr>
              <a:t>SPACE-</a:t>
            </a:r>
            <a:r>
              <a:rPr lang="uk-UA" sz="2800" b="1" dirty="0">
                <a:latin typeface="Times New Roman" panose="02020603050405020304" pitchFamily="18" charset="0"/>
                <a:cs typeface="Times New Roman" panose="02020603050405020304" pitchFamily="18" charset="0"/>
              </a:rPr>
              <a:t>аналіз</a:t>
            </a:r>
          </a:p>
        </p:txBody>
      </p:sp>
      <p:sp>
        <p:nvSpPr>
          <p:cNvPr id="3" name="Объект 2">
            <a:extLst>
              <a:ext uri="{FF2B5EF4-FFF2-40B4-BE49-F238E27FC236}">
                <a16:creationId xmlns:a16="http://schemas.microsoft.com/office/drawing/2014/main" id="{C7E06851-BFE9-4910-80C0-BDFE14329DFE}"/>
              </a:ext>
            </a:extLst>
          </p:cNvPr>
          <p:cNvSpPr>
            <a:spLocks noGrp="1"/>
          </p:cNvSpPr>
          <p:nvPr>
            <p:ph idx="1"/>
          </p:nvPr>
        </p:nvSpPr>
        <p:spPr>
          <a:xfrm>
            <a:off x="797168" y="1621326"/>
            <a:ext cx="9694985" cy="4908427"/>
          </a:xfrm>
        </p:spPr>
        <p:txBody>
          <a:bodyPr>
            <a:noAutofit/>
          </a:bodyPr>
          <a:lstStyle/>
          <a:p>
            <a:pPr marL="0" indent="0" algn="just">
              <a:spcBef>
                <a:spcPts val="0"/>
              </a:spcBef>
              <a:buNone/>
            </a:pPr>
            <a:r>
              <a:rPr lang="uk-UA" sz="2400" b="1" dirty="0">
                <a:solidFill>
                  <a:schemeClr val="accent1">
                    <a:lumMod val="75000"/>
                  </a:schemeClr>
                </a:solidFill>
                <a:latin typeface="Times New Roman" panose="02020603050405020304" pitchFamily="18" charset="0"/>
                <a:cs typeface="Times New Roman" panose="02020603050405020304" pitchFamily="18" charset="0"/>
              </a:rPr>
              <a:t>Для  оцінювання  стратегічного  положення  організації  часто використовується  </a:t>
            </a:r>
            <a:r>
              <a:rPr lang="en-US" sz="2400" b="1" dirty="0">
                <a:solidFill>
                  <a:schemeClr val="accent2">
                    <a:lumMod val="75000"/>
                  </a:schemeClr>
                </a:solidFill>
                <a:latin typeface="Times New Roman" panose="02020603050405020304" pitchFamily="18" charset="0"/>
                <a:cs typeface="Times New Roman" panose="02020603050405020304" pitchFamily="18" charset="0"/>
              </a:rPr>
              <a:t>SPACE-</a:t>
            </a:r>
            <a:r>
              <a:rPr lang="uk-UA" sz="2400" b="1" dirty="0">
                <a:solidFill>
                  <a:schemeClr val="accent2">
                    <a:lumMod val="75000"/>
                  </a:schemeClr>
                </a:solidFill>
                <a:latin typeface="Times New Roman" panose="02020603050405020304" pitchFamily="18" charset="0"/>
                <a:cs typeface="Times New Roman" panose="02020603050405020304" pitchFamily="18" charset="0"/>
              </a:rPr>
              <a:t>аналіз </a:t>
            </a:r>
            <a:r>
              <a:rPr lang="en-US" sz="2400" b="1" dirty="0">
                <a:solidFill>
                  <a:schemeClr val="accent1">
                    <a:lumMod val="75000"/>
                  </a:schemeClr>
                </a:solidFill>
                <a:latin typeface="Times New Roman" panose="02020603050405020304" pitchFamily="18" charset="0"/>
                <a:cs typeface="Times New Roman" panose="02020603050405020304" pitchFamily="18" charset="0"/>
              </a:rPr>
              <a:t>–</a:t>
            </a:r>
            <a:r>
              <a:rPr lang="uk-UA" sz="2400" b="1" dirty="0">
                <a:solidFill>
                  <a:schemeClr val="accent1">
                    <a:lumMod val="75000"/>
                  </a:schemeClr>
                </a:solidFill>
                <a:latin typeface="Times New Roman" panose="02020603050405020304" pitchFamily="18" charset="0"/>
                <a:cs typeface="Times New Roman" panose="02020603050405020304" pitchFamily="18" charset="0"/>
              </a:rPr>
              <a:t> комплексний метод, призначений для оцінювання ситуації та вибору стратегій. </a:t>
            </a:r>
          </a:p>
          <a:p>
            <a:pPr marL="0" indent="0" algn="just">
              <a:spcBef>
                <a:spcPts val="600"/>
              </a:spcBef>
              <a:buNone/>
            </a:pPr>
            <a:r>
              <a:rPr lang="uk-UA" sz="2400" b="1" dirty="0">
                <a:solidFill>
                  <a:schemeClr val="accent1">
                    <a:lumMod val="75000"/>
                  </a:schemeClr>
                </a:solidFill>
                <a:latin typeface="Times New Roman" panose="02020603050405020304" pitchFamily="18" charset="0"/>
                <a:cs typeface="Times New Roman" panose="02020603050405020304" pitchFamily="18" charset="0"/>
              </a:rPr>
              <a:t>Метод конструктивного стратегічного аналізу </a:t>
            </a:r>
            <a:r>
              <a:rPr lang="en-US" sz="2400" b="1" dirty="0">
                <a:solidFill>
                  <a:schemeClr val="accent2">
                    <a:lumMod val="75000"/>
                  </a:schemeClr>
                </a:solidFill>
                <a:latin typeface="Times New Roman" panose="02020603050405020304" pitchFamily="18" charset="0"/>
                <a:cs typeface="Times New Roman" panose="02020603050405020304" pitchFamily="18" charset="0"/>
              </a:rPr>
              <a:t>SPACE</a:t>
            </a:r>
            <a:r>
              <a:rPr lang="uk-UA" sz="2400" b="1" dirty="0">
                <a:solidFill>
                  <a:schemeClr val="accent2">
                    <a:lumMod val="75000"/>
                  </a:schemeClr>
                </a:solidFill>
                <a:latin typeface="Times New Roman" panose="02020603050405020304" pitchFamily="18" charset="0"/>
                <a:cs typeface="Times New Roman" panose="02020603050405020304" pitchFamily="18" charset="0"/>
              </a:rPr>
              <a:t>-аналіз </a:t>
            </a:r>
            <a:r>
              <a:rPr lang="uk-UA" sz="2400" b="1" dirty="0">
                <a:solidFill>
                  <a:schemeClr val="accent1">
                    <a:lumMod val="75000"/>
                  </a:schemeClr>
                </a:solidFill>
                <a:latin typeface="Times New Roman" panose="02020603050405020304" pitchFamily="18" charset="0"/>
                <a:cs typeface="Times New Roman" panose="02020603050405020304" pitchFamily="18" charset="0"/>
              </a:rPr>
              <a:t>(</a:t>
            </a:r>
            <a:r>
              <a:rPr lang="en-US" sz="2400" b="1" dirty="0">
                <a:solidFill>
                  <a:schemeClr val="accent2">
                    <a:lumMod val="75000"/>
                  </a:schemeClr>
                </a:solidFill>
                <a:latin typeface="Times New Roman" panose="02020603050405020304" pitchFamily="18" charset="0"/>
                <a:cs typeface="Times New Roman" panose="02020603050405020304" pitchFamily="18" charset="0"/>
              </a:rPr>
              <a:t>Strategic</a:t>
            </a:r>
            <a:r>
              <a:rPr lang="en-US" sz="2400" b="1" dirty="0">
                <a:solidFill>
                  <a:schemeClr val="accent1">
                    <a:lumMod val="75000"/>
                  </a:schemeClr>
                </a:solidFill>
                <a:latin typeface="Times New Roman" panose="02020603050405020304" pitchFamily="18" charset="0"/>
                <a:cs typeface="Times New Roman" panose="02020603050405020304" pitchFamily="18" charset="0"/>
              </a:rPr>
              <a:t> </a:t>
            </a:r>
            <a:r>
              <a:rPr lang="en-US" sz="2400" b="1" dirty="0">
                <a:solidFill>
                  <a:schemeClr val="accent2">
                    <a:lumMod val="75000"/>
                  </a:schemeClr>
                </a:solidFill>
                <a:latin typeface="Times New Roman" panose="02020603050405020304" pitchFamily="18" charset="0"/>
                <a:cs typeface="Times New Roman" panose="02020603050405020304" pitchFamily="18" charset="0"/>
              </a:rPr>
              <a:t>Position and Action Evaluation </a:t>
            </a:r>
            <a:r>
              <a:rPr lang="uk-UA" sz="2400" b="1" dirty="0">
                <a:solidFill>
                  <a:schemeClr val="accent1">
                    <a:lumMod val="75000"/>
                  </a:schemeClr>
                </a:solidFill>
                <a:latin typeface="Times New Roman" panose="02020603050405020304" pitchFamily="18" charset="0"/>
                <a:cs typeface="Times New Roman" panose="02020603050405020304" pitchFamily="18" charset="0"/>
              </a:rPr>
              <a:t>–</a:t>
            </a:r>
            <a:r>
              <a:rPr lang="en-US" sz="2400" b="1" dirty="0">
                <a:solidFill>
                  <a:schemeClr val="accent1">
                    <a:lumMod val="75000"/>
                  </a:schemeClr>
                </a:solidFill>
                <a:latin typeface="Times New Roman" panose="02020603050405020304" pitchFamily="18" charset="0"/>
                <a:cs typeface="Times New Roman" panose="02020603050405020304" pitchFamily="18" charset="0"/>
              </a:rPr>
              <a:t> </a:t>
            </a:r>
            <a:r>
              <a:rPr lang="uk-UA" sz="2400" b="1" dirty="0">
                <a:solidFill>
                  <a:schemeClr val="accent1">
                    <a:lumMod val="75000"/>
                  </a:schemeClr>
                </a:solidFill>
                <a:latin typeface="Times New Roman" panose="02020603050405020304" pitchFamily="18" charset="0"/>
                <a:cs typeface="Times New Roman" panose="02020603050405020304" pitchFamily="18" charset="0"/>
              </a:rPr>
              <a:t>стратегічного положення та оцінки дій) слідує безпосередньо зі </a:t>
            </a:r>
            <a:r>
              <a:rPr lang="en-US" sz="2400" b="1" dirty="0">
                <a:solidFill>
                  <a:schemeClr val="accent1">
                    <a:lumMod val="75000"/>
                  </a:schemeClr>
                </a:solidFill>
                <a:latin typeface="Times New Roman" panose="02020603050405020304" pitchFamily="18" charset="0"/>
                <a:cs typeface="Times New Roman" panose="02020603050405020304" pitchFamily="18" charset="0"/>
              </a:rPr>
              <a:t>SWOT</a:t>
            </a:r>
            <a:r>
              <a:rPr lang="uk-UA" sz="2400" b="1" dirty="0">
                <a:solidFill>
                  <a:schemeClr val="accent1">
                    <a:lumMod val="75000"/>
                  </a:schemeClr>
                </a:solidFill>
                <a:latin typeface="Times New Roman" panose="02020603050405020304" pitchFamily="18" charset="0"/>
                <a:cs typeface="Times New Roman" panose="02020603050405020304" pitchFamily="18" charset="0"/>
              </a:rPr>
              <a:t>-аналізу. Він ґрунтується на твердженні, що фінансова сила підприємства – </a:t>
            </a:r>
            <a:r>
              <a:rPr lang="en-US" sz="2400" b="1" dirty="0">
                <a:solidFill>
                  <a:schemeClr val="accent1">
                    <a:lumMod val="75000"/>
                  </a:schemeClr>
                </a:solidFill>
                <a:latin typeface="Times New Roman" panose="02020603050405020304" pitchFamily="18" charset="0"/>
                <a:cs typeface="Times New Roman" panose="02020603050405020304" pitchFamily="18" charset="0"/>
              </a:rPr>
              <a:t>FS (</a:t>
            </a:r>
            <a:r>
              <a:rPr lang="uk-UA" sz="2400" b="1" dirty="0">
                <a:solidFill>
                  <a:schemeClr val="accent1">
                    <a:lumMod val="75000"/>
                  </a:schemeClr>
                </a:solidFill>
                <a:latin typeface="Times New Roman" panose="02020603050405020304" pitchFamily="18" charset="0"/>
                <a:cs typeface="Times New Roman" panose="02020603050405020304" pitchFamily="18" charset="0"/>
              </a:rPr>
              <a:t>«сильна сторона» за складовою –  «фінанси») та конкурентоспроможність продукції – </a:t>
            </a:r>
            <a:r>
              <a:rPr lang="en-US" sz="2400" b="1" dirty="0">
                <a:solidFill>
                  <a:schemeClr val="accent1">
                    <a:lumMod val="75000"/>
                  </a:schemeClr>
                </a:solidFill>
                <a:latin typeface="Times New Roman" panose="02020603050405020304" pitchFamily="18" charset="0"/>
                <a:cs typeface="Times New Roman" panose="02020603050405020304" pitchFamily="18" charset="0"/>
              </a:rPr>
              <a:t>CA (</a:t>
            </a:r>
            <a:r>
              <a:rPr lang="uk-UA" sz="2400" b="1" dirty="0">
                <a:solidFill>
                  <a:schemeClr val="accent1">
                    <a:lumMod val="75000"/>
                  </a:schemeClr>
                </a:solidFill>
                <a:latin typeface="Times New Roman" panose="02020603050405020304" pitchFamily="18" charset="0"/>
                <a:cs typeface="Times New Roman" panose="02020603050405020304" pitchFamily="18" charset="0"/>
              </a:rPr>
              <a:t>«сильна сторона» за складовою –  «продукція») є головними чинниками, що визначають стратегічну позицію підприємства, тоді як переваги галузі – </a:t>
            </a:r>
            <a:r>
              <a:rPr lang="en-US" sz="2400" b="1" dirty="0">
                <a:solidFill>
                  <a:schemeClr val="accent1">
                    <a:lumMod val="75000"/>
                  </a:schemeClr>
                </a:solidFill>
                <a:latin typeface="Times New Roman" panose="02020603050405020304" pitchFamily="18" charset="0"/>
                <a:cs typeface="Times New Roman" panose="02020603050405020304" pitchFamily="18" charset="0"/>
              </a:rPr>
              <a:t>IS </a:t>
            </a:r>
            <a:r>
              <a:rPr lang="uk-UA" sz="2400" b="1" dirty="0">
                <a:solidFill>
                  <a:schemeClr val="accent1">
                    <a:lumMod val="75000"/>
                  </a:schemeClr>
                </a:solidFill>
                <a:latin typeface="Times New Roman" panose="02020603050405020304" pitchFamily="18" charset="0"/>
                <a:cs typeface="Times New Roman" panose="02020603050405020304" pitchFamily="18" charset="0"/>
              </a:rPr>
              <a:t>і стабільність ринку – </a:t>
            </a:r>
            <a:r>
              <a:rPr lang="en-US" sz="2400" b="1" dirty="0">
                <a:solidFill>
                  <a:schemeClr val="accent1">
                    <a:lumMod val="75000"/>
                  </a:schemeClr>
                </a:solidFill>
                <a:latin typeface="Times New Roman" panose="02020603050405020304" pitchFamily="18" charset="0"/>
                <a:cs typeface="Times New Roman" panose="02020603050405020304" pitchFamily="18" charset="0"/>
              </a:rPr>
              <a:t>ES </a:t>
            </a:r>
            <a:r>
              <a:rPr lang="uk-UA" sz="2400" b="1" dirty="0">
                <a:solidFill>
                  <a:schemeClr val="accent1">
                    <a:lumMod val="75000"/>
                  </a:schemeClr>
                </a:solidFill>
                <a:latin typeface="Times New Roman" panose="02020603050405020304" pitchFamily="18" charset="0"/>
                <a:cs typeface="Times New Roman" panose="02020603050405020304" pitchFamily="18" charset="0"/>
              </a:rPr>
              <a:t>є характеристиками, які мають велике значення для галузі в цілому.</a:t>
            </a:r>
          </a:p>
        </p:txBody>
      </p:sp>
    </p:spTree>
    <p:extLst>
      <p:ext uri="{BB962C8B-B14F-4D97-AF65-F5344CB8AC3E}">
        <p14:creationId xmlns:p14="http://schemas.microsoft.com/office/powerpoint/2010/main" val="195196664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237B16C6-5731-41BB-820E-2B5784E237A6}"/>
              </a:ext>
            </a:extLst>
          </p:cNvPr>
          <p:cNvSpPr>
            <a:spLocks noGrp="1"/>
          </p:cNvSpPr>
          <p:nvPr>
            <p:ph type="title"/>
          </p:nvPr>
        </p:nvSpPr>
        <p:spPr>
          <a:xfrm>
            <a:off x="1082963" y="531535"/>
            <a:ext cx="9142527" cy="966444"/>
          </a:xfrm>
        </p:spPr>
        <p:txBody>
          <a:bodyPr>
            <a:noAutofit/>
          </a:bodyPr>
          <a:lstStyle/>
          <a:p>
            <a:pPr algn="ctr"/>
            <a:r>
              <a:rPr lang="uk-UA" sz="2800" b="1" dirty="0">
                <a:latin typeface="Times New Roman" panose="02020603050405020304" pitchFamily="18" charset="0"/>
                <a:cs typeface="Times New Roman" panose="02020603050405020304" pitchFamily="18" charset="0"/>
              </a:rPr>
              <a:t>Чотири групи системних критеріїв оцінювання організації</a:t>
            </a:r>
          </a:p>
        </p:txBody>
      </p:sp>
      <p:graphicFrame>
        <p:nvGraphicFramePr>
          <p:cNvPr id="4" name="Объект 3">
            <a:extLst>
              <a:ext uri="{FF2B5EF4-FFF2-40B4-BE49-F238E27FC236}">
                <a16:creationId xmlns:a16="http://schemas.microsoft.com/office/drawing/2014/main" id="{AF4DDD9A-6683-470F-A2EE-695D8861C6C0}"/>
              </a:ext>
            </a:extLst>
          </p:cNvPr>
          <p:cNvGraphicFramePr>
            <a:graphicFrameLocks noGrp="1"/>
          </p:cNvGraphicFramePr>
          <p:nvPr>
            <p:ph idx="1"/>
            <p:extLst>
              <p:ext uri="{D42A27DB-BD31-4B8C-83A1-F6EECF244321}">
                <p14:modId xmlns:p14="http://schemas.microsoft.com/office/powerpoint/2010/main" val="3570413954"/>
              </p:ext>
            </p:extLst>
          </p:nvPr>
        </p:nvGraphicFramePr>
        <p:xfrm>
          <a:off x="897433" y="1683026"/>
          <a:ext cx="9142526" cy="439972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75000016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Space Matrix PowerPoint Presentation Slides - PPT Template">
            <a:extLst>
              <a:ext uri="{FF2B5EF4-FFF2-40B4-BE49-F238E27FC236}">
                <a16:creationId xmlns:a16="http://schemas.microsoft.com/office/drawing/2014/main" id="{C269D4EF-29AC-47BD-A7EF-1A113794A21E}"/>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755373" y="732182"/>
            <a:ext cx="9356035" cy="560235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15294766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E4428D17-ECB0-4BC6-BC72-4CC48B3CBB15}"/>
              </a:ext>
            </a:extLst>
          </p:cNvPr>
          <p:cNvSpPr>
            <a:spLocks noGrp="1"/>
          </p:cNvSpPr>
          <p:nvPr>
            <p:ph type="title"/>
          </p:nvPr>
        </p:nvSpPr>
        <p:spPr>
          <a:xfrm>
            <a:off x="677333" y="609600"/>
            <a:ext cx="10070180" cy="622852"/>
          </a:xfrm>
        </p:spPr>
        <p:txBody>
          <a:bodyPr>
            <a:normAutofit/>
          </a:bodyPr>
          <a:lstStyle/>
          <a:p>
            <a:pPr algn="ctr"/>
            <a:r>
              <a:rPr lang="uk-UA" sz="2800" b="1" dirty="0">
                <a:latin typeface="Times New Roman" panose="02020603050405020304" pitchFamily="18" charset="0"/>
                <a:cs typeface="Times New Roman" panose="02020603050405020304" pitchFamily="18" charset="0"/>
              </a:rPr>
              <a:t>Визначення складових для побудови матриці </a:t>
            </a:r>
            <a:r>
              <a:rPr lang="ru-RU" sz="2800" b="1" dirty="0">
                <a:latin typeface="Times New Roman" panose="02020603050405020304" pitchFamily="18" charset="0"/>
                <a:cs typeface="Times New Roman" panose="02020603050405020304" pitchFamily="18" charset="0"/>
              </a:rPr>
              <a:t>SPACE-</a:t>
            </a:r>
            <a:r>
              <a:rPr lang="uk-UA" sz="2800" b="1" dirty="0">
                <a:latin typeface="Times New Roman" panose="02020603050405020304" pitchFamily="18" charset="0"/>
                <a:cs typeface="Times New Roman" panose="02020603050405020304" pitchFamily="18" charset="0"/>
              </a:rPr>
              <a:t>аналіз</a:t>
            </a:r>
            <a:r>
              <a:rPr lang="ru-RU" sz="2800" b="1" dirty="0">
                <a:latin typeface="Times New Roman" panose="02020603050405020304" pitchFamily="18" charset="0"/>
                <a:cs typeface="Times New Roman" panose="02020603050405020304" pitchFamily="18" charset="0"/>
              </a:rPr>
              <a:t>у</a:t>
            </a:r>
            <a:endParaRPr lang="ru-UA" sz="2800" b="1" dirty="0">
              <a:latin typeface="Times New Roman" panose="02020603050405020304" pitchFamily="18" charset="0"/>
              <a:cs typeface="Times New Roman" panose="02020603050405020304" pitchFamily="18" charset="0"/>
            </a:endParaRPr>
          </a:p>
        </p:txBody>
      </p:sp>
      <p:pic>
        <p:nvPicPr>
          <p:cNvPr id="4" name="Объект 3">
            <a:extLst>
              <a:ext uri="{FF2B5EF4-FFF2-40B4-BE49-F238E27FC236}">
                <a16:creationId xmlns:a16="http://schemas.microsoft.com/office/drawing/2014/main" id="{043BA5A0-FCCB-4716-A9DF-705A1253247F}"/>
              </a:ext>
            </a:extLst>
          </p:cNvPr>
          <p:cNvPicPr>
            <a:picLocks noGrp="1" noChangeAspect="1"/>
          </p:cNvPicPr>
          <p:nvPr>
            <p:ph idx="1"/>
          </p:nvPr>
        </p:nvPicPr>
        <p:blipFill>
          <a:blip r:embed="rId2"/>
          <a:stretch>
            <a:fillRect/>
          </a:stretch>
        </p:blipFill>
        <p:spPr>
          <a:xfrm>
            <a:off x="1444487" y="1166191"/>
            <a:ext cx="7699513" cy="5625548"/>
          </a:xfrm>
          <a:prstGeom prst="rect">
            <a:avLst/>
          </a:prstGeom>
          <a:solidFill>
            <a:schemeClr val="accent1">
              <a:lumMod val="60000"/>
              <a:lumOff val="40000"/>
            </a:schemeClr>
          </a:solidFill>
        </p:spPr>
      </p:pic>
    </p:spTree>
    <p:extLst>
      <p:ext uri="{BB962C8B-B14F-4D97-AF65-F5344CB8AC3E}">
        <p14:creationId xmlns:p14="http://schemas.microsoft.com/office/powerpoint/2010/main" val="326656537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96287789-C89B-4F5F-8549-728DE5A0A50D}"/>
              </a:ext>
            </a:extLst>
          </p:cNvPr>
          <p:cNvSpPr>
            <a:spLocks noGrp="1"/>
          </p:cNvSpPr>
          <p:nvPr>
            <p:ph idx="1"/>
          </p:nvPr>
        </p:nvSpPr>
        <p:spPr>
          <a:xfrm>
            <a:off x="677334" y="834887"/>
            <a:ext cx="8596668" cy="5206475"/>
          </a:xfrm>
        </p:spPr>
        <p:txBody>
          <a:bodyPr>
            <a:normAutofit lnSpcReduction="10000"/>
          </a:bodyPr>
          <a:lstStyle/>
          <a:p>
            <a:pPr marL="0" indent="0" algn="just">
              <a:spcBef>
                <a:spcPts val="0"/>
              </a:spcBef>
              <a:buNone/>
            </a:pPr>
            <a:r>
              <a:rPr lang="uk-UA" sz="2800" b="1" dirty="0">
                <a:solidFill>
                  <a:schemeClr val="accent2">
                    <a:lumMod val="75000"/>
                  </a:schemeClr>
                </a:solidFill>
                <a:latin typeface="Times New Roman" panose="02020603050405020304" pitchFamily="18" charset="0"/>
                <a:cs typeface="Times New Roman" panose="02020603050405020304" pitchFamily="18" charset="0"/>
              </a:rPr>
              <a:t>На основі вивчення ключових критеріїв у кожній групі складається матриця спрямованої стратегії в системі </a:t>
            </a:r>
            <a:r>
              <a:rPr lang="en-US" sz="2800" b="1" dirty="0">
                <a:solidFill>
                  <a:schemeClr val="accent2">
                    <a:lumMod val="75000"/>
                  </a:schemeClr>
                </a:solidFill>
                <a:latin typeface="Times New Roman" panose="02020603050405020304" pitchFamily="18" charset="0"/>
                <a:cs typeface="Times New Roman" panose="02020603050405020304" pitchFamily="18" charset="0"/>
              </a:rPr>
              <a:t>SPACE </a:t>
            </a:r>
            <a:r>
              <a:rPr lang="ru-RU" sz="2800" b="1" dirty="0">
                <a:solidFill>
                  <a:schemeClr val="accent2">
                    <a:lumMod val="75000"/>
                  </a:schemeClr>
                </a:solidFill>
                <a:latin typeface="Times New Roman" panose="02020603050405020304" pitchFamily="18" charset="0"/>
                <a:cs typeface="Times New Roman" panose="02020603050405020304" pitchFamily="18" charset="0"/>
              </a:rPr>
              <a:t>та </a:t>
            </a:r>
            <a:r>
              <a:rPr lang="uk-UA" sz="2800" b="1" dirty="0">
                <a:solidFill>
                  <a:schemeClr val="accent2">
                    <a:lumMod val="75000"/>
                  </a:schemeClr>
                </a:solidFill>
                <a:latin typeface="Times New Roman" panose="02020603050405020304" pitchFamily="18" charset="0"/>
                <a:cs typeface="Times New Roman" panose="02020603050405020304" pitchFamily="18" charset="0"/>
              </a:rPr>
              <a:t>будується вектор позиції організації, що оцінюється. </a:t>
            </a:r>
            <a:endParaRPr lang="en-US" sz="2800" b="1" dirty="0">
              <a:solidFill>
                <a:schemeClr val="accent2">
                  <a:lumMod val="75000"/>
                </a:schemeClr>
              </a:solidFill>
              <a:latin typeface="Times New Roman" panose="02020603050405020304" pitchFamily="18" charset="0"/>
              <a:cs typeface="Times New Roman" panose="02020603050405020304" pitchFamily="18" charset="0"/>
            </a:endParaRPr>
          </a:p>
          <a:p>
            <a:pPr marL="0" indent="0" algn="just">
              <a:spcBef>
                <a:spcPts val="0"/>
              </a:spcBef>
              <a:buNone/>
            </a:pPr>
            <a:r>
              <a:rPr lang="uk-UA" sz="2800" b="1" dirty="0">
                <a:solidFill>
                  <a:schemeClr val="accent2">
                    <a:lumMod val="75000"/>
                  </a:schemeClr>
                </a:solidFill>
                <a:latin typeface="Times New Roman" panose="02020603050405020304" pitchFamily="18" charset="0"/>
                <a:cs typeface="Times New Roman" panose="02020603050405020304" pitchFamily="18" charset="0"/>
              </a:rPr>
              <a:t>Початок вектору знаходиться в точці початку координат</a:t>
            </a:r>
            <a:r>
              <a:rPr lang="en-US" sz="2800" b="1" dirty="0">
                <a:solidFill>
                  <a:schemeClr val="accent2">
                    <a:lumMod val="75000"/>
                  </a:schemeClr>
                </a:solidFill>
                <a:latin typeface="Times New Roman" panose="02020603050405020304" pitchFamily="18" charset="0"/>
                <a:cs typeface="Times New Roman" panose="02020603050405020304" pitchFamily="18" charset="0"/>
              </a:rPr>
              <a:t> </a:t>
            </a:r>
            <a:r>
              <a:rPr lang="en-US" sz="2800" b="1" dirty="0">
                <a:solidFill>
                  <a:schemeClr val="accent1">
                    <a:lumMod val="75000"/>
                  </a:schemeClr>
                </a:solidFill>
                <a:latin typeface="Times New Roman" panose="02020603050405020304" pitchFamily="18" charset="0"/>
                <a:cs typeface="Times New Roman" panose="02020603050405020304" pitchFamily="18" charset="0"/>
              </a:rPr>
              <a:t>(0;0)</a:t>
            </a:r>
            <a:r>
              <a:rPr lang="uk-UA" sz="2800" b="1" dirty="0">
                <a:solidFill>
                  <a:schemeClr val="accent2">
                    <a:lumMod val="75000"/>
                  </a:schemeClr>
                </a:solidFill>
                <a:latin typeface="Times New Roman" panose="02020603050405020304" pitchFamily="18" charset="0"/>
                <a:cs typeface="Times New Roman" panose="02020603050405020304" pitchFamily="18" charset="0"/>
              </a:rPr>
              <a:t>, кінець вектору знаходиться у точці</a:t>
            </a:r>
            <a:r>
              <a:rPr lang="ru-RU" sz="2800" b="1" dirty="0">
                <a:solidFill>
                  <a:schemeClr val="accent2">
                    <a:lumMod val="75000"/>
                  </a:schemeClr>
                </a:solidFill>
                <a:latin typeface="Times New Roman" panose="02020603050405020304" pitchFamily="18" charset="0"/>
                <a:cs typeface="Times New Roman" panose="02020603050405020304" pitchFamily="18" charset="0"/>
              </a:rPr>
              <a:t> </a:t>
            </a:r>
            <a:r>
              <a:rPr lang="en-US" sz="2800" b="1" dirty="0">
                <a:solidFill>
                  <a:schemeClr val="accent1">
                    <a:lumMod val="75000"/>
                  </a:schemeClr>
                </a:solidFill>
                <a:latin typeface="Times New Roman" panose="02020603050405020304" pitchFamily="18" charset="0"/>
                <a:cs typeface="Times New Roman" panose="02020603050405020304" pitchFamily="18" charset="0"/>
              </a:rPr>
              <a:t>P(x</a:t>
            </a:r>
            <a:r>
              <a:rPr lang="uk-UA" sz="2800" b="1" dirty="0">
                <a:solidFill>
                  <a:schemeClr val="accent1">
                    <a:lumMod val="75000"/>
                  </a:schemeClr>
                </a:solidFill>
                <a:latin typeface="Times New Roman" panose="02020603050405020304" pitchFamily="18" charset="0"/>
                <a:cs typeface="Times New Roman" panose="02020603050405020304" pitchFamily="18" charset="0"/>
              </a:rPr>
              <a:t>;</a:t>
            </a:r>
            <a:r>
              <a:rPr lang="en-US" sz="2800" b="1" dirty="0">
                <a:solidFill>
                  <a:schemeClr val="accent1">
                    <a:lumMod val="75000"/>
                  </a:schemeClr>
                </a:solidFill>
                <a:latin typeface="Times New Roman" panose="02020603050405020304" pitchFamily="18" charset="0"/>
                <a:cs typeface="Times New Roman" panose="02020603050405020304" pitchFamily="18" charset="0"/>
              </a:rPr>
              <a:t>y) </a:t>
            </a:r>
            <a:r>
              <a:rPr lang="ru-RU" sz="2800" b="1" dirty="0">
                <a:solidFill>
                  <a:schemeClr val="accent2">
                    <a:lumMod val="75000"/>
                  </a:schemeClr>
                </a:solidFill>
                <a:latin typeface="Times New Roman" panose="02020603050405020304" pitchFamily="18" charset="0"/>
                <a:cs typeface="Times New Roman" panose="02020603050405020304" pitchFamily="18" charset="0"/>
              </a:rPr>
              <a:t>з координатами, </a:t>
            </a:r>
            <a:r>
              <a:rPr lang="uk-UA" sz="2800" b="1" dirty="0">
                <a:solidFill>
                  <a:schemeClr val="accent2">
                    <a:lumMod val="75000"/>
                  </a:schemeClr>
                </a:solidFill>
                <a:latin typeface="Times New Roman" panose="02020603050405020304" pitchFamily="18" charset="0"/>
                <a:cs typeface="Times New Roman" panose="02020603050405020304" pitchFamily="18" charset="0"/>
              </a:rPr>
              <a:t>які розраховуються таким </a:t>
            </a:r>
            <a:r>
              <a:rPr lang="ru-RU" sz="2800" b="1" dirty="0">
                <a:solidFill>
                  <a:schemeClr val="accent2">
                    <a:lumMod val="75000"/>
                  </a:schemeClr>
                </a:solidFill>
                <a:latin typeface="Times New Roman" panose="02020603050405020304" pitchFamily="18" charset="0"/>
                <a:cs typeface="Times New Roman" panose="02020603050405020304" pitchFamily="18" charset="0"/>
              </a:rPr>
              <a:t>чином: </a:t>
            </a:r>
          </a:p>
          <a:p>
            <a:pPr marL="0" indent="0" algn="ctr">
              <a:spcBef>
                <a:spcPts val="0"/>
              </a:spcBef>
              <a:buNone/>
            </a:pPr>
            <a:r>
              <a:rPr lang="ru-RU" sz="2800" b="1" dirty="0">
                <a:solidFill>
                  <a:schemeClr val="accent1">
                    <a:lumMod val="75000"/>
                  </a:schemeClr>
                </a:solidFill>
                <a:latin typeface="Times New Roman" panose="02020603050405020304" pitchFamily="18" charset="0"/>
                <a:cs typeface="Times New Roman" panose="02020603050405020304" pitchFamily="18" charset="0"/>
              </a:rPr>
              <a:t>х = </a:t>
            </a:r>
            <a:r>
              <a:rPr lang="en-US" sz="2800" b="1" dirty="0">
                <a:solidFill>
                  <a:schemeClr val="accent1">
                    <a:lumMod val="75000"/>
                  </a:schemeClr>
                </a:solidFill>
                <a:latin typeface="Times New Roman" panose="02020603050405020304" pitchFamily="18" charset="0"/>
                <a:cs typeface="Times New Roman" panose="02020603050405020304" pitchFamily="18" charset="0"/>
              </a:rPr>
              <a:t>IS</a:t>
            </a:r>
            <a:r>
              <a:rPr lang="ru-RU" sz="2800" b="1" dirty="0">
                <a:solidFill>
                  <a:schemeClr val="accent1">
                    <a:lumMod val="75000"/>
                  </a:schemeClr>
                </a:solidFill>
                <a:latin typeface="Times New Roman" panose="02020603050405020304" pitchFamily="18" charset="0"/>
                <a:cs typeface="Times New Roman" panose="02020603050405020304" pitchFamily="18" charset="0"/>
              </a:rPr>
              <a:t> – </a:t>
            </a:r>
            <a:r>
              <a:rPr lang="en-US" sz="2800" b="1" dirty="0">
                <a:solidFill>
                  <a:schemeClr val="accent1">
                    <a:lumMod val="75000"/>
                  </a:schemeClr>
                </a:solidFill>
                <a:latin typeface="Times New Roman" panose="02020603050405020304" pitchFamily="18" charset="0"/>
                <a:cs typeface="Times New Roman" panose="02020603050405020304" pitchFamily="18" charset="0"/>
              </a:rPr>
              <a:t>CA</a:t>
            </a:r>
            <a:endParaRPr lang="ru-RU" sz="2800" b="1" dirty="0">
              <a:solidFill>
                <a:schemeClr val="accent1">
                  <a:lumMod val="75000"/>
                </a:schemeClr>
              </a:solidFill>
              <a:latin typeface="Times New Roman" panose="02020603050405020304" pitchFamily="18" charset="0"/>
              <a:cs typeface="Times New Roman" panose="02020603050405020304" pitchFamily="18" charset="0"/>
            </a:endParaRPr>
          </a:p>
          <a:p>
            <a:pPr marL="0" indent="0" algn="ctr">
              <a:spcBef>
                <a:spcPts val="0"/>
              </a:spcBef>
              <a:buNone/>
            </a:pPr>
            <a:r>
              <a:rPr lang="ru-RU" sz="2800" b="1" dirty="0">
                <a:solidFill>
                  <a:schemeClr val="accent1">
                    <a:lumMod val="75000"/>
                  </a:schemeClr>
                </a:solidFill>
                <a:latin typeface="Times New Roman" panose="02020603050405020304" pitchFamily="18" charset="0"/>
                <a:cs typeface="Times New Roman" panose="02020603050405020304" pitchFamily="18" charset="0"/>
              </a:rPr>
              <a:t>у = </a:t>
            </a:r>
            <a:r>
              <a:rPr lang="en-US" sz="2800" b="1" dirty="0">
                <a:solidFill>
                  <a:schemeClr val="accent1">
                    <a:lumMod val="75000"/>
                  </a:schemeClr>
                </a:solidFill>
                <a:latin typeface="Times New Roman" panose="02020603050405020304" pitchFamily="18" charset="0"/>
                <a:cs typeface="Times New Roman" panose="02020603050405020304" pitchFamily="18" charset="0"/>
              </a:rPr>
              <a:t>FS</a:t>
            </a:r>
            <a:r>
              <a:rPr lang="ru-RU" sz="2800" b="1" dirty="0">
                <a:solidFill>
                  <a:schemeClr val="accent1">
                    <a:lumMod val="75000"/>
                  </a:schemeClr>
                </a:solidFill>
                <a:latin typeface="Times New Roman" panose="02020603050405020304" pitchFamily="18" charset="0"/>
                <a:cs typeface="Times New Roman" panose="02020603050405020304" pitchFamily="18" charset="0"/>
              </a:rPr>
              <a:t> – </a:t>
            </a:r>
            <a:r>
              <a:rPr lang="en-US" sz="2800" b="1" dirty="0">
                <a:solidFill>
                  <a:schemeClr val="accent1">
                    <a:lumMod val="75000"/>
                  </a:schemeClr>
                </a:solidFill>
                <a:latin typeface="Times New Roman" panose="02020603050405020304" pitchFamily="18" charset="0"/>
                <a:cs typeface="Times New Roman" panose="02020603050405020304" pitchFamily="18" charset="0"/>
              </a:rPr>
              <a:t>ES</a:t>
            </a:r>
          </a:p>
          <a:p>
            <a:pPr marL="0" indent="0" algn="just">
              <a:spcBef>
                <a:spcPts val="0"/>
              </a:spcBef>
              <a:buNone/>
            </a:pPr>
            <a:r>
              <a:rPr lang="uk-UA" sz="2800" b="1" dirty="0">
                <a:solidFill>
                  <a:schemeClr val="accent2">
                    <a:lumMod val="75000"/>
                  </a:schemeClr>
                </a:solidFill>
                <a:latin typeface="Times New Roman" panose="02020603050405020304" pitchFamily="18" charset="0"/>
                <a:cs typeface="Times New Roman" panose="02020603050405020304" pitchFamily="18" charset="0"/>
              </a:rPr>
              <a:t>Кінець вектору, що знаходиться в точці </a:t>
            </a:r>
            <a:r>
              <a:rPr lang="ru-RU" sz="2800" b="1" dirty="0">
                <a:solidFill>
                  <a:schemeClr val="accent1">
                    <a:lumMod val="75000"/>
                  </a:schemeClr>
                </a:solidFill>
                <a:latin typeface="Times New Roman" panose="02020603050405020304" pitchFamily="18" charset="0"/>
                <a:cs typeface="Times New Roman" panose="02020603050405020304" pitchFamily="18" charset="0"/>
              </a:rPr>
              <a:t>P(</a:t>
            </a:r>
            <a:r>
              <a:rPr lang="ru-RU" sz="2800" b="1" dirty="0" err="1">
                <a:solidFill>
                  <a:schemeClr val="accent1">
                    <a:lumMod val="75000"/>
                  </a:schemeClr>
                </a:solidFill>
                <a:latin typeface="Times New Roman" panose="02020603050405020304" pitchFamily="18" charset="0"/>
                <a:cs typeface="Times New Roman" panose="02020603050405020304" pitchFamily="18" charset="0"/>
              </a:rPr>
              <a:t>x;y</a:t>
            </a:r>
            <a:r>
              <a:rPr lang="ru-RU" sz="2800" b="1" dirty="0">
                <a:solidFill>
                  <a:schemeClr val="accent1">
                    <a:lumMod val="75000"/>
                  </a:schemeClr>
                </a:solidFill>
                <a:latin typeface="Times New Roman" panose="02020603050405020304" pitchFamily="18" charset="0"/>
                <a:cs typeface="Times New Roman" panose="02020603050405020304" pitchFamily="18" charset="0"/>
              </a:rPr>
              <a:t>) </a:t>
            </a:r>
            <a:r>
              <a:rPr lang="ru-RU" sz="2800" b="1" dirty="0">
                <a:solidFill>
                  <a:schemeClr val="accent2">
                    <a:lumMod val="75000"/>
                  </a:schemeClr>
                </a:solidFill>
                <a:latin typeface="Times New Roman" panose="02020603050405020304" pitchFamily="18" charset="0"/>
                <a:cs typeface="Times New Roman" panose="02020603050405020304" pitchFamily="18" charset="0"/>
              </a:rPr>
              <a:t>у конкретному </a:t>
            </a:r>
            <a:r>
              <a:rPr lang="uk-UA" sz="2800" b="1" dirty="0">
                <a:solidFill>
                  <a:schemeClr val="accent2">
                    <a:lumMod val="75000"/>
                  </a:schemeClr>
                </a:solidFill>
                <a:latin typeface="Times New Roman" panose="02020603050405020304" pitchFamily="18" charset="0"/>
                <a:cs typeface="Times New Roman" panose="02020603050405020304" pitchFamily="18" charset="0"/>
              </a:rPr>
              <a:t>стані, визначає тип рекомендованої стратегії.</a:t>
            </a:r>
          </a:p>
          <a:p>
            <a:pPr marL="0" indent="0" algn="ctr">
              <a:spcBef>
                <a:spcPts val="0"/>
              </a:spcBef>
              <a:buNone/>
            </a:pPr>
            <a:endParaRPr lang="ru-UA" sz="2800" b="1" dirty="0">
              <a:solidFill>
                <a:schemeClr val="accent1">
                  <a:lumMod val="75000"/>
                </a:schemeClr>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08545273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F51F567A-E4B5-4FC2-BE12-92DAA6A90C13}"/>
              </a:ext>
            </a:extLst>
          </p:cNvPr>
          <p:cNvSpPr>
            <a:spLocks noGrp="1"/>
          </p:cNvSpPr>
          <p:nvPr>
            <p:ph type="title"/>
          </p:nvPr>
        </p:nvSpPr>
        <p:spPr>
          <a:xfrm>
            <a:off x="1168188" y="372027"/>
            <a:ext cx="8596668" cy="702365"/>
          </a:xfrm>
        </p:spPr>
        <p:txBody>
          <a:bodyPr>
            <a:normAutofit/>
          </a:bodyPr>
          <a:lstStyle/>
          <a:p>
            <a:pPr algn="ctr"/>
            <a:r>
              <a:rPr lang="ru-RU" sz="3200" b="1" dirty="0">
                <a:latin typeface="Times New Roman" panose="02020603050405020304" pitchFamily="18" charset="0"/>
                <a:cs typeface="Times New Roman" panose="02020603050405020304" pitchFamily="18" charset="0"/>
              </a:rPr>
              <a:t>Матриц</a:t>
            </a:r>
            <a:r>
              <a:rPr lang="uk-UA" sz="3200" b="1" dirty="0">
                <a:latin typeface="Times New Roman" panose="02020603050405020304" pitchFamily="18" charset="0"/>
                <a:cs typeface="Times New Roman" panose="02020603050405020304" pitchFamily="18" charset="0"/>
              </a:rPr>
              <a:t>я</a:t>
            </a:r>
            <a:r>
              <a:rPr lang="ru-RU" sz="3200" b="1" dirty="0">
                <a:latin typeface="Times New Roman" panose="02020603050405020304" pitchFamily="18" charset="0"/>
                <a:cs typeface="Times New Roman" panose="02020603050405020304" pitchFamily="18" charset="0"/>
              </a:rPr>
              <a:t> </a:t>
            </a:r>
            <a:r>
              <a:rPr lang="en-US" sz="3200" b="1" dirty="0">
                <a:latin typeface="Times New Roman" panose="02020603050405020304" pitchFamily="18" charset="0"/>
                <a:cs typeface="Times New Roman" panose="02020603050405020304" pitchFamily="18" charset="0"/>
              </a:rPr>
              <a:t>SPACE-</a:t>
            </a:r>
            <a:r>
              <a:rPr lang="uk-UA" sz="3200" b="1" dirty="0">
                <a:latin typeface="Times New Roman" panose="02020603050405020304" pitchFamily="18" charset="0"/>
                <a:cs typeface="Times New Roman" panose="02020603050405020304" pitchFamily="18" charset="0"/>
              </a:rPr>
              <a:t>аналізу</a:t>
            </a:r>
          </a:p>
        </p:txBody>
      </p:sp>
      <p:pic>
        <p:nvPicPr>
          <p:cNvPr id="4" name="Объект 3">
            <a:extLst>
              <a:ext uri="{FF2B5EF4-FFF2-40B4-BE49-F238E27FC236}">
                <a16:creationId xmlns:a16="http://schemas.microsoft.com/office/drawing/2014/main" id="{1D182A6B-4D7D-48BD-9330-ACAF74A28CA9}"/>
              </a:ext>
            </a:extLst>
          </p:cNvPr>
          <p:cNvPicPr>
            <a:picLocks noGrp="1" noChangeAspect="1"/>
          </p:cNvPicPr>
          <p:nvPr>
            <p:ph idx="1"/>
          </p:nvPr>
        </p:nvPicPr>
        <p:blipFill>
          <a:blip r:embed="rId2"/>
          <a:stretch>
            <a:fillRect/>
          </a:stretch>
        </p:blipFill>
        <p:spPr>
          <a:xfrm>
            <a:off x="2001079" y="1074392"/>
            <a:ext cx="7116417" cy="5419173"/>
          </a:xfrm>
          <a:prstGeom prst="rect">
            <a:avLst/>
          </a:prstGeom>
        </p:spPr>
      </p:pic>
    </p:spTree>
    <p:extLst>
      <p:ext uri="{BB962C8B-B14F-4D97-AF65-F5344CB8AC3E}">
        <p14:creationId xmlns:p14="http://schemas.microsoft.com/office/powerpoint/2010/main" val="173780915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52D67295-9452-4DF9-B12D-EC239CF2A5A4}"/>
              </a:ext>
            </a:extLst>
          </p:cNvPr>
          <p:cNvSpPr>
            <a:spLocks noGrp="1"/>
          </p:cNvSpPr>
          <p:nvPr>
            <p:ph idx="1"/>
          </p:nvPr>
        </p:nvSpPr>
        <p:spPr>
          <a:xfrm>
            <a:off x="929126" y="808867"/>
            <a:ext cx="8596668" cy="5512420"/>
          </a:xfrm>
        </p:spPr>
        <p:txBody>
          <a:bodyPr>
            <a:normAutofit lnSpcReduction="10000"/>
          </a:bodyPr>
          <a:lstStyle/>
          <a:p>
            <a:pPr marL="0" indent="0" algn="just">
              <a:spcBef>
                <a:spcPts val="0"/>
              </a:spcBef>
              <a:buNone/>
            </a:pPr>
            <a:r>
              <a:rPr lang="uk-UA" sz="2600" b="1" dirty="0">
                <a:solidFill>
                  <a:schemeClr val="accent1">
                    <a:lumMod val="75000"/>
                  </a:schemeClr>
                </a:solidFill>
                <a:latin typeface="Times New Roman" panose="02020603050405020304" pitchFamily="18" charset="0"/>
                <a:cs typeface="Times New Roman" panose="02020603050405020304" pitchFamily="18" charset="0"/>
              </a:rPr>
              <a:t>Стан вектору може мати такі характеристики: </a:t>
            </a:r>
          </a:p>
          <a:p>
            <a:pPr marL="0" indent="0" algn="just">
              <a:spcBef>
                <a:spcPts val="0"/>
              </a:spcBef>
              <a:buNone/>
            </a:pPr>
            <a:r>
              <a:rPr lang="uk-UA" sz="2400" b="1" i="1" dirty="0">
                <a:solidFill>
                  <a:schemeClr val="accent2">
                    <a:lumMod val="75000"/>
                  </a:schemeClr>
                </a:solidFill>
                <a:latin typeface="Times New Roman" panose="02020603050405020304" pitchFamily="18" charset="0"/>
                <a:cs typeface="Times New Roman" panose="02020603050405020304" pitchFamily="18" charset="0"/>
              </a:rPr>
              <a:t>1. Конкурентний стан</a:t>
            </a:r>
            <a:r>
              <a:rPr lang="uk-UA" sz="2400" b="1" i="1" dirty="0">
                <a:solidFill>
                  <a:schemeClr val="accent1">
                    <a:lumMod val="75000"/>
                  </a:schemeClr>
                </a:solidFill>
                <a:latin typeface="Times New Roman" panose="02020603050405020304" pitchFamily="18" charset="0"/>
                <a:cs typeface="Times New Roman" panose="02020603050405020304" pitchFamily="18" charset="0"/>
              </a:rPr>
              <a:t> </a:t>
            </a:r>
            <a:r>
              <a:rPr lang="uk-UA" sz="2400" b="1" dirty="0">
                <a:solidFill>
                  <a:schemeClr val="accent1">
                    <a:lumMod val="75000"/>
                  </a:schemeClr>
                </a:solidFill>
                <a:latin typeface="Times New Roman" panose="02020603050405020304" pitchFamily="18" charset="0"/>
                <a:cs typeface="Times New Roman" panose="02020603050405020304" pitchFamily="18" charset="0"/>
              </a:rPr>
              <a:t>характерний для привабливої галузі. Організація  одержує  конкурентну  перевагу  у  відносно  нестабільній  обстановці.</a:t>
            </a:r>
            <a:endParaRPr lang="en-US" sz="2400" b="1" dirty="0">
              <a:solidFill>
                <a:schemeClr val="accent1">
                  <a:lumMod val="75000"/>
                </a:schemeClr>
              </a:solidFill>
              <a:latin typeface="Times New Roman" panose="02020603050405020304" pitchFamily="18" charset="0"/>
              <a:cs typeface="Times New Roman" panose="02020603050405020304" pitchFamily="18" charset="0"/>
            </a:endParaRPr>
          </a:p>
          <a:p>
            <a:pPr marL="0" indent="0" algn="just">
              <a:spcBef>
                <a:spcPts val="0"/>
              </a:spcBef>
              <a:buNone/>
            </a:pPr>
            <a:r>
              <a:rPr lang="uk-UA" sz="2400" b="1" i="1" dirty="0">
                <a:solidFill>
                  <a:schemeClr val="accent2">
                    <a:lumMod val="75000"/>
                  </a:schemeClr>
                </a:solidFill>
                <a:latin typeface="Times New Roman" panose="02020603050405020304" pitchFamily="18" charset="0"/>
                <a:cs typeface="Times New Roman" panose="02020603050405020304" pitchFamily="18" charset="0"/>
              </a:rPr>
              <a:t>2. Консервативний стан </a:t>
            </a:r>
            <a:r>
              <a:rPr lang="uk-UA" sz="2400" b="1" dirty="0">
                <a:solidFill>
                  <a:schemeClr val="accent1">
                    <a:lumMod val="75000"/>
                  </a:schemeClr>
                </a:solidFill>
                <a:latin typeface="Times New Roman" panose="02020603050405020304" pitchFamily="18" charset="0"/>
                <a:cs typeface="Times New Roman" panose="02020603050405020304" pitchFamily="18" charset="0"/>
              </a:rPr>
              <a:t>звичайно спостерігається на стабільному ринку  з  низькими  темпами  зростання.  У  цьому  випадку  зусилля  зосереджуються на фінансовій стабільності організації</a:t>
            </a:r>
            <a:r>
              <a:rPr lang="ru-RU" sz="2400" b="1" dirty="0">
                <a:solidFill>
                  <a:schemeClr val="accent1">
                    <a:lumMod val="75000"/>
                  </a:schemeClr>
                </a:solidFill>
                <a:latin typeface="Times New Roman" panose="02020603050405020304" pitchFamily="18" charset="0"/>
                <a:cs typeface="Times New Roman" panose="02020603050405020304" pitchFamily="18" charset="0"/>
              </a:rPr>
              <a:t>. </a:t>
            </a:r>
          </a:p>
          <a:p>
            <a:pPr marL="0" indent="0" algn="just">
              <a:spcBef>
                <a:spcPts val="0"/>
              </a:spcBef>
              <a:buNone/>
            </a:pPr>
            <a:r>
              <a:rPr lang="uk-UA" sz="2400" b="1" i="1" dirty="0">
                <a:solidFill>
                  <a:schemeClr val="accent2">
                    <a:lumMod val="75000"/>
                  </a:schemeClr>
                </a:solidFill>
                <a:latin typeface="Times New Roman" panose="02020603050405020304" pitchFamily="18" charset="0"/>
                <a:cs typeface="Times New Roman" panose="02020603050405020304" pitchFamily="18" charset="0"/>
              </a:rPr>
              <a:t>3. Агресивний стан </a:t>
            </a:r>
            <a:r>
              <a:rPr lang="uk-UA" sz="2400" b="1" dirty="0">
                <a:solidFill>
                  <a:schemeClr val="accent1">
                    <a:lumMod val="75000"/>
                  </a:schemeClr>
                </a:solidFill>
                <a:latin typeface="Times New Roman" panose="02020603050405020304" pitchFamily="18" charset="0"/>
                <a:cs typeface="Times New Roman" panose="02020603050405020304" pitchFamily="18" charset="0"/>
              </a:rPr>
              <a:t>є типовим у привабливій галузі з незначною невизначеністю  обстановки.  Критичним  фактором  є  фінансовий  потенціал.  У цій  ситуації  організація  веде  пошук  фінансових  ресурсів,  щоб  розвивати свої зусилля в збуті</a:t>
            </a:r>
            <a:r>
              <a:rPr lang="ru-RU" sz="2400" b="1" dirty="0">
                <a:solidFill>
                  <a:schemeClr val="accent1">
                    <a:lumMod val="75000"/>
                  </a:schemeClr>
                </a:solidFill>
                <a:latin typeface="Times New Roman" panose="02020603050405020304" pitchFamily="18" charset="0"/>
                <a:cs typeface="Times New Roman" panose="02020603050405020304" pitchFamily="18" charset="0"/>
              </a:rPr>
              <a:t>. </a:t>
            </a:r>
          </a:p>
          <a:p>
            <a:pPr marL="0" indent="0" algn="just">
              <a:spcBef>
                <a:spcPts val="0"/>
              </a:spcBef>
              <a:buNone/>
            </a:pPr>
            <a:r>
              <a:rPr lang="uk-UA" sz="2400" b="1" i="1" dirty="0">
                <a:solidFill>
                  <a:schemeClr val="accent2">
                    <a:lumMod val="75000"/>
                  </a:schemeClr>
                </a:solidFill>
                <a:latin typeface="Times New Roman" panose="02020603050405020304" pitchFamily="18" charset="0"/>
                <a:cs typeface="Times New Roman" panose="02020603050405020304" pitchFamily="18" charset="0"/>
              </a:rPr>
              <a:t>4. Оборонний стан </a:t>
            </a:r>
            <a:r>
              <a:rPr lang="uk-UA" sz="2400" b="1" dirty="0">
                <a:solidFill>
                  <a:schemeClr val="accent1">
                    <a:lumMod val="75000"/>
                  </a:schemeClr>
                </a:solidFill>
                <a:latin typeface="Times New Roman" panose="02020603050405020304" pitchFamily="18" charset="0"/>
                <a:cs typeface="Times New Roman" panose="02020603050405020304" pitchFamily="18" charset="0"/>
              </a:rPr>
              <a:t>виникає в ситуації, коли організація працює у привабливій галузі і коли їй бракує конкурентоспроможності продукції і фінансових коштів. </a:t>
            </a:r>
            <a:endParaRPr lang="en-US" sz="2400" b="1" dirty="0">
              <a:solidFill>
                <a:schemeClr val="accent1">
                  <a:lumMod val="75000"/>
                </a:schemeClr>
              </a:solidFill>
              <a:latin typeface="Times New Roman" panose="02020603050405020304" pitchFamily="18" charset="0"/>
              <a:cs typeface="Times New Roman" panose="02020603050405020304" pitchFamily="18" charset="0"/>
            </a:endParaRPr>
          </a:p>
          <a:p>
            <a:pPr marL="0" indent="0" algn="just">
              <a:spcBef>
                <a:spcPts val="0"/>
              </a:spcBef>
              <a:buNone/>
            </a:pPr>
            <a:endParaRPr lang="uk-UA" sz="2400" b="1" dirty="0">
              <a:solidFill>
                <a:schemeClr val="accent1">
                  <a:lumMod val="75000"/>
                </a:schemeClr>
              </a:solidFill>
              <a:latin typeface="Times New Roman" panose="02020603050405020304" pitchFamily="18" charset="0"/>
              <a:cs typeface="Times New Roman" panose="02020603050405020304" pitchFamily="18" charset="0"/>
            </a:endParaRPr>
          </a:p>
          <a:p>
            <a:endParaRPr lang="ru-UA" dirty="0"/>
          </a:p>
        </p:txBody>
      </p:sp>
    </p:spTree>
    <p:extLst>
      <p:ext uri="{BB962C8B-B14F-4D97-AF65-F5344CB8AC3E}">
        <p14:creationId xmlns:p14="http://schemas.microsoft.com/office/powerpoint/2010/main" val="44053900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36A6F8FD-A65D-4150-BD26-FFD476197BDF}"/>
              </a:ext>
            </a:extLst>
          </p:cNvPr>
          <p:cNvSpPr>
            <a:spLocks noGrp="1"/>
          </p:cNvSpPr>
          <p:nvPr>
            <p:ph type="title"/>
          </p:nvPr>
        </p:nvSpPr>
        <p:spPr>
          <a:xfrm>
            <a:off x="677334" y="609600"/>
            <a:ext cx="9990666" cy="927652"/>
          </a:xfrm>
        </p:spPr>
        <p:txBody>
          <a:bodyPr>
            <a:normAutofit fontScale="90000"/>
          </a:bodyPr>
          <a:lstStyle/>
          <a:p>
            <a:pPr algn="ctr"/>
            <a:r>
              <a:rPr lang="uk-UA" sz="2800" b="1" dirty="0">
                <a:latin typeface="Times New Roman" panose="02020603050405020304" pitchFamily="18" charset="0"/>
                <a:cs typeface="Times New Roman" panose="02020603050405020304" pitchFamily="18" charset="0"/>
              </a:rPr>
              <a:t>Матриця SPACE-аналізу з визначенням рекомендованих стратегічних рішень</a:t>
            </a:r>
          </a:p>
        </p:txBody>
      </p:sp>
      <p:pic>
        <p:nvPicPr>
          <p:cNvPr id="4" name="Объект 3">
            <a:extLst>
              <a:ext uri="{FF2B5EF4-FFF2-40B4-BE49-F238E27FC236}">
                <a16:creationId xmlns:a16="http://schemas.microsoft.com/office/drawing/2014/main" id="{3EAE307B-41F7-42EE-ACC2-BC7C65EEA708}"/>
              </a:ext>
            </a:extLst>
          </p:cNvPr>
          <p:cNvPicPr>
            <a:picLocks noGrp="1" noChangeAspect="1"/>
          </p:cNvPicPr>
          <p:nvPr>
            <p:ph idx="1"/>
          </p:nvPr>
        </p:nvPicPr>
        <p:blipFill>
          <a:blip r:embed="rId2"/>
          <a:stretch>
            <a:fillRect/>
          </a:stretch>
        </p:blipFill>
        <p:spPr>
          <a:xfrm>
            <a:off x="2040834" y="1543878"/>
            <a:ext cx="6493565" cy="4704522"/>
          </a:xfrm>
          <a:prstGeom prst="rect">
            <a:avLst/>
          </a:prstGeom>
        </p:spPr>
      </p:pic>
    </p:spTree>
    <p:extLst>
      <p:ext uri="{BB962C8B-B14F-4D97-AF65-F5344CB8AC3E}">
        <p14:creationId xmlns:p14="http://schemas.microsoft.com/office/powerpoint/2010/main" val="208843748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F70F3F1F-C382-4454-B53B-CEDD7BA0A5CC}"/>
              </a:ext>
            </a:extLst>
          </p:cNvPr>
          <p:cNvSpPr>
            <a:spLocks noGrp="1"/>
          </p:cNvSpPr>
          <p:nvPr>
            <p:ph idx="1"/>
          </p:nvPr>
        </p:nvSpPr>
        <p:spPr>
          <a:xfrm>
            <a:off x="677333" y="848139"/>
            <a:ext cx="8890737" cy="5446644"/>
          </a:xfrm>
        </p:spPr>
        <p:txBody>
          <a:bodyPr>
            <a:normAutofit fontScale="92500"/>
          </a:bodyPr>
          <a:lstStyle/>
          <a:p>
            <a:pPr marL="252000" indent="0" algn="just">
              <a:lnSpc>
                <a:spcPct val="110000"/>
              </a:lnSpc>
              <a:spcBef>
                <a:spcPts val="600"/>
              </a:spcBef>
              <a:buNone/>
              <a:tabLst>
                <a:tab pos="457200" algn="l"/>
              </a:tabLst>
            </a:pPr>
            <a:r>
              <a:rPr lang="uk-UA" sz="2400" b="1" i="1" dirty="0">
                <a:solidFill>
                  <a:schemeClr val="accent2">
                    <a:lumMod val="75000"/>
                  </a:schemeClr>
                </a:solidFill>
                <a:latin typeface="Times New Roman" panose="02020603050405020304" pitchFamily="18" charset="0"/>
                <a:ea typeface="Times New Roman" panose="02020603050405020304" pitchFamily="18" charset="0"/>
              </a:rPr>
              <a:t>Стратегії інтенсивного зростання</a:t>
            </a:r>
            <a:r>
              <a:rPr lang="uk-UA" sz="2400" b="1" dirty="0">
                <a:solidFill>
                  <a:schemeClr val="accent2">
                    <a:lumMod val="75000"/>
                  </a:schemeClr>
                </a:solidFill>
                <a:latin typeface="Times New Roman" panose="02020603050405020304" pitchFamily="18" charset="0"/>
                <a:ea typeface="Times New Roman" panose="02020603050405020304" pitchFamily="18" charset="0"/>
              </a:rPr>
              <a:t> </a:t>
            </a:r>
            <a:r>
              <a:rPr lang="uk-UA" sz="2400" b="1" dirty="0">
                <a:solidFill>
                  <a:schemeClr val="accent1">
                    <a:lumMod val="75000"/>
                  </a:schemeClr>
                </a:solidFill>
                <a:latin typeface="Times New Roman" panose="02020603050405020304" pitchFamily="18" charset="0"/>
                <a:ea typeface="Times New Roman" panose="02020603050405020304" pitchFamily="18" charset="0"/>
              </a:rPr>
              <a:t>спрямовані на зміну в продукті або ринку. Вони застосовуються в тому випадку, коли фірма не до кінця використала свої можливості стосовно теперішніх товарів та ринків.</a:t>
            </a:r>
            <a:endParaRPr lang="ru-UA" sz="2400" b="1" dirty="0">
              <a:solidFill>
                <a:schemeClr val="accent1">
                  <a:lumMod val="75000"/>
                </a:schemeClr>
              </a:solidFill>
              <a:latin typeface="Times New Roman" panose="02020603050405020304" pitchFamily="18" charset="0"/>
              <a:ea typeface="Times New Roman" panose="02020603050405020304" pitchFamily="18" charset="0"/>
            </a:endParaRPr>
          </a:p>
          <a:p>
            <a:pPr marL="252000" indent="0" algn="just">
              <a:lnSpc>
                <a:spcPct val="110000"/>
              </a:lnSpc>
              <a:spcBef>
                <a:spcPts val="600"/>
              </a:spcBef>
              <a:buNone/>
            </a:pPr>
            <a:r>
              <a:rPr lang="uk-UA" sz="2400" b="1" i="1" dirty="0">
                <a:solidFill>
                  <a:schemeClr val="accent2">
                    <a:lumMod val="75000"/>
                  </a:schemeClr>
                </a:solidFill>
                <a:latin typeface="Times New Roman" panose="02020603050405020304" pitchFamily="18" charset="0"/>
                <a:ea typeface="Times New Roman" panose="02020603050405020304" pitchFamily="18" charset="0"/>
              </a:rPr>
              <a:t>Стратегії інтеграційного зростання</a:t>
            </a:r>
            <a:r>
              <a:rPr lang="uk-UA" sz="2400" b="1" dirty="0">
                <a:solidFill>
                  <a:schemeClr val="accent2">
                    <a:lumMod val="75000"/>
                  </a:schemeClr>
                </a:solidFill>
                <a:latin typeface="Times New Roman" panose="02020603050405020304" pitchFamily="18" charset="0"/>
                <a:ea typeface="Times New Roman" panose="02020603050405020304" pitchFamily="18" charset="0"/>
              </a:rPr>
              <a:t> </a:t>
            </a:r>
            <a:r>
              <a:rPr lang="uk-UA" sz="2400" b="1" dirty="0">
                <a:solidFill>
                  <a:schemeClr val="accent1">
                    <a:lumMod val="75000"/>
                  </a:schemeClr>
                </a:solidFill>
                <a:latin typeface="Times New Roman" panose="02020603050405020304" pitchFamily="18" charset="0"/>
                <a:ea typeface="Times New Roman" panose="02020603050405020304" pitchFamily="18" charset="0"/>
              </a:rPr>
              <a:t>спрямовані на зміну положення фірми на ринку. Вони припускають розширення фірми шляхом придбання нових підприємств, при цьому основна діяльність здійснюється в рамках даної галузі.</a:t>
            </a:r>
            <a:endParaRPr lang="ru-UA" sz="2400" b="1" dirty="0">
              <a:solidFill>
                <a:schemeClr val="accent1">
                  <a:lumMod val="75000"/>
                </a:schemeClr>
              </a:solidFill>
              <a:latin typeface="Times New Roman" panose="02020603050405020304" pitchFamily="18" charset="0"/>
              <a:ea typeface="Times New Roman" panose="02020603050405020304" pitchFamily="18" charset="0"/>
            </a:endParaRPr>
          </a:p>
          <a:p>
            <a:pPr marL="252000" indent="0" algn="just">
              <a:lnSpc>
                <a:spcPct val="110000"/>
              </a:lnSpc>
              <a:spcBef>
                <a:spcPts val="600"/>
              </a:spcBef>
              <a:buNone/>
            </a:pPr>
            <a:r>
              <a:rPr lang="uk-UA" sz="2400" b="1" i="1" dirty="0">
                <a:solidFill>
                  <a:schemeClr val="accent2">
                    <a:lumMod val="75000"/>
                  </a:schemeClr>
                </a:solidFill>
                <a:latin typeface="Times New Roman" panose="02020603050405020304" pitchFamily="18" charset="0"/>
                <a:ea typeface="Times New Roman" panose="02020603050405020304" pitchFamily="18" charset="0"/>
              </a:rPr>
              <a:t>Стратегії диверсифікованого зростання</a:t>
            </a:r>
            <a:r>
              <a:rPr lang="uk-UA" sz="2400" b="1" dirty="0">
                <a:solidFill>
                  <a:schemeClr val="accent2">
                    <a:lumMod val="75000"/>
                  </a:schemeClr>
                </a:solidFill>
                <a:latin typeface="Times New Roman" panose="02020603050405020304" pitchFamily="18" charset="0"/>
                <a:ea typeface="Times New Roman" panose="02020603050405020304" pitchFamily="18" charset="0"/>
              </a:rPr>
              <a:t> </a:t>
            </a:r>
            <a:r>
              <a:rPr lang="uk-UA" sz="2400" b="1" dirty="0">
                <a:solidFill>
                  <a:schemeClr val="accent1">
                    <a:lumMod val="75000"/>
                  </a:schemeClr>
                </a:solidFill>
                <a:latin typeface="Times New Roman" panose="02020603050405020304" pitchFamily="18" charset="0"/>
                <a:ea typeface="Times New Roman" panose="02020603050405020304" pitchFamily="18" charset="0"/>
              </a:rPr>
              <a:t>реалізуються в тому випадку, якщо фірма не може далі розвиватися з даним товаром на даному ринку в даній галузі або перспективи розвитку більш привабливі за межами даної галузі. Ці стратегії передбачають проникнення організації в інші галузі або виробництво нових товарів у рамках основної галузі.</a:t>
            </a:r>
            <a:endParaRPr lang="ru-UA" sz="2400" b="1" dirty="0">
              <a:solidFill>
                <a:schemeClr val="accent1">
                  <a:lumMod val="75000"/>
                </a:schemeClr>
              </a:solidFill>
              <a:latin typeface="Times New Roman" panose="02020603050405020304" pitchFamily="18" charset="0"/>
              <a:ea typeface="Times New Roman" panose="02020603050405020304" pitchFamily="18" charset="0"/>
            </a:endParaRPr>
          </a:p>
          <a:p>
            <a:endParaRPr lang="ru-UA" dirty="0"/>
          </a:p>
        </p:txBody>
      </p:sp>
    </p:spTree>
    <p:extLst>
      <p:ext uri="{BB962C8B-B14F-4D97-AF65-F5344CB8AC3E}">
        <p14:creationId xmlns:p14="http://schemas.microsoft.com/office/powerpoint/2010/main" val="320529671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5574744B-63E1-45AF-ACC4-E69819E8CB64}"/>
              </a:ext>
            </a:extLst>
          </p:cNvPr>
          <p:cNvSpPr>
            <a:spLocks noGrp="1"/>
          </p:cNvSpPr>
          <p:nvPr>
            <p:ph type="title"/>
          </p:nvPr>
        </p:nvSpPr>
        <p:spPr>
          <a:xfrm>
            <a:off x="980660" y="609600"/>
            <a:ext cx="9568070" cy="954157"/>
          </a:xfrm>
        </p:spPr>
        <p:txBody>
          <a:bodyPr>
            <a:normAutofit fontScale="90000"/>
          </a:bodyPr>
          <a:lstStyle/>
          <a:p>
            <a:pPr algn="ctr"/>
            <a:r>
              <a:rPr lang="uk-UA" sz="2800" b="1" dirty="0">
                <a:latin typeface="Times New Roman" panose="02020603050405020304" pitchFamily="18" charset="0"/>
                <a:cs typeface="Times New Roman" panose="02020603050405020304" pitchFamily="18" charset="0"/>
              </a:rPr>
              <a:t>Можливості інтенсивного зростання компанії представляються у вигляді матриці І. </a:t>
            </a:r>
            <a:r>
              <a:rPr lang="uk-UA" sz="2800" b="1" dirty="0" err="1">
                <a:latin typeface="Times New Roman" panose="02020603050405020304" pitchFamily="18" charset="0"/>
                <a:cs typeface="Times New Roman" panose="02020603050405020304" pitchFamily="18" charset="0"/>
              </a:rPr>
              <a:t>Ансоффа</a:t>
            </a:r>
            <a:r>
              <a:rPr lang="uk-UA" sz="2800" b="1" dirty="0">
                <a:latin typeface="Times New Roman" panose="02020603050405020304" pitchFamily="18" charset="0"/>
                <a:cs typeface="Times New Roman" panose="02020603050405020304" pitchFamily="18" charset="0"/>
              </a:rPr>
              <a:t> «товар - ринки»</a:t>
            </a:r>
          </a:p>
        </p:txBody>
      </p:sp>
      <p:pic>
        <p:nvPicPr>
          <p:cNvPr id="5" name="Объект 4">
            <a:extLst>
              <a:ext uri="{FF2B5EF4-FFF2-40B4-BE49-F238E27FC236}">
                <a16:creationId xmlns:a16="http://schemas.microsoft.com/office/drawing/2014/main" id="{0240FCAD-2D22-4C27-AB36-77E95F649022}"/>
              </a:ext>
            </a:extLst>
          </p:cNvPr>
          <p:cNvPicPr>
            <a:picLocks noGrp="1" noChangeAspect="1"/>
          </p:cNvPicPr>
          <p:nvPr>
            <p:ph idx="1"/>
          </p:nvPr>
        </p:nvPicPr>
        <p:blipFill>
          <a:blip r:embed="rId2"/>
          <a:stretch>
            <a:fillRect/>
          </a:stretch>
        </p:blipFill>
        <p:spPr>
          <a:xfrm>
            <a:off x="1258956" y="1791908"/>
            <a:ext cx="9568070" cy="4456491"/>
          </a:xfrm>
          <a:prstGeom prst="rect">
            <a:avLst/>
          </a:prstGeom>
        </p:spPr>
      </p:pic>
    </p:spTree>
    <p:extLst>
      <p:ext uri="{BB962C8B-B14F-4D97-AF65-F5344CB8AC3E}">
        <p14:creationId xmlns:p14="http://schemas.microsoft.com/office/powerpoint/2010/main" val="221573531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4440B3EE-0A67-4B0A-93AB-EEC22698F24B}"/>
              </a:ext>
            </a:extLst>
          </p:cNvPr>
          <p:cNvSpPr>
            <a:spLocks noGrp="1"/>
          </p:cNvSpPr>
          <p:nvPr>
            <p:ph idx="1"/>
          </p:nvPr>
        </p:nvSpPr>
        <p:spPr>
          <a:xfrm>
            <a:off x="677333" y="808383"/>
            <a:ext cx="9169031" cy="5353878"/>
          </a:xfrm>
        </p:spPr>
        <p:txBody>
          <a:bodyPr>
            <a:normAutofit fontScale="92500"/>
          </a:bodyPr>
          <a:lstStyle/>
          <a:p>
            <a:pPr marL="0" indent="0" algn="just">
              <a:spcBef>
                <a:spcPts val="0"/>
              </a:spcBef>
              <a:buNone/>
            </a:pPr>
            <a:r>
              <a:rPr lang="uk-UA" sz="2800" b="1" dirty="0">
                <a:solidFill>
                  <a:schemeClr val="accent1">
                    <a:lumMod val="75000"/>
                  </a:schemeClr>
                </a:solidFill>
                <a:latin typeface="Times New Roman" panose="02020603050405020304" pitchFamily="18" charset="0"/>
                <a:cs typeface="Times New Roman" panose="02020603050405020304" pitchFamily="18" charset="0"/>
              </a:rPr>
              <a:t>При реалізації </a:t>
            </a:r>
            <a:r>
              <a:rPr lang="uk-UA" sz="2800" b="1" i="1" dirty="0">
                <a:solidFill>
                  <a:schemeClr val="accent2">
                    <a:lumMod val="75000"/>
                  </a:schemeClr>
                </a:solidFill>
                <a:latin typeface="Times New Roman" panose="02020603050405020304" pitchFamily="18" charset="0"/>
                <a:cs typeface="Times New Roman" panose="02020603050405020304" pitchFamily="18" charset="0"/>
              </a:rPr>
              <a:t>стратегії інтенсивного зростання </a:t>
            </a:r>
            <a:r>
              <a:rPr lang="uk-UA" sz="2800" b="1" dirty="0">
                <a:solidFill>
                  <a:schemeClr val="accent1">
                    <a:lumMod val="75000"/>
                  </a:schemeClr>
                </a:solidFill>
                <a:latin typeface="Times New Roman" panose="02020603050405020304" pitchFamily="18" charset="0"/>
                <a:cs typeface="Times New Roman" panose="02020603050405020304" pitchFamily="18" charset="0"/>
              </a:rPr>
              <a:t>фірма покращує свій товар або починає виробляти новий продукт, не змінюючи при цьому галузь. Дії фірми спрямовані на покращення свого положення на існуючому ринку або на вихід зі своїм товаром на нові ринки.</a:t>
            </a:r>
          </a:p>
          <a:p>
            <a:pPr marL="0" indent="0" algn="just">
              <a:spcBef>
                <a:spcPts val="0"/>
              </a:spcBef>
              <a:buNone/>
            </a:pPr>
            <a:r>
              <a:rPr lang="uk-UA" sz="2800" b="1" dirty="0">
                <a:solidFill>
                  <a:schemeClr val="accent1">
                    <a:lumMod val="75000"/>
                  </a:schemeClr>
                </a:solidFill>
                <a:latin typeface="Times New Roman" panose="02020603050405020304" pitchFamily="18" charset="0"/>
                <a:cs typeface="Times New Roman" panose="02020603050405020304" pitchFamily="18" charset="0"/>
              </a:rPr>
              <a:t>Розрізняють наступні види стратегій інтенсивного зростання:</a:t>
            </a:r>
          </a:p>
          <a:p>
            <a:pPr marL="0" indent="0" algn="just">
              <a:spcBef>
                <a:spcPts val="0"/>
              </a:spcBef>
              <a:buNone/>
            </a:pPr>
            <a:r>
              <a:rPr lang="uk-UA" sz="2800" b="1" dirty="0">
                <a:solidFill>
                  <a:schemeClr val="accent1">
                    <a:lumMod val="75000"/>
                  </a:schemeClr>
                </a:solidFill>
                <a:latin typeface="Times New Roman" panose="02020603050405020304" pitchFamily="18" charset="0"/>
                <a:cs typeface="Times New Roman" panose="02020603050405020304" pitchFamily="18" charset="0"/>
              </a:rPr>
              <a:t>-	</a:t>
            </a:r>
            <a:r>
              <a:rPr lang="uk-UA" sz="2800" b="1" i="1" dirty="0">
                <a:solidFill>
                  <a:schemeClr val="accent2">
                    <a:lumMod val="75000"/>
                  </a:schemeClr>
                </a:solidFill>
                <a:latin typeface="Times New Roman" panose="02020603050405020304" pitchFamily="18" charset="0"/>
                <a:cs typeface="Times New Roman" panose="02020603050405020304" pitchFamily="18" charset="0"/>
              </a:rPr>
              <a:t>стратегія проникнення на ринок </a:t>
            </a:r>
            <a:r>
              <a:rPr lang="uk-UA" sz="2800" b="1" dirty="0">
                <a:solidFill>
                  <a:schemeClr val="accent1">
                    <a:lumMod val="75000"/>
                  </a:schemeClr>
                </a:solidFill>
                <a:latin typeface="Times New Roman" panose="02020603050405020304" pitchFamily="18" charset="0"/>
                <a:cs typeface="Times New Roman" panose="02020603050405020304" pitchFamily="18" charset="0"/>
              </a:rPr>
              <a:t>(та ж сама продукція / ті ж самі ринки);</a:t>
            </a:r>
          </a:p>
          <a:p>
            <a:pPr marL="0" indent="0" algn="just">
              <a:spcBef>
                <a:spcPts val="0"/>
              </a:spcBef>
              <a:buNone/>
            </a:pPr>
            <a:r>
              <a:rPr lang="uk-UA" sz="2800" b="1" dirty="0">
                <a:solidFill>
                  <a:schemeClr val="accent1">
                    <a:lumMod val="75000"/>
                  </a:schemeClr>
                </a:solidFill>
                <a:latin typeface="Times New Roman" panose="02020603050405020304" pitchFamily="18" charset="0"/>
                <a:cs typeface="Times New Roman" panose="02020603050405020304" pitchFamily="18" charset="0"/>
              </a:rPr>
              <a:t>-	</a:t>
            </a:r>
            <a:r>
              <a:rPr lang="uk-UA" sz="2800" b="1" i="1" dirty="0">
                <a:solidFill>
                  <a:schemeClr val="accent2">
                    <a:lumMod val="75000"/>
                  </a:schemeClr>
                </a:solidFill>
                <a:latin typeface="Times New Roman" panose="02020603050405020304" pitchFamily="18" charset="0"/>
                <a:cs typeface="Times New Roman" panose="02020603050405020304" pitchFamily="18" charset="0"/>
              </a:rPr>
              <a:t>стратегія розвитку ринку </a:t>
            </a:r>
            <a:r>
              <a:rPr lang="uk-UA" sz="2800" b="1" dirty="0">
                <a:solidFill>
                  <a:schemeClr val="accent1">
                    <a:lumMod val="75000"/>
                  </a:schemeClr>
                </a:solidFill>
                <a:latin typeface="Times New Roman" panose="02020603050405020304" pitchFamily="18" charset="0"/>
                <a:cs typeface="Times New Roman" panose="02020603050405020304" pitchFamily="18" charset="0"/>
              </a:rPr>
              <a:t>(та ж сама продукція / нові ринки);</a:t>
            </a:r>
          </a:p>
          <a:p>
            <a:pPr marL="0" indent="0" algn="just">
              <a:spcBef>
                <a:spcPts val="0"/>
              </a:spcBef>
              <a:buNone/>
            </a:pPr>
            <a:r>
              <a:rPr lang="uk-UA" sz="2800" b="1" dirty="0">
                <a:solidFill>
                  <a:schemeClr val="accent1">
                    <a:lumMod val="75000"/>
                  </a:schemeClr>
                </a:solidFill>
                <a:latin typeface="Times New Roman" panose="02020603050405020304" pitchFamily="18" charset="0"/>
                <a:cs typeface="Times New Roman" panose="02020603050405020304" pitchFamily="18" charset="0"/>
              </a:rPr>
              <a:t>-	</a:t>
            </a:r>
            <a:r>
              <a:rPr lang="uk-UA" sz="2800" b="1" i="1" dirty="0">
                <a:solidFill>
                  <a:schemeClr val="accent2">
                    <a:lumMod val="75000"/>
                  </a:schemeClr>
                </a:solidFill>
                <a:latin typeface="Times New Roman" panose="02020603050405020304" pitchFamily="18" charset="0"/>
                <a:cs typeface="Times New Roman" panose="02020603050405020304" pitchFamily="18" charset="0"/>
              </a:rPr>
              <a:t>стратегія розвитку товару </a:t>
            </a:r>
            <a:r>
              <a:rPr lang="uk-UA" sz="2800" b="1" dirty="0">
                <a:solidFill>
                  <a:schemeClr val="accent1">
                    <a:lumMod val="75000"/>
                  </a:schemeClr>
                </a:solidFill>
                <a:latin typeface="Times New Roman" panose="02020603050405020304" pitchFamily="18" charset="0"/>
                <a:cs typeface="Times New Roman" panose="02020603050405020304" pitchFamily="18" charset="0"/>
              </a:rPr>
              <a:t>(нова продукція / ті ж самі ринки).</a:t>
            </a:r>
          </a:p>
          <a:p>
            <a:pPr algn="just"/>
            <a:endParaRPr lang="ru-UA" dirty="0"/>
          </a:p>
        </p:txBody>
      </p:sp>
    </p:spTree>
    <p:extLst>
      <p:ext uri="{BB962C8B-B14F-4D97-AF65-F5344CB8AC3E}">
        <p14:creationId xmlns:p14="http://schemas.microsoft.com/office/powerpoint/2010/main" val="179583169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C0E68F84-2A9C-4006-BF00-7A208B793295}"/>
              </a:ext>
            </a:extLst>
          </p:cNvPr>
          <p:cNvSpPr>
            <a:spLocks noGrp="1"/>
          </p:cNvSpPr>
          <p:nvPr>
            <p:ph idx="1"/>
          </p:nvPr>
        </p:nvSpPr>
        <p:spPr>
          <a:xfrm>
            <a:off x="783351" y="458028"/>
            <a:ext cx="8466666" cy="5624719"/>
          </a:xfrm>
        </p:spPr>
        <p:txBody>
          <a:bodyPr>
            <a:noAutofit/>
          </a:bodyPr>
          <a:lstStyle/>
          <a:p>
            <a:pPr marL="0" indent="0" algn="just">
              <a:spcBef>
                <a:spcPts val="600"/>
              </a:spcBef>
              <a:buNone/>
            </a:pPr>
            <a:r>
              <a:rPr lang="uk-UA" sz="2400" b="1" i="1" dirty="0">
                <a:solidFill>
                  <a:schemeClr val="accent2">
                    <a:lumMod val="75000"/>
                  </a:schemeClr>
                </a:solidFill>
                <a:latin typeface="Times New Roman" panose="02020603050405020304" pitchFamily="18" charset="0"/>
                <a:cs typeface="Times New Roman" panose="02020603050405020304" pitchFamily="18" charset="0"/>
              </a:rPr>
              <a:t>Стратегія проникнення на ринок </a:t>
            </a:r>
            <a:r>
              <a:rPr lang="uk-UA" sz="2400" b="1" dirty="0">
                <a:solidFill>
                  <a:schemeClr val="accent1">
                    <a:lumMod val="75000"/>
                  </a:schemeClr>
                </a:solidFill>
                <a:latin typeface="Times New Roman" panose="02020603050405020304" pitchFamily="18" charset="0"/>
                <a:cs typeface="Times New Roman" panose="02020603050405020304" pitchFamily="18" charset="0"/>
              </a:rPr>
              <a:t>може здійснюватися трьома шляхами:</a:t>
            </a:r>
          </a:p>
          <a:p>
            <a:pPr marL="0" indent="0" algn="just">
              <a:spcBef>
                <a:spcPts val="0"/>
              </a:spcBef>
              <a:buNone/>
            </a:pPr>
            <a:r>
              <a:rPr lang="uk-UA" sz="2400" b="1" dirty="0">
                <a:latin typeface="Times New Roman" panose="02020603050405020304" pitchFamily="18" charset="0"/>
                <a:cs typeface="Times New Roman" panose="02020603050405020304" pitchFamily="18" charset="0"/>
              </a:rPr>
              <a:t>-	</a:t>
            </a:r>
            <a:r>
              <a:rPr lang="uk-UA" sz="2400" b="1" i="1" dirty="0">
                <a:solidFill>
                  <a:schemeClr val="accent2">
                    <a:lumMod val="75000"/>
                  </a:schemeClr>
                </a:solidFill>
                <a:latin typeface="Times New Roman" panose="02020603050405020304" pitchFamily="18" charset="0"/>
                <a:cs typeface="Times New Roman" panose="02020603050405020304" pitchFamily="18" charset="0"/>
              </a:rPr>
              <a:t>проникнення на сегмент</a:t>
            </a:r>
            <a:r>
              <a:rPr lang="uk-UA" sz="2400" b="1" dirty="0">
                <a:solidFill>
                  <a:schemeClr val="accent1">
                    <a:lumMod val="75000"/>
                  </a:schemeClr>
                </a:solidFill>
                <a:latin typeface="Times New Roman" panose="02020603050405020304" pitchFamily="18" charset="0"/>
                <a:cs typeface="Times New Roman" panose="02020603050405020304" pitchFamily="18" charset="0"/>
              </a:rPr>
              <a:t>:</a:t>
            </a:r>
            <a:r>
              <a:rPr lang="uk-UA" sz="2400" b="1" dirty="0">
                <a:latin typeface="Times New Roman" panose="02020603050405020304" pitchFamily="18" charset="0"/>
                <a:cs typeface="Times New Roman" panose="02020603050405020304" pitchFamily="18" charset="0"/>
              </a:rPr>
              <a:t> </a:t>
            </a:r>
            <a:r>
              <a:rPr lang="uk-UA" sz="2400" b="1" dirty="0">
                <a:solidFill>
                  <a:schemeClr val="accent1">
                    <a:lumMod val="75000"/>
                  </a:schemeClr>
                </a:solidFill>
                <a:latin typeface="Times New Roman" panose="02020603050405020304" pitchFamily="18" charset="0"/>
                <a:cs typeface="Times New Roman" panose="02020603050405020304" pitchFamily="18" charset="0"/>
              </a:rPr>
              <a:t>той же товар і ті ж самі сегменти;</a:t>
            </a:r>
          </a:p>
          <a:p>
            <a:pPr marL="0" indent="0" algn="just">
              <a:spcBef>
                <a:spcPts val="0"/>
              </a:spcBef>
              <a:buNone/>
            </a:pPr>
            <a:r>
              <a:rPr lang="uk-UA" sz="2400" b="1" dirty="0">
                <a:latin typeface="Times New Roman" panose="02020603050405020304" pitchFamily="18" charset="0"/>
                <a:cs typeface="Times New Roman" panose="02020603050405020304" pitchFamily="18" charset="0"/>
              </a:rPr>
              <a:t>-	</a:t>
            </a:r>
            <a:r>
              <a:rPr lang="uk-UA" sz="2400" b="1" i="1" dirty="0">
                <a:solidFill>
                  <a:schemeClr val="accent2">
                    <a:lumMod val="75000"/>
                  </a:schemeClr>
                </a:solidFill>
                <a:latin typeface="Times New Roman" panose="02020603050405020304" pitchFamily="18" charset="0"/>
                <a:cs typeface="Times New Roman" panose="02020603050405020304" pitchFamily="18" charset="0"/>
              </a:rPr>
              <a:t>розширення сегмента</a:t>
            </a:r>
            <a:r>
              <a:rPr lang="uk-UA" sz="2400" b="1" dirty="0">
                <a:solidFill>
                  <a:schemeClr val="accent1">
                    <a:lumMod val="75000"/>
                  </a:schemeClr>
                </a:solidFill>
                <a:latin typeface="Times New Roman" panose="02020603050405020304" pitchFamily="18" charset="0"/>
                <a:cs typeface="Times New Roman" panose="02020603050405020304" pitchFamily="18" charset="0"/>
              </a:rPr>
              <a:t>:</a:t>
            </a:r>
            <a:r>
              <a:rPr lang="uk-UA" sz="2400" b="1" dirty="0">
                <a:latin typeface="Times New Roman" panose="02020603050405020304" pitchFamily="18" charset="0"/>
                <a:cs typeface="Times New Roman" panose="02020603050405020304" pitchFamily="18" charset="0"/>
              </a:rPr>
              <a:t> </a:t>
            </a:r>
            <a:r>
              <a:rPr lang="uk-UA" sz="2400" b="1" dirty="0">
                <a:solidFill>
                  <a:schemeClr val="accent1">
                    <a:lumMod val="75000"/>
                  </a:schemeClr>
                </a:solidFill>
                <a:latin typeface="Times New Roman" panose="02020603050405020304" pitchFamily="18" charset="0"/>
                <a:cs typeface="Times New Roman" panose="02020603050405020304" pitchFamily="18" charset="0"/>
              </a:rPr>
              <a:t>той же товар, але нові географічні сегменти;</a:t>
            </a:r>
          </a:p>
          <a:p>
            <a:pPr marL="0" indent="0" algn="just">
              <a:spcBef>
                <a:spcPts val="0"/>
              </a:spcBef>
              <a:buNone/>
            </a:pPr>
            <a:r>
              <a:rPr lang="uk-UA" sz="2400" b="1" dirty="0">
                <a:latin typeface="Times New Roman" panose="02020603050405020304" pitchFamily="18" charset="0"/>
                <a:cs typeface="Times New Roman" panose="02020603050405020304" pitchFamily="18" charset="0"/>
              </a:rPr>
              <a:t>-	</a:t>
            </a:r>
            <a:r>
              <a:rPr lang="uk-UA" sz="2400" b="1" i="1" dirty="0" err="1">
                <a:solidFill>
                  <a:schemeClr val="accent2">
                    <a:lumMod val="75000"/>
                  </a:schemeClr>
                </a:solidFill>
                <a:latin typeface="Times New Roman" panose="02020603050405020304" pitchFamily="18" charset="0"/>
                <a:cs typeface="Times New Roman" panose="02020603050405020304" pitchFamily="18" charset="0"/>
              </a:rPr>
              <a:t>перепозиціювання</a:t>
            </a:r>
            <a:r>
              <a:rPr lang="uk-UA" sz="2400" b="1" i="1" dirty="0">
                <a:solidFill>
                  <a:schemeClr val="accent2">
                    <a:lumMod val="75000"/>
                  </a:schemeClr>
                </a:solidFill>
                <a:latin typeface="Times New Roman" panose="02020603050405020304" pitchFamily="18" charset="0"/>
                <a:cs typeface="Times New Roman" panose="02020603050405020304" pitchFamily="18" charset="0"/>
              </a:rPr>
              <a:t> на ринку</a:t>
            </a:r>
            <a:r>
              <a:rPr lang="uk-UA" sz="2400" b="1" dirty="0">
                <a:solidFill>
                  <a:schemeClr val="accent1">
                    <a:lumMod val="75000"/>
                  </a:schemeClr>
                </a:solidFill>
                <a:latin typeface="Times New Roman" panose="02020603050405020304" pitchFamily="18" charset="0"/>
                <a:cs typeface="Times New Roman" panose="02020603050405020304" pitchFamily="18" charset="0"/>
              </a:rPr>
              <a:t>:</a:t>
            </a:r>
            <a:r>
              <a:rPr lang="uk-UA" sz="2400" b="1" dirty="0">
                <a:latin typeface="Times New Roman" panose="02020603050405020304" pitchFamily="18" charset="0"/>
                <a:cs typeface="Times New Roman" panose="02020603050405020304" pitchFamily="18" charset="0"/>
              </a:rPr>
              <a:t> </a:t>
            </a:r>
            <a:r>
              <a:rPr lang="uk-UA" sz="2400" b="1" dirty="0">
                <a:solidFill>
                  <a:schemeClr val="accent1">
                    <a:lumMod val="75000"/>
                  </a:schemeClr>
                </a:solidFill>
                <a:latin typeface="Times New Roman" panose="02020603050405020304" pitchFamily="18" charset="0"/>
                <a:cs typeface="Times New Roman" panose="02020603050405020304" pitchFamily="18" charset="0"/>
              </a:rPr>
              <a:t>той же товар, але новий сегмент. </a:t>
            </a:r>
          </a:p>
          <a:p>
            <a:pPr marL="0" indent="0" algn="just">
              <a:spcBef>
                <a:spcPts val="600"/>
              </a:spcBef>
              <a:buNone/>
            </a:pPr>
            <a:r>
              <a:rPr lang="uk-UA" sz="2400" b="1" dirty="0">
                <a:solidFill>
                  <a:schemeClr val="accent1">
                    <a:lumMod val="75000"/>
                  </a:schemeClr>
                </a:solidFill>
                <a:latin typeface="Times New Roman" panose="02020603050405020304" pitchFamily="18" charset="0"/>
                <a:cs typeface="Times New Roman" panose="02020603050405020304" pitchFamily="18" charset="0"/>
              </a:rPr>
              <a:t>Стратегія зростання </a:t>
            </a:r>
            <a:r>
              <a:rPr lang="uk-UA" sz="2400" b="1" i="1" dirty="0">
                <a:solidFill>
                  <a:schemeClr val="accent2">
                    <a:lumMod val="75000"/>
                  </a:schemeClr>
                </a:solidFill>
                <a:latin typeface="Times New Roman" panose="02020603050405020304" pitchFamily="18" charset="0"/>
                <a:cs typeface="Times New Roman" panose="02020603050405020304" pitchFamily="18" charset="0"/>
              </a:rPr>
              <a:t>«проникнення на сегмент» </a:t>
            </a:r>
            <a:r>
              <a:rPr lang="uk-UA" sz="2400" b="1" dirty="0">
                <a:solidFill>
                  <a:schemeClr val="accent1">
                    <a:lumMod val="75000"/>
                  </a:schemeClr>
                </a:solidFill>
                <a:latin typeface="Times New Roman" panose="02020603050405020304" pitchFamily="18" charset="0"/>
                <a:cs typeface="Times New Roman" panose="02020603050405020304" pitchFamily="18" charset="0"/>
              </a:rPr>
              <a:t>передбачає збільшення продажів споживачам, яких фірма вже обслуговує.</a:t>
            </a:r>
          </a:p>
          <a:p>
            <a:pPr marL="0" indent="0" algn="just">
              <a:spcBef>
                <a:spcPts val="600"/>
              </a:spcBef>
              <a:buNone/>
            </a:pPr>
            <a:r>
              <a:rPr lang="uk-UA" sz="2400" b="1" dirty="0">
                <a:solidFill>
                  <a:schemeClr val="accent1">
                    <a:lumMod val="75000"/>
                  </a:schemeClr>
                </a:solidFill>
                <a:latin typeface="Times New Roman" panose="02020603050405020304" pitchFamily="18" charset="0"/>
                <a:cs typeface="Times New Roman" panose="02020603050405020304" pitchFamily="18" charset="0"/>
              </a:rPr>
              <a:t>Стратегія </a:t>
            </a:r>
            <a:r>
              <a:rPr lang="uk-UA" sz="2400" b="1" i="1" dirty="0">
                <a:solidFill>
                  <a:schemeClr val="accent2">
                    <a:lumMod val="75000"/>
                  </a:schemeClr>
                </a:solidFill>
                <a:latin typeface="Times New Roman" panose="02020603050405020304" pitchFamily="18" charset="0"/>
                <a:cs typeface="Times New Roman" panose="02020603050405020304" pitchFamily="18" charset="0"/>
              </a:rPr>
              <a:t>«розширення сегмента» </a:t>
            </a:r>
            <a:r>
              <a:rPr lang="uk-UA" sz="2400" b="1" dirty="0">
                <a:solidFill>
                  <a:schemeClr val="accent1">
                    <a:lumMod val="75000"/>
                  </a:schemeClr>
                </a:solidFill>
                <a:latin typeface="Times New Roman" panose="02020603050405020304" pitchFamily="18" charset="0"/>
                <a:cs typeface="Times New Roman" panose="02020603050405020304" pitchFamily="18" charset="0"/>
              </a:rPr>
              <a:t>може передбачати просування продукції в нових географічних регіонах.</a:t>
            </a:r>
          </a:p>
          <a:p>
            <a:pPr marL="0" indent="0" algn="just">
              <a:spcBef>
                <a:spcPts val="600"/>
              </a:spcBef>
              <a:buNone/>
            </a:pPr>
            <a:r>
              <a:rPr lang="uk-UA" sz="2400" b="1" dirty="0">
                <a:solidFill>
                  <a:schemeClr val="accent1">
                    <a:lumMod val="75000"/>
                  </a:schemeClr>
                </a:solidFill>
                <a:latin typeface="Times New Roman" panose="02020603050405020304" pitchFamily="18" charset="0"/>
                <a:cs typeface="Times New Roman" panose="02020603050405020304" pitchFamily="18" charset="0"/>
              </a:rPr>
              <a:t>Стратегія </a:t>
            </a:r>
            <a:r>
              <a:rPr lang="uk-UA" sz="2400" b="1" i="1" dirty="0">
                <a:solidFill>
                  <a:schemeClr val="accent2">
                    <a:lumMod val="75000"/>
                  </a:schemeClr>
                </a:solidFill>
                <a:latin typeface="Times New Roman" panose="02020603050405020304" pitchFamily="18" charset="0"/>
                <a:cs typeface="Times New Roman" panose="02020603050405020304" pitchFamily="18" charset="0"/>
              </a:rPr>
              <a:t>«</a:t>
            </a:r>
            <a:r>
              <a:rPr lang="uk-UA" sz="2400" b="1" i="1" dirty="0" err="1">
                <a:solidFill>
                  <a:schemeClr val="accent2">
                    <a:lumMod val="75000"/>
                  </a:schemeClr>
                </a:solidFill>
                <a:latin typeface="Times New Roman" panose="02020603050405020304" pitchFamily="18" charset="0"/>
                <a:cs typeface="Times New Roman" panose="02020603050405020304" pitchFamily="18" charset="0"/>
              </a:rPr>
              <a:t>перепозиціювання</a:t>
            </a:r>
            <a:r>
              <a:rPr lang="uk-UA" sz="2400" b="1" i="1" dirty="0">
                <a:solidFill>
                  <a:schemeClr val="accent2">
                    <a:lumMod val="75000"/>
                  </a:schemeClr>
                </a:solidFill>
                <a:latin typeface="Times New Roman" panose="02020603050405020304" pitchFamily="18" charset="0"/>
                <a:cs typeface="Times New Roman" panose="02020603050405020304" pitchFamily="18" charset="0"/>
              </a:rPr>
              <a:t> товару на ринку»</a:t>
            </a:r>
            <a:r>
              <a:rPr lang="uk-UA" sz="2400" b="1" dirty="0">
                <a:solidFill>
                  <a:schemeClr val="accent1">
                    <a:lumMod val="75000"/>
                  </a:schemeClr>
                </a:solidFill>
                <a:latin typeface="Times New Roman" panose="02020603050405020304" pitchFamily="18" charset="0"/>
                <a:cs typeface="Times New Roman" panose="02020603050405020304" pitchFamily="18" charset="0"/>
              </a:rPr>
              <a:t> передбачає пропозицію товару новому сегменту ринку.</a:t>
            </a:r>
            <a:endParaRPr lang="ru-UA" sz="2400" b="1" dirty="0">
              <a:latin typeface="Times New Roman" panose="02020603050405020304" pitchFamily="18" charset="0"/>
              <a:cs typeface="Times New Roman" panose="02020603050405020304" pitchFamily="18" charset="0"/>
            </a:endParaRPr>
          </a:p>
        </p:txBody>
      </p:sp>
      <p:pic>
        <p:nvPicPr>
          <p:cNvPr id="4" name="Рисунок 3">
            <a:extLst>
              <a:ext uri="{FF2B5EF4-FFF2-40B4-BE49-F238E27FC236}">
                <a16:creationId xmlns:a16="http://schemas.microsoft.com/office/drawing/2014/main" id="{4C87F379-AA35-4FD7-AED6-4753D93C33AC}"/>
              </a:ext>
            </a:extLst>
          </p:cNvPr>
          <p:cNvPicPr>
            <a:picLocks noChangeAspect="1"/>
          </p:cNvPicPr>
          <p:nvPr/>
        </p:nvPicPr>
        <p:blipFill>
          <a:blip r:embed="rId2"/>
          <a:stretch>
            <a:fillRect/>
          </a:stretch>
        </p:blipFill>
        <p:spPr>
          <a:xfrm>
            <a:off x="9353550" y="3542472"/>
            <a:ext cx="2628900" cy="2857500"/>
          </a:xfrm>
          <a:prstGeom prst="rect">
            <a:avLst/>
          </a:prstGeom>
        </p:spPr>
      </p:pic>
    </p:spTree>
    <p:extLst>
      <p:ext uri="{BB962C8B-B14F-4D97-AF65-F5344CB8AC3E}">
        <p14:creationId xmlns:p14="http://schemas.microsoft.com/office/powerpoint/2010/main" val="47668680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A49E5C49-763B-4A7F-8EE8-23E5F0724E9F}"/>
              </a:ext>
            </a:extLst>
          </p:cNvPr>
          <p:cNvSpPr>
            <a:spLocks noGrp="1"/>
          </p:cNvSpPr>
          <p:nvPr>
            <p:ph idx="1"/>
          </p:nvPr>
        </p:nvSpPr>
        <p:spPr>
          <a:xfrm>
            <a:off x="450988" y="682728"/>
            <a:ext cx="8388418" cy="5863845"/>
          </a:xfrm>
        </p:spPr>
        <p:txBody>
          <a:bodyPr>
            <a:normAutofit lnSpcReduction="10000"/>
          </a:bodyPr>
          <a:lstStyle/>
          <a:p>
            <a:pPr marL="216000" indent="0" algn="just">
              <a:spcBef>
                <a:spcPts val="600"/>
              </a:spcBef>
              <a:buNone/>
            </a:pPr>
            <a:r>
              <a:rPr lang="uk-UA" sz="2400" b="1" i="1" dirty="0">
                <a:solidFill>
                  <a:schemeClr val="accent2">
                    <a:lumMod val="75000"/>
                  </a:schemeClr>
                </a:solidFill>
                <a:latin typeface="Times New Roman" panose="02020603050405020304" pitchFamily="18" charset="0"/>
                <a:cs typeface="Times New Roman" panose="02020603050405020304" pitchFamily="18" charset="0"/>
              </a:rPr>
              <a:t>Стратегія розвитку ринку </a:t>
            </a:r>
            <a:r>
              <a:rPr lang="uk-UA" sz="2400" b="1" dirty="0">
                <a:solidFill>
                  <a:schemeClr val="accent1">
                    <a:lumMod val="75000"/>
                  </a:schemeClr>
                </a:solidFill>
                <a:latin typeface="Times New Roman" panose="02020603050405020304" pitchFamily="18" charset="0"/>
                <a:cs typeface="Times New Roman" panose="02020603050405020304" pitchFamily="18" charset="0"/>
              </a:rPr>
              <a:t>використовується тоді, коли фірма намагається знайти для свого товару нові ринки (нові способи застосування, часто для нових користувачів</a:t>
            </a:r>
            <a:r>
              <a:rPr lang="ru-RU" sz="2400" b="1" dirty="0">
                <a:solidFill>
                  <a:schemeClr val="accent1">
                    <a:lumMod val="75000"/>
                  </a:schemeClr>
                </a:solidFill>
                <a:latin typeface="Times New Roman" panose="02020603050405020304" pitchFamily="18" charset="0"/>
                <a:cs typeface="Times New Roman" panose="02020603050405020304" pitchFamily="18" charset="0"/>
              </a:rPr>
              <a:t>). </a:t>
            </a:r>
          </a:p>
          <a:p>
            <a:pPr marL="216000" marR="60960" indent="0" algn="just">
              <a:spcBef>
                <a:spcPts val="600"/>
              </a:spcBef>
              <a:buNone/>
            </a:pPr>
            <a:r>
              <a:rPr lang="uk-UA" sz="2400" b="1" dirty="0">
                <a:solidFill>
                  <a:schemeClr val="accent1">
                    <a:lumMod val="75000"/>
                  </a:schemeClr>
                </a:solidFill>
                <a:latin typeface="Times New Roman" panose="02020603050405020304" pitchFamily="18" charset="0"/>
                <a:ea typeface="Times New Roman" panose="02020603050405020304" pitchFamily="18" charset="0"/>
                <a:cs typeface="Times New Roman" panose="02020603050405020304" pitchFamily="18" charset="0"/>
              </a:rPr>
              <a:t>У випадку використання </a:t>
            </a:r>
            <a:r>
              <a:rPr lang="uk-UA" sz="2400" b="1" i="1" dirty="0">
                <a:solidFill>
                  <a:schemeClr val="accent2">
                    <a:lumMod val="75000"/>
                  </a:schemeClr>
                </a:solidFill>
                <a:latin typeface="Times New Roman" panose="02020603050405020304" pitchFamily="18" charset="0"/>
                <a:ea typeface="Times New Roman" panose="02020603050405020304" pitchFamily="18" charset="0"/>
                <a:cs typeface="Times New Roman" panose="02020603050405020304" pitchFamily="18" charset="0"/>
              </a:rPr>
              <a:t>стратегії розвитку товару</a:t>
            </a:r>
            <a:r>
              <a:rPr lang="uk-UA" sz="2400" b="1" dirty="0">
                <a:solidFill>
                  <a:schemeClr val="accent2">
                    <a:lumMod val="75000"/>
                  </a:schemeClr>
                </a:solidFill>
                <a:latin typeface="Times New Roman" panose="02020603050405020304" pitchFamily="18" charset="0"/>
                <a:ea typeface="Times New Roman" panose="02020603050405020304" pitchFamily="18" charset="0"/>
                <a:cs typeface="Times New Roman" panose="02020603050405020304" pitchFamily="18" charset="0"/>
              </a:rPr>
              <a:t> </a:t>
            </a:r>
            <a:r>
              <a:rPr lang="uk-UA" sz="2400" b="1" dirty="0">
                <a:solidFill>
                  <a:schemeClr val="accent1">
                    <a:lumMod val="75000"/>
                  </a:schemeClr>
                </a:solidFill>
                <a:latin typeface="Times New Roman" panose="02020603050405020304" pitchFamily="18" charset="0"/>
                <a:ea typeface="Times New Roman" panose="02020603050405020304" pitchFamily="18" charset="0"/>
                <a:cs typeface="Times New Roman" panose="02020603050405020304" pitchFamily="18" charset="0"/>
              </a:rPr>
              <a:t>ринки залишаються тими ж, однак створюється нова продукція для їхнього забезпечення. </a:t>
            </a:r>
            <a:endParaRPr lang="ru-UA" sz="2400" b="1" dirty="0">
              <a:solidFill>
                <a:schemeClr val="accent1">
                  <a:lumMod val="75000"/>
                </a:schemeClr>
              </a:solidFill>
              <a:latin typeface="Times New Roman" panose="02020603050405020304" pitchFamily="18" charset="0"/>
              <a:ea typeface="Times New Roman" panose="02020603050405020304" pitchFamily="18" charset="0"/>
              <a:cs typeface="Times New Roman" panose="02020603050405020304" pitchFamily="18" charset="0"/>
            </a:endParaRPr>
          </a:p>
          <a:p>
            <a:pPr marL="216000" marR="60960" indent="0" algn="just">
              <a:spcBef>
                <a:spcPts val="600"/>
              </a:spcBef>
              <a:buNone/>
            </a:pPr>
            <a:r>
              <a:rPr lang="uk-UA" sz="2400" b="1" dirty="0">
                <a:solidFill>
                  <a:schemeClr val="accent1">
                    <a:lumMod val="75000"/>
                  </a:schemeClr>
                </a:solidFill>
                <a:latin typeface="Times New Roman" panose="02020603050405020304" pitchFamily="18" charset="0"/>
                <a:ea typeface="Times New Roman" panose="02020603050405020304" pitchFamily="18" charset="0"/>
                <a:cs typeface="Times New Roman" panose="02020603050405020304" pitchFamily="18" charset="0"/>
              </a:rPr>
              <a:t>Можна виділити </a:t>
            </a:r>
            <a:r>
              <a:rPr lang="uk-UA" sz="2400" b="1" i="1" dirty="0">
                <a:solidFill>
                  <a:schemeClr val="accent1">
                    <a:lumMod val="75000"/>
                  </a:schemeClr>
                </a:solidFill>
                <a:latin typeface="Times New Roman" panose="02020603050405020304" pitchFamily="18" charset="0"/>
                <a:ea typeface="Times New Roman" panose="02020603050405020304" pitchFamily="18" charset="0"/>
                <a:cs typeface="Times New Roman" panose="02020603050405020304" pitchFamily="18" charset="0"/>
              </a:rPr>
              <a:t>три форми розвитку товару</a:t>
            </a:r>
            <a:r>
              <a:rPr lang="uk-UA" sz="2400" b="1" dirty="0">
                <a:solidFill>
                  <a:schemeClr val="accent1">
                    <a:lumMod val="75000"/>
                  </a:schemeClr>
                </a:solidFill>
                <a:latin typeface="Times New Roman" panose="02020603050405020304" pitchFamily="18" charset="0"/>
                <a:ea typeface="Times New Roman" panose="02020603050405020304" pitchFamily="18" charset="0"/>
                <a:cs typeface="Times New Roman" panose="02020603050405020304" pitchFamily="18" charset="0"/>
              </a:rPr>
              <a:t>: </a:t>
            </a:r>
            <a:r>
              <a:rPr lang="uk-UA" sz="2400" b="1" i="1" dirty="0">
                <a:solidFill>
                  <a:schemeClr val="accent2">
                    <a:lumMod val="75000"/>
                  </a:schemeClr>
                </a:solidFill>
                <a:latin typeface="Times New Roman" panose="02020603050405020304" pitchFamily="18" charset="0"/>
                <a:ea typeface="Times New Roman" panose="02020603050405020304" pitchFamily="18" charset="0"/>
                <a:cs typeface="Times New Roman" panose="02020603050405020304" pitchFamily="18" charset="0"/>
              </a:rPr>
              <a:t>удосконалення, модифікація й новація (нова марка)</a:t>
            </a:r>
            <a:r>
              <a:rPr lang="uk-UA" sz="2400" b="1" dirty="0">
                <a:solidFill>
                  <a:schemeClr val="accent1">
                    <a:lumMod val="75000"/>
                  </a:schemeClr>
                </a:solidFill>
                <a:latin typeface="Times New Roman" panose="02020603050405020304" pitchFamily="18" charset="0"/>
                <a:ea typeface="Times New Roman" panose="02020603050405020304" pitchFamily="18" charset="0"/>
                <a:cs typeface="Times New Roman" panose="02020603050405020304" pitchFamily="18" charset="0"/>
              </a:rPr>
              <a:t>.</a:t>
            </a:r>
            <a:endParaRPr lang="ru-UA" sz="2400" b="1" dirty="0">
              <a:solidFill>
                <a:schemeClr val="accent1">
                  <a:lumMod val="75000"/>
                </a:schemeClr>
              </a:solidFill>
              <a:latin typeface="Times New Roman" panose="02020603050405020304" pitchFamily="18" charset="0"/>
              <a:ea typeface="Times New Roman" panose="02020603050405020304" pitchFamily="18" charset="0"/>
              <a:cs typeface="Times New Roman" panose="02020603050405020304" pitchFamily="18" charset="0"/>
            </a:endParaRPr>
          </a:p>
          <a:p>
            <a:pPr lvl="0" algn="just">
              <a:spcBef>
                <a:spcPts val="600"/>
              </a:spcBef>
              <a:buFont typeface="+mj-lt"/>
              <a:buAutoNum type="arabicPeriod"/>
            </a:pPr>
            <a:r>
              <a:rPr lang="uk-UA" sz="2400" b="1" i="1" dirty="0">
                <a:solidFill>
                  <a:schemeClr val="accent2">
                    <a:lumMod val="75000"/>
                  </a:schemeClr>
                </a:solidFill>
                <a:latin typeface="Times New Roman" panose="02020603050405020304" pitchFamily="18" charset="0"/>
                <a:ea typeface="Times New Roman" panose="02020603050405020304" pitchFamily="18" charset="0"/>
                <a:cs typeface="Times New Roman" panose="02020603050405020304" pitchFamily="18" charset="0"/>
              </a:rPr>
              <a:t>Удосконалення (зміна) </a:t>
            </a:r>
            <a:r>
              <a:rPr lang="uk-UA" sz="2400" b="1" dirty="0">
                <a:solidFill>
                  <a:schemeClr val="accent1">
                    <a:lumMod val="75000"/>
                  </a:schemeClr>
                </a:solidFill>
                <a:latin typeface="Times New Roman" panose="02020603050405020304" pitchFamily="18" charset="0"/>
                <a:ea typeface="Times New Roman" panose="02020603050405020304" pitchFamily="18" charset="0"/>
                <a:cs typeface="Times New Roman" panose="02020603050405020304" pitchFamily="18" charset="0"/>
              </a:rPr>
              <a:t>має місце, якщо фірма створює новий товар для тих же сегментів ринку. </a:t>
            </a:r>
            <a:endParaRPr lang="ru-UA" sz="2400" b="1" dirty="0">
              <a:solidFill>
                <a:schemeClr val="accent1">
                  <a:lumMod val="75000"/>
                </a:schemeClr>
              </a:solidFill>
              <a:latin typeface="Times New Roman" panose="02020603050405020304" pitchFamily="18" charset="0"/>
              <a:ea typeface="Times New Roman" panose="02020603050405020304" pitchFamily="18" charset="0"/>
              <a:cs typeface="Times New Roman" panose="02020603050405020304" pitchFamily="18" charset="0"/>
            </a:endParaRPr>
          </a:p>
          <a:p>
            <a:pPr lvl="0" algn="just">
              <a:spcBef>
                <a:spcPts val="600"/>
              </a:spcBef>
              <a:buFont typeface="+mj-lt"/>
              <a:buAutoNum type="arabicPeriod"/>
            </a:pPr>
            <a:r>
              <a:rPr lang="uk-UA" sz="2400" b="1" i="1" dirty="0">
                <a:solidFill>
                  <a:schemeClr val="accent2">
                    <a:lumMod val="75000"/>
                  </a:schemeClr>
                </a:solidFill>
                <a:latin typeface="Times New Roman" panose="02020603050405020304" pitchFamily="18" charset="0"/>
                <a:ea typeface="Times New Roman" panose="02020603050405020304" pitchFamily="18" charset="0"/>
                <a:cs typeface="Times New Roman" panose="02020603050405020304" pitchFamily="18" charset="0"/>
              </a:rPr>
              <a:t>Модифікація </a:t>
            </a:r>
            <a:r>
              <a:rPr lang="uk-UA" sz="2400" b="1" dirty="0">
                <a:solidFill>
                  <a:schemeClr val="accent1">
                    <a:lumMod val="75000"/>
                  </a:schemeClr>
                </a:solidFill>
                <a:latin typeface="Times New Roman" panose="02020603050405020304" pitchFamily="18" charset="0"/>
                <a:ea typeface="Times New Roman" panose="02020603050405020304" pitchFamily="18" charset="0"/>
                <a:cs typeface="Times New Roman" panose="02020603050405020304" pitchFamily="18" charset="0"/>
              </a:rPr>
              <a:t>передбачає розробку нових товарів для нових географічних зон, щоб задовольнити місцевим умовам. </a:t>
            </a:r>
            <a:endParaRPr lang="ru-UA" sz="2400" b="1" dirty="0">
              <a:solidFill>
                <a:schemeClr val="accent1">
                  <a:lumMod val="75000"/>
                </a:schemeClr>
              </a:solidFill>
              <a:latin typeface="Times New Roman" panose="02020603050405020304" pitchFamily="18" charset="0"/>
              <a:ea typeface="Times New Roman" panose="02020603050405020304" pitchFamily="18" charset="0"/>
              <a:cs typeface="Times New Roman" panose="02020603050405020304" pitchFamily="18" charset="0"/>
            </a:endParaRPr>
          </a:p>
          <a:p>
            <a:pPr lvl="0" algn="just">
              <a:spcBef>
                <a:spcPts val="600"/>
              </a:spcBef>
              <a:buFont typeface="+mj-lt"/>
              <a:buAutoNum type="arabicPeriod"/>
            </a:pPr>
            <a:r>
              <a:rPr lang="uk-UA" sz="2400" b="1" i="1" dirty="0">
                <a:solidFill>
                  <a:schemeClr val="accent2">
                    <a:lumMod val="75000"/>
                  </a:schemeClr>
                </a:solidFill>
                <a:latin typeface="Times New Roman" panose="02020603050405020304" pitchFamily="18" charset="0"/>
                <a:ea typeface="Times New Roman" panose="02020603050405020304" pitchFamily="18" charset="0"/>
                <a:cs typeface="Times New Roman" panose="02020603050405020304" pitchFamily="18" charset="0"/>
              </a:rPr>
              <a:t>Нова марка </a:t>
            </a:r>
            <a:r>
              <a:rPr lang="uk-UA" sz="2400" b="1" dirty="0">
                <a:solidFill>
                  <a:schemeClr val="accent1">
                    <a:lumMod val="75000"/>
                  </a:schemeClr>
                </a:solidFill>
                <a:latin typeface="Times New Roman" panose="02020603050405020304" pitchFamily="18" charset="0"/>
                <a:ea typeface="Times New Roman" panose="02020603050405020304" pitchFamily="18" charset="0"/>
                <a:cs typeface="Times New Roman" panose="02020603050405020304" pitchFamily="18" charset="0"/>
              </a:rPr>
              <a:t>передбачає пропозицію нового товару сегменту, який раніше ігнорувався. </a:t>
            </a:r>
            <a:endParaRPr lang="ru-UA" sz="2400" b="1" dirty="0">
              <a:solidFill>
                <a:schemeClr val="accent1">
                  <a:lumMod val="75000"/>
                </a:schemeClr>
              </a:solidFill>
              <a:latin typeface="Times New Roman" panose="02020603050405020304" pitchFamily="18" charset="0"/>
              <a:ea typeface="Times New Roman" panose="02020603050405020304" pitchFamily="18" charset="0"/>
              <a:cs typeface="Times New Roman" panose="02020603050405020304" pitchFamily="18" charset="0"/>
            </a:endParaRPr>
          </a:p>
          <a:p>
            <a:endParaRPr lang="ru-UA" dirty="0"/>
          </a:p>
        </p:txBody>
      </p:sp>
      <p:pic>
        <p:nvPicPr>
          <p:cNvPr id="5" name="Рисунок 4">
            <a:extLst>
              <a:ext uri="{FF2B5EF4-FFF2-40B4-BE49-F238E27FC236}">
                <a16:creationId xmlns:a16="http://schemas.microsoft.com/office/drawing/2014/main" id="{A0450FDB-A788-43E7-AF98-4C3D7F44BBF9}"/>
              </a:ext>
            </a:extLst>
          </p:cNvPr>
          <p:cNvPicPr>
            <a:picLocks noChangeAspect="1"/>
          </p:cNvPicPr>
          <p:nvPr/>
        </p:nvPicPr>
        <p:blipFill>
          <a:blip r:embed="rId2"/>
          <a:stretch>
            <a:fillRect/>
          </a:stretch>
        </p:blipFill>
        <p:spPr>
          <a:xfrm>
            <a:off x="9064487" y="4265130"/>
            <a:ext cx="2676525" cy="1704975"/>
          </a:xfrm>
          <a:prstGeom prst="rect">
            <a:avLst/>
          </a:prstGeom>
        </p:spPr>
      </p:pic>
      <p:pic>
        <p:nvPicPr>
          <p:cNvPr id="6" name="Рисунок 5">
            <a:extLst>
              <a:ext uri="{FF2B5EF4-FFF2-40B4-BE49-F238E27FC236}">
                <a16:creationId xmlns:a16="http://schemas.microsoft.com/office/drawing/2014/main" id="{6F02D377-6C05-43DD-BF3D-8DBABCD37302}"/>
              </a:ext>
            </a:extLst>
          </p:cNvPr>
          <p:cNvPicPr>
            <a:picLocks noChangeAspect="1"/>
          </p:cNvPicPr>
          <p:nvPr/>
        </p:nvPicPr>
        <p:blipFill>
          <a:blip r:embed="rId3"/>
          <a:stretch>
            <a:fillRect/>
          </a:stretch>
        </p:blipFill>
        <p:spPr>
          <a:xfrm>
            <a:off x="9064487" y="1761503"/>
            <a:ext cx="2561190" cy="1400175"/>
          </a:xfrm>
          <a:prstGeom prst="rect">
            <a:avLst/>
          </a:prstGeom>
        </p:spPr>
      </p:pic>
    </p:spTree>
    <p:extLst>
      <p:ext uri="{BB962C8B-B14F-4D97-AF65-F5344CB8AC3E}">
        <p14:creationId xmlns:p14="http://schemas.microsoft.com/office/powerpoint/2010/main" val="413888361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7F58D05D-B563-4753-A6CA-5312721D3C4F}"/>
              </a:ext>
            </a:extLst>
          </p:cNvPr>
          <p:cNvSpPr>
            <a:spLocks noGrp="1"/>
          </p:cNvSpPr>
          <p:nvPr>
            <p:ph type="title"/>
          </p:nvPr>
        </p:nvSpPr>
        <p:spPr>
          <a:xfrm>
            <a:off x="1368965" y="458829"/>
            <a:ext cx="8596668" cy="715617"/>
          </a:xfrm>
        </p:spPr>
        <p:txBody>
          <a:bodyPr/>
          <a:lstStyle/>
          <a:p>
            <a:pPr algn="ctr"/>
            <a:r>
              <a:rPr lang="uk-UA" b="1" dirty="0">
                <a:solidFill>
                  <a:schemeClr val="accent2">
                    <a:lumMod val="75000"/>
                  </a:schemeClr>
                </a:solidFill>
                <a:latin typeface="Times New Roman" panose="02020603050405020304" pitchFamily="18" charset="0"/>
                <a:cs typeface="Times New Roman" panose="02020603050405020304" pitchFamily="18" charset="0"/>
              </a:rPr>
              <a:t>Стратегії інтеграційного зростання </a:t>
            </a:r>
          </a:p>
        </p:txBody>
      </p:sp>
      <p:sp>
        <p:nvSpPr>
          <p:cNvPr id="3" name="Объект 2">
            <a:extLst>
              <a:ext uri="{FF2B5EF4-FFF2-40B4-BE49-F238E27FC236}">
                <a16:creationId xmlns:a16="http://schemas.microsoft.com/office/drawing/2014/main" id="{3C645DE5-EED3-4F8B-ACD9-CEE7A6A7BE04}"/>
              </a:ext>
            </a:extLst>
          </p:cNvPr>
          <p:cNvSpPr>
            <a:spLocks noGrp="1"/>
          </p:cNvSpPr>
          <p:nvPr>
            <p:ph idx="1"/>
          </p:nvPr>
        </p:nvSpPr>
        <p:spPr>
          <a:xfrm>
            <a:off x="864122" y="1285460"/>
            <a:ext cx="9606354" cy="5113711"/>
          </a:xfrm>
        </p:spPr>
        <p:txBody>
          <a:bodyPr>
            <a:normAutofit/>
          </a:bodyPr>
          <a:lstStyle/>
          <a:p>
            <a:pPr marL="36000" indent="0" algn="just">
              <a:spcBef>
                <a:spcPts val="0"/>
              </a:spcBef>
              <a:buNone/>
            </a:pPr>
            <a:r>
              <a:rPr lang="uk-UA" sz="2400" b="1" dirty="0">
                <a:solidFill>
                  <a:schemeClr val="accent1">
                    <a:lumMod val="75000"/>
                  </a:schemeClr>
                </a:solidFill>
                <a:latin typeface="Times New Roman" panose="02020603050405020304" pitchFamily="18" charset="0"/>
                <a:cs typeface="Times New Roman" panose="02020603050405020304" pitchFamily="18" charset="0"/>
              </a:rPr>
              <a:t>Це стратегії бізнесу, що пов’язані з розширенням організації шляхом додавання нових структур.</a:t>
            </a:r>
          </a:p>
          <a:p>
            <a:pPr marL="36000" indent="0" algn="just">
              <a:spcBef>
                <a:spcPts val="600"/>
              </a:spcBef>
              <a:buNone/>
            </a:pPr>
            <a:r>
              <a:rPr lang="uk-UA" sz="2400" b="1" dirty="0">
                <a:solidFill>
                  <a:schemeClr val="accent1">
                    <a:lumMod val="75000"/>
                  </a:schemeClr>
                </a:solidFill>
                <a:latin typeface="Times New Roman" panose="02020603050405020304" pitchFamily="18" charset="0"/>
                <a:cs typeface="Times New Roman" panose="02020603050405020304" pitchFamily="18" charset="0"/>
              </a:rPr>
              <a:t>Організація  може  здійснювати  інтегроване  зростання  як  шляхом придбання  власності,  так  і  шляхом  розширення  всередині.  При  цьому відбувається зміна становища організації всередині галузі. </a:t>
            </a:r>
          </a:p>
          <a:p>
            <a:pPr marL="36000" indent="0" algn="just">
              <a:spcBef>
                <a:spcPts val="600"/>
              </a:spcBef>
              <a:buNone/>
            </a:pPr>
            <a:r>
              <a:rPr lang="uk-UA" sz="2400" b="1" dirty="0">
                <a:solidFill>
                  <a:schemeClr val="accent1">
                    <a:lumMod val="75000"/>
                  </a:schemeClr>
                </a:solidFill>
                <a:latin typeface="Times New Roman" panose="02020603050405020304" pitchFamily="18" charset="0"/>
                <a:cs typeface="Times New Roman" panose="02020603050405020304" pitchFamily="18" charset="0"/>
              </a:rPr>
              <a:t>Виділяють такі основні типи стратегій інтеграційного зростання: </a:t>
            </a:r>
          </a:p>
          <a:p>
            <a:pPr marL="378900" algn="just">
              <a:spcBef>
                <a:spcPts val="0"/>
              </a:spcBef>
              <a:buFont typeface="Wingdings" panose="05000000000000000000" pitchFamily="2" charset="2"/>
              <a:buChar char="Ø"/>
            </a:pPr>
            <a:r>
              <a:rPr lang="uk-UA" sz="2400" b="1" i="1" dirty="0">
                <a:solidFill>
                  <a:schemeClr val="accent2">
                    <a:lumMod val="75000"/>
                  </a:schemeClr>
                </a:solidFill>
                <a:latin typeface="Times New Roman" panose="02020603050405020304" pitchFamily="18" charset="0"/>
                <a:cs typeface="Times New Roman" panose="02020603050405020304" pitchFamily="18" charset="0"/>
              </a:rPr>
              <a:t>стратегія вертикальної інтеграції</a:t>
            </a:r>
            <a:r>
              <a:rPr lang="uk-UA" sz="2400" b="1" dirty="0">
                <a:solidFill>
                  <a:schemeClr val="accent2">
                    <a:lumMod val="75000"/>
                  </a:schemeClr>
                </a:solidFill>
                <a:latin typeface="Times New Roman" panose="02020603050405020304" pitchFamily="18" charset="0"/>
                <a:cs typeface="Times New Roman" panose="02020603050405020304" pitchFamily="18" charset="0"/>
              </a:rPr>
              <a:t>;</a:t>
            </a:r>
          </a:p>
          <a:p>
            <a:pPr marL="378900" algn="just">
              <a:spcBef>
                <a:spcPts val="0"/>
              </a:spcBef>
              <a:buFont typeface="Wingdings" panose="05000000000000000000" pitchFamily="2" charset="2"/>
              <a:buChar char="Ø"/>
            </a:pPr>
            <a:r>
              <a:rPr lang="uk-UA" sz="2400" b="1" i="1" dirty="0">
                <a:solidFill>
                  <a:schemeClr val="accent2">
                    <a:lumMod val="75000"/>
                  </a:schemeClr>
                </a:solidFill>
                <a:latin typeface="Times New Roman" panose="02020603050405020304" pitchFamily="18" charset="0"/>
                <a:cs typeface="Times New Roman" panose="02020603050405020304" pitchFamily="18" charset="0"/>
              </a:rPr>
              <a:t>стратегія горизонтальної інтеграції</a:t>
            </a:r>
            <a:r>
              <a:rPr lang="uk-UA" sz="2400" b="1" dirty="0">
                <a:solidFill>
                  <a:schemeClr val="accent2">
                    <a:lumMod val="75000"/>
                  </a:schemeClr>
                </a:solidFill>
                <a:latin typeface="Times New Roman" panose="02020603050405020304" pitchFamily="18" charset="0"/>
                <a:cs typeface="Times New Roman" panose="02020603050405020304" pitchFamily="18" charset="0"/>
              </a:rPr>
              <a:t>.</a:t>
            </a:r>
          </a:p>
          <a:p>
            <a:pPr marL="36000" indent="0" algn="just">
              <a:spcBef>
                <a:spcPts val="0"/>
              </a:spcBef>
              <a:buNone/>
            </a:pPr>
            <a:r>
              <a:rPr lang="uk-UA" sz="2400" b="1" dirty="0">
                <a:solidFill>
                  <a:schemeClr val="accent1">
                    <a:lumMod val="75000"/>
                  </a:schemeClr>
                </a:solidFill>
                <a:latin typeface="Times New Roman" panose="02020603050405020304" pitchFamily="18" charset="0"/>
                <a:cs typeface="Times New Roman" panose="02020603050405020304" pitchFamily="18" charset="0"/>
              </a:rPr>
              <a:t>Виділяють два основних типи </a:t>
            </a:r>
            <a:r>
              <a:rPr lang="uk-UA" sz="2400" b="1" i="1" dirty="0">
                <a:solidFill>
                  <a:schemeClr val="accent2">
                    <a:lumMod val="75000"/>
                  </a:schemeClr>
                </a:solidFill>
                <a:latin typeface="Times New Roman" panose="02020603050405020304" pitchFamily="18" charset="0"/>
                <a:cs typeface="Times New Roman" panose="02020603050405020304" pitchFamily="18" charset="0"/>
              </a:rPr>
              <a:t>стратегії вертикальної інтеграції</a:t>
            </a:r>
            <a:r>
              <a:rPr lang="uk-UA" sz="2400" b="1" dirty="0">
                <a:solidFill>
                  <a:schemeClr val="accent1">
                    <a:lumMod val="75000"/>
                  </a:schemeClr>
                </a:solidFill>
                <a:latin typeface="Times New Roman" panose="02020603050405020304" pitchFamily="18" charset="0"/>
                <a:cs typeface="Times New Roman" panose="02020603050405020304" pitchFamily="18" charset="0"/>
              </a:rPr>
              <a:t>: </a:t>
            </a:r>
            <a:r>
              <a:rPr lang="uk-UA" sz="2400" b="1" i="1" dirty="0">
                <a:solidFill>
                  <a:schemeClr val="accent2">
                    <a:lumMod val="75000"/>
                  </a:schemeClr>
                </a:solidFill>
                <a:latin typeface="Times New Roman" panose="02020603050405020304" pitchFamily="18" charset="0"/>
                <a:cs typeface="Times New Roman" panose="02020603050405020304" pitchFamily="18" charset="0"/>
              </a:rPr>
              <a:t>прогресивна (пряма) інтеграція </a:t>
            </a:r>
            <a:r>
              <a:rPr lang="uk-UA" sz="2400" b="1" dirty="0">
                <a:solidFill>
                  <a:schemeClr val="accent1">
                    <a:lumMod val="75000"/>
                  </a:schemeClr>
                </a:solidFill>
                <a:latin typeface="Times New Roman" panose="02020603050405020304" pitchFamily="18" charset="0"/>
                <a:cs typeface="Times New Roman" panose="02020603050405020304" pitchFamily="18" charset="0"/>
              </a:rPr>
              <a:t>та </a:t>
            </a:r>
            <a:r>
              <a:rPr lang="uk-UA" sz="2400" b="1" i="1" dirty="0">
                <a:solidFill>
                  <a:schemeClr val="accent2">
                    <a:lumMod val="75000"/>
                  </a:schemeClr>
                </a:solidFill>
                <a:latin typeface="Times New Roman" panose="02020603050405020304" pitchFamily="18" charset="0"/>
                <a:cs typeface="Times New Roman" panose="02020603050405020304" pitchFamily="18" charset="0"/>
              </a:rPr>
              <a:t>регресивна (зворотна) інтеграція</a:t>
            </a:r>
            <a:r>
              <a:rPr lang="uk-UA" sz="2400" b="1" dirty="0">
                <a:solidFill>
                  <a:schemeClr val="accent1">
                    <a:lumMod val="75000"/>
                  </a:schemeClr>
                </a:solidFill>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354331164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скругленные углы 3">
            <a:extLst>
              <a:ext uri="{FF2B5EF4-FFF2-40B4-BE49-F238E27FC236}">
                <a16:creationId xmlns:a16="http://schemas.microsoft.com/office/drawing/2014/main" id="{F4339B4A-594F-49CC-94A3-7FD01D803E71}"/>
              </a:ext>
            </a:extLst>
          </p:cNvPr>
          <p:cNvSpPr/>
          <p:nvPr/>
        </p:nvSpPr>
        <p:spPr>
          <a:xfrm>
            <a:off x="3484127" y="891210"/>
            <a:ext cx="4996068" cy="914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uk-UA" sz="2000" b="1" dirty="0">
                <a:latin typeface="Times New Roman" panose="02020603050405020304" pitchFamily="18" charset="0"/>
                <a:cs typeface="Times New Roman" panose="02020603050405020304" pitchFamily="18" charset="0"/>
              </a:rPr>
              <a:t>Стратегії інтеграційного зростання </a:t>
            </a:r>
          </a:p>
        </p:txBody>
      </p:sp>
      <p:sp>
        <p:nvSpPr>
          <p:cNvPr id="6" name="Прямоугольник: скругленные углы 5">
            <a:extLst>
              <a:ext uri="{FF2B5EF4-FFF2-40B4-BE49-F238E27FC236}">
                <a16:creationId xmlns:a16="http://schemas.microsoft.com/office/drawing/2014/main" id="{58090F7F-CE9E-4CDE-8BEE-9D8E28EE64E7}"/>
              </a:ext>
            </a:extLst>
          </p:cNvPr>
          <p:cNvSpPr/>
          <p:nvPr/>
        </p:nvSpPr>
        <p:spPr>
          <a:xfrm>
            <a:off x="6294784" y="2630557"/>
            <a:ext cx="4014735" cy="914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uk-UA" sz="2000" b="1" dirty="0">
                <a:latin typeface="Times New Roman" panose="02020603050405020304" pitchFamily="18" charset="0"/>
                <a:cs typeface="Times New Roman" panose="02020603050405020304" pitchFamily="18" charset="0"/>
              </a:rPr>
              <a:t>Стратегія горизонтальної інтеграції</a:t>
            </a:r>
          </a:p>
        </p:txBody>
      </p:sp>
      <p:sp>
        <p:nvSpPr>
          <p:cNvPr id="10" name="Прямоугольник: скругленные углы 9">
            <a:extLst>
              <a:ext uri="{FF2B5EF4-FFF2-40B4-BE49-F238E27FC236}">
                <a16:creationId xmlns:a16="http://schemas.microsoft.com/office/drawing/2014/main" id="{EA1F2532-4BB9-4376-BF98-E0627E1F6186}"/>
              </a:ext>
            </a:extLst>
          </p:cNvPr>
          <p:cNvSpPr/>
          <p:nvPr/>
        </p:nvSpPr>
        <p:spPr>
          <a:xfrm>
            <a:off x="1746948" y="2620617"/>
            <a:ext cx="4014735" cy="914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uk-UA" sz="2000" b="1" dirty="0">
                <a:latin typeface="Times New Roman" panose="02020603050405020304" pitchFamily="18" charset="0"/>
                <a:cs typeface="Times New Roman" panose="02020603050405020304" pitchFamily="18" charset="0"/>
              </a:rPr>
              <a:t>Стратегія вертикальної інтеграції</a:t>
            </a:r>
          </a:p>
        </p:txBody>
      </p:sp>
      <p:sp>
        <p:nvSpPr>
          <p:cNvPr id="11" name="Прямоугольник: скругленные углы 10">
            <a:extLst>
              <a:ext uri="{FF2B5EF4-FFF2-40B4-BE49-F238E27FC236}">
                <a16:creationId xmlns:a16="http://schemas.microsoft.com/office/drawing/2014/main" id="{32D2B08D-AF72-47EE-957B-C1B3FE94A62A}"/>
              </a:ext>
            </a:extLst>
          </p:cNvPr>
          <p:cNvSpPr/>
          <p:nvPr/>
        </p:nvSpPr>
        <p:spPr>
          <a:xfrm>
            <a:off x="721049" y="4366590"/>
            <a:ext cx="2763078" cy="1351721"/>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uk-UA" sz="2000" b="1" dirty="0">
                <a:latin typeface="Times New Roman" panose="02020603050405020304" pitchFamily="18" charset="0"/>
                <a:cs typeface="Times New Roman" panose="02020603050405020304" pitchFamily="18" charset="0"/>
              </a:rPr>
              <a:t>Стратегія прогресивної (прямої) інтеграції</a:t>
            </a:r>
          </a:p>
        </p:txBody>
      </p:sp>
      <p:sp>
        <p:nvSpPr>
          <p:cNvPr id="12" name="Прямоугольник: скругленные углы 11">
            <a:extLst>
              <a:ext uri="{FF2B5EF4-FFF2-40B4-BE49-F238E27FC236}">
                <a16:creationId xmlns:a16="http://schemas.microsoft.com/office/drawing/2014/main" id="{70E36EB3-97EF-4761-8418-8D8BCBCF797A}"/>
              </a:ext>
            </a:extLst>
          </p:cNvPr>
          <p:cNvSpPr/>
          <p:nvPr/>
        </p:nvSpPr>
        <p:spPr>
          <a:xfrm>
            <a:off x="3924166" y="4383156"/>
            <a:ext cx="2763078" cy="129871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uk-UA" sz="2000" b="1" dirty="0">
                <a:latin typeface="Times New Roman" panose="02020603050405020304" pitchFamily="18" charset="0"/>
                <a:cs typeface="Times New Roman" panose="02020603050405020304" pitchFamily="18" charset="0"/>
              </a:rPr>
              <a:t>Стратегія регресивної (зворотної) інтеграції</a:t>
            </a:r>
          </a:p>
        </p:txBody>
      </p:sp>
      <p:sp>
        <p:nvSpPr>
          <p:cNvPr id="13" name="Стрелка: вниз 12">
            <a:extLst>
              <a:ext uri="{FF2B5EF4-FFF2-40B4-BE49-F238E27FC236}">
                <a16:creationId xmlns:a16="http://schemas.microsoft.com/office/drawing/2014/main" id="{5BC9630E-3A1B-4D44-9798-CA993F5B92E7}"/>
              </a:ext>
            </a:extLst>
          </p:cNvPr>
          <p:cNvSpPr/>
          <p:nvPr/>
        </p:nvSpPr>
        <p:spPr>
          <a:xfrm>
            <a:off x="4015410" y="1805610"/>
            <a:ext cx="484632" cy="824947"/>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UA"/>
          </a:p>
        </p:txBody>
      </p:sp>
      <p:sp>
        <p:nvSpPr>
          <p:cNvPr id="14" name="Стрелка: вниз 13">
            <a:extLst>
              <a:ext uri="{FF2B5EF4-FFF2-40B4-BE49-F238E27FC236}">
                <a16:creationId xmlns:a16="http://schemas.microsoft.com/office/drawing/2014/main" id="{82574EC3-7B67-4490-9574-F67B4E2AE9CC}"/>
              </a:ext>
            </a:extLst>
          </p:cNvPr>
          <p:cNvSpPr/>
          <p:nvPr/>
        </p:nvSpPr>
        <p:spPr>
          <a:xfrm>
            <a:off x="7360986" y="1805610"/>
            <a:ext cx="484632" cy="824947"/>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UA"/>
          </a:p>
        </p:txBody>
      </p:sp>
      <p:sp>
        <p:nvSpPr>
          <p:cNvPr id="15" name="Стрелка: вниз 14">
            <a:extLst>
              <a:ext uri="{FF2B5EF4-FFF2-40B4-BE49-F238E27FC236}">
                <a16:creationId xmlns:a16="http://schemas.microsoft.com/office/drawing/2014/main" id="{789ECC19-7B17-4E2A-9FC7-CD5D44456760}"/>
              </a:ext>
            </a:extLst>
          </p:cNvPr>
          <p:cNvSpPr/>
          <p:nvPr/>
        </p:nvSpPr>
        <p:spPr>
          <a:xfrm>
            <a:off x="2392019" y="3558209"/>
            <a:ext cx="484632" cy="824947"/>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UA"/>
          </a:p>
        </p:txBody>
      </p:sp>
      <p:sp>
        <p:nvSpPr>
          <p:cNvPr id="16" name="Стрелка: вниз 15">
            <a:extLst>
              <a:ext uri="{FF2B5EF4-FFF2-40B4-BE49-F238E27FC236}">
                <a16:creationId xmlns:a16="http://schemas.microsoft.com/office/drawing/2014/main" id="{6022C867-8E8F-4BBF-B261-93CCFE7DF41E}"/>
              </a:ext>
            </a:extLst>
          </p:cNvPr>
          <p:cNvSpPr/>
          <p:nvPr/>
        </p:nvSpPr>
        <p:spPr>
          <a:xfrm>
            <a:off x="4547621" y="3558209"/>
            <a:ext cx="484632" cy="824947"/>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UA"/>
          </a:p>
        </p:txBody>
      </p:sp>
    </p:spTree>
    <p:extLst>
      <p:ext uri="{BB962C8B-B14F-4D97-AF65-F5344CB8AC3E}">
        <p14:creationId xmlns:p14="http://schemas.microsoft.com/office/powerpoint/2010/main" val="3696301701"/>
      </p:ext>
    </p:extLst>
  </p:cSld>
  <p:clrMapOvr>
    <a:masterClrMapping/>
  </p:clrMapOvr>
</p:sld>
</file>

<file path=ppt/theme/theme1.xml><?xml version="1.0" encoding="utf-8"?>
<a:theme xmlns:a="http://schemas.openxmlformats.org/drawingml/2006/main" name="Аспект">
  <a:themeElements>
    <a:clrScheme name="Фиолетовый II">
      <a:dk1>
        <a:sysClr val="windowText" lastClr="000000"/>
      </a:dk1>
      <a:lt1>
        <a:sysClr val="window" lastClr="FFFFFF"/>
      </a:lt1>
      <a:dk2>
        <a:srgbClr val="632E62"/>
      </a:dk2>
      <a:lt2>
        <a:srgbClr val="EAE5EB"/>
      </a:lt2>
      <a:accent1>
        <a:srgbClr val="92278F"/>
      </a:accent1>
      <a:accent2>
        <a:srgbClr val="9B57D3"/>
      </a:accent2>
      <a:accent3>
        <a:srgbClr val="755DD9"/>
      </a:accent3>
      <a:accent4>
        <a:srgbClr val="665EB8"/>
      </a:accent4>
      <a:accent5>
        <a:srgbClr val="45A5ED"/>
      </a:accent5>
      <a:accent6>
        <a:srgbClr val="5982DB"/>
      </a:accent6>
      <a:hlink>
        <a:srgbClr val="0066FF"/>
      </a:hlink>
      <a:folHlink>
        <a:srgbClr val="666699"/>
      </a:folHlink>
    </a:clrScheme>
    <a:fontScheme name="Аспект">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Аспект">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23659B44-6E34-4CE8-8F0D-387DA7996826}"/>
    </a:ext>
  </a:extLst>
</a:theme>
</file>

<file path=docProps/app.xml><?xml version="1.0" encoding="utf-8"?>
<Properties xmlns="http://schemas.openxmlformats.org/officeDocument/2006/extended-properties" xmlns:vt="http://schemas.openxmlformats.org/officeDocument/2006/docPropsVTypes">
  <Template>Facet</Template>
  <TotalTime>503</TotalTime>
  <Words>1756</Words>
  <Application>Microsoft Office PowerPoint</Application>
  <PresentationFormat>Широкоэкранный</PresentationFormat>
  <Paragraphs>149</Paragraphs>
  <Slides>28</Slides>
  <Notes>0</Notes>
  <HiddenSlides>0</HiddenSlides>
  <MMClips>0</MMClips>
  <ScaleCrop>false</ScaleCrop>
  <HeadingPairs>
    <vt:vector size="6" baseType="variant">
      <vt:variant>
        <vt:lpstr>Использованные шрифты</vt:lpstr>
      </vt:variant>
      <vt:variant>
        <vt:i4>5</vt:i4>
      </vt:variant>
      <vt:variant>
        <vt:lpstr>Тема</vt:lpstr>
      </vt:variant>
      <vt:variant>
        <vt:i4>1</vt:i4>
      </vt:variant>
      <vt:variant>
        <vt:lpstr>Заголовки слайдов</vt:lpstr>
      </vt:variant>
      <vt:variant>
        <vt:i4>28</vt:i4>
      </vt:variant>
    </vt:vector>
  </HeadingPairs>
  <TitlesOfParts>
    <vt:vector size="34" baseType="lpstr">
      <vt:lpstr>Arial</vt:lpstr>
      <vt:lpstr>Times New Roman</vt:lpstr>
      <vt:lpstr>Trebuchet MS</vt:lpstr>
      <vt:lpstr>Wingdings</vt:lpstr>
      <vt:lpstr>Wingdings 3</vt:lpstr>
      <vt:lpstr>Аспект</vt:lpstr>
      <vt:lpstr>Моделі стратегічного вибору</vt:lpstr>
      <vt:lpstr>Презентация PowerPoint</vt:lpstr>
      <vt:lpstr>Презентация PowerPoint</vt:lpstr>
      <vt:lpstr>Можливості інтенсивного зростання компанії представляються у вигляді матриці І. Ансоффа «товар - ринки»</vt:lpstr>
      <vt:lpstr>Презентация PowerPoint</vt:lpstr>
      <vt:lpstr>Презентация PowerPoint</vt:lpstr>
      <vt:lpstr>Презентация PowerPoint</vt:lpstr>
      <vt:lpstr>Стратегії інтеграційного зростання </vt:lpstr>
      <vt:lpstr>Презентация PowerPoint</vt:lpstr>
      <vt:lpstr>Презентация PowerPoint</vt:lpstr>
      <vt:lpstr>Стратегії диверсифікованого зростання</vt:lpstr>
      <vt:lpstr>Презентация PowerPoint</vt:lpstr>
      <vt:lpstr>Презентация PowerPoint</vt:lpstr>
      <vt:lpstr>Презентация PowerPoint</vt:lpstr>
      <vt:lpstr>Види стратегій скорочення</vt:lpstr>
      <vt:lpstr>Презентация PowerPoint</vt:lpstr>
      <vt:lpstr> Напрями формування конкурентної стратегії за М. Портером</vt:lpstr>
      <vt:lpstr>Презентация PowerPoint</vt:lpstr>
      <vt:lpstr>Презентация PowerPoint</vt:lpstr>
      <vt:lpstr>Переваги і ризики базових стратегій конкуренції за М. Портером</vt:lpstr>
      <vt:lpstr>SPACE-аналіз</vt:lpstr>
      <vt:lpstr>Чотири групи системних критеріїв оцінювання організації</vt:lpstr>
      <vt:lpstr>Презентация PowerPoint</vt:lpstr>
      <vt:lpstr>Визначення складових для побудови матриці SPACE-аналізу</vt:lpstr>
      <vt:lpstr>Презентация PowerPoint</vt:lpstr>
      <vt:lpstr>Матриця SPACE-аналізу</vt:lpstr>
      <vt:lpstr>Презентация PowerPoint</vt:lpstr>
      <vt:lpstr>Матриця SPACE-аналізу з визначенням рекомендованих стратегічних рішень</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Стратегії зростання фірми</dc:title>
  <dc:creator>Оля</dc:creator>
  <cp:lastModifiedBy>Оля</cp:lastModifiedBy>
  <cp:revision>65</cp:revision>
  <dcterms:created xsi:type="dcterms:W3CDTF">2024-10-06T16:38:53Z</dcterms:created>
  <dcterms:modified xsi:type="dcterms:W3CDTF">2024-10-20T20:20:42Z</dcterms:modified>
</cp:coreProperties>
</file>