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5143500" type="screen16x9"/>
  <p:notesSz cx="6858000" cy="9144000"/>
  <p:embeddedFontLst>
    <p:embeddedFont>
      <p:font typeface="Roboto" charset="0"/>
      <p:regular r:id="rId36"/>
      <p:bold r:id="rId37"/>
      <p:italic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445" autoAdjust="0"/>
    <p:restoredTop sz="94660"/>
  </p:normalViewPr>
  <p:slideViewPr>
    <p:cSldViewPr snapToGrid="0">
      <p:cViewPr>
        <p:scale>
          <a:sx n="102" d="100"/>
          <a:sy n="102" d="100"/>
        </p:scale>
        <p:origin x="-408" y="59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xmlns="" val="23981644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606d781a56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606d781a56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44250" y="557550"/>
            <a:ext cx="8213700" cy="2993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ru" dirty="0"/>
              <a:t>Обладнання підприємств торівлі та </a:t>
            </a:r>
            <a:r>
              <a:rPr lang="ru" dirty="0" smtClean="0"/>
              <a:t>сфери послуг</a:t>
            </a:r>
            <a:endParaRPr dirty="0"/>
          </a:p>
        </p:txBody>
      </p:sp>
      <p:sp>
        <p:nvSpPr>
          <p:cNvPr id="68" name="Google Shape;68;p13"/>
          <p:cNvSpPr txBox="1">
            <a:spLocks noGrp="1"/>
          </p:cNvSpPr>
          <p:nvPr>
            <p:ph type="subTitle" idx="1"/>
          </p:nvPr>
        </p:nvSpPr>
        <p:spPr>
          <a:xfrm>
            <a:off x="808600" y="4243764"/>
            <a:ext cx="4870500" cy="792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a:t>Полусмяк Юлія Ігорівна</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1800" b="1" dirty="0" smtClean="0">
                <a:solidFill>
                  <a:schemeClr val="bg2"/>
                </a:solidFill>
              </a:rPr>
              <a:t>Основний (торгово-оперативний) персонал - це продавці, контролери, касири, тобто працівники, зайняті обслуговуванням покупців у торговельному залі.</a:t>
            </a:r>
            <a:r>
              <a:rPr lang="ru-RU" dirty="0" smtClean="0"/>
              <a:t/>
            </a:r>
            <a:br>
              <a:rPr lang="ru-RU" dirty="0" smtClean="0"/>
            </a:br>
            <a:endParaRPr lang="ru-RU" dirty="0"/>
          </a:p>
        </p:txBody>
      </p:sp>
      <p:sp>
        <p:nvSpPr>
          <p:cNvPr id="3" name="Текст 2"/>
          <p:cNvSpPr>
            <a:spLocks noGrp="1"/>
          </p:cNvSpPr>
          <p:nvPr>
            <p:ph type="body" idx="1"/>
          </p:nvPr>
        </p:nvSpPr>
        <p:spPr>
          <a:xfrm>
            <a:off x="139959" y="1688841"/>
            <a:ext cx="8554041" cy="2940434"/>
          </a:xfrm>
        </p:spPr>
        <p:txBody>
          <a:bodyPr/>
          <a:lstStyle/>
          <a:p>
            <a:pPr algn="just"/>
            <a:r>
              <a:rPr lang="uk-UA" sz="1600" b="1" i="1" u="sng" dirty="0" smtClean="0">
                <a:solidFill>
                  <a:schemeClr val="bg2"/>
                </a:solidFill>
              </a:rPr>
              <a:t>Продавець</a:t>
            </a:r>
            <a:r>
              <a:rPr lang="uk-UA" sz="1600" dirty="0" smtClean="0">
                <a:solidFill>
                  <a:schemeClr val="bg2"/>
                </a:solidFill>
              </a:rPr>
              <a:t> забирає й готовить робоче місце (одержання пакувального матеріалу, перевірка працездатності торговельного встаткування й інвентарю, поповнення робочих товарних запасів, збирання тари, підтримки належного санітарного стану, підготовка товарів до продажу, обслуговування покупців, облік незадоволеного попиту й т.д.).</a:t>
            </a:r>
            <a:endParaRPr lang="ru-RU" sz="1600" dirty="0" smtClean="0">
              <a:solidFill>
                <a:schemeClr val="bg2"/>
              </a:solidFill>
            </a:endParaRPr>
          </a:p>
          <a:p>
            <a:pPr algn="just"/>
            <a:r>
              <a:rPr lang="uk-UA" sz="1600" b="1" i="1" u="sng" dirty="0" smtClean="0">
                <a:solidFill>
                  <a:schemeClr val="bg2"/>
                </a:solidFill>
              </a:rPr>
              <a:t>Контролер-касир </a:t>
            </a:r>
            <a:r>
              <a:rPr lang="uk-UA" sz="1600" dirty="0" smtClean="0">
                <a:solidFill>
                  <a:schemeClr val="bg2"/>
                </a:solidFill>
              </a:rPr>
              <a:t>готовить робоче місце до виконання розрахункових операцій (перевіряє справність контрольно-касової машини, записує показання лічильників, одержує розмінну монету й т.д.), виконує розрахункові операції з покупцями, здійснює здачу виторгу.</a:t>
            </a:r>
            <a:endParaRPr lang="ru-RU" sz="1600" dirty="0" smtClean="0">
              <a:solidFill>
                <a:schemeClr val="bg2"/>
              </a:solidFill>
            </a:endParaRPr>
          </a:p>
          <a:p>
            <a:pPr algn="just"/>
            <a:r>
              <a:rPr lang="uk-UA" sz="1600" b="1" i="1" u="sng" dirty="0" smtClean="0">
                <a:solidFill>
                  <a:schemeClr val="bg2"/>
                </a:solidFill>
              </a:rPr>
              <a:t>Контролер</a:t>
            </a:r>
            <a:r>
              <a:rPr lang="uk-UA" sz="1600" dirty="0" smtClean="0">
                <a:solidFill>
                  <a:schemeClr val="bg2"/>
                </a:solidFill>
              </a:rPr>
              <a:t> перевіряє сортність, комплектність, розміри, експлуатаційні властивості й ціни товару. Здійснює перемірювання оплачених товарів, заповнює паспорта на придбані товари, консультує покупців, упаковує й відпускає товари покупцям.</a:t>
            </a:r>
            <a:endParaRPr lang="ru-RU" sz="1600" dirty="0" smtClean="0">
              <a:solidFill>
                <a:schemeClr val="bg2"/>
              </a:solidFill>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pPr algn="just"/>
            <a:r>
              <a:rPr lang="uk-UA" b="1" i="1" u="sng" dirty="0" smtClean="0">
                <a:solidFill>
                  <a:schemeClr val="bg2"/>
                </a:solidFill>
              </a:rPr>
              <a:t>Допоміжний персонал </a:t>
            </a:r>
            <a:r>
              <a:rPr lang="uk-UA" dirty="0" smtClean="0">
                <a:solidFill>
                  <a:schemeClr val="bg2"/>
                </a:solidFill>
              </a:rPr>
              <a:t>- забезпечує обслуговування основного персоналу, а також підтримує магазин у належному санітарно-гігієнічному стані. У цю категорію входять робітники, молодший обслуговуючий персонал (прибиральниці), фасувальниці, електромонтери, техніки.</a:t>
            </a:r>
            <a:endParaRPr lang="ru-RU" dirty="0" smtClean="0">
              <a:solidFill>
                <a:schemeClr val="bg2"/>
              </a:solidFill>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0" y="1250303"/>
            <a:ext cx="9144000" cy="2716499"/>
          </a:xfrm>
        </p:spPr>
        <p:txBody>
          <a:bodyPr/>
          <a:lstStyle/>
          <a:p>
            <a:pPr algn="just"/>
            <a:r>
              <a:rPr lang="uk-UA" b="1" i="1" u="sng" dirty="0" smtClean="0">
                <a:solidFill>
                  <a:schemeClr val="bg2"/>
                </a:solidFill>
              </a:rPr>
              <a:t>Товарно-галузевий поділ </a:t>
            </a:r>
            <a:r>
              <a:rPr lang="uk-UA" dirty="0" smtClean="0">
                <a:solidFill>
                  <a:schemeClr val="bg2"/>
                </a:solidFill>
              </a:rPr>
              <a:t>- це спеціалізація працівників магазина на продажі окремих або декількох товарних груп, що сприяє більше глибокому вивченню асортиментів товарів, більше кваліфікованому й продуктивному обслуговуванню покупців.</a:t>
            </a:r>
            <a:endParaRPr lang="ru-RU" dirty="0" smtClean="0">
              <a:solidFill>
                <a:schemeClr val="bg2"/>
              </a:solidFill>
            </a:endParaRPr>
          </a:p>
          <a:p>
            <a:pPr algn="just"/>
            <a:r>
              <a:rPr lang="uk-UA" b="1" i="1" u="sng" dirty="0" smtClean="0">
                <a:solidFill>
                  <a:schemeClr val="bg2"/>
                </a:solidFill>
              </a:rPr>
              <a:t>Кваліфікаційний поділ </a:t>
            </a:r>
            <a:r>
              <a:rPr lang="uk-UA" dirty="0" smtClean="0">
                <a:solidFill>
                  <a:schemeClr val="bg2"/>
                </a:solidFill>
              </a:rPr>
              <a:t>ґрунтується на розподілі обов'язків працівників магазина відповідно до їх кваліфікації. Раціональне використання кваліфікованих кадрів благотворно позначається на підвищенні рівня обслуговування покупців. Продавців кваліфікують по I, II, III категоріях. Продавець I категорії виконує більше складні роботи, з більше складними функціями по обслуговуванню покупців. Відповідні розходження в колі обов'язків, а також у виконуваних функціях між продавцями другої й третьої категорій.</a:t>
            </a:r>
            <a:endParaRPr lang="ru-RU" dirty="0" smtClean="0">
              <a:solidFill>
                <a:schemeClr val="bg2"/>
              </a:solidFill>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pPr algn="just"/>
            <a:r>
              <a:rPr lang="uk-UA" dirty="0" smtClean="0">
                <a:solidFill>
                  <a:schemeClr val="bg2"/>
                </a:solidFill>
              </a:rPr>
              <a:t>Кваліфікаційний поділ ґрунтується на розподілі обов'язків працівників магазина відповідно до їх кваліфікації. Раціональне використання кваліфікованих кадрів благотворно позначається на підвищенні рівня обслуговування покупців. Продавців кваліфікують по I, II, III категоріях. Продавець I категорії виконує більше складні роботи, з більше складними функціями по обслуговуванню покупців. Відповідні розходження в колі обов'язків, а також у виконуваних функціях між продавцями другої й третьої категорій.</a:t>
            </a:r>
            <a:endParaRPr lang="ru-RU" dirty="0" smtClean="0">
              <a:solidFill>
                <a:schemeClr val="bg2"/>
              </a:solidFill>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186612" y="363894"/>
            <a:ext cx="8742784" cy="4265381"/>
          </a:xfrm>
        </p:spPr>
        <p:txBody>
          <a:bodyPr/>
          <a:lstStyle/>
          <a:p>
            <a:pPr algn="just"/>
            <a:r>
              <a:rPr lang="uk-UA" dirty="0" smtClean="0">
                <a:solidFill>
                  <a:schemeClr val="bg2"/>
                </a:solidFill>
              </a:rPr>
              <a:t>Важливою умовою подолу праці є його </a:t>
            </a:r>
            <a:r>
              <a:rPr lang="uk-UA" b="1" i="1" u="sng" dirty="0" smtClean="0">
                <a:solidFill>
                  <a:schemeClr val="bg2"/>
                </a:solidFill>
              </a:rPr>
              <a:t>кооперація, </a:t>
            </a:r>
            <a:r>
              <a:rPr lang="uk-UA" dirty="0" smtClean="0">
                <a:solidFill>
                  <a:schemeClr val="bg2"/>
                </a:solidFill>
              </a:rPr>
              <a:t>що виражається в сполученні працівниками магазина професій, спеціальностей, функцій.</a:t>
            </a:r>
            <a:endParaRPr lang="ru-RU" dirty="0" smtClean="0">
              <a:solidFill>
                <a:schemeClr val="bg2"/>
              </a:solidFill>
            </a:endParaRPr>
          </a:p>
          <a:p>
            <a:pPr algn="just"/>
            <a:r>
              <a:rPr lang="uk-UA" dirty="0" smtClean="0">
                <a:solidFill>
                  <a:schemeClr val="bg2"/>
                </a:solidFill>
              </a:rPr>
              <a:t>Це дозволяє більш щільно завантажити персонал магазина протягом робочого дня, прискорити процес обслуговування покупців. У результаті кооперації праці підвищується професійний рівень працівників магазина, вони здобувають додаткові навички й знання.</a:t>
            </a:r>
            <a:endParaRPr lang="ru-RU" dirty="0" smtClean="0">
              <a:solidFill>
                <a:schemeClr val="bg2"/>
              </a:solidFill>
            </a:endParaRPr>
          </a:p>
          <a:p>
            <a:pPr algn="just"/>
            <a:r>
              <a:rPr lang="uk-UA" dirty="0" smtClean="0">
                <a:solidFill>
                  <a:schemeClr val="bg2"/>
                </a:solidFill>
              </a:rPr>
              <a:t>Рівень кооперації праці конкретизується для кожного підприємства з огляду на режим, форму матеріальної відповідальності, ступінь завантаження працівника, наявність вільного часу протягом робочого дня. Наприклад, допускається сполучення посад: зав. відділом —&gt; адміністратора; продавця-контролера —&gt; контролера-касира —&gt; продавця-консультанта. Продавець -&gt; зав. відділом; контролер -&gt; контролер-касир; </a:t>
            </a:r>
            <a:r>
              <a:rPr lang="uk-UA" dirty="0" err="1" smtClean="0">
                <a:solidFill>
                  <a:schemeClr val="bg2"/>
                </a:solidFill>
              </a:rPr>
              <a:t>контролер-касир</a:t>
            </a:r>
            <a:r>
              <a:rPr lang="uk-UA" dirty="0" smtClean="0">
                <a:solidFill>
                  <a:schemeClr val="bg2"/>
                </a:solidFill>
              </a:rPr>
              <a:t> -&gt; контролер-продавець. Таке сполучення досягається за рахунок оволодіння працівником другою професією.</a:t>
            </a:r>
            <a:endParaRPr lang="ru-RU" dirty="0" smtClean="0">
              <a:solidFill>
                <a:schemeClr val="bg2"/>
              </a:solidFill>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1800" b="1" i="1" u="sng" dirty="0" smtClean="0">
                <a:solidFill>
                  <a:schemeClr val="bg2"/>
                </a:solidFill>
              </a:rPr>
              <a:t>Наступної з основних напрямків в організації праці в магазині є поліпшення організації й обслуговування робочих місць, а саме:</a:t>
            </a:r>
            <a:r>
              <a:rPr lang="ru-RU" dirty="0" smtClean="0"/>
              <a:t/>
            </a:r>
            <a:br>
              <a:rPr lang="ru-RU" dirty="0" smtClean="0"/>
            </a:br>
            <a:endParaRPr lang="ru-RU" dirty="0"/>
          </a:p>
        </p:txBody>
      </p:sp>
      <p:sp>
        <p:nvSpPr>
          <p:cNvPr id="3" name="Текст 2"/>
          <p:cNvSpPr>
            <a:spLocks noGrp="1"/>
          </p:cNvSpPr>
          <p:nvPr>
            <p:ph type="body" idx="1"/>
          </p:nvPr>
        </p:nvSpPr>
        <p:spPr/>
        <p:txBody>
          <a:bodyPr/>
          <a:lstStyle/>
          <a:p>
            <a:pPr lvl="0"/>
            <a:r>
              <a:rPr lang="uk-UA" dirty="0" smtClean="0"/>
              <a:t>Правильне оснащення робочого місця відповідним устаткуванням й інвентарем, зручне його розміщення;</a:t>
            </a:r>
            <a:endParaRPr lang="ru-RU" dirty="0" smtClean="0"/>
          </a:p>
          <a:p>
            <a:pPr lvl="0"/>
            <a:r>
              <a:rPr lang="uk-UA" dirty="0" smtClean="0"/>
              <a:t>Безперебійне забезпечення робочих місць товарами, пакувальними матеріалами;</a:t>
            </a:r>
            <a:endParaRPr lang="ru-RU" dirty="0" smtClean="0"/>
          </a:p>
          <a:p>
            <a:pPr lvl="0"/>
            <a:r>
              <a:rPr lang="uk-UA" dirty="0" smtClean="0"/>
              <a:t>Розміщення робочих місць у строгій відповідності з послідовністю виконання торговельних технологічних операцій;</a:t>
            </a:r>
            <a:endParaRPr lang="ru-RU" dirty="0" smtClean="0"/>
          </a:p>
          <a:p>
            <a:pPr lvl="0"/>
            <a:r>
              <a:rPr lang="uk-UA" dirty="0" smtClean="0"/>
              <a:t>Створення нормальних умов праці, оптимальне фарбування стін, устаткування й пристосувань і т.д.</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r>
              <a:rPr lang="uk-UA" dirty="0" smtClean="0"/>
              <a:t>У циклі організації праці в магазині велике значення має планування робочих місць. Це розміщення на певній площі встаткування, меблів, інвентарю необхідного для здійснення торгово-технологічного процесу. Довжина фронту робочого місця визначається асортиментами й ступенем складності реалізованого товару інтенсивного купівельного потоку.</a:t>
            </a:r>
            <a:endParaRPr lang="ru-RU" dirty="0" smtClean="0"/>
          </a:p>
          <a:p>
            <a:pPr algn="just"/>
            <a:endParaRPr lang="ru-RU" dirty="0"/>
          </a:p>
        </p:txBody>
      </p:sp>
      <p:sp>
        <p:nvSpPr>
          <p:cNvPr id="5017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У циклі організації праці в магазині велике значення має планування робочих місць. Це розміщення на певній площі встаткування, меблів, інвентарю необхідного для здійснення торгово-технологічного процесу. Довжина фронту робочого місця визначається асортиментами й ступенем складності реалізованого товару інтенсивного купівельного потоку.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2569" y="253533"/>
            <a:ext cx="8222100" cy="767700"/>
          </a:xfrm>
        </p:spPr>
        <p:txBody>
          <a:bodyPr/>
          <a:lstStyle/>
          <a:p>
            <a:pPr algn="ctr"/>
            <a:r>
              <a:rPr lang="uk-UA" sz="1600" b="1" i="1" dirty="0" smtClean="0">
                <a:solidFill>
                  <a:schemeClr val="bg2"/>
                </a:solidFill>
              </a:rPr>
              <a:t>Обслуговування робочого місця пов'язане з виконанням трьох основних функцій:</a:t>
            </a:r>
            <a:r>
              <a:rPr lang="ru-RU" sz="1600" b="1" i="1" dirty="0" smtClean="0">
                <a:solidFill>
                  <a:schemeClr val="bg2"/>
                </a:solidFill>
              </a:rPr>
              <a:t/>
            </a:r>
            <a:br>
              <a:rPr lang="ru-RU" sz="1600" b="1" i="1" dirty="0" smtClean="0">
                <a:solidFill>
                  <a:schemeClr val="bg2"/>
                </a:solidFill>
              </a:rPr>
            </a:br>
            <a:endParaRPr lang="ru-RU" sz="1600" b="1" i="1" dirty="0">
              <a:solidFill>
                <a:schemeClr val="bg2"/>
              </a:solidFill>
            </a:endParaRPr>
          </a:p>
        </p:txBody>
      </p:sp>
      <p:sp>
        <p:nvSpPr>
          <p:cNvPr id="3" name="Текст 2"/>
          <p:cNvSpPr>
            <a:spLocks noGrp="1"/>
          </p:cNvSpPr>
          <p:nvPr>
            <p:ph type="body" idx="1"/>
          </p:nvPr>
        </p:nvSpPr>
        <p:spPr>
          <a:xfrm>
            <a:off x="242596" y="877077"/>
            <a:ext cx="8451404" cy="3500271"/>
          </a:xfrm>
        </p:spPr>
        <p:txBody>
          <a:bodyPr/>
          <a:lstStyle/>
          <a:p>
            <a:pPr>
              <a:buNone/>
            </a:pPr>
            <a:r>
              <a:rPr lang="uk-UA" dirty="0" smtClean="0">
                <a:solidFill>
                  <a:schemeClr val="bg2"/>
                </a:solidFill>
              </a:rPr>
              <a:t>1. 	Підготовчо-заключна, котра у свою чергу включає:</a:t>
            </a:r>
            <a:endParaRPr lang="ru-RU" dirty="0" smtClean="0">
              <a:solidFill>
                <a:schemeClr val="bg2"/>
              </a:solidFill>
            </a:endParaRPr>
          </a:p>
          <a:p>
            <a:r>
              <a:rPr lang="uk-UA" dirty="0" smtClean="0">
                <a:solidFill>
                  <a:schemeClr val="bg2"/>
                </a:solidFill>
              </a:rPr>
              <a:t>- підготовка товару до продажу;</a:t>
            </a:r>
            <a:endParaRPr lang="ru-RU" dirty="0" smtClean="0">
              <a:solidFill>
                <a:schemeClr val="bg2"/>
              </a:solidFill>
            </a:endParaRPr>
          </a:p>
          <a:p>
            <a:r>
              <a:rPr lang="uk-UA" dirty="0" smtClean="0">
                <a:solidFill>
                  <a:schemeClr val="bg2"/>
                </a:solidFill>
              </a:rPr>
              <a:t>- перевірка повноти асортиментів товару і його поповнення;</a:t>
            </a:r>
            <a:endParaRPr lang="ru-RU" dirty="0" smtClean="0">
              <a:solidFill>
                <a:schemeClr val="bg2"/>
              </a:solidFill>
            </a:endParaRPr>
          </a:p>
          <a:p>
            <a:r>
              <a:rPr lang="uk-UA" dirty="0" smtClean="0">
                <a:solidFill>
                  <a:schemeClr val="bg2"/>
                </a:solidFill>
              </a:rPr>
              <a:t>- підготовка інвентарю й розміщення його в робочій зоні;</a:t>
            </a:r>
            <a:endParaRPr lang="ru-RU" dirty="0" smtClean="0">
              <a:solidFill>
                <a:schemeClr val="bg2"/>
              </a:solidFill>
            </a:endParaRPr>
          </a:p>
          <a:p>
            <a:r>
              <a:rPr lang="uk-UA" dirty="0" smtClean="0">
                <a:solidFill>
                  <a:schemeClr val="bg2"/>
                </a:solidFill>
              </a:rPr>
              <a:t>- викладення товару;</a:t>
            </a:r>
            <a:endParaRPr lang="ru-RU" dirty="0" smtClean="0">
              <a:solidFill>
                <a:schemeClr val="bg2"/>
              </a:solidFill>
            </a:endParaRPr>
          </a:p>
          <a:p>
            <a:r>
              <a:rPr lang="uk-UA" dirty="0" smtClean="0">
                <a:solidFill>
                  <a:schemeClr val="bg2"/>
                </a:solidFill>
              </a:rPr>
              <a:t>- підготовка касової машини до роботи;</a:t>
            </a:r>
            <a:endParaRPr lang="ru-RU" dirty="0" smtClean="0">
              <a:solidFill>
                <a:schemeClr val="bg2"/>
              </a:solidFill>
            </a:endParaRPr>
          </a:p>
          <a:p>
            <a:r>
              <a:rPr lang="uk-UA" dirty="0" smtClean="0">
                <a:solidFill>
                  <a:schemeClr val="bg2"/>
                </a:solidFill>
              </a:rPr>
              <a:t>- підрахунок загальної суми виторгу і її здача;</a:t>
            </a:r>
            <a:endParaRPr lang="ru-RU" dirty="0" smtClean="0">
              <a:solidFill>
                <a:schemeClr val="bg2"/>
              </a:solidFill>
            </a:endParaRPr>
          </a:p>
          <a:p>
            <a:r>
              <a:rPr lang="uk-UA" dirty="0" smtClean="0">
                <a:solidFill>
                  <a:schemeClr val="bg2"/>
                </a:solidFill>
              </a:rPr>
              <a:t>- збирання робочого місця.</a:t>
            </a:r>
            <a:endParaRPr lang="ru-RU" dirty="0" smtClean="0">
              <a:solidFill>
                <a:schemeClr val="bg2"/>
              </a:solidFill>
            </a:endParaRPr>
          </a:p>
          <a:p>
            <a:pPr>
              <a:buNone/>
            </a:pPr>
            <a:r>
              <a:rPr lang="uk-UA" dirty="0" smtClean="0">
                <a:solidFill>
                  <a:schemeClr val="bg2"/>
                </a:solidFill>
              </a:rPr>
              <a:t>2.	Транспортна - </a:t>
            </a:r>
            <a:r>
              <a:rPr lang="uk-UA" dirty="0" err="1" smtClean="0">
                <a:solidFill>
                  <a:schemeClr val="bg2"/>
                </a:solidFill>
              </a:rPr>
              <a:t>внутримагазинне</a:t>
            </a:r>
            <a:r>
              <a:rPr lang="uk-UA" dirty="0" smtClean="0">
                <a:solidFill>
                  <a:schemeClr val="bg2"/>
                </a:solidFill>
              </a:rPr>
              <a:t> переміщення товарів й упакування, що звільнилося, і тари.</a:t>
            </a:r>
            <a:endParaRPr lang="ru-RU" dirty="0" smtClean="0">
              <a:solidFill>
                <a:schemeClr val="bg2"/>
              </a:solidFill>
            </a:endParaRPr>
          </a:p>
          <a:p>
            <a:pPr>
              <a:buNone/>
            </a:pPr>
            <a:r>
              <a:rPr lang="uk-UA" dirty="0" smtClean="0">
                <a:solidFill>
                  <a:schemeClr val="bg2"/>
                </a:solidFill>
              </a:rPr>
              <a:t>3.	Господарсько-побутова - забезпечення робочих місць устаткуванням, інвентарем, пакувальними матеріалами й форменим одягом.</a:t>
            </a:r>
            <a:endParaRPr lang="ru-RU" dirty="0" smtClean="0">
              <a:solidFill>
                <a:schemeClr val="bg2"/>
              </a:solidFill>
            </a:endParaRP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145329" y="1667149"/>
            <a:ext cx="8793398" cy="2699578"/>
          </a:xfrm>
        </p:spPr>
        <p:txBody>
          <a:bodyPr/>
          <a:lstStyle/>
          <a:p>
            <a:pPr>
              <a:buNone/>
            </a:pPr>
            <a:r>
              <a:rPr lang="uk-UA" dirty="0" smtClean="0">
                <a:solidFill>
                  <a:schemeClr val="bg2"/>
                </a:solidFill>
              </a:rPr>
              <a:t>Організація праці працівників магазина не можлива без </a:t>
            </a:r>
            <a:r>
              <a:rPr lang="uk-UA" b="1" i="1" u="sng" dirty="0" smtClean="0">
                <a:solidFill>
                  <a:schemeClr val="bg2"/>
                </a:solidFill>
              </a:rPr>
              <a:t>нормованих витрат часу на виконання торгово-технологічних операцій</a:t>
            </a:r>
            <a:r>
              <a:rPr lang="uk-UA" dirty="0" smtClean="0">
                <a:solidFill>
                  <a:schemeClr val="bg2"/>
                </a:solidFill>
              </a:rPr>
              <a:t>. При нормуванні праці працівників магазина використають:</a:t>
            </a:r>
            <a:endParaRPr lang="ru-RU" dirty="0" smtClean="0">
              <a:solidFill>
                <a:schemeClr val="bg2"/>
              </a:solidFill>
            </a:endParaRPr>
          </a:p>
          <a:p>
            <a:pPr lvl="0"/>
            <a:r>
              <a:rPr lang="uk-UA" dirty="0" smtClean="0">
                <a:solidFill>
                  <a:schemeClr val="bg2"/>
                </a:solidFill>
              </a:rPr>
              <a:t> норми </a:t>
            </a:r>
            <a:r>
              <a:rPr lang="uk-UA" dirty="0" err="1" smtClean="0">
                <a:solidFill>
                  <a:schemeClr val="bg2"/>
                </a:solidFill>
              </a:rPr>
              <a:t>часу-</a:t>
            </a:r>
            <a:r>
              <a:rPr lang="uk-UA" dirty="0" smtClean="0">
                <a:solidFill>
                  <a:schemeClr val="bg2"/>
                </a:solidFill>
              </a:rPr>
              <a:t> витрати </a:t>
            </a:r>
            <a:r>
              <a:rPr lang="uk-UA" dirty="0" smtClean="0">
                <a:solidFill>
                  <a:schemeClr val="bg2"/>
                </a:solidFill>
              </a:rPr>
              <a:t>часу на виконання певного обсягу роботи одним або декількома працівниками в раціональних організаційно-технічних умовах.</a:t>
            </a:r>
            <a:r>
              <a:rPr lang="uk-UA" dirty="0" smtClean="0">
                <a:solidFill>
                  <a:schemeClr val="bg2"/>
                </a:solidFill>
              </a:rPr>
              <a:t>;</a:t>
            </a:r>
            <a:endParaRPr lang="ru-RU" dirty="0" smtClean="0">
              <a:solidFill>
                <a:schemeClr val="bg2"/>
              </a:solidFill>
            </a:endParaRPr>
          </a:p>
          <a:p>
            <a:pPr lvl="0"/>
            <a:r>
              <a:rPr lang="uk-UA" dirty="0" smtClean="0">
                <a:solidFill>
                  <a:schemeClr val="bg2"/>
                </a:solidFill>
              </a:rPr>
              <a:t> норми </a:t>
            </a:r>
            <a:r>
              <a:rPr lang="uk-UA" dirty="0" err="1" smtClean="0">
                <a:solidFill>
                  <a:schemeClr val="bg2"/>
                </a:solidFill>
              </a:rPr>
              <a:t>виробітку-</a:t>
            </a:r>
            <a:r>
              <a:rPr lang="uk-UA" dirty="0" smtClean="0">
                <a:solidFill>
                  <a:schemeClr val="bg2"/>
                </a:solidFill>
              </a:rPr>
              <a:t> обсяг </a:t>
            </a:r>
            <a:r>
              <a:rPr lang="uk-UA" dirty="0" smtClean="0">
                <a:solidFill>
                  <a:schemeClr val="bg2"/>
                </a:solidFill>
              </a:rPr>
              <a:t>роботи (у вартісних або натуральних показниках), якому необхідно виконати одному або групі працівників за одиницю часу.</a:t>
            </a:r>
            <a:r>
              <a:rPr lang="uk-UA" dirty="0" smtClean="0">
                <a:solidFill>
                  <a:schemeClr val="bg2"/>
                </a:solidFill>
              </a:rPr>
              <a:t>;</a:t>
            </a:r>
            <a:endParaRPr lang="ru-RU" dirty="0" smtClean="0">
              <a:solidFill>
                <a:schemeClr val="bg2"/>
              </a:solidFill>
            </a:endParaRPr>
          </a:p>
          <a:p>
            <a:r>
              <a:rPr lang="uk-UA" dirty="0" smtClean="0">
                <a:solidFill>
                  <a:schemeClr val="bg2"/>
                </a:solidFill>
              </a:rPr>
              <a:t> норми </a:t>
            </a:r>
            <a:r>
              <a:rPr lang="uk-UA" dirty="0" err="1" smtClean="0">
                <a:solidFill>
                  <a:schemeClr val="bg2"/>
                </a:solidFill>
              </a:rPr>
              <a:t>обслуговування</a:t>
            </a:r>
            <a:r>
              <a:rPr lang="uk-UA" dirty="0" err="1" smtClean="0">
                <a:solidFill>
                  <a:schemeClr val="bg2"/>
                </a:solidFill>
              </a:rPr>
              <a:t>-</a:t>
            </a:r>
            <a:r>
              <a:rPr lang="uk-UA" dirty="0" smtClean="0">
                <a:solidFill>
                  <a:schemeClr val="bg2"/>
                </a:solidFill>
              </a:rPr>
              <a:t> виражається в кількості одиниць устаткування або в розмірі торговельної площі магазина, які повинні обслуговуватися одним працівником або бригадою протягом робочого дня або зміни</a:t>
            </a:r>
            <a:r>
              <a:rPr lang="uk-UA" dirty="0" smtClean="0">
                <a:solidFill>
                  <a:schemeClr val="bg2"/>
                </a:solidFill>
              </a:rPr>
              <a:t>.</a:t>
            </a:r>
            <a:endParaRPr lang="ru-RU" dirty="0" smtClean="0">
              <a:solidFill>
                <a:schemeClr val="bg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400" b="1" dirty="0" smtClean="0">
                <a:solidFill>
                  <a:schemeClr val="bg2"/>
                </a:solidFill>
              </a:rPr>
              <a:t>Для проведення нормування використають фотографію робочого дня й хронометраж.</a:t>
            </a:r>
            <a:r>
              <a:rPr lang="ru-RU" dirty="0" smtClean="0"/>
              <a:t/>
            </a:r>
            <a:br>
              <a:rPr lang="ru-RU" dirty="0" smtClean="0"/>
            </a:br>
            <a:endParaRPr lang="ru-RU" dirty="0"/>
          </a:p>
        </p:txBody>
      </p:sp>
      <p:sp>
        <p:nvSpPr>
          <p:cNvPr id="3" name="Текст 2"/>
          <p:cNvSpPr>
            <a:spLocks noGrp="1"/>
          </p:cNvSpPr>
          <p:nvPr>
            <p:ph type="body" idx="1"/>
          </p:nvPr>
        </p:nvSpPr>
        <p:spPr>
          <a:xfrm>
            <a:off x="0" y="1558212"/>
            <a:ext cx="8789435" cy="2931103"/>
          </a:xfrm>
        </p:spPr>
        <p:txBody>
          <a:bodyPr/>
          <a:lstStyle/>
          <a:p>
            <a:pPr algn="just"/>
            <a:r>
              <a:rPr lang="uk-UA" sz="1400" b="1" i="1" u="sng" dirty="0" smtClean="0">
                <a:solidFill>
                  <a:schemeClr val="bg2"/>
                </a:solidFill>
              </a:rPr>
              <a:t>Фотографія робочого дня </a:t>
            </a:r>
            <a:r>
              <a:rPr lang="uk-UA" sz="1400" dirty="0" smtClean="0">
                <a:solidFill>
                  <a:schemeClr val="bg2"/>
                </a:solidFill>
              </a:rPr>
              <a:t>- визначення фактичних витрат часу на різні види робіт і на перерви в роботі. Фотографія може бути індивідуальна й групова. Для реєстрації спостережень заповнюють спеціальну карту, де відображають: дату проведення, найменування підприємства й структурного підрозділу, прізвище працівника, його спеціальність, стаж роботи й вік, тривалість спостереження, витрати часу на виконання окремих операцій і час на перерви.</a:t>
            </a:r>
            <a:endParaRPr lang="ru-RU" sz="1400" dirty="0" smtClean="0">
              <a:solidFill>
                <a:schemeClr val="bg2"/>
              </a:solidFill>
            </a:endParaRPr>
          </a:p>
          <a:p>
            <a:pPr algn="just"/>
            <a:r>
              <a:rPr lang="uk-UA" sz="1400" b="1" i="1" u="sng" dirty="0" smtClean="0">
                <a:solidFill>
                  <a:schemeClr val="bg2"/>
                </a:solidFill>
              </a:rPr>
              <a:t>Хронометраж </a:t>
            </a:r>
            <a:r>
              <a:rPr lang="uk-UA" sz="1400" dirty="0" smtClean="0">
                <a:solidFill>
                  <a:schemeClr val="bg2"/>
                </a:solidFill>
              </a:rPr>
              <a:t>- установлює витрати часу на виконання окремих, багаторазово повторюваних операцій. З його допомогою можна виділити працівників, що володіють найбільш зробленими прийомами виконання операцій або окремих їхніх елементів, установити оптимальні параметри часу на здійснення цих операцій або елементів.</a:t>
            </a:r>
            <a:endParaRPr lang="ru-RU" sz="1400" dirty="0" smtClean="0">
              <a:solidFill>
                <a:schemeClr val="bg2"/>
              </a:solidFill>
            </a:endParaRPr>
          </a:p>
          <a:p>
            <a:pPr algn="just"/>
            <a:r>
              <a:rPr lang="uk-UA" sz="1400" dirty="0" smtClean="0">
                <a:solidFill>
                  <a:schemeClr val="bg2"/>
                </a:solidFill>
              </a:rPr>
              <a:t>Матеріали фотографій і хронометражу використають для виявлення недоліків в організації праці працівників магазина й визначенні резервів підвищення його ефективності.</a:t>
            </a:r>
            <a:endParaRPr lang="ru-RU" sz="1400" dirty="0" smtClean="0">
              <a:solidFill>
                <a:schemeClr val="bg2"/>
              </a:solidFill>
            </a:endParaRPr>
          </a:p>
          <a:p>
            <a:pPr algn="just"/>
            <a:r>
              <a:rPr lang="uk-UA" sz="1400" dirty="0" smtClean="0">
                <a:solidFill>
                  <a:schemeClr val="bg2"/>
                </a:solidFill>
              </a:rPr>
              <a:t>На якість обслуговування покупців істотний вплив роблять кваліфікаційний і загальноосвітній рівень працівників магазина. Тому одним з напрямків удосконалювання організації праці в магазині є підготовка й підвищення кваліфікації кадрів.</a:t>
            </a:r>
            <a:endParaRPr lang="ru-RU" sz="1400" dirty="0" smtClean="0">
              <a:solidFill>
                <a:schemeClr val="bg2"/>
              </a:solidFill>
            </a:endParaRPr>
          </a:p>
          <a:p>
            <a:endParaRPr lang="ru-RU"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15916" y="1195925"/>
            <a:ext cx="8222100" cy="767700"/>
          </a:xfrm>
          <a:prstGeom prst="rect">
            <a:avLst/>
          </a:prstGeom>
        </p:spPr>
        <p:txBody>
          <a:bodyPr spcFirstLastPara="1" wrap="square" lIns="91425" tIns="91425" rIns="91425" bIns="91425" anchor="b" anchorCtr="0">
            <a:noAutofit/>
          </a:bodyPr>
          <a:lstStyle/>
          <a:p>
            <a:pPr algn="ctr"/>
            <a:r>
              <a:rPr lang="uk-UA" sz="2800" b="1" i="1" dirty="0" smtClean="0">
                <a:solidFill>
                  <a:schemeClr val="bg2"/>
                </a:solidFill>
              </a:rPr>
              <a:t>Тема 3. </a:t>
            </a:r>
            <a:r>
              <a:rPr lang="ru-RU" sz="2800" b="1" i="1" dirty="0" err="1" smtClean="0">
                <a:solidFill>
                  <a:schemeClr val="bg2"/>
                </a:solidFill>
              </a:rPr>
              <a:t>Організація</a:t>
            </a:r>
            <a:r>
              <a:rPr lang="ru-RU" sz="2800" b="1" i="1" dirty="0" smtClean="0">
                <a:solidFill>
                  <a:schemeClr val="bg2"/>
                </a:solidFill>
              </a:rPr>
              <a:t> та </a:t>
            </a:r>
            <a:r>
              <a:rPr lang="ru-RU" sz="2800" b="1" i="1" dirty="0" err="1" smtClean="0">
                <a:solidFill>
                  <a:schemeClr val="bg2"/>
                </a:solidFill>
              </a:rPr>
              <a:t>технологія</a:t>
            </a:r>
            <a:r>
              <a:rPr lang="ru-RU" sz="2800" b="1" i="1" dirty="0" smtClean="0">
                <a:solidFill>
                  <a:schemeClr val="bg2"/>
                </a:solidFill>
              </a:rPr>
              <a:t> </a:t>
            </a:r>
            <a:r>
              <a:rPr lang="ru-RU" sz="2800" b="1" i="1" dirty="0" err="1" smtClean="0">
                <a:solidFill>
                  <a:schemeClr val="bg2"/>
                </a:solidFill>
              </a:rPr>
              <a:t>товаропостачання</a:t>
            </a:r>
            <a:r>
              <a:rPr lang="ru-RU" sz="2800" b="1" i="1" dirty="0" smtClean="0">
                <a:solidFill>
                  <a:schemeClr val="bg2"/>
                </a:solidFill>
              </a:rPr>
              <a:t> </a:t>
            </a:r>
            <a:r>
              <a:rPr lang="ru-RU" sz="2800" b="1" i="1" dirty="0" err="1" smtClean="0">
                <a:solidFill>
                  <a:schemeClr val="bg2"/>
                </a:solidFill>
              </a:rPr>
              <a:t>підприємств</a:t>
            </a:r>
            <a:r>
              <a:rPr lang="ru-RU" sz="2800" b="1" i="1" dirty="0" smtClean="0">
                <a:solidFill>
                  <a:schemeClr val="bg2"/>
                </a:solidFill>
              </a:rPr>
              <a:t> </a:t>
            </a:r>
            <a:r>
              <a:rPr lang="ru-RU" sz="2800" b="1" i="1" dirty="0" err="1" smtClean="0">
                <a:solidFill>
                  <a:schemeClr val="bg2"/>
                </a:solidFill>
              </a:rPr>
              <a:t>роздрібної</a:t>
            </a:r>
            <a:r>
              <a:rPr lang="ru-RU" sz="2800" b="1" i="1" dirty="0" smtClean="0">
                <a:solidFill>
                  <a:schemeClr val="bg2"/>
                </a:solidFill>
              </a:rPr>
              <a:t> </a:t>
            </a:r>
            <a:r>
              <a:rPr lang="ru-RU" sz="2800" b="1" i="1" dirty="0" err="1" smtClean="0">
                <a:solidFill>
                  <a:schemeClr val="bg2"/>
                </a:solidFill>
              </a:rPr>
              <a:t>торгівлі</a:t>
            </a:r>
            <a:r>
              <a:rPr lang="ru-RU" sz="2800" b="1" i="1" dirty="0" smtClean="0">
                <a:solidFill>
                  <a:schemeClr val="bg2"/>
                </a:solidFill>
              </a:rPr>
              <a:t> </a:t>
            </a:r>
            <a:r>
              <a:rPr lang="ru-RU" sz="1800" dirty="0" smtClean="0"/>
              <a:t/>
            </a:r>
            <a:br>
              <a:rPr lang="ru-RU" sz="1800" dirty="0" smtClean="0"/>
            </a:br>
            <a:r>
              <a:rPr lang="ru-RU" sz="1800" dirty="0" smtClean="0"/>
              <a:t/>
            </a:r>
            <a:br>
              <a:rPr lang="ru-RU" sz="1800" dirty="0" smtClean="0"/>
            </a:br>
            <a:endParaRPr sz="1800"/>
          </a:p>
        </p:txBody>
      </p:sp>
      <p:sp>
        <p:nvSpPr>
          <p:cNvPr id="74" name="Google Shape;74;p1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indent="0">
              <a:buNone/>
            </a:pPr>
            <a:r>
              <a:rPr lang="uk-UA" dirty="0" smtClean="0">
                <a:solidFill>
                  <a:schemeClr val="bg2"/>
                </a:solidFill>
              </a:rPr>
              <a:t>1. Принципи формування товарних асортиментів у торговельній мережі </a:t>
            </a:r>
          </a:p>
          <a:p>
            <a:pPr marL="0" indent="0">
              <a:buNone/>
            </a:pPr>
            <a:r>
              <a:rPr lang="uk-UA" dirty="0" smtClean="0">
                <a:solidFill>
                  <a:schemeClr val="bg2"/>
                </a:solidFill>
              </a:rPr>
              <a:t>2. Форми товаропостачання та схеми завозу товарів  у роздрібні торговельні підприємства. </a:t>
            </a:r>
          </a:p>
          <a:p>
            <a:pPr marL="0" indent="0">
              <a:buNone/>
            </a:pPr>
            <a:r>
              <a:rPr lang="uk-UA" dirty="0" smtClean="0">
                <a:solidFill>
                  <a:schemeClr val="bg2"/>
                </a:solidFill>
              </a:rPr>
              <a:t>3. Організація та технологія  доставки товарів у магазин. </a:t>
            </a:r>
          </a:p>
          <a:p>
            <a:pPr marL="0" indent="0">
              <a:buNone/>
            </a:pPr>
            <a:r>
              <a:rPr lang="uk-UA" dirty="0" smtClean="0">
                <a:solidFill>
                  <a:schemeClr val="bg2"/>
                </a:solidFill>
              </a:rPr>
              <a:t>4. Управління торгово-технологічним процесом товаропостачання.</a:t>
            </a:r>
            <a:endParaRPr lang="ru-RU" dirty="0" smtClean="0">
              <a:solidFill>
                <a:schemeClr val="bg2"/>
              </a:solidFill>
            </a:endParaRPr>
          </a:p>
          <a:p>
            <a:pPr marL="0" lvl="0" indent="0" algn="l" rtl="0">
              <a:spcBef>
                <a:spcPts val="0"/>
              </a:spcBef>
              <a:spcAft>
                <a:spcPts val="0"/>
              </a:spcAft>
              <a:buNone/>
            </a:pPr>
            <a:endParaRPr dirty="0">
              <a:solidFill>
                <a:schemeClr val="bg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1800" b="1" dirty="0" smtClean="0">
                <a:solidFill>
                  <a:schemeClr val="bg2"/>
                </a:solidFill>
              </a:rPr>
              <a:t>2. </a:t>
            </a:r>
            <a:r>
              <a:rPr lang="uk-UA" sz="1800" b="1" dirty="0" smtClean="0">
                <a:solidFill>
                  <a:schemeClr val="bg2"/>
                </a:solidFill>
              </a:rPr>
              <a:t>Однієї з важливих функцій торговельного менеджменту є управління персоналом. Специфіка реалізації цієї функції багато в чому визначається галузевими особливостями діяльності торговельних підприємств.</a:t>
            </a:r>
            <a:r>
              <a:rPr lang="ru-RU" sz="1800" dirty="0" smtClean="0"/>
              <a:t/>
            </a:r>
            <a:br>
              <a:rPr lang="ru-RU" sz="1800" dirty="0" smtClean="0"/>
            </a:br>
            <a:endParaRPr lang="ru-RU" sz="1800" dirty="0">
              <a:solidFill>
                <a:schemeClr val="bg2"/>
              </a:solidFill>
            </a:endParaRPr>
          </a:p>
        </p:txBody>
      </p:sp>
      <p:sp>
        <p:nvSpPr>
          <p:cNvPr id="3" name="Текст 2"/>
          <p:cNvSpPr>
            <a:spLocks noGrp="1"/>
          </p:cNvSpPr>
          <p:nvPr>
            <p:ph type="body" idx="1"/>
          </p:nvPr>
        </p:nvSpPr>
        <p:spPr>
          <a:xfrm>
            <a:off x="111967" y="1735494"/>
            <a:ext cx="8582033" cy="2893781"/>
          </a:xfrm>
        </p:spPr>
        <p:txBody>
          <a:bodyPr/>
          <a:lstStyle/>
          <a:p>
            <a:pPr algn="just"/>
            <a:r>
              <a:rPr lang="uk-UA" dirty="0" smtClean="0">
                <a:solidFill>
                  <a:schemeClr val="bg2"/>
                </a:solidFill>
              </a:rPr>
              <a:t>Золоте правило бізнесу говорить: "У бізнесі успішно працює той, хто успішно працює з людьми". </a:t>
            </a:r>
            <a:r>
              <a:rPr lang="uk-UA" b="1" i="1" u="sng" dirty="0" smtClean="0">
                <a:solidFill>
                  <a:schemeClr val="bg2"/>
                </a:solidFill>
              </a:rPr>
              <a:t>Відмінною рисою підприємств торгівлі є </a:t>
            </a:r>
            <a:r>
              <a:rPr lang="uk-UA" dirty="0" smtClean="0">
                <a:solidFill>
                  <a:schemeClr val="bg2"/>
                </a:solidFill>
              </a:rPr>
              <a:t>високий обсяг трудових операцій, безпосередньо пов'язаних з обслуговуванням покупців і потребуючого прямого контакту з ними. А ці операції із працею піддаються механізації й автоматизації, що визначає високу частку витрат живої праці на підприємствах галузі (у загальній сумі витрат обігу роздрібних торговельних підприємств витрати на зміст персоналу становлять 40-50%).</a:t>
            </a:r>
            <a:endParaRPr lang="ru-RU" dirty="0" smtClean="0">
              <a:solidFill>
                <a:schemeClr val="bg2"/>
              </a:solidFill>
            </a:endParaRPr>
          </a:p>
          <a:p>
            <a:pPr algn="just"/>
            <a:r>
              <a:rPr lang="uk-UA" dirty="0" smtClean="0">
                <a:solidFill>
                  <a:schemeClr val="bg2"/>
                </a:solidFill>
              </a:rPr>
              <a:t>Один процвітаючий американський менеджер заявив: "Кращими, із прожитих мною років я вважаю роки, вкладені в людей"</a:t>
            </a:r>
            <a:endParaRPr lang="ru-RU" dirty="0" smtClean="0">
              <a:solidFill>
                <a:schemeClr val="bg2"/>
              </a:solidFill>
            </a:endParaRPr>
          </a:p>
          <a:p>
            <a:pPr algn="just"/>
            <a:endParaRPr lang="ru-RU" dirty="0">
              <a:solidFill>
                <a:schemeClr val="bg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r>
              <a:rPr lang="uk-UA" dirty="0" smtClean="0">
                <a:solidFill>
                  <a:schemeClr val="bg2"/>
                </a:solidFill>
              </a:rPr>
              <a:t>Необхідність наближення до покупців пунктів продажу товарів масового попиту (а вони становлять переважну частину продовольчих товарів і значну частину непродовольчих товарів) утрудняє можливості їхньої концентрації. Тому основу роздрібної торговельної мережі становлять невеликі магазини із чисельністю працівників до 15 чоловік. У таких магазинах істотно обмежені можливості вузького професійного й технологічного подолу праці, що викликає відповідно високу частку сполучення трудових функцій працівниками.</a:t>
            </a:r>
            <a:endParaRPr lang="ru-RU" dirty="0" smtClean="0">
              <a:solidFill>
                <a:schemeClr val="bg2"/>
              </a:solidFill>
            </a:endParaRPr>
          </a:p>
          <a:p>
            <a:endParaRPr lang="ru-RU" dirty="0">
              <a:solidFill>
                <a:schemeClr val="bg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247966" y="1564512"/>
            <a:ext cx="8222100" cy="2710200"/>
          </a:xfrm>
        </p:spPr>
        <p:txBody>
          <a:bodyPr/>
          <a:lstStyle/>
          <a:p>
            <a:pPr algn="just"/>
            <a:r>
              <a:rPr lang="uk-UA" dirty="0" smtClean="0">
                <a:solidFill>
                  <a:schemeClr val="bg2"/>
                </a:solidFill>
              </a:rPr>
              <a:t>Ефективність праці персоналу магазинів, зайнятого безпосереднім обслуговуванням покупців, багато в чому залежить від інтенсивності купівельних потоків. А цей показник має високий ступінь аритмії протягом робочого дня й в окремі дні тижня, що визначає нерівномірність завантаження працівників, більшу частку змушених перерв у їхній роботі. Таке положення негативно позначається на продуктивності праці персоналу магазина</a:t>
            </a:r>
            <a:r>
              <a:rPr lang="uk-UA" dirty="0" smtClean="0">
                <a:solidFill>
                  <a:schemeClr val="bg2"/>
                </a:solidFill>
              </a:rPr>
              <a:t>.</a:t>
            </a:r>
          </a:p>
          <a:p>
            <a:pPr algn="just"/>
            <a:r>
              <a:rPr lang="uk-UA" dirty="0" smtClean="0"/>
              <a:t>Головна мета управління персоналом складається у формуванні чисельності й складу працівників, що відповідають специфіці діяльності даного торговельного підприємства й здатних забезпечувати основні завдання його розвитку в майбутньому періоді.</a:t>
            </a:r>
            <a:endParaRPr lang="ru-RU" dirty="0" smtClean="0"/>
          </a:p>
          <a:p>
            <a:pPr algn="just"/>
            <a:endParaRPr lang="ru-RU" dirty="0" smtClean="0">
              <a:solidFill>
                <a:schemeClr val="bg2"/>
              </a:solidFill>
            </a:endParaRPr>
          </a:p>
          <a:p>
            <a:endParaRPr lang="ru-RU" dirty="0"/>
          </a:p>
        </p:txBody>
      </p:sp>
      <p:sp>
        <p:nvSpPr>
          <p:cNvPr id="5734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Ефективність праці персоналу магазинів, зайнятого безпосереднім обслуговуванням покупців, багато в чому залежить від інтенсивності купівельних потоків. А цей показник має високий ступінь аритмії протягом робочого дня й в окремі дні тижня, що визначає нерівномірність завантаження працівників, більшу частку змушених перерв у їхній роботі. Таке положення негативно позначається на продуктивності праці персоналу магазина.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1800" b="1" dirty="0" smtClean="0">
                <a:solidFill>
                  <a:schemeClr val="bg2"/>
                </a:solidFill>
              </a:rPr>
              <a:t>Процес управління персоналом торговельного підприємства базується на наступних основних принципах:</a:t>
            </a:r>
            <a:r>
              <a:rPr lang="ru-RU" dirty="0" smtClean="0"/>
              <a:t/>
            </a:r>
            <a:br>
              <a:rPr lang="ru-RU" dirty="0" smtClean="0"/>
            </a:br>
            <a:endParaRPr lang="ru-RU" dirty="0"/>
          </a:p>
        </p:txBody>
      </p:sp>
      <p:sp>
        <p:nvSpPr>
          <p:cNvPr id="3" name="Текст 2"/>
          <p:cNvSpPr>
            <a:spLocks noGrp="1"/>
          </p:cNvSpPr>
          <p:nvPr>
            <p:ph type="body" idx="1"/>
          </p:nvPr>
        </p:nvSpPr>
        <p:spPr>
          <a:xfrm>
            <a:off x="149290" y="1632857"/>
            <a:ext cx="8544710" cy="2996418"/>
          </a:xfrm>
        </p:spPr>
        <p:txBody>
          <a:bodyPr/>
          <a:lstStyle/>
          <a:p>
            <a:pPr algn="just"/>
            <a:r>
              <a:rPr lang="uk-UA" sz="1600" dirty="0" smtClean="0">
                <a:solidFill>
                  <a:schemeClr val="bg2"/>
                </a:solidFill>
              </a:rPr>
              <a:t>1. Система формування й використання персоналу торговельного підприємства повинна бути підлегла загальної стратегії його розвитку. Управління персоналом повинне бути інтегроване зі стратегією управління товарообігом і торговельними послугами, розвитку матеріально-технічної бази, фінансового розвитку торговельного підприємства.</a:t>
            </a:r>
            <a:endParaRPr lang="ru-RU" sz="1600" dirty="0" smtClean="0">
              <a:solidFill>
                <a:schemeClr val="bg2"/>
              </a:solidFill>
            </a:endParaRPr>
          </a:p>
          <a:p>
            <a:pPr algn="just"/>
            <a:r>
              <a:rPr lang="uk-UA" sz="1600" dirty="0" smtClean="0">
                <a:solidFill>
                  <a:schemeClr val="bg2"/>
                </a:solidFill>
              </a:rPr>
              <a:t>2. У процесі управління персоналом повинна переслідуватися мета стабілізації складу працівників. З економічних позицій висока плинність персоналу на підприємствах торгівлі обходиться дуже дорого навіть стосовно робочих спеціальностей, а досвідчених, висококваліфікованих фахівців і менеджерів замінити дуже складно (лише первісна їхня підготовка в системі вищого утворення обходиться торговельному підприємству в суму, еквівалентну 10-25 тис. доларів США).</a:t>
            </a:r>
            <a:endParaRPr lang="ru-RU" sz="1600" dirty="0" smtClean="0">
              <a:solidFill>
                <a:schemeClr val="bg2"/>
              </a:solidFill>
            </a:endParaRPr>
          </a:p>
          <a:p>
            <a:endParaRPr lang="ru-RU"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0" y="1679510"/>
            <a:ext cx="9144000" cy="2949765"/>
          </a:xfrm>
        </p:spPr>
        <p:txBody>
          <a:bodyPr/>
          <a:lstStyle/>
          <a:p>
            <a:r>
              <a:rPr lang="uk-UA" sz="1600" dirty="0" smtClean="0">
                <a:solidFill>
                  <a:schemeClr val="bg2"/>
                </a:solidFill>
              </a:rPr>
              <a:t>3. У процесі управління персоналом невеликих магазинів (до 15 чоловік) варто відмовлятися від твердої класифікації робіт. Найбільша ефективність використання персоналу таких магазинів досягається при сполученні професій працівників для забезпечення виконання необхідного обсягу різних видів робіт.</a:t>
            </a:r>
            <a:endParaRPr lang="ru-RU" sz="1600" dirty="0" smtClean="0">
              <a:solidFill>
                <a:schemeClr val="bg2"/>
              </a:solidFill>
            </a:endParaRPr>
          </a:p>
          <a:p>
            <a:r>
              <a:rPr lang="uk-UA" sz="1600" dirty="0" smtClean="0">
                <a:solidFill>
                  <a:schemeClr val="bg2"/>
                </a:solidFill>
              </a:rPr>
              <a:t>4. Відбір працівників, на яких намічено поширити гарантію зайнятості у фіксованому періоді, повинен здійснюватися на конкурсній основі. У першу чергу цей принцип ставиться до найманих робітників - головним менеджерам і фахівцям торговельних підприємств, але може бути розповсюджений і на кваліфікованих продавців по реалізації товарів найбільш складних асортиментів. У процесі конкурсного відбору перевага повинне віддаватися працівникам, які володіють не тільки високою кваліфікацією, але й здатністю до індивідуального пошуку, адаптації до високої динамічної кон'юнктури споживчого ринку.</a:t>
            </a:r>
            <a:endParaRPr lang="ru-RU" sz="1600" dirty="0" smtClean="0">
              <a:solidFill>
                <a:schemeClr val="bg2"/>
              </a:solidFill>
            </a:endParaRPr>
          </a:p>
          <a:p>
            <a:endParaRPr lang="ru-RU" sz="1600" dirty="0">
              <a:solidFill>
                <a:schemeClr val="bg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149290" y="1455576"/>
            <a:ext cx="8994710" cy="3173699"/>
          </a:xfrm>
        </p:spPr>
        <p:txBody>
          <a:bodyPr/>
          <a:lstStyle/>
          <a:p>
            <a:pPr algn="just">
              <a:buNone/>
            </a:pPr>
            <a:r>
              <a:rPr lang="uk-UA" sz="1400" dirty="0" smtClean="0">
                <a:solidFill>
                  <a:schemeClr val="bg2"/>
                </a:solidFill>
              </a:rPr>
              <a:t>5. У процесі формування й використання персоналу необхідно враховувати трудову мотивацію основних працівників і прагнути до її реалізації в рамках можливостей торговельного підприємства. Формування трудової мотивації відображає зміни ціннісних пріоритетів працівників в умовах переходу до ринкової економіки, бажання найманих робітників до співробітництва й партнерства із власниками підприємства на довгостроковій основі.</a:t>
            </a:r>
            <a:endParaRPr lang="ru-RU" sz="1400" dirty="0" smtClean="0">
              <a:solidFill>
                <a:schemeClr val="bg2"/>
              </a:solidFill>
            </a:endParaRPr>
          </a:p>
          <a:p>
            <a:pPr algn="just"/>
            <a:r>
              <a:rPr lang="uk-UA" sz="1400" dirty="0" smtClean="0">
                <a:solidFill>
                  <a:schemeClr val="bg2"/>
                </a:solidFill>
              </a:rPr>
              <a:t>Ще письменник Ф.Достоєвський в "Записках з мертвого будинку" писав: "Якщо ви хочете, щоб робота для людини перетворилася з радості, у свого роду покарання для нього - змусьте його робити даремну, безглузду роботу". </a:t>
            </a:r>
            <a:endParaRPr lang="ru-RU" sz="1400" dirty="0" smtClean="0">
              <a:solidFill>
                <a:schemeClr val="bg2"/>
              </a:solidFill>
            </a:endParaRPr>
          </a:p>
          <a:p>
            <a:pPr algn="just">
              <a:buNone/>
            </a:pPr>
            <a:r>
              <a:rPr lang="uk-UA" sz="1400" dirty="0" smtClean="0">
                <a:solidFill>
                  <a:schemeClr val="bg2"/>
                </a:solidFill>
              </a:rPr>
              <a:t>6. У процесі управління персоналом торговельного підприємства повинні обов'язково враховуватися правові норми державного регулювання зайнятості й оплати праці. Це ставиться до порядку прийому працівників на роботу, забезпеченню відповідних режимів й умов їхньої праці, дотриманню мінімальної границі заробітної плати, забезпеченню відповідних соціальних виплат й іншим установленим правовим нормам у цій сфері.</a:t>
            </a:r>
            <a:endParaRPr lang="ru-RU" sz="1400" dirty="0" smtClean="0">
              <a:solidFill>
                <a:schemeClr val="bg2"/>
              </a:solidFill>
            </a:endParaRPr>
          </a:p>
          <a:p>
            <a:pPr>
              <a:buNone/>
            </a:pPr>
            <a:endParaRPr lang="ru-RU" dirty="0" smtClean="0"/>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3. </a:t>
            </a:r>
            <a:endParaRPr lang="ru-RU" dirty="0"/>
          </a:p>
        </p:txBody>
      </p:sp>
      <p:sp>
        <p:nvSpPr>
          <p:cNvPr id="3" name="Текст 2"/>
          <p:cNvSpPr>
            <a:spLocks noGrp="1"/>
          </p:cNvSpPr>
          <p:nvPr>
            <p:ph type="body" idx="1"/>
          </p:nvPr>
        </p:nvSpPr>
        <p:spPr>
          <a:xfrm>
            <a:off x="462569" y="1732463"/>
            <a:ext cx="8222100" cy="2710200"/>
          </a:xfrm>
        </p:spPr>
        <p:txBody>
          <a:bodyPr/>
          <a:lstStyle/>
          <a:p>
            <a:r>
              <a:rPr lang="uk-UA" dirty="0" smtClean="0">
                <a:solidFill>
                  <a:schemeClr val="bg2"/>
                </a:solidFill>
              </a:rPr>
              <a:t>Основною метою управління чисельністю й складом персоналу є оптимізація витрат живої праці на виконання основних видів робіт, пов'язаних з діяльністю торговельного підприємства, і забезпечення заповнення необхідних робочих місць працівниками відповідних професій, спеціальностей і рівнів кваліфікації. Реалізація цієї функції управління персоналом найбільшою мірою повинна бути вв'язана із загальною стратегією торговельного менеджменту, тому що сформований на підприємстві трудовий потенціал і буде забезпечувати здійснення всіх стратегічних цілей і напрямків його діяльності.</a:t>
            </a:r>
            <a:endParaRPr lang="ru-RU" dirty="0" smtClean="0">
              <a:solidFill>
                <a:schemeClr val="bg2"/>
              </a:solidFill>
            </a:endParaRPr>
          </a:p>
          <a:p>
            <a:endParaRPr lang="ru-RU" dirty="0">
              <a:solidFill>
                <a:schemeClr val="bg2"/>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3894" y="598765"/>
            <a:ext cx="8222100" cy="767700"/>
          </a:xfrm>
        </p:spPr>
        <p:txBody>
          <a:bodyPr/>
          <a:lstStyle/>
          <a:p>
            <a:pPr algn="ctr"/>
            <a:r>
              <a:rPr lang="uk-UA" sz="1800" b="1" dirty="0" smtClean="0">
                <a:solidFill>
                  <a:schemeClr val="bg2"/>
                </a:solidFill>
              </a:rPr>
              <a:t>Управління чисельністю й складом персоналу охоплює ряд послідовно виконуваних етапів робіт:</a:t>
            </a:r>
            <a:r>
              <a:rPr lang="ru-RU" b="1" dirty="0" smtClean="0"/>
              <a:t/>
            </a:r>
            <a:br>
              <a:rPr lang="ru-RU" b="1" dirty="0" smtClean="0"/>
            </a:br>
            <a:endParaRPr lang="ru-RU" b="1" dirty="0"/>
          </a:p>
        </p:txBody>
      </p:sp>
      <p:sp>
        <p:nvSpPr>
          <p:cNvPr id="3" name="Текст 2"/>
          <p:cNvSpPr>
            <a:spLocks noGrp="1"/>
          </p:cNvSpPr>
          <p:nvPr>
            <p:ph type="body" idx="1"/>
          </p:nvPr>
        </p:nvSpPr>
        <p:spPr/>
        <p:txBody>
          <a:bodyPr/>
          <a:lstStyle/>
          <a:p>
            <a:pPr algn="just"/>
            <a:r>
              <a:rPr lang="uk-UA" dirty="0" smtClean="0"/>
              <a:t>1.	Проектування трудових процесів на підприємствах передбачає визначення загального обсягу робіт і його розподіл у розрізі окремих груп виконавців. </a:t>
            </a:r>
            <a:endParaRPr lang="ru-RU" dirty="0" smtClean="0"/>
          </a:p>
          <a:p>
            <a:pPr algn="just"/>
            <a:r>
              <a:rPr lang="uk-UA" dirty="0" smtClean="0"/>
              <a:t>2.	Формування персоналу підприємства передбачає здійснення комплексу заходів щодо відбору необхідних працівників на ринку праці, їхній підготовці у відповідних навчальних закладах, а також по підвищенню кваліфікації власних працівників. При цьому забезпечується заміна працівників, що вибувають.</a:t>
            </a:r>
            <a:endParaRPr lang="ru-RU" dirty="0" smtClean="0"/>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238634" y="1660849"/>
            <a:ext cx="8718753" cy="2753822"/>
          </a:xfrm>
        </p:spPr>
        <p:txBody>
          <a:bodyPr/>
          <a:lstStyle/>
          <a:p>
            <a:pPr algn="just"/>
            <a:r>
              <a:rPr lang="uk-UA" sz="1600" dirty="0" smtClean="0">
                <a:solidFill>
                  <a:schemeClr val="bg2"/>
                </a:solidFill>
              </a:rPr>
              <a:t>3.	Пошук й оцінка можливих резервів росту продуктивності праці на підприємстві здійснюється на основі її аналізу. При проведенні такого аналізу використається обрана для оцінки система основних і допоміжних показників продуктивності праці</a:t>
            </a:r>
            <a:r>
              <a:rPr lang="uk-UA" sz="1600" dirty="0" smtClean="0">
                <a:solidFill>
                  <a:schemeClr val="bg2"/>
                </a:solidFill>
              </a:rPr>
              <a:t>.</a:t>
            </a:r>
          </a:p>
          <a:p>
            <a:pPr algn="just"/>
            <a:r>
              <a:rPr lang="uk-UA" sz="1600" dirty="0" err="1" smtClean="0">
                <a:solidFill>
                  <a:schemeClr val="bg2"/>
                </a:solidFill>
              </a:rPr>
              <a:t>Будет</a:t>
            </a:r>
            <a:r>
              <a:rPr lang="uk-UA" sz="1600" dirty="0" smtClean="0">
                <a:solidFill>
                  <a:schemeClr val="bg2"/>
                </a:solidFill>
              </a:rPr>
              <a:t> и 4</a:t>
            </a:r>
          </a:p>
          <a:p>
            <a:pPr algn="just"/>
            <a:endParaRPr lang="ru-RU" sz="1600" dirty="0" smtClean="0">
              <a:solidFill>
                <a:schemeClr val="bg2"/>
              </a:solidFill>
            </a:endParaRP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uk-UA" sz="1800" b="1" dirty="0" smtClean="0">
                <a:solidFill>
                  <a:schemeClr val="bg2"/>
                </a:solidFill>
              </a:rPr>
              <a:t>У процесі пошуку можливих резервів росту продуктивності праці варто мати на увазі, що її підвищення на підприємствах торгівлі може бути досягнуте при дотриманні кожного з перерахованих нижче умов:</a:t>
            </a:r>
            <a:r>
              <a:rPr lang="ru-RU" sz="1800" b="1" dirty="0" smtClean="0">
                <a:solidFill>
                  <a:schemeClr val="bg2"/>
                </a:solidFill>
              </a:rPr>
              <a:t/>
            </a:r>
            <a:br>
              <a:rPr lang="ru-RU" sz="1800" b="1" dirty="0" smtClean="0">
                <a:solidFill>
                  <a:schemeClr val="bg2"/>
                </a:solidFill>
              </a:rPr>
            </a:br>
            <a:endParaRPr lang="ru-RU" sz="1800" b="1" dirty="0">
              <a:solidFill>
                <a:schemeClr val="bg2"/>
              </a:solidFill>
            </a:endParaRPr>
          </a:p>
        </p:txBody>
      </p:sp>
      <p:sp>
        <p:nvSpPr>
          <p:cNvPr id="3" name="Текст 2"/>
          <p:cNvSpPr>
            <a:spLocks noGrp="1"/>
          </p:cNvSpPr>
          <p:nvPr>
            <p:ph type="body" idx="1"/>
          </p:nvPr>
        </p:nvSpPr>
        <p:spPr>
          <a:xfrm>
            <a:off x="135998" y="1754154"/>
            <a:ext cx="9008002" cy="2651185"/>
          </a:xfrm>
        </p:spPr>
        <p:txBody>
          <a:bodyPr/>
          <a:lstStyle/>
          <a:p>
            <a:r>
              <a:rPr lang="uk-UA" dirty="0" smtClean="0"/>
              <a:t>а</a:t>
            </a:r>
            <a:r>
              <a:rPr lang="uk-UA" dirty="0" smtClean="0"/>
              <a:t>) результати діяльності працівників зростають, а витрати праці зменшуються;</a:t>
            </a:r>
            <a:endParaRPr lang="ru-RU" dirty="0" smtClean="0"/>
          </a:p>
          <a:p>
            <a:r>
              <a:rPr lang="uk-UA" dirty="0" smtClean="0"/>
              <a:t>б) результати діяльності працівників зростають, а витрати праці залишаються незмінними;</a:t>
            </a:r>
            <a:endParaRPr lang="ru-RU" dirty="0" smtClean="0"/>
          </a:p>
          <a:p>
            <a:r>
              <a:rPr lang="uk-UA" dirty="0" smtClean="0"/>
              <a:t>в) результати діяльності працівників зростають, витрати праці також зростають, але меншими темпами;</a:t>
            </a:r>
            <a:endParaRPr lang="ru-RU" dirty="0" smtClean="0"/>
          </a:p>
          <a:p>
            <a:r>
              <a:rPr lang="uk-UA" dirty="0" smtClean="0"/>
              <a:t>г) результати діяльності працівників залишаються незмінними, а витрати праці знижуються;</a:t>
            </a:r>
            <a:endParaRPr lang="ru-RU" dirty="0" smtClean="0"/>
          </a:p>
          <a:p>
            <a:r>
              <a:rPr lang="uk-UA" dirty="0" smtClean="0"/>
              <a:t>д) результати діяльності працівників знижуються, витрати праці також знижуються, але більшими темпами.</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uk-UA" sz="1600" b="1" dirty="0" smtClean="0">
                <a:solidFill>
                  <a:schemeClr val="bg2"/>
                </a:solidFill>
              </a:rPr>
              <a:t>Організація праці працівників магазина спрямована на здійснення:</a:t>
            </a:r>
            <a:r>
              <a:rPr lang="ru-RU" dirty="0" smtClean="0"/>
              <a:t/>
            </a:r>
            <a:br>
              <a:rPr lang="ru-RU" dirty="0" smtClean="0"/>
            </a:br>
            <a:endParaRPr lang="ru-RU" dirty="0"/>
          </a:p>
        </p:txBody>
      </p:sp>
      <p:sp>
        <p:nvSpPr>
          <p:cNvPr id="3" name="Текст 2"/>
          <p:cNvSpPr>
            <a:spLocks noGrp="1"/>
          </p:cNvSpPr>
          <p:nvPr>
            <p:ph type="body" idx="1"/>
          </p:nvPr>
        </p:nvSpPr>
        <p:spPr/>
        <p:txBody>
          <a:bodyPr/>
          <a:lstStyle/>
          <a:p>
            <a:r>
              <a:rPr lang="uk-UA" dirty="0" smtClean="0"/>
              <a:t>- організаційно-технічних, економічних, санітарно-гігієнічних заходів;</a:t>
            </a:r>
            <a:endParaRPr lang="ru-RU" dirty="0" smtClean="0"/>
          </a:p>
          <a:p>
            <a:r>
              <a:rPr lang="uk-UA" dirty="0" smtClean="0"/>
              <a:t>- ефективного використання торговельних й інших площ, устаткування й персоналу;</a:t>
            </a:r>
            <a:endParaRPr lang="ru-RU" dirty="0" smtClean="0"/>
          </a:p>
          <a:p>
            <a:r>
              <a:rPr lang="uk-UA" dirty="0" smtClean="0"/>
              <a:t>- сприятливих умов праці й на цій основі, забезпечення високого рівня обслуговування споживачів.</a:t>
            </a:r>
            <a:endParaRPr lang="ru-RU" dirty="0" smtClean="0"/>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r>
              <a:rPr lang="uk-UA" dirty="0" smtClean="0"/>
              <a:t>У японських "кружках якості" менеджери бачать резерви підвищення ефективності в боротьбі із трьома "м":</a:t>
            </a:r>
            <a:endParaRPr lang="ru-RU" dirty="0" smtClean="0"/>
          </a:p>
          <a:p>
            <a:r>
              <a:rPr lang="uk-UA" dirty="0" smtClean="0"/>
              <a:t>		</a:t>
            </a:r>
            <a:r>
              <a:rPr lang="uk-UA" dirty="0" err="1" smtClean="0"/>
              <a:t>мута</a:t>
            </a:r>
            <a:r>
              <a:rPr lang="uk-UA" dirty="0" smtClean="0"/>
              <a:t> - даремні витрати праці;</a:t>
            </a:r>
            <a:endParaRPr lang="ru-RU" dirty="0" smtClean="0"/>
          </a:p>
          <a:p>
            <a:r>
              <a:rPr lang="uk-UA" dirty="0" smtClean="0"/>
              <a:t>		мура - нерівномірність у роботі, зриви у виробництві;</a:t>
            </a:r>
            <a:endParaRPr lang="ru-RU" dirty="0" smtClean="0"/>
          </a:p>
          <a:p>
            <a:r>
              <a:rPr lang="uk-UA" dirty="0" smtClean="0"/>
              <a:t>		мури - перевитрата ресурсів.</a:t>
            </a:r>
            <a:endParaRPr lang="ru-RU" dirty="0" smtClean="0"/>
          </a:p>
          <a:p>
            <a:r>
              <a:rPr lang="uk-UA" dirty="0" smtClean="0"/>
              <a:t>Один американський менеджер заявив: "Якщо мені треба оцінити якість роботи керівника, то в першу чергу я хочу знати одне - як працюють його підлеглі. Якщо я бачу рядових співробітників, якість роботи яких постійно поліпшується - я розумію, що вони працюють під початком гарного керівника".</a:t>
            </a:r>
            <a:endParaRPr lang="ru-RU" dirty="0" smtClean="0"/>
          </a:p>
          <a:p>
            <a:pPr>
              <a:buNone/>
            </a:pP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r>
              <a:rPr lang="uk-UA" dirty="0" smtClean="0"/>
              <a:t>4.	Розробка заходів щодо забезпечення реалізації резервів росту продуктивності праці на підприємстві організується в розрізі основних напрямків </a:t>
            </a:r>
            <a:r>
              <a:rPr lang="uk-UA" dirty="0" smtClean="0">
                <a:solidFill>
                  <a:schemeClr val="bg2"/>
                </a:solidFill>
              </a:rPr>
              <a:t>його</a:t>
            </a:r>
            <a:r>
              <a:rPr lang="uk-UA" dirty="0" smtClean="0"/>
              <a:t> діяльності. Ці напрямки підрозділяються звичайно на наступні основні групи:</a:t>
            </a:r>
            <a:endParaRPr lang="ru-RU" dirty="0" smtClean="0"/>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111967" y="1138334"/>
            <a:ext cx="9032033" cy="3229683"/>
          </a:xfrm>
        </p:spPr>
        <p:txBody>
          <a:bodyPr/>
          <a:lstStyle/>
          <a:p>
            <a:pPr algn="just"/>
            <a:r>
              <a:rPr lang="uk-UA" sz="1400" dirty="0" smtClean="0"/>
              <a:t>а) організаційні. До них ставляться заходи щодо вдосконалювання організаційної структури управління підприємством; удосконалюванню форм товарної спеціалізації окремих структурних одиниць і підрозділів; впровадженню прогресивних форм організації праці; удосконалюванню режимів роботи магазинів і т.п.;</a:t>
            </a:r>
            <a:endParaRPr lang="ru-RU" sz="1400" dirty="0" smtClean="0"/>
          </a:p>
          <a:p>
            <a:pPr algn="just"/>
            <a:r>
              <a:rPr lang="uk-UA" sz="1400" dirty="0" smtClean="0"/>
              <a:t>б) технічні. До них ставляться заходи щодо підвищення рівня механізації праці працівників; впровадженню більше продуктивних машин, механізмів й устаткування; підвищенню коефіцієнтів використання машин і механізмів у часі й по потужності й т.п.;</a:t>
            </a:r>
            <a:endParaRPr lang="ru-RU" sz="1400" dirty="0" smtClean="0"/>
          </a:p>
          <a:p>
            <a:pPr algn="just"/>
            <a:r>
              <a:rPr lang="uk-UA" sz="1400" dirty="0" smtClean="0"/>
              <a:t>в) технологічні. До них ставляться заходи щодо впровадження прогресивної технології руху товарів з використанням з; впровадженню прогресивних методів продажі товарів і нових видів торговельних послуг покупцям; удосконалюванню технології здійснення вантажно-розвантажувальних робіт і т.п.;</a:t>
            </a:r>
            <a:endParaRPr lang="ru-RU" sz="1400" dirty="0" smtClean="0"/>
          </a:p>
          <a:p>
            <a:pPr algn="just"/>
            <a:r>
              <a:rPr lang="uk-UA" sz="1400" dirty="0" smtClean="0"/>
              <a:t>г) економічні. До них ставляться заходи щодо формування центрів відповідальності на базі окремих структурних одиниць і підрозділів із правом самостійного розпорядження частиною суми отриманого прибутку; удосконалюванню системи участі найманих робітників у прибутках і т.п.;</a:t>
            </a:r>
            <a:endParaRPr lang="ru-RU" sz="1400" dirty="0" smtClean="0"/>
          </a:p>
          <a:p>
            <a:pPr algn="just"/>
            <a:r>
              <a:rPr lang="uk-UA" sz="1400" dirty="0" smtClean="0"/>
              <a:t>д) соціальні. До них ставляться заходи щодо зміцнення трудової дисципліни на підприємстві; удосконалюванню умов праці й побуту персоналу; створенню сприятливого психологічного клімату й т.п.</a:t>
            </a:r>
            <a:endParaRPr lang="ru-RU" sz="1400" dirty="0" smtClean="0"/>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0" y="1679509"/>
            <a:ext cx="9144000" cy="2949765"/>
          </a:xfrm>
        </p:spPr>
        <p:txBody>
          <a:bodyPr/>
          <a:lstStyle/>
          <a:p>
            <a:pPr algn="just"/>
            <a:r>
              <a:rPr lang="uk-UA" dirty="0" smtClean="0"/>
              <a:t>5</a:t>
            </a:r>
            <a:r>
              <a:rPr lang="uk-UA" sz="1600" dirty="0" smtClean="0"/>
              <a:t>.	Вибір форм і систем заробітної плати являє собою початковий етап організації стимулювання праці персоналу. На підприємствах торгівлі застосовуються дві форми оплати праці: погодинна й відрядна. При погодинній формі заробітна плата нараховується працівникові по його тарифній ставці або окладу за фактично відпрацьований час. Відрядна форма являє собою оплату залежно від виконаного обсягу робіт по заздалегідь установлених відрядних розцінках.</a:t>
            </a:r>
            <a:endParaRPr lang="ru-RU" sz="1600" dirty="0" smtClean="0"/>
          </a:p>
          <a:p>
            <a:pPr algn="just"/>
            <a:r>
              <a:rPr lang="uk-UA" sz="1600" dirty="0" smtClean="0"/>
              <a:t>Кожна із цих форм оплати праці підрозділяється на окремі системи. Традиційними для підприємств торгівлі є почасово-преміальна й відрядно-преміальна системи оплати праці. Сутність цих систем укладається в тім, що поряд з тарифним окладом (ставками) або прямим відрядним заробітком, працівникам виплачуються премії за окремі досягнення в роботі. При цьому відрядно-преміальна система оплати праці може підрозділятися на колективну й індивідуальну.</a:t>
            </a:r>
            <a:endParaRPr lang="ru-RU" sz="1600" dirty="0" smtClean="0"/>
          </a:p>
          <a:p>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000" b="1" i="1" dirty="0" smtClean="0">
                <a:solidFill>
                  <a:schemeClr val="bg2"/>
                </a:solidFill>
              </a:rPr>
              <a:t>У магазині розрізняють дві форми організації праці:</a:t>
            </a:r>
            <a:r>
              <a:rPr lang="ru-RU" sz="2000" b="1" i="1" dirty="0" smtClean="0">
                <a:solidFill>
                  <a:schemeClr val="bg2"/>
                </a:solidFill>
              </a:rPr>
              <a:t/>
            </a:r>
            <a:br>
              <a:rPr lang="ru-RU" sz="2000" b="1" i="1" dirty="0" smtClean="0">
                <a:solidFill>
                  <a:schemeClr val="bg2"/>
                </a:solidFill>
              </a:rPr>
            </a:br>
            <a:endParaRPr lang="ru-RU" sz="2000" b="1" i="1" dirty="0">
              <a:solidFill>
                <a:schemeClr val="bg2"/>
              </a:solidFill>
            </a:endParaRPr>
          </a:p>
        </p:txBody>
      </p:sp>
      <p:sp>
        <p:nvSpPr>
          <p:cNvPr id="3" name="Текст 2"/>
          <p:cNvSpPr>
            <a:spLocks noGrp="1"/>
          </p:cNvSpPr>
          <p:nvPr>
            <p:ph type="body" idx="1"/>
          </p:nvPr>
        </p:nvSpPr>
        <p:spPr/>
        <p:txBody>
          <a:bodyPr/>
          <a:lstStyle/>
          <a:p>
            <a:r>
              <a:rPr lang="uk-UA" dirty="0" smtClean="0">
                <a:solidFill>
                  <a:schemeClr val="bg2"/>
                </a:solidFill>
              </a:rPr>
              <a:t>- індивідуальну. При </a:t>
            </a:r>
            <a:r>
              <a:rPr lang="uk-UA" dirty="0" smtClean="0">
                <a:solidFill>
                  <a:schemeClr val="bg2"/>
                </a:solidFill>
              </a:rPr>
              <a:t>індивідуальній формі організації праці, працівник магазина використається на певній ділянці торгово-технологічного процесу. На нього покладає особиста відповідальність за схоронність товарно-матеріальних цінностей, обслуговування покупців.</a:t>
            </a:r>
            <a:endParaRPr lang="ru-RU" dirty="0" smtClean="0">
              <a:solidFill>
                <a:schemeClr val="bg2"/>
              </a:solidFill>
            </a:endParaRPr>
          </a:p>
          <a:p>
            <a:r>
              <a:rPr lang="ru-RU" dirty="0" smtClean="0">
                <a:solidFill>
                  <a:schemeClr val="bg2"/>
                </a:solidFill>
              </a:rPr>
              <a:t> </a:t>
            </a:r>
            <a:r>
              <a:rPr lang="uk-UA" dirty="0" smtClean="0">
                <a:solidFill>
                  <a:schemeClr val="bg2"/>
                </a:solidFill>
              </a:rPr>
              <a:t>- бригадну. При </a:t>
            </a:r>
            <a:r>
              <a:rPr lang="uk-UA" dirty="0" smtClean="0">
                <a:solidFill>
                  <a:schemeClr val="bg2"/>
                </a:solidFill>
              </a:rPr>
              <a:t>бригадній формі,  працівники поєднуються в бригади в межах відділу, секції й т.д. Вони несуть загальну відповідальність за результати роботи, за схоронність цінностей.</a:t>
            </a:r>
            <a:endParaRPr lang="ru-RU" dirty="0" smtClean="0">
              <a:solidFill>
                <a:schemeClr val="bg2"/>
              </a:solidFill>
            </a:endParaRPr>
          </a:p>
          <a:p>
            <a:pPr algn="just">
              <a:buNone/>
            </a:pPr>
            <a:endParaRPr lang="ru-RU" dirty="0" smtClean="0"/>
          </a:p>
          <a:p>
            <a:endParaRPr lang="ru-RU"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У магазині розрізняють дві форми організації праці:</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індивідуальну;</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бригадну.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pPr algn="just">
              <a:buNone/>
            </a:pPr>
            <a:r>
              <a:rPr lang="uk-UA" dirty="0" smtClean="0">
                <a:solidFill>
                  <a:schemeClr val="bg2"/>
                </a:solidFill>
              </a:rPr>
              <a:t>Японський менеджер А. </a:t>
            </a:r>
            <a:r>
              <a:rPr lang="uk-UA" dirty="0" err="1" smtClean="0">
                <a:solidFill>
                  <a:schemeClr val="bg2"/>
                </a:solidFill>
              </a:rPr>
              <a:t>Моріта</a:t>
            </a:r>
            <a:r>
              <a:rPr lang="uk-UA" dirty="0" smtClean="0">
                <a:solidFill>
                  <a:schemeClr val="bg2"/>
                </a:solidFill>
              </a:rPr>
              <a:t> в книзі "Зроблене в Японії" заявляє: "Я вважаю, що про якості менеджера треба судити по тому, як добре він може організовувати велику кількість людей і наскільки ефективно він може домогтися найкращих результатів від кожного з них, зливаючи в єдине ціле".</a:t>
            </a:r>
            <a:endParaRPr lang="ru-RU" dirty="0" smtClean="0">
              <a:solidFill>
                <a:schemeClr val="bg2"/>
              </a:solidFill>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400" b="1" dirty="0" smtClean="0">
                <a:solidFill>
                  <a:schemeClr val="bg2"/>
                </a:solidFill>
              </a:rPr>
              <a:t>Чисельність працівників і структура штату магазина (штатний розклад) залежить від:</a:t>
            </a:r>
            <a:r>
              <a:rPr lang="ru-RU" sz="2400" b="1" dirty="0" smtClean="0">
                <a:solidFill>
                  <a:schemeClr val="bg2"/>
                </a:solidFill>
              </a:rPr>
              <a:t/>
            </a:r>
            <a:br>
              <a:rPr lang="ru-RU" sz="2400" b="1" dirty="0" smtClean="0">
                <a:solidFill>
                  <a:schemeClr val="bg2"/>
                </a:solidFill>
              </a:rPr>
            </a:br>
            <a:endParaRPr lang="ru-RU" sz="2400" b="1" dirty="0">
              <a:solidFill>
                <a:schemeClr val="bg2"/>
              </a:solidFill>
            </a:endParaRPr>
          </a:p>
        </p:txBody>
      </p:sp>
      <p:sp>
        <p:nvSpPr>
          <p:cNvPr id="3" name="Текст 2"/>
          <p:cNvSpPr>
            <a:spLocks noGrp="1"/>
          </p:cNvSpPr>
          <p:nvPr>
            <p:ph type="body" idx="1"/>
          </p:nvPr>
        </p:nvSpPr>
        <p:spPr/>
        <p:txBody>
          <a:bodyPr/>
          <a:lstStyle/>
          <a:p>
            <a:r>
              <a:rPr lang="uk-UA" dirty="0" smtClean="0"/>
              <a:t>- </a:t>
            </a:r>
            <a:r>
              <a:rPr lang="uk-UA" dirty="0" smtClean="0"/>
              <a:t>типу підприємства й розміру його площ;</a:t>
            </a:r>
            <a:endParaRPr lang="ru-RU" dirty="0" smtClean="0"/>
          </a:p>
          <a:p>
            <a:r>
              <a:rPr lang="uk-UA" dirty="0" smtClean="0"/>
              <a:t>- обсягу продажу;</a:t>
            </a:r>
            <a:endParaRPr lang="ru-RU" dirty="0" smtClean="0"/>
          </a:p>
          <a:p>
            <a:r>
              <a:rPr lang="uk-UA" dirty="0" smtClean="0"/>
              <a:t>- умов і режиму роботи;</a:t>
            </a:r>
            <a:endParaRPr lang="ru-RU" dirty="0" smtClean="0"/>
          </a:p>
          <a:p>
            <a:r>
              <a:rPr lang="uk-UA" dirty="0" smtClean="0"/>
              <a:t>- методу продажу товарів;</a:t>
            </a:r>
            <a:endParaRPr lang="ru-RU" dirty="0" smtClean="0"/>
          </a:p>
          <a:p>
            <a:r>
              <a:rPr lang="uk-UA" dirty="0" smtClean="0"/>
              <a:t>- кількості робочих місць.</a:t>
            </a:r>
            <a:endParaRPr lang="ru-RU" dirty="0" smtClean="0"/>
          </a:p>
          <a:p>
            <a:endParaRPr lang="ru-RU" dirty="0"/>
          </a:p>
        </p:txBody>
      </p:sp>
      <p:sp>
        <p:nvSpPr>
          <p:cNvPr id="450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Чисельність працівників і структура штату магазина (штатний розклад) залежить від:</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типу підприємства й розміру його площ;</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обсягу продажу;</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умов і режиму роботи;</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методу продажу товарів;</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кількості робочих місць.</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000" b="1" dirty="0" smtClean="0">
                <a:solidFill>
                  <a:schemeClr val="bg2"/>
                </a:solidFill>
              </a:rPr>
              <a:t>В організації праці в магазинах важливе значення має </a:t>
            </a:r>
            <a:r>
              <a:rPr lang="uk-UA" sz="2000" b="1" dirty="0" smtClean="0">
                <a:solidFill>
                  <a:schemeClr val="bg2"/>
                </a:solidFill>
              </a:rPr>
              <a:t>раціональний</a:t>
            </a:r>
            <a:r>
              <a:rPr lang="uk-UA" sz="2000" b="1" u="sng" dirty="0" smtClean="0">
                <a:solidFill>
                  <a:schemeClr val="bg2"/>
                </a:solidFill>
              </a:rPr>
              <a:t> </a:t>
            </a:r>
            <a:r>
              <a:rPr lang="uk-UA" sz="2000" b="1" dirty="0" smtClean="0">
                <a:solidFill>
                  <a:schemeClr val="bg2"/>
                </a:solidFill>
              </a:rPr>
              <a:t>поділ </a:t>
            </a:r>
            <a:r>
              <a:rPr lang="uk-UA" sz="2000" b="1" dirty="0" smtClean="0">
                <a:solidFill>
                  <a:schemeClr val="bg2"/>
                </a:solidFill>
              </a:rPr>
              <a:t>праці. Основними формами подолу праці в магазині є:</a:t>
            </a:r>
            <a:r>
              <a:rPr lang="ru-RU" sz="2000" b="1" dirty="0" smtClean="0">
                <a:solidFill>
                  <a:schemeClr val="bg2"/>
                </a:solidFill>
              </a:rPr>
              <a:t/>
            </a:r>
            <a:br>
              <a:rPr lang="ru-RU" sz="2000" b="1" dirty="0" smtClean="0">
                <a:solidFill>
                  <a:schemeClr val="bg2"/>
                </a:solidFill>
              </a:rPr>
            </a:br>
            <a:endParaRPr lang="ru-RU" sz="2000" b="1" dirty="0">
              <a:solidFill>
                <a:schemeClr val="bg2"/>
              </a:solidFill>
            </a:endParaRPr>
          </a:p>
        </p:txBody>
      </p:sp>
      <p:sp>
        <p:nvSpPr>
          <p:cNvPr id="3" name="Текст 2"/>
          <p:cNvSpPr>
            <a:spLocks noGrp="1"/>
          </p:cNvSpPr>
          <p:nvPr>
            <p:ph type="body" idx="1"/>
          </p:nvPr>
        </p:nvSpPr>
        <p:spPr/>
        <p:txBody>
          <a:bodyPr/>
          <a:lstStyle/>
          <a:p>
            <a:r>
              <a:rPr lang="uk-UA" dirty="0" smtClean="0"/>
              <a:t>- </a:t>
            </a:r>
            <a:r>
              <a:rPr lang="uk-UA" dirty="0" smtClean="0"/>
              <a:t>функціональне;</a:t>
            </a:r>
            <a:endParaRPr lang="ru-RU" dirty="0" smtClean="0"/>
          </a:p>
          <a:p>
            <a:r>
              <a:rPr lang="uk-UA" dirty="0" smtClean="0"/>
              <a:t>- товарно-галузеве;</a:t>
            </a:r>
            <a:endParaRPr lang="ru-RU" dirty="0" smtClean="0"/>
          </a:p>
          <a:p>
            <a:r>
              <a:rPr lang="uk-UA" dirty="0" smtClean="0"/>
              <a:t>- кваліфікаційне.</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916" y="1037304"/>
            <a:ext cx="8222100" cy="767700"/>
          </a:xfrm>
        </p:spPr>
        <p:txBody>
          <a:bodyPr/>
          <a:lstStyle/>
          <a:p>
            <a:pPr algn="ctr"/>
            <a:r>
              <a:rPr lang="uk-UA" sz="2400" b="1" dirty="0" smtClean="0">
                <a:solidFill>
                  <a:schemeClr val="bg2"/>
                </a:solidFill>
              </a:rPr>
              <a:t>Весь персонал магазина ділиться на три категорії: </a:t>
            </a:r>
            <a:r>
              <a:rPr lang="uk-UA" sz="2400" b="1" i="1" u="sng" dirty="0" smtClean="0">
                <a:solidFill>
                  <a:schemeClr val="bg2"/>
                </a:solidFill>
              </a:rPr>
              <a:t>управлінський, основний (торгово-оперативний) і допоміжний.</a:t>
            </a:r>
            <a:r>
              <a:rPr lang="ru-RU" sz="2400" b="1" dirty="0" smtClean="0">
                <a:solidFill>
                  <a:schemeClr val="bg2"/>
                </a:solidFill>
              </a:rPr>
              <a:t/>
            </a:r>
            <a:br>
              <a:rPr lang="ru-RU" sz="2400" b="1" dirty="0" smtClean="0">
                <a:solidFill>
                  <a:schemeClr val="bg2"/>
                </a:solidFill>
              </a:rPr>
            </a:br>
            <a:endParaRPr lang="ru-RU" sz="2400" b="1" dirty="0">
              <a:solidFill>
                <a:schemeClr val="bg2"/>
              </a:solidFill>
            </a:endParaRPr>
          </a:p>
        </p:txBody>
      </p:sp>
      <p:sp>
        <p:nvSpPr>
          <p:cNvPr id="3" name="Текст 2"/>
          <p:cNvSpPr>
            <a:spLocks noGrp="1"/>
          </p:cNvSpPr>
          <p:nvPr>
            <p:ph type="body" idx="1"/>
          </p:nvPr>
        </p:nvSpPr>
        <p:spPr/>
        <p:txBody>
          <a:bodyPr/>
          <a:lstStyle/>
          <a:p>
            <a:r>
              <a:rPr lang="uk-UA" dirty="0" smtClean="0">
                <a:solidFill>
                  <a:schemeClr val="bg2"/>
                </a:solidFill>
              </a:rPr>
              <a:t>Управлінський персонал - складається із працівників, що забезпечують управління торгово-технологічним і трудовим процесом. Сюди входять керівні, інженерно-технологічні працівники й службовці - директор (завідувач), заступник, адміністратор, товарознавець, завідувачі секціями, (старший  бухгалтер, бухгалтера, касир і т.д.).</a:t>
            </a:r>
            <a:endParaRPr lang="ru-RU" dirty="0" smtClean="0">
              <a:solidFill>
                <a:schemeClr val="bg2"/>
              </a:solidFill>
            </a:endParaRPr>
          </a:p>
          <a:p>
            <a:pPr algn="just"/>
            <a:r>
              <a:rPr lang="uk-UA" i="1" u="sng" dirty="0" smtClean="0">
                <a:solidFill>
                  <a:schemeClr val="bg2"/>
                </a:solidFill>
              </a:rPr>
              <a:t>"Гарні менеджери не тільки роблять гроші, але й створюють сенс існування для людей"</a:t>
            </a:r>
            <a:endParaRPr lang="ru-RU" i="1" u="sng" dirty="0" smtClean="0">
              <a:solidFill>
                <a:schemeClr val="bg2"/>
              </a:solidFill>
            </a:endParaRPr>
          </a:p>
          <a:p>
            <a:pPr algn="just"/>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a:xfrm>
            <a:off x="139959" y="531845"/>
            <a:ext cx="9004041" cy="3089724"/>
          </a:xfrm>
        </p:spPr>
        <p:txBody>
          <a:bodyPr/>
          <a:lstStyle/>
          <a:p>
            <a:pPr algn="just">
              <a:buNone/>
            </a:pPr>
            <a:r>
              <a:rPr lang="uk-UA" sz="1400" b="1" i="1" u="sng" dirty="0" smtClean="0">
                <a:solidFill>
                  <a:schemeClr val="bg2"/>
                </a:solidFill>
              </a:rPr>
              <a:t>Директор (завідувач) </a:t>
            </a:r>
            <a:r>
              <a:rPr lang="uk-UA" sz="1400" dirty="0" smtClean="0"/>
              <a:t>здійснює загальне керівництво магазином, керує планово-економічною роботою, підбором кадрів й їхнім навчанням, забезпечує охорону праці, техніку безпеки, пожежну безпеку. Керує службами, що займаються питаннями праці й зарплати, бухгалтерського обліку й </a:t>
            </a:r>
            <a:r>
              <a:rPr lang="uk-UA" sz="1400" dirty="0" smtClean="0"/>
              <a:t>фінансів.</a:t>
            </a:r>
          </a:p>
          <a:p>
            <a:pPr algn="just">
              <a:buNone/>
            </a:pPr>
            <a:r>
              <a:rPr lang="uk-UA" sz="1400" b="1" i="1" u="sng" dirty="0" smtClean="0">
                <a:solidFill>
                  <a:schemeClr val="bg2"/>
                </a:solidFill>
              </a:rPr>
              <a:t>Заступник директора </a:t>
            </a:r>
            <a:r>
              <a:rPr lang="uk-UA" sz="1400" dirty="0" smtClean="0">
                <a:solidFill>
                  <a:schemeClr val="bg2"/>
                </a:solidFill>
              </a:rPr>
              <a:t>керує комерційною діяльністю, у його веденні питання організації технологічних операцій і господарського обслуговування.</a:t>
            </a:r>
            <a:endParaRPr lang="ru-RU" sz="1400" dirty="0" smtClean="0">
              <a:solidFill>
                <a:schemeClr val="bg2"/>
              </a:solidFill>
            </a:endParaRPr>
          </a:p>
          <a:p>
            <a:pPr>
              <a:buNone/>
            </a:pPr>
            <a:r>
              <a:rPr lang="uk-UA" sz="1400" b="1" i="1" u="sng" dirty="0" smtClean="0">
                <a:solidFill>
                  <a:schemeClr val="bg2"/>
                </a:solidFill>
              </a:rPr>
              <a:t>Бухгалтерський апарат </a:t>
            </a:r>
            <a:r>
              <a:rPr lang="uk-UA" sz="1400" dirty="0" smtClean="0">
                <a:solidFill>
                  <a:schemeClr val="bg2"/>
                </a:solidFill>
              </a:rPr>
              <a:t>приймає від матеріально-відповідальних осіб товарно-грошові звіти, перевіряє й обробляє їх, ураховує кошти й кредити банку, а також виконує інші бухгалтерські операції</a:t>
            </a:r>
            <a:r>
              <a:rPr lang="uk-UA" sz="1400" dirty="0" smtClean="0">
                <a:solidFill>
                  <a:schemeClr val="bg2"/>
                </a:solidFill>
              </a:rPr>
              <a:t>.</a:t>
            </a:r>
            <a:r>
              <a:rPr lang="uk-UA" sz="1400" dirty="0" smtClean="0"/>
              <a:t> Адміністратор стежить за станом викладення товарів і рекламного оформлення торговельного залу, за дотриманням правил торгівлі, ухвалює рішення щодо претензій покупців.</a:t>
            </a:r>
            <a:endParaRPr lang="ru-RU" sz="1400" dirty="0" smtClean="0"/>
          </a:p>
          <a:p>
            <a:pPr algn="just">
              <a:buNone/>
            </a:pPr>
            <a:r>
              <a:rPr lang="uk-UA" sz="1400" b="1" i="1" u="sng" dirty="0" smtClean="0">
                <a:solidFill>
                  <a:schemeClr val="bg2"/>
                </a:solidFill>
              </a:rPr>
              <a:t>Товарознавці </a:t>
            </a:r>
            <a:r>
              <a:rPr lang="uk-UA" sz="1400" dirty="0" smtClean="0">
                <a:solidFill>
                  <a:schemeClr val="bg2"/>
                </a:solidFill>
              </a:rPr>
              <a:t>виконує основні функції в області комерційної роботи й організації торгівлі. Ведуть вивчення попиту на товари, висновки договорів з постачальниками й контролюють їхнє виконання, готовлять претензійні матеріали, контролюють стан товарних запасів, перевіряють якість товарів і дотримання умов їхнього зберігання. Вони ж  впроваджують сучасні методи продажу товарів.</a:t>
            </a:r>
            <a:endParaRPr lang="ru-RU" sz="1400" dirty="0" smtClean="0">
              <a:solidFill>
                <a:schemeClr val="bg2"/>
              </a:solidFill>
            </a:endParaRPr>
          </a:p>
          <a:p>
            <a:pPr algn="just">
              <a:buNone/>
            </a:pPr>
            <a:r>
              <a:rPr lang="uk-UA" sz="1400" b="1" i="1" u="sng" dirty="0" smtClean="0">
                <a:solidFill>
                  <a:schemeClr val="bg2"/>
                </a:solidFill>
              </a:rPr>
              <a:t>Завідувачі товарними відділами (секціями) </a:t>
            </a:r>
            <a:r>
              <a:rPr lang="uk-UA" sz="1400" dirty="0" smtClean="0">
                <a:solidFill>
                  <a:schemeClr val="bg2"/>
                </a:solidFill>
              </a:rPr>
              <a:t>організують роботу своїх відділів, стежить за підтримкою товарних запасів на належному рівні, становлять заявки на товари, приймають товари по кількості і якості, забезпечують схоронність товарно-матеріальних цінностей, виконують інші функції, пов'язані з роботою секції.</a:t>
            </a:r>
            <a:endParaRPr lang="ru-RU" sz="1400" dirty="0" smtClean="0">
              <a:solidFill>
                <a:schemeClr val="bg2"/>
              </a:solidFill>
            </a:endParaRPr>
          </a:p>
          <a:p>
            <a:pPr algn="just">
              <a:buNone/>
            </a:pPr>
            <a:endParaRPr lang="ru-RU" sz="1400" dirty="0" smtClean="0">
              <a:solidFill>
                <a:schemeClr val="bg2"/>
              </a:solidFill>
            </a:endParaRPr>
          </a:p>
          <a:p>
            <a:pPr algn="just">
              <a:buNone/>
            </a:pPr>
            <a:endParaRPr lang="ru-RU" sz="1400" dirty="0" smtClean="0"/>
          </a:p>
          <a:p>
            <a:endParaRPr lang="ru-RU" dirty="0"/>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2653</Words>
  <Application>Microsoft Office PowerPoint</Application>
  <PresentationFormat>Экран (16:9)</PresentationFormat>
  <Paragraphs>122</Paragraphs>
  <Slides>33</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Roboto</vt:lpstr>
      <vt:lpstr>Times New Roman</vt:lpstr>
      <vt:lpstr>Material</vt:lpstr>
      <vt:lpstr>Обладнання підприємств торівлі та сфери послуг</vt:lpstr>
      <vt:lpstr>Тема 3. Організація та технологія товаропостачання підприємств роздрібної торгівлі   </vt:lpstr>
      <vt:lpstr>Організація праці працівників магазина спрямована на здійснення: </vt:lpstr>
      <vt:lpstr>У магазині розрізняють дві форми організації праці: </vt:lpstr>
      <vt:lpstr>Слайд 5</vt:lpstr>
      <vt:lpstr>Чисельність працівників і структура штату магазина (штатний розклад) залежить від: </vt:lpstr>
      <vt:lpstr>В організації праці в магазинах важливе значення має раціональний поділ праці. Основними формами подолу праці в магазині є: </vt:lpstr>
      <vt:lpstr>Весь персонал магазина ділиться на три категорії: управлінський, основний (торгово-оперативний) і допоміжний. </vt:lpstr>
      <vt:lpstr>Слайд 9</vt:lpstr>
      <vt:lpstr>Основний (торгово-оперативний) персонал - це продавці, контролери, касири, тобто працівники, зайняті обслуговуванням покупців у торговельному залі. </vt:lpstr>
      <vt:lpstr>Слайд 11</vt:lpstr>
      <vt:lpstr>Слайд 12</vt:lpstr>
      <vt:lpstr>Слайд 13</vt:lpstr>
      <vt:lpstr>Слайд 14</vt:lpstr>
      <vt:lpstr>Наступної з основних напрямків в організації праці в магазині є поліпшення організації й обслуговування робочих місць, а саме: </vt:lpstr>
      <vt:lpstr>Слайд 16</vt:lpstr>
      <vt:lpstr>Обслуговування робочого місця пов'язане з виконанням трьох основних функцій: </vt:lpstr>
      <vt:lpstr>Слайд 18</vt:lpstr>
      <vt:lpstr>Для проведення нормування використають фотографію робочого дня й хронометраж. </vt:lpstr>
      <vt:lpstr>2. Однієї з важливих функцій торговельного менеджменту є управління персоналом. Специфіка реалізації цієї функції багато в чому визначається галузевими особливостями діяльності торговельних підприємств. </vt:lpstr>
      <vt:lpstr>Слайд 21</vt:lpstr>
      <vt:lpstr>Слайд 22</vt:lpstr>
      <vt:lpstr>Процес управління персоналом торговельного підприємства базується на наступних основних принципах: </vt:lpstr>
      <vt:lpstr>Слайд 24</vt:lpstr>
      <vt:lpstr>Слайд 25</vt:lpstr>
      <vt:lpstr>3. </vt:lpstr>
      <vt:lpstr>Управління чисельністю й складом персоналу охоплює ряд послідовно виконуваних етапів робіт: </vt:lpstr>
      <vt:lpstr>Слайд 28</vt:lpstr>
      <vt:lpstr>У процесі пошуку можливих резервів росту продуктивності праці варто мати на увазі, що її підвищення на підприємствах торгівлі може бути досягнуте при дотриманні кожного з перерахованих нижче умов: </vt:lpstr>
      <vt:lpstr>Слайд 30</vt:lpstr>
      <vt:lpstr>Слайд 31</vt:lpstr>
      <vt:lpstr>Слайд 32</vt:lpstr>
      <vt:lpstr>Слайд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Обладнання підприємств торівлі та послуг</dc:title>
  <cp:lastModifiedBy>admin</cp:lastModifiedBy>
  <cp:revision>39</cp:revision>
  <dcterms:modified xsi:type="dcterms:W3CDTF">2019-09-23T11:20:03Z</dcterms:modified>
</cp:coreProperties>
</file>