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01DDB71-4732-49B6-B92C-9774756714BA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</p14:sldIdLst>
        </p14:section>
        <p14:section name="Раздел без заголовка" id="{1DCFCB37-B016-4387-970C-C72552F6327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9DD05D-CFF4-47DF-8AD8-BF096EF21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432F32C-B7AB-46A3-8DD6-D180ECC5B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70A25B-36C5-4FD9-ACDF-14A96027D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74B93-0A61-4662-978C-2E14B7823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EE80CA-B8E6-4E80-9232-BB76050C3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60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4C1093-5A28-41EA-913C-716A10A2C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674534-9BD0-4F6E-A666-DC8B6B9AD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6D74E7-6DBF-421F-9973-376B89908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5D5484-11E5-4EEA-9840-278211A8A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99C73E-3D09-4637-A14A-9EFE3B8BA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6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D90DCBE-3D33-4B3B-8D22-B9FE26300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6C3ADB8-8480-4CBA-8819-04F937820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267BE4-6797-4A2A-8CC2-CE16A23C9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B90BBB-5237-410E-B83E-D5AC3DC3D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1F951C-BF05-4182-AEA3-0A08CADCD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04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22F044-3321-4D73-AAC8-2022C17C2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C041B6-969D-4C8F-9FFD-20C946231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3723C9-A6A4-4128-B133-28BE388A9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8C2125-9C71-49D0-BF21-828420D15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98FBCD-711D-4AD3-89BB-B98E5C60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7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F22BE7-80AE-46D1-917F-6B76245BA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EF4142-1C3C-439D-996E-C6B7C4B5D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32E73C-FA35-4C1B-921F-1C43448D5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60BDE9-BFE5-4523-8D8E-74AB6C764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782EF4-8372-477C-85A5-CF9A438DA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019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AD6B2-A4F1-4257-9424-0EE8B37FC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248815-69F9-461A-A6D4-0B0E03796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D685DE5-10AC-41AD-94FB-E7B0041B4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D37305-53C6-445E-B738-E5FB4C340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D261F5-4809-447F-A891-26C9FF9C3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D58BD9-82D4-4451-88E2-DE355B4CE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02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87F79-AAD5-48CB-8000-59622FD81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01EF24-F1D8-4188-ABFB-F7C51C0CD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62032D-F4A3-4AFC-9977-E37A2B0A9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EF26F22-65A2-4EEF-88AB-7DE7229CDA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94345EB-1F2C-46FE-AB28-E8E840D0D1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30DB7E3-F277-49D9-AE6A-11B640D71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A46D2A-A329-4A20-AC26-89D0053CB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0BB00D8-13EC-4D88-858D-37F5B7B31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149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C559C2-F8F9-489C-8744-00C7A0894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91231D4-7B3C-4E2E-B77E-615A5DF67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58C2AA-F8FB-401E-B2D6-B4086CA1B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3697C4-EEAA-4A5A-ADC5-29BAEE373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783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47EFE6C-0B28-4E7A-8E08-875F303D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34A49D2-6CB5-45E8-8F34-A9536A16C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16A2AF7-6926-4028-BBDE-6AD2A0860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0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65FCA-CC50-4A91-8DE5-15FFB2D25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A12DB7-C514-4A6E-BD64-F52C91502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1E98187-A43D-4818-A328-102467B1A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8AA7E1-3D68-47FD-BC31-583E88391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3E54E8-8E7F-4E53-A9EB-46B742318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8A4CB1-70F9-46C0-96B2-E1AA82D5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35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12510-084A-4698-9A13-78833C7A3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07FDBE8-09C9-488F-BA08-6E0D26ABC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72F150-04D7-4D28-9A27-EDE0D3958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434C74-80B2-4363-81BF-EF52EAD63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929B3D-0AA2-4E96-8FDF-BB8C4DC6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D0DCE9-1D1D-4C4A-8E16-2E7D55880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96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9B0051-DE85-40DC-829E-810EAB37F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130727-68C8-4E0A-BFE1-441761F1E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63F768-70D0-4100-A8D3-607E3A259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FD90B-446F-4C24-BCBC-150D7AEF2FA7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47EFCF-8377-46D4-9C6D-89A0F5C52E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BBE0A2-F267-4FAC-A7F0-1A0219FECB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27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F37A116-E33C-4DC3-965D-26FD31EAD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матеріальної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тимчасової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AACE7F-2C66-423B-A3E3-760138F42428}"/>
              </a:ext>
            </a:extLst>
          </p:cNvPr>
          <p:cNvSpPr txBox="1"/>
          <p:nvPr/>
        </p:nvSpPr>
        <p:spPr>
          <a:xfrm>
            <a:off x="1046480" y="1369536"/>
            <a:ext cx="103073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стаж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– 6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оклад 8000,00 грн. </a:t>
            </a:r>
          </a:p>
          <a:p>
            <a:pPr algn="just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08 по 16 вересня 2020 р.</a:t>
            </a:r>
          </a:p>
          <a:p>
            <a:pPr algn="just"/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тимчасовій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100082-2AE4-4CD4-811B-D1A070801449}"/>
              </a:ext>
            </a:extLst>
          </p:cNvPr>
          <p:cNvSpPr txBox="1"/>
          <p:nvPr/>
        </p:nvSpPr>
        <p:spPr>
          <a:xfrm>
            <a:off x="1046480" y="2887753"/>
            <a:ext cx="1064768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Визначаємо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розрахунковий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становить вересень –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серпень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р.</a:t>
            </a:r>
          </a:p>
          <a:p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Підраховуємо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розрахунковому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09.19    10.19    11.19    12.19   01.20   02.20   03.20  04.20  05.20   06.20   07.20   08.20</a:t>
            </a:r>
          </a:p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         31         30         31        31       29         31      30        31         30        31        31  =  366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к.д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158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A59D21B-64D6-41B7-8491-13EA43EB89AE}"/>
              </a:ext>
            </a:extLst>
          </p:cNvPr>
          <p:cNvSpPr txBox="1"/>
          <p:nvPr/>
        </p:nvSpPr>
        <p:spPr>
          <a:xfrm>
            <a:off x="81280" y="151179"/>
            <a:ext cx="1193800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за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Фонду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endParaRPr lang="ru-RU" sz="2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за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Фонду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отриманий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листок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передати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дня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вагітністю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пологами.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сумісництвом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листка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засвідчена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підписом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печаткою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уповноважений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кожному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пологах.</a:t>
            </a:r>
          </a:p>
          <a:p>
            <a:pPr algn="just"/>
            <a:endParaRPr lang="en-US" sz="20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комісією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підприємства не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десяти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дня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бухгалтеру підприємства разом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листком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Фондом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5689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A95CA74-E888-4F1B-8D75-1B61A4419B95}"/>
              </a:ext>
            </a:extLst>
          </p:cNvPr>
          <p:cNvSpPr txBox="1"/>
          <p:nvPr/>
        </p:nvSpPr>
        <p:spPr>
          <a:xfrm>
            <a:off x="0" y="257751"/>
            <a:ext cx="1228344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за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ФССУ</a:t>
            </a:r>
          </a:p>
          <a:p>
            <a:pPr algn="just"/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застрахованій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компенсує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(доходу) за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вагітністю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пологами та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100%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(доходу) і не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стажу (особам,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стаж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(доходу), з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сплачуються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внески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обчислений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двократного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плати).</a:t>
            </a:r>
          </a:p>
          <a:p>
            <a:pPr algn="just"/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на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фактичного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відпустці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вагітністю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пологами.</a:t>
            </a:r>
          </a:p>
          <a:p>
            <a:pPr algn="just"/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пологах:</a:t>
            </a:r>
          </a:p>
          <a:p>
            <a:pPr algn="just"/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(3 800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застрахованої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 * 12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/ 365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126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сума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ФССУ складе 15 742,44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330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7C38500-AB00-4E99-BB7A-433D46EA801A}"/>
              </a:ext>
            </a:extLst>
          </p:cNvPr>
          <p:cNvSpPr txBox="1"/>
          <p:nvPr/>
        </p:nvSpPr>
        <p:spPr>
          <a:xfrm>
            <a:off x="365760" y="375119"/>
            <a:ext cx="11643360" cy="863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uk-UA" sz="2400" b="1" i="1" dirty="0">
                <a:solidFill>
                  <a:srgbClr val="2E75B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Допомога на поховання (крім поховання пенсіонерів, безробітних та осіб, які померли від нещасного випадку на виробництві)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D541D8-8202-4BFC-AA25-7E9B9EB9763E}"/>
              </a:ext>
            </a:extLst>
          </p:cNvPr>
          <p:cNvSpPr txBox="1"/>
          <p:nvPr/>
        </p:nvSpPr>
        <p:spPr>
          <a:xfrm>
            <a:off x="0" y="1238369"/>
            <a:ext cx="1210056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претендувати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поховання</a:t>
            </a:r>
            <a:endParaRPr lang="ru-RU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Фонд соціального страхування у зв’язку з тимчасовою втратою працездатності (далі — ФСС) надає допомогу на поховання в разі смерті застрахованої особи або членів її сім’ї,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перебували на її утриманні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(крім пенсіонерів, безробітних та осіб, які померли внаслідок нещасного випадку на виробництві).</a:t>
            </a:r>
          </a:p>
          <a:p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членів сім’ї застрахованої особи згідно з ч. 1 ст. 27 Закону № 1105 віднесені її: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дружина (чоловік);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діти, брати, сестри, онуки, які: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не досягли 18 років або старші цього віку, якщо вони стали інвалідами до 18 років (брати, сестри та онуки — за умови, що вони не мають працездатних батьків);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є студентами та учнями середніх професійно-технічних училищ і вищих навчальних закладів з денною формою навчання та не досягли 23 років;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батько, мати;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дід і баба за прямою лінією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спорідненості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6667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C642BCD-1EC7-4C5E-A268-1486B7F0D6AE}"/>
              </a:ext>
            </a:extLst>
          </p:cNvPr>
          <p:cNvSpPr txBox="1"/>
          <p:nvPr/>
        </p:nvSpPr>
        <p:spPr>
          <a:xfrm>
            <a:off x="1290320" y="1574800"/>
            <a:ext cx="1017016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20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Претендувати на отримання допомоги на поховання з ФСС у разі смерті: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застрахованої особи можуть члени її сім’ї або інші юридичні чи фізичні особи, які фактично здійснили поховання;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члена сім’ї, який перебував на утриманні застрахованої особи, має право така застрахована особа за умови, що вона фактично здійснила його поховання.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99E1CF-9622-46C3-9055-91EF129EB24D}"/>
              </a:ext>
            </a:extLst>
          </p:cNvPr>
          <p:cNvSpPr txBox="1"/>
          <p:nvPr/>
        </p:nvSpPr>
        <p:spPr>
          <a:xfrm>
            <a:off x="1371600" y="3795098"/>
            <a:ext cx="1017016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Важливо! </a:t>
            </a:r>
          </a:p>
          <a:p>
            <a:r>
              <a:rPr lang="uk-UA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 сім’ї застрахованої особи, який на момент смерті мав власне джерело доходу (наприклад, отримував заробітну плату), не вважається таким, що перебував на утриманні. У такій ситуації за отриманням допомоги на поховання застрахована особа, яка поховала члена сім’ї, має звернутися не до свого роботодавця, а до роботодавця члена сім’ї, який помер.</a:t>
            </a:r>
          </a:p>
        </p:txBody>
      </p:sp>
    </p:spTree>
    <p:extLst>
      <p:ext uri="{BB962C8B-B14F-4D97-AF65-F5344CB8AC3E}">
        <p14:creationId xmlns:p14="http://schemas.microsoft.com/office/powerpoint/2010/main" val="708947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CF42CB-9D32-4EC9-89BC-2AD443F5CA5A}"/>
              </a:ext>
            </a:extLst>
          </p:cNvPr>
          <p:cNvSpPr txBox="1"/>
          <p:nvPr/>
        </p:nvSpPr>
        <p:spPr>
          <a:xfrm>
            <a:off x="375920" y="531515"/>
            <a:ext cx="1181608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підставі яких документів призначають ?</a:t>
            </a:r>
          </a:p>
          <a:p>
            <a:endParaRPr lang="uk-UA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 на поховання призначають на підставі: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копії свідоцтва про смерть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застрахованої особи (члена сім’ї застрахованої особи);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оригіналу витягу з Державного реєстру актів цивільного стану громадян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видається відділом РАГС (оригіналу довідки для отримання допомоги на поховання — якщо держреєстрація смерті проводилася виконавчим органом сільської, селищної, міської (крім міст обласного значення) ради).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довідки з місця проживання члена сім’ї застрахованої особи про те, що член сім’ї, який помер, перебував на утриманні застрахованої особи — якщо застрахована особа отримує допомогу на поховання члена сім’ї. (ОСМД)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Факт перебування члена сім’ї, який помер, на утриманні треба доводити в судовому порядку. Маючи позитивне рішення суду, комісія (уповноважений) зі соцстрахування нарахує, а ФСС виплатить застрахованій особі допомогу на поховання її члена сім’ї.</a:t>
            </a:r>
          </a:p>
        </p:txBody>
      </p:sp>
    </p:spTree>
    <p:extLst>
      <p:ext uri="{BB962C8B-B14F-4D97-AF65-F5344CB8AC3E}">
        <p14:creationId xmlns:p14="http://schemas.microsoft.com/office/powerpoint/2010/main" val="2504413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8ECB5B-E210-4A34-AD2F-FC639E3A3446}"/>
              </a:ext>
            </a:extLst>
          </p:cNvPr>
          <p:cNvSpPr txBox="1"/>
          <p:nvPr/>
        </p:nvSpPr>
        <p:spPr>
          <a:xfrm>
            <a:off x="589280" y="723444"/>
            <a:ext cx="1160272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Хто призначає, в якому розмірі та де отримувати ?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Рішення про призначення (відмову у призначенні) допомоги на поховання приймає комісія (уповноважений) із соціального страхування, створена в установі, де за основним місцем роботи працевлаштована (була працевлаштована) застрахована особа.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 прийняття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не пізніше дня, наступного за днем звернення.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допомоги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поховання від ФСС на сьогодні становить 4100 грн. ( встановлено 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березня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 р.).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Важливо!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Комісія (уповноважений) має право відмовити у призначенні допомоги, якщо за її призначенням звернулися після закінчення 12 календарних місяців, наступних за місяцем, на який припадає дата смерті, зазначена у свідоцтві про смерть.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місцем роботи за сумісництвом виплата допомоги на поховання не передбачена.</a:t>
            </a:r>
          </a:p>
          <a:p>
            <a:pPr algn="ctr"/>
            <a:endParaRPr lang="uk-UA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607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291C7AA-DB4E-4442-8CCA-9690CE5E7CE2}"/>
              </a:ext>
            </a:extLst>
          </p:cNvPr>
          <p:cNvSpPr txBox="1"/>
          <p:nvPr/>
        </p:nvSpPr>
        <p:spPr>
          <a:xfrm>
            <a:off x="2583402" y="503353"/>
            <a:ext cx="79810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ФОНД СОЦІАЛЬНОГО СТРАХУВАННЯ УКРАЇНИ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0230BD-0EF9-4BE2-BB32-A623E848145E}"/>
              </a:ext>
            </a:extLst>
          </p:cNvPr>
          <p:cNvSpPr txBox="1"/>
          <p:nvPr/>
        </p:nvSpPr>
        <p:spPr>
          <a:xfrm>
            <a:off x="792331" y="1584639"/>
            <a:ext cx="1106823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1 серпня 2017 року Фонд соціального страхування України в повній мірі розпочав виконання усіх завдань і функцій, визначених законом.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937E46-9B20-4C5F-BB14-A12A527FDA85}"/>
              </a:ext>
            </a:extLst>
          </p:cNvPr>
          <p:cNvSpPr txBox="1"/>
          <p:nvPr/>
        </p:nvSpPr>
        <p:spPr>
          <a:xfrm>
            <a:off x="521932" y="2587980"/>
            <a:ext cx="1114813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uk-UA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 соціального страхування України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органом, який здійснює керівництво та управління </a:t>
            </a:r>
            <a:r>
              <a:rPr lang="uk-UA" sz="20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загальнообов’язковим державним соціальним страхуванням від нещасного випадку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зв’язку з </a:t>
            </a:r>
            <a:r>
              <a:rPr lang="uk-UA" sz="20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тимчасовою втратою працездатності та медичним страхуванням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провадить акумуляцію страхових внесків, контроль за використанням коштів, забезпечує фінансування виплат за цими видами загальнообов’язкового державного соціального страхування та здійснює інші функції згідно із затвердженим статутом.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Фонд є некомерційною самоврядною організацією, що діє на підставі статуту, який затверджується його правлінням.</a:t>
            </a:r>
          </a:p>
        </p:txBody>
      </p:sp>
    </p:spTree>
    <p:extLst>
      <p:ext uri="{BB962C8B-B14F-4D97-AF65-F5344CB8AC3E}">
        <p14:creationId xmlns:p14="http://schemas.microsoft.com/office/powerpoint/2010/main" val="439207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D5A9D2-26D8-4E56-994C-6522058DC894}"/>
              </a:ext>
            </a:extLst>
          </p:cNvPr>
          <p:cNvSpPr txBox="1"/>
          <p:nvPr/>
        </p:nvSpPr>
        <p:spPr>
          <a:xfrm>
            <a:off x="1246572" y="751265"/>
            <a:ext cx="1094542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 </a:t>
            </a:r>
            <a:r>
              <a:rPr lang="uk-UA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завданнями Фонду та його робочих органів є: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державної політики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сферах соціального страхування від нещасного випадку на виробництві та професійного захворювання, які спричинили втрату працездатності, у зв’язку з тимчасовою втратою працездатності, медичного страхування;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матеріального забезпечення, страхових виплат та соціальних послуг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цього Закону;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профілактика нещасних випадків;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 перевірки обґрунтованості видачі та продовження листків непрацездатності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застрахованим особам, у тому числі на підставі інформації з електронного реєстру листків непрацездатності;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 контролю за використанням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роботодавцями та застрахованими особами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 Фонду;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та прогнозування надходження коштів від сплати єдиного внеску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2092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3BAE28-04EE-4F58-AB2E-6A3355DBB0D0}"/>
              </a:ext>
            </a:extLst>
          </p:cNvPr>
          <p:cNvSpPr txBox="1"/>
          <p:nvPr/>
        </p:nvSpPr>
        <p:spPr>
          <a:xfrm>
            <a:off x="4503198" y="485597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 ФОНДУ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BF099239-868A-4A63-904A-E113D04142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123686"/>
              </p:ext>
            </p:extLst>
          </p:nvPr>
        </p:nvGraphicFramePr>
        <p:xfrm>
          <a:off x="1728216" y="1048385"/>
          <a:ext cx="9409176" cy="5562729"/>
        </p:xfrm>
        <a:graphic>
          <a:graphicData uri="http://schemas.openxmlformats.org/drawingml/2006/table">
            <a:tbl>
              <a:tblPr/>
              <a:tblGrid>
                <a:gridCol w="381760">
                  <a:extLst>
                    <a:ext uri="{9D8B030D-6E8A-4147-A177-3AD203B41FA5}">
                      <a16:colId xmlns:a16="http://schemas.microsoft.com/office/drawing/2014/main" val="1429938753"/>
                    </a:ext>
                  </a:extLst>
                </a:gridCol>
                <a:gridCol w="3941375">
                  <a:extLst>
                    <a:ext uri="{9D8B030D-6E8A-4147-A177-3AD203B41FA5}">
                      <a16:colId xmlns:a16="http://schemas.microsoft.com/office/drawing/2014/main" val="3053663431"/>
                    </a:ext>
                  </a:extLst>
                </a:gridCol>
                <a:gridCol w="5086041">
                  <a:extLst>
                    <a:ext uri="{9D8B030D-6E8A-4147-A177-3AD203B41FA5}">
                      <a16:colId xmlns:a16="http://schemas.microsoft.com/office/drawing/2014/main" val="3811010773"/>
                    </a:ext>
                  </a:extLst>
                </a:gridCol>
              </a:tblGrid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№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з\п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Прізвище, ім’я, по батькові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Посада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772184"/>
                  </a:ext>
                </a:extLst>
              </a:tr>
              <a:tr h="298003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 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Від сторони держави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 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150062"/>
                  </a:ext>
                </a:extLst>
              </a:tr>
              <a:tr h="298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КОТИК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Євген Дмитрович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 i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(голова правління</a:t>
                      </a: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)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Перший заступник Міністра соціальної політики України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833042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ДИМИТРЕНКО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Світлана Юріївна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Керівник експертної групи директорату Мінсоцполітики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002962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ДІДЕНКО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Сергій Олексійович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Директор департаменту Міністерства фінансів України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364408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ЗАДНІПРЯНЕЦЬ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Валерій Анатолійович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Заступник директора департаменту – начальник відділу Мінсоцполітики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512514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КОВПАШКО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Ірина Василівна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Заступник Голови правління Пенсійного фонду України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27949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ПОЛЯКОВА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Оксана Юріївна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Радник Міністра соціальної політики України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2285213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САВЕНКО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Олександр Леонідович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Генеральний директор директорату Мінекономіки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119063"/>
                  </a:ext>
                </a:extLst>
              </a:tr>
              <a:tr h="29800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 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Від сторони застрахованих осіб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 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629092"/>
                  </a:ext>
                </a:extLst>
              </a:tr>
              <a:tr h="298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САЄНКО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Володимир Володимирович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 i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(заступник голови правління)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Заступник Голови Федерації профспілок України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2014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МАКСИМЧУК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Володимир Спиридонович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Керівник управління соціального страхування і пенсійного забезпечення апарату ФПУ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543066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3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МЕЛЬНИК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Валентин Петрович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Голова Київської міської ради профспілок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8663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4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ОЛЬХОВЕЦЬ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Григорій Андрійович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Голова профспілки працівників радіоелектроніки та машинобудування України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636996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5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ЖИТНИК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Микола Павлович  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Голова конфедерації вільних профспілок Дніпропетровської області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874905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6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ДОБРОВОЛЬСЬКИЙ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Валерій Петрович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Голова профспілки працівників Збройних Сил України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946455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7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МУШЕНОК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Олександр Миколайович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Заступник голови Профспілки залізничників і транспортних будівельників України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36060"/>
                  </a:ext>
                </a:extLst>
              </a:tr>
              <a:tr h="298003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 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Від сторони роботодавців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 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364401"/>
                  </a:ext>
                </a:extLst>
              </a:tr>
              <a:tr h="298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1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СКІБІНСЬКИЙ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Ернест Володимирович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 i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(заступник голови правління)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Голова Всеукраїнського галузевого об’єднання організацій роботодавців – виробників технічних засобів реабілітації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495063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2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БУНІНА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Світлана Сергіївна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Виконавчий директор «Об'єднання організацій роботодавців медичної та мікробіологічної промисловості України»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825971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3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МАРЧУК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Костянтин Михайлович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marL="17145"/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Заступник Голови Об’єднання організацій роботодавців України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853659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4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ГОЛУБОВ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Олексій Григорович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Голова Всеукраїнського галузевого об’єднання організацій роботодавців хімічної промисловості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770603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5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ТЕСЛЕНКО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Ігор Миколайович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marL="17145"/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Голова Федерації організацій роботодавців Сумської області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72235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6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ТРЕТЬЯКОВ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Дмитро Юрійович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Співголова Ради Всеукраїнського об`єднання обласних організацій роботодавців в сфері будівництва, проектування та архітектури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99188"/>
                  </a:ext>
                </a:extLst>
              </a:tr>
              <a:tr h="198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7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b="1">
                          <a:effectLst/>
                          <a:latin typeface="Verdana" panose="020B0604030504040204" pitchFamily="34" charset="0"/>
                        </a:rPr>
                        <a:t>ЦВЕТОВ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  <a:latin typeface="Verdana" panose="020B0604030504040204" pitchFamily="34" charset="0"/>
                        </a:rPr>
                        <a:t>Володимир Юрійович</a:t>
                      </a:r>
                      <a:endParaRPr lang="ru-RU" sz="6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Віце</a:t>
                      </a:r>
                      <a:r>
                        <a:rPr lang="ru-RU" sz="5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-президент </a:t>
                      </a:r>
                      <a:r>
                        <a:rPr lang="ru-RU" sz="5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Всеукраїнського</a:t>
                      </a:r>
                      <a:r>
                        <a:rPr lang="ru-RU" sz="5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5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об’єднання</a:t>
                      </a:r>
                      <a:r>
                        <a:rPr lang="ru-RU" sz="5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5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організацій</a:t>
                      </a:r>
                      <a:r>
                        <a:rPr lang="ru-RU" sz="5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5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роботодавців</a:t>
                      </a:r>
                      <a:r>
                        <a:rPr lang="ru-RU" sz="5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«</a:t>
                      </a:r>
                      <a:r>
                        <a:rPr lang="ru-RU" sz="5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Федерація</a:t>
                      </a:r>
                      <a:r>
                        <a:rPr lang="ru-RU" sz="5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5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роботодавців</a:t>
                      </a:r>
                      <a:r>
                        <a:rPr lang="ru-RU" sz="5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5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скляної</a:t>
                      </a:r>
                      <a:r>
                        <a:rPr lang="ru-RU" sz="5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5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промисловості</a:t>
                      </a:r>
                      <a:r>
                        <a:rPr lang="ru-RU" sz="5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5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України</a:t>
                      </a:r>
                      <a:r>
                        <a:rPr lang="ru-RU" sz="5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»</a:t>
                      </a:r>
                      <a:endParaRPr lang="ru-RU" sz="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966" marR="349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774534"/>
                  </a:ext>
                </a:extLst>
              </a:tr>
            </a:tbl>
          </a:graphicData>
        </a:graphic>
      </p:graphicFrame>
      <p:sp>
        <p:nvSpPr>
          <p:cNvPr id="11" name="Rectangle 3">
            <a:extLst>
              <a:ext uri="{FF2B5EF4-FFF2-40B4-BE49-F238E27FC236}">
                <a16:creationId xmlns:a16="http://schemas.microsoft.com/office/drawing/2014/main" id="{2FF0E4E8-9373-4E7B-80AB-C4F8A8323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27706" y="1123096"/>
            <a:ext cx="230756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ru-RU" altLang="ru-RU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898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A2428C-FED6-47D8-8AB7-D761AFD9C89D}"/>
              </a:ext>
            </a:extLst>
          </p:cNvPr>
          <p:cNvSpPr txBox="1"/>
          <p:nvPr/>
        </p:nvSpPr>
        <p:spPr>
          <a:xfrm>
            <a:off x="399495" y="1723059"/>
            <a:ext cx="1076861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Здійснювані Фондом функції соціального захисту поділяються на три групи: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такі, що пов’язані з фінансуванням матеріального забезпечення  працюючих по тимчасовій втраті працездатності, по догляду за хворою дитиною, по вагітності та пологах, на поховання;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такі, що пов’язані з медичною, професійною та соціальною реабілітацією потерпілих;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такі, що пов’язані з проведенням страхових виплат потерпілому або особам, які мають на це право.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Загальна ж кількість страхових виплат та соціальних послуг, що їх проводить або надає Фонд, становить понад 20 видів.</a:t>
            </a:r>
          </a:p>
        </p:txBody>
      </p:sp>
    </p:spTree>
    <p:extLst>
      <p:ext uri="{BB962C8B-B14F-4D97-AF65-F5344CB8AC3E}">
        <p14:creationId xmlns:p14="http://schemas.microsoft.com/office/powerpoint/2010/main" val="1091676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9CEDE5-7C6D-40C2-8CE8-24C6CBF3696F}"/>
              </a:ext>
            </a:extLst>
          </p:cNvPr>
          <p:cNvSpPr txBox="1"/>
          <p:nvPr/>
        </p:nvSpPr>
        <p:spPr>
          <a:xfrm>
            <a:off x="944880" y="430014"/>
            <a:ext cx="110744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Визначаємо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сукупний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заробіток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розрахунковий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УВАГА!</a:t>
            </a:r>
          </a:p>
          <a:p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заробіток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ЄСВ,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ДФС.</a:t>
            </a:r>
          </a:p>
          <a:p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8000 х 12 = 96 000 грн.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AED6BC-ED57-40BD-88A6-557E62232641}"/>
              </a:ext>
            </a:extLst>
          </p:cNvPr>
          <p:cNvSpPr txBox="1"/>
          <p:nvPr/>
        </p:nvSpPr>
        <p:spPr>
          <a:xfrm>
            <a:off x="944880" y="2676783"/>
            <a:ext cx="1083578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Визначаємо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середньоденний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заробіток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обчислюється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ділення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розрахунковий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(12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плати, на яку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ЄСВ, на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розрахунковому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п. 2 алгоритму. </a:t>
            </a:r>
          </a:p>
          <a:p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ЗПсер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ЗП : (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Кз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ЗП — зарплата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розрахунковому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стягували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ЄСВ;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Кз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розрахунковому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відпрацьованих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поважних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причин.</a:t>
            </a:r>
          </a:p>
        </p:txBody>
      </p:sp>
    </p:spTree>
    <p:extLst>
      <p:ext uri="{BB962C8B-B14F-4D97-AF65-F5344CB8AC3E}">
        <p14:creationId xmlns:p14="http://schemas.microsoft.com/office/powerpoint/2010/main" val="2485387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341987-3679-4618-86FF-E60274209FD1}"/>
              </a:ext>
            </a:extLst>
          </p:cNvPr>
          <p:cNvSpPr txBox="1"/>
          <p:nvPr/>
        </p:nvSpPr>
        <p:spPr>
          <a:xfrm>
            <a:off x="479394" y="906157"/>
            <a:ext cx="1162087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на 01 липня 2020 року кількість страхувальників у Фонді становила 3 328 482 осіб, з них: юридичних осіб – 1 437 440, фізичних осіб – 1 891 040, добровільно застрахованих осіб – 2.</a:t>
            </a:r>
          </a:p>
          <a:p>
            <a:pPr algn="just"/>
            <a:endParaRPr lang="uk-UA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За І півріччя 2020 року доходи Фонду склали 13 582 516,2 тис. грн, або 91,8 % від плану на цей період, в тому числі:</a:t>
            </a:r>
          </a:p>
          <a:p>
            <a:pPr algn="just"/>
            <a:endParaRPr lang="uk-UA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- власні надходження – 12 347 793,1 тис. грн, що становить 91,2 % від плану, з них надходження частки єдиного внеску до Фонду – 12 309 713,5 тис. грн, або 91,2 % від планового показника на цей період;</a:t>
            </a:r>
          </a:p>
          <a:p>
            <a:pPr algn="just"/>
            <a:endParaRPr lang="uk-UA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- надходження з державного бюджету на виплату допомоги в пільгових розмірах громадянам, які постраждали внаслідок Чорнобильської катастрофи, – 9 243,6 тис. грн, або 40,3 % від плану на цей період;</a:t>
            </a:r>
          </a:p>
          <a:p>
            <a:pPr algn="just"/>
            <a:endParaRPr lang="uk-UA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- фінансова допомога Фонду, яка виділена із фонду боротьби з гострою респіраторною хворобою COVID-19, спричиненою коронавірусом SARS-CoV-2, та її наслідками для виплати матеріального забезпечення та страхових виплат на безповоротній основі, відповідно до постанови Кабінету Міністрів України від 29.01.2020 № 40 (із змінами) – 3 027,3 тис. грн, або 100 % від плану на цей період;</a:t>
            </a:r>
          </a:p>
          <a:p>
            <a:pPr algn="just"/>
            <a:endParaRPr lang="uk-UA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- фінансова допомога Фонду, яка виділена із фонду боротьби з гострою респіраторною хворобою COVID-19, спричиненою коронавірусом SARS-CoV-2, та її наслідками для виплати матеріального забезпечення на поворотній основі – 1 222 452,2 тис. грн, або 100 % від плану на цей період.</a:t>
            </a:r>
          </a:p>
        </p:txBody>
      </p:sp>
    </p:spTree>
    <p:extLst>
      <p:ext uri="{BB962C8B-B14F-4D97-AF65-F5344CB8AC3E}">
        <p14:creationId xmlns:p14="http://schemas.microsoft.com/office/powerpoint/2010/main" val="6769968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B5188D-2042-48B1-BFAE-4FAFB81D0F16}"/>
              </a:ext>
            </a:extLst>
          </p:cNvPr>
          <p:cNvSpPr txBox="1"/>
          <p:nvPr/>
        </p:nvSpPr>
        <p:spPr>
          <a:xfrm>
            <a:off x="1032029" y="554791"/>
            <a:ext cx="1077527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опрацював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жодного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дня( сегодня поступил на работу и сегодня же наступил страховой случай) -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з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тарифної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(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посадового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окладу)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мінзарплати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середньоденна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плата за один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календарний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день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ділення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тарифної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(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посадового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окладу),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мінімальної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на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середньомісячну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30,44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</a:p>
          <a:p>
            <a:pPr algn="just"/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Обчислюємо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середньоденну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зарплату:</a:t>
            </a:r>
          </a:p>
          <a:p>
            <a:pPr algn="just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</a:p>
          <a:p>
            <a:pPr algn="just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96 000 : 366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к.д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= 262, 30 грн.</a:t>
            </a:r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520E96-F525-437F-BD5F-8B77FA28C3A3}"/>
              </a:ext>
            </a:extLst>
          </p:cNvPr>
          <p:cNvSpPr txBox="1"/>
          <p:nvPr/>
        </p:nvSpPr>
        <p:spPr>
          <a:xfrm>
            <a:off x="925496" y="3225444"/>
            <a:ext cx="10775271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Розраховуємо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денної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зарплату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помножуємо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стажу.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2C90E33-BC08-46E0-BD0F-213CAD59DB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516" y="4295659"/>
            <a:ext cx="9463596" cy="2308341"/>
          </a:xfrm>
          <a:prstGeom prst="rect">
            <a:avLst/>
          </a:prstGeom>
        </p:spPr>
      </p:pic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D8BA6AE6-D84D-40E2-853C-ACF68A259FE7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419665" y="3140114"/>
            <a:ext cx="1129215" cy="269172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81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957CFE-DE27-45D2-9F6C-811EAF903F18}"/>
              </a:ext>
            </a:extLst>
          </p:cNvPr>
          <p:cNvSpPr txBox="1"/>
          <p:nvPr/>
        </p:nvSpPr>
        <p:spPr>
          <a:xfrm>
            <a:off x="4104640" y="53161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262, 30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 70 % = 183,61 грн.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2418C1-E872-4109-A4B9-80F198D1294E}"/>
              </a:ext>
            </a:extLst>
          </p:cNvPr>
          <p:cNvSpPr txBox="1"/>
          <p:nvPr/>
        </p:nvSpPr>
        <p:spPr>
          <a:xfrm>
            <a:off x="579120" y="1236395"/>
            <a:ext cx="112877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Контроль за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максимальним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денної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1EA8C4-65A5-4DE2-8DDD-D04F781D833C}"/>
              </a:ext>
            </a:extLst>
          </p:cNvPr>
          <p:cNvSpPr txBox="1"/>
          <p:nvPr/>
        </p:nvSpPr>
        <p:spPr>
          <a:xfrm>
            <a:off x="924560" y="1941176"/>
            <a:ext cx="11023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виду  страхового стажу:</a:t>
            </a:r>
          </a:p>
          <a:p>
            <a:pPr algn="just"/>
            <a:endParaRPr lang="ru-RU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страховий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стаж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(строк),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підлягала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страхуванню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тимчасовою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втратою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щомісяця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сплачено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внески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страховий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стаж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AA91488-A991-4CCD-97A8-C431FCCFCF1D}"/>
              </a:ext>
            </a:extLst>
          </p:cNvPr>
          <p:cNvCxnSpPr/>
          <p:nvPr/>
        </p:nvCxnSpPr>
        <p:spPr>
          <a:xfrm>
            <a:off x="660400" y="2174240"/>
            <a:ext cx="0" cy="21640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1E1D5CC9-2774-4620-8972-EC2C23A1D909}"/>
              </a:ext>
            </a:extLst>
          </p:cNvPr>
          <p:cNvSpPr/>
          <p:nvPr/>
        </p:nvSpPr>
        <p:spPr>
          <a:xfrm>
            <a:off x="731520" y="2875280"/>
            <a:ext cx="193040" cy="3446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id="{9E7B1294-BDAD-4EB4-AE40-931C217350A4}"/>
              </a:ext>
            </a:extLst>
          </p:cNvPr>
          <p:cNvSpPr/>
          <p:nvPr/>
        </p:nvSpPr>
        <p:spPr>
          <a:xfrm>
            <a:off x="731513" y="3843250"/>
            <a:ext cx="193033" cy="3446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9610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8E158B-9ACB-494B-AE3C-BFDCB370C653}"/>
              </a:ext>
            </a:extLst>
          </p:cNvPr>
          <p:cNvSpPr txBox="1"/>
          <p:nvPr/>
        </p:nvSpPr>
        <p:spPr>
          <a:xfrm>
            <a:off x="81280" y="542280"/>
            <a:ext cx="11826240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стаж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лікарняного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повинна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перевищувати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нарахування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внеску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 у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5000 х 15= 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75000 грн.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Страх Стаж &gt; 6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то МП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должна бути &lt;  15 х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з/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</a:t>
            </a:r>
            <a:endParaRPr lang="ru-RU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Але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сума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нарахування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ЄСВ)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помножується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зменшується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ЗП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срердньод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.= 3000 грн. , а норма  75 000:30, 44 =2 463, 86 грн., то 2463,86 х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кільк.к.днів</a:t>
            </a:r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везда: 4 точки 4">
            <a:extLst>
              <a:ext uri="{FF2B5EF4-FFF2-40B4-BE49-F238E27FC236}">
                <a16:creationId xmlns:a16="http://schemas.microsoft.com/office/drawing/2014/main" id="{375721BD-1201-4BEA-B913-3544F815B0B8}"/>
              </a:ext>
            </a:extLst>
          </p:cNvPr>
          <p:cNvSpPr/>
          <p:nvPr/>
        </p:nvSpPr>
        <p:spPr>
          <a:xfrm>
            <a:off x="284480" y="3832885"/>
            <a:ext cx="314960" cy="274320"/>
          </a:xfrm>
          <a:prstGeom prst="star4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3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4ECA48-6822-4C21-B194-A4F5DD465328}"/>
              </a:ext>
            </a:extLst>
          </p:cNvPr>
          <p:cNvSpPr txBox="1"/>
          <p:nvPr/>
        </p:nvSpPr>
        <p:spPr>
          <a:xfrm>
            <a:off x="0" y="571649"/>
            <a:ext cx="121920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загальнообов'язкового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лікарняних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плати,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ЄСВ, але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плати, установлений законом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Страх Стаж &lt; 6 </a:t>
            </a:r>
            <a:r>
              <a:rPr lang="ru-RU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., то  ЗП ср. </a:t>
            </a:r>
            <a:r>
              <a:rPr lang="ru-RU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&lt;  ЗП </a:t>
            </a:r>
            <a:r>
              <a:rPr lang="ru-RU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 у </a:t>
            </a:r>
            <a:r>
              <a:rPr lang="ru-RU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страх. </a:t>
            </a:r>
            <a:r>
              <a:rPr lang="ru-RU" sz="2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такому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помножується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стажу);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помножується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сума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стажу.</a:t>
            </a:r>
          </a:p>
        </p:txBody>
      </p:sp>
    </p:spTree>
    <p:extLst>
      <p:ext uri="{BB962C8B-B14F-4D97-AF65-F5344CB8AC3E}">
        <p14:creationId xmlns:p14="http://schemas.microsoft.com/office/powerpoint/2010/main" val="3452749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D2D07D-D582-455E-9C20-DC1235DF0637}"/>
              </a:ext>
            </a:extLst>
          </p:cNvPr>
          <p:cNvSpPr txBox="1"/>
          <p:nvPr/>
        </p:nvSpPr>
        <p:spPr>
          <a:xfrm>
            <a:off x="406400" y="1402695"/>
            <a:ext cx="11277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нашому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Порівнюємо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максимальним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мінімальним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 величина – 2 463, 86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(5000 </a:t>
            </a:r>
            <a:r>
              <a:rPr lang="uk-UA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грн.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 15  / 30,44).</a:t>
            </a:r>
          </a:p>
          <a:p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величина –     164, 26 грн.( 5000:30,44)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44D8F6-6D33-4E04-91A2-2A5DAAF86214}"/>
              </a:ext>
            </a:extLst>
          </p:cNvPr>
          <p:cNvSpPr txBox="1"/>
          <p:nvPr/>
        </p:nvSpPr>
        <p:spPr>
          <a:xfrm>
            <a:off x="289560" y="3341687"/>
            <a:ext cx="1161288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7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вибіраємо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183,61 грн. Х 9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к.дн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  1652, 49 грн.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оплата перших 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183,61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 5 к.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 918,05 грн.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ФСС з ТВП: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183,61грн х 4 к.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=734, 44  грн.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лікарняного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1652,49 грн.</a:t>
            </a:r>
          </a:p>
        </p:txBody>
      </p:sp>
    </p:spTree>
    <p:extLst>
      <p:ext uri="{BB962C8B-B14F-4D97-AF65-F5344CB8AC3E}">
        <p14:creationId xmlns:p14="http://schemas.microsoft.com/office/powerpoint/2010/main" val="2047333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4129DDA-D05C-406E-BC9A-153F9A37385C}"/>
              </a:ext>
            </a:extLst>
          </p:cNvPr>
          <p:cNvSpPr txBox="1"/>
          <p:nvPr/>
        </p:nvSpPr>
        <p:spPr>
          <a:xfrm>
            <a:off x="167640" y="264824"/>
            <a:ext cx="11856720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Роз’яснення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у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100%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працюючим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жінкам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Фонду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весь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відпустки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вагітністю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пологами.</a:t>
            </a:r>
          </a:p>
          <a:p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ФССУ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застрахована особа у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Застрахованою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особа,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сплачує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яку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сплачується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ЄСВ,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працевлаштована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особа-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підприємець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опікою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Фонду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млн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млн –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жінки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закон,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Фондом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пологах: Закон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1105 «Про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загальнообов'язкове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соціальне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є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виданий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встановленому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листок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видається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лікувально-профілактичним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закладом, у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застрахована особа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6225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1332B64A-7E12-4A72-B7D7-687668A459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172959"/>
              </p:ext>
            </p:extLst>
          </p:nvPr>
        </p:nvGraphicFramePr>
        <p:xfrm>
          <a:off x="2011680" y="1828800"/>
          <a:ext cx="9083039" cy="3547268"/>
        </p:xfrm>
        <a:graphic>
          <a:graphicData uri="http://schemas.openxmlformats.org/drawingml/2006/table">
            <a:tbl>
              <a:tblPr/>
              <a:tblGrid>
                <a:gridCol w="4541059">
                  <a:extLst>
                    <a:ext uri="{9D8B030D-6E8A-4147-A177-3AD203B41FA5}">
                      <a16:colId xmlns:a16="http://schemas.microsoft.com/office/drawing/2014/main" val="1829221407"/>
                    </a:ext>
                  </a:extLst>
                </a:gridCol>
                <a:gridCol w="4541980">
                  <a:extLst>
                    <a:ext uri="{9D8B030D-6E8A-4147-A177-3AD203B41FA5}">
                      <a16:colId xmlns:a16="http://schemas.microsoft.com/office/drawing/2014/main" val="354277133"/>
                    </a:ext>
                  </a:extLst>
                </a:gridCol>
              </a:tblGrid>
              <a:tr h="4972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Тривалість листка непрацездатності у зв’язку із вагітністю та пологами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Особливості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b="1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видачі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892604"/>
                  </a:ext>
                </a:extLst>
              </a:tr>
              <a:tr h="690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126 календарних днів (70 днів до передбачуваного дня пологів і 56 днів після пологів)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Листок непрацездатності видається з 30 тижнів вагітності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532343"/>
                  </a:ext>
                </a:extLst>
              </a:tr>
              <a:tr h="983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 календарних днів (90 днів до передбачуваного дня пологів і 90 днів після пологів)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Вагітність та пологи жінок, віднесених до 1–3 категорій осіб, які постраждали внаслідок Чорнобильської катастрофи. Листок непрацездатності видається з 27 тижнів вагітності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809337"/>
                  </a:ext>
                </a:extLst>
              </a:tr>
              <a:tr h="13763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 календарних днів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Листок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непрацездатності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видається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додатково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до основного листка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непрацездатності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у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зв’язку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з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вагітністю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та пологами в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разі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передчасних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або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багатоплідних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пологів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,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виникнення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ускладнень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під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час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пологів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або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в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післяпологовому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періоді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798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277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</TotalTime>
  <Words>2928</Words>
  <Application>Microsoft Office PowerPoint</Application>
  <PresentationFormat>Широкоэкранный</PresentationFormat>
  <Paragraphs>275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Verdana</vt:lpstr>
      <vt:lpstr>Тема Office</vt:lpstr>
      <vt:lpstr>Розрахунок матеріальної виплати з тимчасової втрати працездатності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розрахунку матеріальної виплати з тимчасової втрати працездатності</dc:title>
  <dc:creator>Ирина Силина</dc:creator>
  <cp:lastModifiedBy>Ирина Силина</cp:lastModifiedBy>
  <cp:revision>50</cp:revision>
  <dcterms:created xsi:type="dcterms:W3CDTF">2020-10-19T16:27:11Z</dcterms:created>
  <dcterms:modified xsi:type="dcterms:W3CDTF">2020-10-26T16:59:57Z</dcterms:modified>
</cp:coreProperties>
</file>