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59" r:id="rId6"/>
    <p:sldId id="269" r:id="rId7"/>
    <p:sldId id="270" r:id="rId8"/>
    <p:sldId id="260" r:id="rId9"/>
    <p:sldId id="261" r:id="rId10"/>
    <p:sldId id="262" r:id="rId11"/>
    <p:sldId id="263" r:id="rId12"/>
    <p:sldId id="271" r:id="rId13"/>
    <p:sldId id="264" r:id="rId14"/>
    <p:sldId id="265" r:id="rId15"/>
    <p:sldId id="266" r:id="rId16"/>
    <p:sldId id="267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6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50D5-62AD-4867-85FC-D3D5BFC9A1F8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03F70-16DB-47A1-8C58-EB2B1887D0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326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50D5-62AD-4867-85FC-D3D5BFC9A1F8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03F70-16DB-47A1-8C58-EB2B1887D0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361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50D5-62AD-4867-85FC-D3D5BFC9A1F8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03F70-16DB-47A1-8C58-EB2B1887D0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117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50D5-62AD-4867-85FC-D3D5BFC9A1F8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03F70-16DB-47A1-8C58-EB2B1887D0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452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50D5-62AD-4867-85FC-D3D5BFC9A1F8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03F70-16DB-47A1-8C58-EB2B1887D0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867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50D5-62AD-4867-85FC-D3D5BFC9A1F8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03F70-16DB-47A1-8C58-EB2B1887D0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97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50D5-62AD-4867-85FC-D3D5BFC9A1F8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03F70-16DB-47A1-8C58-EB2B1887D0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13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50D5-62AD-4867-85FC-D3D5BFC9A1F8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03F70-16DB-47A1-8C58-EB2B1887D0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072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50D5-62AD-4867-85FC-D3D5BFC9A1F8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03F70-16DB-47A1-8C58-EB2B1887D0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309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50D5-62AD-4867-85FC-D3D5BFC9A1F8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03F70-16DB-47A1-8C58-EB2B1887D0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502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50D5-62AD-4867-85FC-D3D5BFC9A1F8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03F70-16DB-47A1-8C58-EB2B1887D0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523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450D5-62AD-4867-85FC-D3D5BFC9A1F8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03F70-16DB-47A1-8C58-EB2B1887D0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63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89045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ЛЕКЦІЯ </a:t>
            </a:r>
            <a:br>
              <a:rPr lang="uk-UA" dirty="0" smtClean="0"/>
            </a:br>
            <a:r>
              <a:rPr lang="uk-UA" dirty="0" smtClean="0"/>
              <a:t>на тему </a:t>
            </a:r>
            <a:br>
              <a:rPr lang="uk-UA" dirty="0" smtClean="0"/>
            </a:br>
            <a:r>
              <a:rPr lang="uk-UA" dirty="0" smtClean="0"/>
              <a:t>«Пасивність металу. Зовнішні та внутрішні чинники електрохімічної корозії»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101654"/>
            <a:ext cx="9144000" cy="506666"/>
          </a:xfrm>
        </p:spPr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Ілюстративні матеріали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276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 smtClean="0">
                <a:solidFill>
                  <a:srgbClr val="FF0000"/>
                </a:solidFill>
              </a:rPr>
              <a:t>Залежність корозії алюмінію від напруження в розчинах</a:t>
            </a:r>
            <a:endParaRPr lang="ru-RU" sz="36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2524" y="1690688"/>
            <a:ext cx="3788307" cy="393725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5629" y="5906679"/>
            <a:ext cx="2593350" cy="48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63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191" y="473192"/>
            <a:ext cx="2084850" cy="454352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1014" y="604630"/>
            <a:ext cx="2949300" cy="257635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481584" y="3670083"/>
                <a:ext cx="432816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2400" dirty="0" smtClean="0"/>
                  <a:t>Характер корозійного руйнування сталі марки 09Х18Н14 з 0,75% кремнію після відпуску при 650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uk-UA" sz="2400" i="1" smtClean="0">
                            <a:latin typeface="Cambria Math" panose="02040503050406030204" pitchFamily="18" charset="0"/>
                          </a:rPr>
                        </m:ctrlPr>
                      </m:sPrePr>
                      <m:sub/>
                      <m:sup>
                        <m:r>
                          <a:rPr lang="uk-UA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  <m:e>
                        <m:r>
                          <a:rPr lang="uk-UA" b="0" i="1" smtClean="0">
                            <a:latin typeface="Cambria Math" panose="02040503050406030204" pitchFamily="18" charset="0"/>
                          </a:rPr>
                          <m:t>С</m:t>
                        </m:r>
                      </m:e>
                    </m:sPre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584" y="3670083"/>
                <a:ext cx="4328160" cy="1569660"/>
              </a:xfrm>
              <a:prstGeom prst="rect">
                <a:avLst/>
              </a:prstGeom>
              <a:blipFill rotWithShape="0">
                <a:blip r:embed="rId4"/>
                <a:stretch>
                  <a:fillRect t="-3101" b="-77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7117330" y="5116270"/>
            <a:ext cx="4328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err="1" smtClean="0"/>
              <a:t>Усталостна</a:t>
            </a:r>
            <a:r>
              <a:rPr lang="uk-UA" sz="2400" dirty="0" smtClean="0"/>
              <a:t> тріщина в зразку сталі марки 12Х18Н10Т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4232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12064" y="58847"/>
            <a:ext cx="1136294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solidFill>
                  <a:srgbClr val="FF0000"/>
                </a:solidFill>
                <a:latin typeface="TimesNewRomanPSMT"/>
              </a:rPr>
              <a:t>Методи</a:t>
            </a:r>
            <a:r>
              <a:rPr lang="ru-RU" b="1" dirty="0" smtClean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NewRomanPSMT"/>
              </a:rPr>
              <a:t>зменшення</a:t>
            </a:r>
            <a:r>
              <a:rPr lang="ru-RU" b="1" dirty="0" smtClean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NewRomanPSMT"/>
              </a:rPr>
              <a:t>схильності</a:t>
            </a:r>
            <a:r>
              <a:rPr lang="ru-RU" b="1" dirty="0" smtClean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NewRomanPSMT"/>
              </a:rPr>
              <a:t>металів</a:t>
            </a:r>
            <a:r>
              <a:rPr lang="ru-RU" b="1" dirty="0" smtClean="0">
                <a:solidFill>
                  <a:srgbClr val="FF0000"/>
                </a:solidFill>
                <a:latin typeface="TimesNewRomanPSMT"/>
              </a:rPr>
              <a:t> до </a:t>
            </a:r>
            <a:r>
              <a:rPr lang="ru-RU" b="1" dirty="0" err="1" smtClean="0">
                <a:solidFill>
                  <a:srgbClr val="FF0000"/>
                </a:solidFill>
                <a:latin typeface="TimesNewRomanPSMT"/>
              </a:rPr>
              <a:t>корозійного</a:t>
            </a:r>
            <a:r>
              <a:rPr lang="ru-RU" b="1" dirty="0" smtClean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NewRomanPSMT"/>
              </a:rPr>
              <a:t>розтріскування</a:t>
            </a:r>
            <a:r>
              <a:rPr lang="ru-RU" b="1" dirty="0" smtClean="0">
                <a:solidFill>
                  <a:srgbClr val="FF0000"/>
                </a:solidFill>
                <a:latin typeface="TimesNewRomanPSMT"/>
              </a:rPr>
              <a:t>:</a:t>
            </a:r>
            <a:endParaRPr lang="ru-RU" b="1" dirty="0">
              <a:solidFill>
                <a:srgbClr val="FF0000"/>
              </a:solidFill>
              <a:latin typeface="TimesNewRomanPSMT"/>
            </a:endParaRPr>
          </a:p>
          <a:p>
            <a:endParaRPr lang="ru-RU" b="1" dirty="0" smtClean="0">
              <a:solidFill>
                <a:srgbClr val="FF0000"/>
              </a:solidFill>
              <a:latin typeface="TimesNewRomanPSMT"/>
            </a:endParaRPr>
          </a:p>
          <a:p>
            <a:r>
              <a:rPr lang="ru-RU" dirty="0" smtClean="0">
                <a:latin typeface="TimesNewRomanPSMT"/>
              </a:rPr>
              <a:t>1</a:t>
            </a:r>
            <a:r>
              <a:rPr lang="ru-RU" dirty="0">
                <a:latin typeface="TimesNewRomanPSMT"/>
              </a:rPr>
              <a:t>) используют металл, менее склонный к коррозионному </a:t>
            </a:r>
            <a:r>
              <a:rPr lang="ru-RU" dirty="0" smtClean="0">
                <a:latin typeface="TimesNewRomanPSMT"/>
              </a:rPr>
              <a:t>растрескиванию</a:t>
            </a:r>
            <a:r>
              <a:rPr lang="ru-RU" dirty="0">
                <a:latin typeface="TimesNewRomanPSMT"/>
              </a:rPr>
              <a:t>;</a:t>
            </a:r>
          </a:p>
          <a:p>
            <a:r>
              <a:rPr lang="ru-RU" dirty="0">
                <a:latin typeface="TimesNewRomanPSMT"/>
              </a:rPr>
              <a:t>2) применяют коррозионно-стойкое легирование (</a:t>
            </a:r>
            <a:r>
              <a:rPr lang="ru-RU" dirty="0" smtClean="0">
                <a:latin typeface="TimesNewRomanPSMT"/>
              </a:rPr>
              <a:t>например, хромом</a:t>
            </a:r>
            <a:r>
              <a:rPr lang="ru-RU" dirty="0">
                <a:latin typeface="TimesNewRomanPSMT"/>
              </a:rPr>
              <a:t>, молибденом);</a:t>
            </a:r>
          </a:p>
          <a:p>
            <a:r>
              <a:rPr lang="ru-RU" dirty="0">
                <a:latin typeface="TimesNewRomanPSMT"/>
              </a:rPr>
              <a:t>3) проводят отжиг деформированного металла для снятия </a:t>
            </a:r>
            <a:r>
              <a:rPr lang="ru-RU" dirty="0" smtClean="0">
                <a:latin typeface="TimesNewRomanPSMT"/>
              </a:rPr>
              <a:t>внутренних </a:t>
            </a:r>
            <a:r>
              <a:rPr lang="ru-RU" dirty="0">
                <a:latin typeface="TimesNewRomanPSMT"/>
              </a:rPr>
              <a:t>напряжений;</a:t>
            </a:r>
          </a:p>
          <a:p>
            <a:r>
              <a:rPr lang="ru-RU" dirty="0">
                <a:latin typeface="TimesNewRomanPSMT"/>
              </a:rPr>
              <a:t>4) создают в поверхностном слое металла сжимающие </a:t>
            </a:r>
            <a:r>
              <a:rPr lang="ru-RU" dirty="0" smtClean="0">
                <a:latin typeface="TimesNewRomanPSMT"/>
              </a:rPr>
              <a:t>напряжения </a:t>
            </a:r>
            <a:r>
              <a:rPr lang="ru-RU" dirty="0">
                <a:latin typeface="TimesNewRomanPSMT"/>
              </a:rPr>
              <a:t>(например, обдувка металла дробью или обкатка роликом);</a:t>
            </a:r>
          </a:p>
          <a:p>
            <a:r>
              <a:rPr lang="ru-RU" dirty="0">
                <a:latin typeface="TimesNewRomanPSMT"/>
              </a:rPr>
              <a:t>5) уменьшают механические дефекты в поверхностном слое </a:t>
            </a:r>
            <a:r>
              <a:rPr lang="ru-RU" dirty="0" smtClean="0">
                <a:latin typeface="TimesNewRomanPSMT"/>
              </a:rPr>
              <a:t>металла</a:t>
            </a:r>
            <a:r>
              <a:rPr lang="ru-RU" dirty="0">
                <a:latin typeface="TimesNewRomanPSMT"/>
              </a:rPr>
              <a:t>;</a:t>
            </a:r>
          </a:p>
          <a:p>
            <a:r>
              <a:rPr lang="ru-RU" dirty="0">
                <a:latin typeface="TimesNewRomanPSMT"/>
              </a:rPr>
              <a:t>6) обрабатывают коррозионную среду, например, вводят </a:t>
            </a:r>
            <a:r>
              <a:rPr lang="ru-RU" dirty="0" smtClean="0">
                <a:latin typeface="TimesNewRomanPSMT"/>
              </a:rPr>
              <a:t>замедлители </a:t>
            </a:r>
            <a:r>
              <a:rPr lang="ru-RU" dirty="0">
                <a:latin typeface="TimesNewRomanPSMT"/>
              </a:rPr>
              <a:t>коррозии;</a:t>
            </a:r>
          </a:p>
          <a:p>
            <a:r>
              <a:rPr lang="ru-RU" dirty="0">
                <a:latin typeface="TimesNewRomanPSMT"/>
              </a:rPr>
              <a:t>7) наносят защитные покрытия;</a:t>
            </a:r>
          </a:p>
          <a:p>
            <a:r>
              <a:rPr lang="ru-RU" dirty="0">
                <a:latin typeface="TimesNewRomanPSMT"/>
              </a:rPr>
              <a:t>8) применяют электрохимическую защиту.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97408" y="3410236"/>
            <a:ext cx="11277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rgbClr val="FF0000"/>
                </a:solidFill>
                <a:latin typeface="TimesNewRomanPSMT"/>
              </a:rPr>
              <a:t>Методи</a:t>
            </a:r>
            <a:r>
              <a:rPr lang="ru-RU" b="1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NewRomanPSMT"/>
              </a:rPr>
              <a:t>зменшення</a:t>
            </a:r>
            <a:r>
              <a:rPr lang="ru-RU" b="1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NewRomanPSMT"/>
              </a:rPr>
              <a:t>схильності</a:t>
            </a:r>
            <a:r>
              <a:rPr lang="ru-RU" b="1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NewRomanPSMT"/>
              </a:rPr>
              <a:t>металів</a:t>
            </a:r>
            <a:r>
              <a:rPr lang="ru-RU" b="1" dirty="0">
                <a:solidFill>
                  <a:srgbClr val="FF0000"/>
                </a:solidFill>
                <a:latin typeface="TimesNewRomanPSMT"/>
              </a:rPr>
              <a:t> до </a:t>
            </a:r>
            <a:r>
              <a:rPr lang="ru-RU" b="1" dirty="0" err="1" smtClean="0">
                <a:solidFill>
                  <a:srgbClr val="FF0000"/>
                </a:solidFill>
                <a:latin typeface="TimesNewRomanPSMT"/>
              </a:rPr>
              <a:t>корозійної</a:t>
            </a:r>
            <a:r>
              <a:rPr lang="ru-RU" b="1" dirty="0" smtClean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NewRomanPSMT"/>
              </a:rPr>
              <a:t>стомленості</a:t>
            </a:r>
            <a:r>
              <a:rPr lang="ru-RU" b="1" dirty="0" smtClean="0">
                <a:solidFill>
                  <a:srgbClr val="FF0000"/>
                </a:solidFill>
                <a:latin typeface="TimesNewRomanPSMT"/>
              </a:rPr>
              <a:t>:</a:t>
            </a:r>
          </a:p>
          <a:p>
            <a:endParaRPr lang="ru-RU" b="1" dirty="0">
              <a:solidFill>
                <a:srgbClr val="FF0000"/>
              </a:solidFill>
              <a:latin typeface="TimesNewRomanPSMT"/>
            </a:endParaRPr>
          </a:p>
          <a:p>
            <a:r>
              <a:rPr lang="ru-RU" dirty="0" smtClean="0">
                <a:latin typeface="TimesNewRomanPSMT"/>
              </a:rPr>
              <a:t>1</a:t>
            </a:r>
            <a:r>
              <a:rPr lang="ru-RU" dirty="0">
                <a:latin typeface="TimesNewRomanPSMT"/>
              </a:rPr>
              <a:t>) устранение вредных переменных напряжений;</a:t>
            </a:r>
          </a:p>
          <a:p>
            <a:r>
              <a:rPr lang="ru-RU" dirty="0">
                <a:latin typeface="TimesNewRomanPSMT"/>
              </a:rPr>
              <a:t>2) создание в поверхностном слое металла сжимающих </a:t>
            </a:r>
            <a:r>
              <a:rPr lang="ru-RU" dirty="0" smtClean="0">
                <a:latin typeface="TimesNewRomanPSMT"/>
              </a:rPr>
              <a:t>напряжений</a:t>
            </a:r>
            <a:r>
              <a:rPr lang="ru-RU" dirty="0">
                <a:latin typeface="TimesNewRomanPSMT"/>
              </a:rPr>
              <a:t>, что снижает опасность растягивающих циклов </a:t>
            </a:r>
            <a:r>
              <a:rPr lang="ru-RU" dirty="0" smtClean="0">
                <a:latin typeface="TimesNewRomanPSMT"/>
              </a:rPr>
              <a:t>переменных напряжений</a:t>
            </a:r>
            <a:r>
              <a:rPr lang="ru-RU" dirty="0">
                <a:latin typeface="TimesNewRomanPSMT"/>
              </a:rPr>
              <a:t>;</a:t>
            </a:r>
          </a:p>
          <a:p>
            <a:r>
              <a:rPr lang="ru-RU" dirty="0" smtClean="0">
                <a:latin typeface="TimesNewRomanPSMT"/>
              </a:rPr>
              <a:t>3</a:t>
            </a:r>
            <a:r>
              <a:rPr lang="ru-RU" dirty="0">
                <a:latin typeface="TimesNewRomanPSMT"/>
              </a:rPr>
              <a:t>) обработка поверхности металла для уменьшения </a:t>
            </a:r>
            <a:r>
              <a:rPr lang="ru-RU" dirty="0" smtClean="0">
                <a:latin typeface="TimesNewRomanPSMT"/>
              </a:rPr>
              <a:t>количества дефектов</a:t>
            </a:r>
            <a:r>
              <a:rPr lang="ru-RU" dirty="0">
                <a:latin typeface="TimesNewRomanPSMT"/>
              </a:rPr>
              <a:t>;</a:t>
            </a:r>
          </a:p>
          <a:p>
            <a:r>
              <a:rPr lang="ru-RU" dirty="0">
                <a:latin typeface="TimesNewRomanPSMT"/>
              </a:rPr>
              <a:t>4) нанесение защитных смазок, анодных металлических </a:t>
            </a:r>
            <a:r>
              <a:rPr lang="ru-RU" dirty="0" smtClean="0">
                <a:latin typeface="TimesNewRomanPSMT"/>
              </a:rPr>
              <a:t>защитных </a:t>
            </a:r>
            <a:r>
              <a:rPr lang="ru-RU" dirty="0">
                <a:latin typeface="TimesNewRomanPSMT"/>
              </a:rPr>
              <a:t>покрытий;</a:t>
            </a:r>
          </a:p>
          <a:p>
            <a:r>
              <a:rPr lang="ru-RU" dirty="0">
                <a:latin typeface="TimesNewRomanPSMT"/>
              </a:rPr>
              <a:t>5) азотирование стали;</a:t>
            </a:r>
          </a:p>
          <a:p>
            <a:r>
              <a:rPr lang="ru-RU" dirty="0">
                <a:latin typeface="TimesNewRomanPSMT"/>
              </a:rPr>
              <a:t>6) удаление катодных </a:t>
            </a:r>
            <a:r>
              <a:rPr lang="ru-RU" dirty="0" smtClean="0">
                <a:latin typeface="TimesNewRomanPSMT"/>
              </a:rPr>
              <a:t>деполяризаторов или </a:t>
            </a:r>
            <a:r>
              <a:rPr lang="ru-RU" dirty="0">
                <a:latin typeface="TimesNewRomanPSMT"/>
              </a:rPr>
              <a:t>введение в среду замедлителей коррозии;</a:t>
            </a:r>
          </a:p>
          <a:p>
            <a:r>
              <a:rPr lang="ru-RU" dirty="0">
                <a:latin typeface="TimesNewRomanPSMT"/>
              </a:rPr>
              <a:t>7) катодная поляризация от внешнего источника тока или с </a:t>
            </a:r>
            <a:r>
              <a:rPr lang="ru-RU" dirty="0" smtClean="0">
                <a:latin typeface="TimesNewRomanPSMT"/>
              </a:rPr>
              <a:t>помощью </a:t>
            </a:r>
            <a:r>
              <a:rPr lang="ru-RU" dirty="0">
                <a:latin typeface="TimesNewRomanPSMT"/>
              </a:rPr>
              <a:t>протектора.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25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ctr"/>
                <a:r>
                  <a:rPr lang="uk-UA" sz="2800" b="1" dirty="0" smtClean="0">
                    <a:solidFill>
                      <a:srgbClr val="FF0000"/>
                    </a:solidFill>
                    <a:latin typeface="+mn-lt"/>
                  </a:rPr>
                  <a:t>Вплив </a:t>
                </a:r>
                <a:r>
                  <a:rPr lang="uk-UA" sz="2800" b="1" i="1" dirty="0" err="1" smtClean="0">
                    <a:solidFill>
                      <a:srgbClr val="FF0000"/>
                    </a:solidFill>
                    <a:latin typeface="+mn-lt"/>
                  </a:rPr>
                  <a:t>рН</a:t>
                </a:r>
                <a:r>
                  <a:rPr lang="uk-UA" sz="2800" b="1" dirty="0" smtClean="0">
                    <a:solidFill>
                      <a:srgbClr val="FF0000"/>
                    </a:solidFill>
                    <a:latin typeface="+mn-lt"/>
                  </a:rPr>
                  <a:t> середовища на корозію заліза в азотованій </a:t>
                </a:r>
                <a:r>
                  <a:rPr lang="uk-UA" sz="2800" b="1" dirty="0" err="1" smtClean="0">
                    <a:solidFill>
                      <a:srgbClr val="FF0000"/>
                    </a:solidFill>
                    <a:latin typeface="+mn-lt"/>
                  </a:rPr>
                  <a:t>мягкій</a:t>
                </a:r>
                <a:r>
                  <a:rPr lang="uk-UA" sz="2800" b="1" dirty="0" smtClean="0">
                    <a:solidFill>
                      <a:srgbClr val="FF0000"/>
                    </a:solidFill>
                    <a:latin typeface="+mn-lt"/>
                  </a:rPr>
                  <a:t> воді при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2800" b="1" i="1">
                            <a:solidFill>
                              <a:srgbClr val="FF0000"/>
                            </a:solidFill>
                            <a:latin typeface="+mn-lt"/>
                          </a:rPr>
                        </m:ctrlPr>
                      </m:sSupPr>
                      <m:e>
                        <m:r>
                          <a:rPr lang="uk-UA" sz="2800" b="1" i="1">
                            <a:solidFill>
                              <a:srgbClr val="FF0000"/>
                            </a:solidFill>
                            <a:latin typeface="+mn-lt"/>
                          </a:rPr>
                          <m:t>𝟐𝟎</m:t>
                        </m:r>
                      </m:e>
                      <m:sup>
                        <m:r>
                          <m:rPr>
                            <m:nor/>
                          </m:rPr>
                          <a:rPr lang="uk-UA" sz="2800" b="1" dirty="0">
                            <a:solidFill>
                              <a:srgbClr val="FF0000"/>
                            </a:solidFill>
                            <a:latin typeface="+mn-lt"/>
                          </a:rPr>
                          <m:t>о</m:t>
                        </m:r>
                      </m:sup>
                    </m:sSup>
                    <m:r>
                      <m:rPr>
                        <m:nor/>
                      </m:rPr>
                      <a:rPr lang="uk-UA" sz="2800" b="1" dirty="0">
                        <a:solidFill>
                          <a:srgbClr val="FF0000"/>
                        </a:solidFill>
                        <a:latin typeface="+mn-lt"/>
                      </a:rPr>
                      <m:t>С</m:t>
                    </m:r>
                  </m:oMath>
                </a14:m>
                <a:endParaRPr lang="ru-RU" sz="2800" b="1" dirty="0">
                  <a:solidFill>
                    <a:srgbClr val="FF0000"/>
                  </a:solidFill>
                  <a:latin typeface="+mn-lt"/>
                </a:endParaRPr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58" r="-7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058" y="2183011"/>
            <a:ext cx="4370153" cy="324242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3244" y="2018172"/>
            <a:ext cx="7424100" cy="2474825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5586984" y="4663685"/>
            <a:ext cx="669036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2800" b="1" dirty="0" smtClean="0">
                <a:solidFill>
                  <a:srgbClr val="FF0000"/>
                </a:solidFill>
                <a:latin typeface="+mn-lt"/>
              </a:rPr>
              <a:t>Основні типи кривих залежності швидкості корозії металів К від </a:t>
            </a:r>
            <a:r>
              <a:rPr lang="uk-UA" sz="2800" b="1" i="1" dirty="0" err="1" smtClean="0">
                <a:solidFill>
                  <a:srgbClr val="FF0000"/>
                </a:solidFill>
                <a:latin typeface="+mn-lt"/>
              </a:rPr>
              <a:t>рН</a:t>
            </a:r>
            <a:r>
              <a:rPr lang="uk-UA" sz="2800" b="1" dirty="0" smtClean="0">
                <a:solidFill>
                  <a:srgbClr val="FF0000"/>
                </a:solidFill>
                <a:latin typeface="+mn-lt"/>
              </a:rPr>
              <a:t> середовища</a:t>
            </a:r>
            <a:endParaRPr lang="ru-RU" sz="28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3871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712" y="1001610"/>
            <a:ext cx="2871128" cy="557597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3365" y="1187537"/>
            <a:ext cx="4118850" cy="233521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3365" y="4173674"/>
            <a:ext cx="4375464" cy="22576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5072" y="204388"/>
            <a:ext cx="474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Вплив концентрації солей на корозію низьковуглецевої сталі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49312" y="527553"/>
            <a:ext cx="474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Вплив швидкості руху водопровідної води на швидкість корозії сталі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11440" y="3466431"/>
            <a:ext cx="474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Вплив швидкості руху морської води на швидкість корозії низьковуглецевої сталі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49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251" y="1615127"/>
            <a:ext cx="5542650" cy="357897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7984" y="1739691"/>
            <a:ext cx="4881600" cy="31347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0624" y="509188"/>
            <a:ext cx="4742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FF0000"/>
                </a:solidFill>
              </a:rPr>
              <a:t>Залежність швидкості корозії сталі від швидкості руху рідини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3232" y="5469046"/>
            <a:ext cx="474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1 – водопровідна вода; 2 – морська вода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76288" y="601520"/>
            <a:ext cx="474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Залежність швидкості корозії заліза в воді від температури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54368" y="5423893"/>
            <a:ext cx="474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1 – закрита система; 2 – відкрита система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68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59912"/>
            <a:ext cx="4881600" cy="464505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9800" y="2276905"/>
            <a:ext cx="5987715" cy="35479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8704" y="592246"/>
            <a:ext cx="474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Вплив контакту з іншими металами на корозію дюралюмінію в морській воді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65392" y="546079"/>
            <a:ext cx="474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Схема виникнення і механізм блукаючих струмів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61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5782" y="1698180"/>
            <a:ext cx="4124778" cy="473006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229451" y="402336"/>
                <a:ext cx="9997440" cy="835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2400" b="1" dirty="0" smtClean="0">
                    <a:solidFill>
                      <a:srgbClr val="FF0000"/>
                    </a:solidFill>
                  </a:rPr>
                  <a:t>Залежність логарифму швидкості корозії заліза </a:t>
                </a:r>
              </a:p>
              <a:p>
                <a:pPr algn="ctr"/>
                <a:r>
                  <a:rPr lang="uk-UA" sz="2400" b="1" dirty="0" smtClean="0">
                    <a:solidFill>
                      <a:srgbClr val="FF0000"/>
                    </a:solidFill>
                  </a:rPr>
                  <a:t>від концентрації азотної кислоти при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k-UA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𝟐𝟎</m:t>
                        </m:r>
                      </m:e>
                      <m:sup>
                        <m:r>
                          <m:rPr>
                            <m:nor/>
                          </m:rPr>
                          <a:rPr lang="uk-UA" sz="2400" b="1" dirty="0">
                            <a:solidFill>
                              <a:srgbClr val="FF0000"/>
                            </a:solidFill>
                          </a:rPr>
                          <m:t>о</m:t>
                        </m:r>
                      </m:sup>
                    </m:sSup>
                    <m:r>
                      <m:rPr>
                        <m:nor/>
                      </m:rPr>
                      <a:rPr lang="uk-UA" sz="2400" b="1" dirty="0">
                        <a:solidFill>
                          <a:srgbClr val="FF0000"/>
                        </a:solidFill>
                      </a:rPr>
                      <m:t>С</m:t>
                    </m:r>
                  </m:oMath>
                </a14:m>
                <a:endParaRPr lang="ru-RU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451" y="402336"/>
                <a:ext cx="9997440" cy="835550"/>
              </a:xfrm>
              <a:prstGeom prst="rect">
                <a:avLst/>
              </a:prstGeom>
              <a:blipFill rotWithShape="0">
                <a:blip r:embed="rId3"/>
                <a:stretch>
                  <a:fillRect t="-5839" b="-160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790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3568" y="340741"/>
            <a:ext cx="11180064" cy="1325563"/>
          </a:xfrm>
        </p:spPr>
        <p:txBody>
          <a:bodyPr>
            <a:noAutofit/>
          </a:bodyPr>
          <a:lstStyle/>
          <a:p>
            <a:pPr indent="450850" algn="just"/>
            <a:r>
              <a:rPr lang="ru-RU" sz="2800" b="1" dirty="0">
                <a:solidFill>
                  <a:srgbClr val="FF0000"/>
                </a:solidFill>
                <a:latin typeface="+mn-lt"/>
              </a:rPr>
              <a:t>Пассивность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dirty="0">
                <a:latin typeface="+mn-lt"/>
              </a:rPr>
              <a:t>– это состояние высокой коррозионной стойкости</a:t>
            </a:r>
            <a:br>
              <a:rPr lang="ru-RU" sz="2800" dirty="0">
                <a:latin typeface="+mn-lt"/>
              </a:rPr>
            </a:br>
            <a:r>
              <a:rPr lang="ru-RU" sz="2800" dirty="0">
                <a:latin typeface="+mn-lt"/>
              </a:rPr>
              <a:t>металлов и сплавов, находящихся в агрессивной среде в </a:t>
            </a:r>
            <a:r>
              <a:rPr lang="ru-RU" sz="2800" dirty="0" smtClean="0">
                <a:latin typeface="+mn-lt"/>
              </a:rPr>
              <a:t>определен</a:t>
            </a:r>
            <a:r>
              <a:rPr lang="ru-RU" sz="2800" dirty="0">
                <a:latin typeface="+mn-lt"/>
              </a:rPr>
              <a:t/>
            </a:r>
            <a:br>
              <a:rPr lang="ru-RU" sz="2800" dirty="0">
                <a:latin typeface="+mn-lt"/>
              </a:rPr>
            </a:br>
            <a:r>
              <a:rPr lang="ru-RU" sz="2800" dirty="0">
                <a:latin typeface="+mn-lt"/>
              </a:rPr>
              <a:t>ной области потенциалов.</a:t>
            </a:r>
            <a:endParaRPr lang="ru-RU" sz="28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3568" y="1825625"/>
            <a:ext cx="11362944" cy="4351338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Наступление </a:t>
            </a:r>
            <a:r>
              <a:rPr lang="ru-RU" dirty="0"/>
              <a:t>пассивного состояния металлов характеризуется</a:t>
            </a:r>
          </a:p>
          <a:p>
            <a:pPr marL="0" indent="0">
              <a:buNone/>
            </a:pPr>
            <a:r>
              <a:rPr lang="ru-RU" dirty="0"/>
              <a:t>следующими явлениями:</a:t>
            </a:r>
          </a:p>
          <a:p>
            <a:pPr marL="0" indent="536575">
              <a:buNone/>
            </a:pPr>
            <a:r>
              <a:rPr lang="ru-RU" dirty="0"/>
              <a:t>а) резким уменьшением скорости коррозии металла, которая в</a:t>
            </a:r>
          </a:p>
          <a:p>
            <a:pPr marL="0" indent="536575">
              <a:buNone/>
            </a:pPr>
            <a:r>
              <a:rPr lang="ru-RU" dirty="0"/>
              <a:t>пассивном состоянии постоянна во времени;</a:t>
            </a:r>
          </a:p>
          <a:p>
            <a:pPr marL="0" indent="536575">
              <a:buNone/>
            </a:pPr>
            <a:r>
              <a:rPr lang="ru-RU" dirty="0"/>
              <a:t>б) значительным смещением потенциала металла в </a:t>
            </a:r>
            <a:r>
              <a:rPr lang="ru-RU" dirty="0" smtClean="0"/>
              <a:t>положительную </a:t>
            </a:r>
            <a:r>
              <a:rPr lang="ru-RU" dirty="0"/>
              <a:t>сторону (т.е. затормаживается протекание анодного </a:t>
            </a:r>
            <a:r>
              <a:rPr lang="ru-RU" dirty="0" smtClean="0"/>
              <a:t>процесса ЕКХ.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610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8660" y="2614724"/>
            <a:ext cx="4059804" cy="409306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2113" y="4661256"/>
            <a:ext cx="1878173" cy="127445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94816" y="438912"/>
            <a:ext cx="9912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FF0000"/>
                </a:solidFill>
              </a:rPr>
              <a:t>Кількісна характеристика ступеню пасивності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526506"/>
            <a:ext cx="7741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/>
              <a:t>Поляризаційна діаграма корозії для визначення середньої анодної і катодної </a:t>
            </a:r>
            <a:r>
              <a:rPr lang="uk-UA" sz="2800" dirty="0" err="1" smtClean="0"/>
              <a:t>поляризуємості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303008" y="3141946"/>
            <a:ext cx="45963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/>
              <a:t>Коефіцієнт пасивності, що є відношенням анодної поляризації до катодної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9809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9720" y="316357"/>
            <a:ext cx="10515600" cy="561467"/>
          </a:xfrm>
        </p:spPr>
        <p:txBody>
          <a:bodyPr>
            <a:normAutofit/>
          </a:bodyPr>
          <a:lstStyle/>
          <a:p>
            <a:r>
              <a:rPr lang="uk-UA" sz="2000" b="1" dirty="0" smtClean="0">
                <a:solidFill>
                  <a:srgbClr val="FF0000"/>
                </a:solidFill>
              </a:rPr>
              <a:t>РЯД ЗМЕНШЕННЯ СПОСІБНОСТІ ПАСИВУВАТИСЬ В НЕЙТРАЛЬНИХ СЕРЕДОВИЩАХ </a:t>
            </a:r>
            <a:endParaRPr lang="ru-RU" sz="20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3508" y="1102032"/>
            <a:ext cx="7833387" cy="66759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419" y="2184655"/>
            <a:ext cx="6982833" cy="40942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568434" y="3031438"/>
            <a:ext cx="43281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/>
              <a:t>Залежність швидкості розчинення металу від потенціалу</a:t>
            </a:r>
            <a:endParaRPr lang="ru-RU" sz="2400" dirty="0"/>
          </a:p>
        </p:txBody>
      </p:sp>
      <p:sp>
        <p:nvSpPr>
          <p:cNvPr id="3" name="Стрелка влево 2"/>
          <p:cNvSpPr/>
          <p:nvPr/>
        </p:nvSpPr>
        <p:spPr>
          <a:xfrm>
            <a:off x="6986016" y="4231767"/>
            <a:ext cx="1402080" cy="16954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75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573024" y="395329"/>
                <a:ext cx="10826496" cy="50842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ru-RU" sz="2400" dirty="0" smtClean="0"/>
                  <a:t>Вещества или процессы, нарушающие пассивное состояние металлов </a:t>
                </a:r>
                <a:r>
                  <a:rPr lang="ru-RU" sz="2400" dirty="0"/>
                  <a:t>или затрудняющие наступление пассивности, называют </a:t>
                </a:r>
                <a:r>
                  <a:rPr lang="ru-RU" sz="2400" dirty="0" smtClean="0">
                    <a:solidFill>
                      <a:srgbClr val="FF0000"/>
                    </a:solidFill>
                  </a:rPr>
                  <a:t>активаторами</a:t>
                </a:r>
                <a:r>
                  <a:rPr lang="ru-RU" sz="2400" dirty="0"/>
                  <a:t>, или </a:t>
                </a:r>
                <a:r>
                  <a:rPr lang="ru-RU" sz="2400" dirty="0" err="1">
                    <a:solidFill>
                      <a:srgbClr val="FF0000"/>
                    </a:solidFill>
                  </a:rPr>
                  <a:t>депассиваторами</a:t>
                </a:r>
                <a:r>
                  <a:rPr lang="ru-RU" sz="2400" dirty="0"/>
                  <a:t>, которыми </a:t>
                </a:r>
                <a:r>
                  <a:rPr lang="ru-RU" sz="2400" dirty="0" smtClean="0"/>
                  <a:t>являются:</a:t>
                </a:r>
                <a:endParaRPr lang="ru-RU" sz="2400" dirty="0"/>
              </a:p>
              <a:p>
                <a:pPr>
                  <a:lnSpc>
                    <a:spcPct val="150000"/>
                  </a:lnSpc>
                </a:pPr>
                <a:r>
                  <a:rPr lang="ru-RU" sz="2400" dirty="0"/>
                  <a:t>1) восстановители, например водород,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ru-RU" sz="2400" i="1" dirty="0"/>
                          <m:t>Na</m:t>
                        </m:r>
                      </m:e>
                      <m:sub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ru-RU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ru-RU" sz="2400" i="1" dirty="0"/>
                          <m:t>SO</m:t>
                        </m:r>
                      </m:e>
                      <m:sub>
                        <m:r>
                          <a:rPr lang="uk-UA" sz="24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ru-RU" sz="2400" dirty="0" smtClean="0"/>
                  <a:t> тощо;</a:t>
                </a:r>
                <a:endParaRPr lang="ru-RU" sz="2400" dirty="0"/>
              </a:p>
              <a:p>
                <a:pPr>
                  <a:lnSpc>
                    <a:spcPct val="150000"/>
                  </a:lnSpc>
                </a:pPr>
                <a:r>
                  <a:rPr lang="ru-RU" sz="2400" dirty="0"/>
                  <a:t>2) катодная деполяризация;</a:t>
                </a:r>
              </a:p>
              <a:p>
                <a:pPr>
                  <a:lnSpc>
                    <a:spcPct val="150000"/>
                  </a:lnSpc>
                </a:pPr>
                <a:r>
                  <a:rPr lang="ru-RU" sz="2400" dirty="0"/>
                  <a:t>3) некоторые ионы, например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ru-RU" sz="2400" i="1" dirty="0"/>
                          <m:t>H</m:t>
                        </m:r>
                      </m:e>
                      <m:sup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ru-RU" sz="2400" dirty="0" smtClean="0"/>
                  <a:t> </a:t>
                </a:r>
                <a:r>
                  <a:rPr lang="ru-RU" sz="2400" dirty="0"/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ru-RU" sz="2400" i="1" dirty="0"/>
                          <m:t>Cl</m:t>
                        </m:r>
                      </m:e>
                      <m:sup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ru-RU" sz="2400" dirty="0" smtClean="0"/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𝑆𝑂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2−</m:t>
                        </m:r>
                      </m:sup>
                    </m:sSubSup>
                  </m:oMath>
                </a14:m>
                <a:r>
                  <a:rPr lang="ru-RU" sz="2400" dirty="0" smtClean="0"/>
                  <a:t>и </a:t>
                </a:r>
                <a:r>
                  <a:rPr lang="ru-RU" sz="2400" dirty="0"/>
                  <a:t>другие, </a:t>
                </a:r>
                <a:r>
                  <a:rPr lang="ru-RU" sz="2400" dirty="0" smtClean="0"/>
                  <a:t>которые называют </a:t>
                </a:r>
                <a:r>
                  <a:rPr lang="ru-RU" sz="2400" dirty="0"/>
                  <a:t>активными ионами;</a:t>
                </a:r>
              </a:p>
              <a:p>
                <a:pPr>
                  <a:lnSpc>
                    <a:spcPct val="150000"/>
                  </a:lnSpc>
                </a:pPr>
                <a:r>
                  <a:rPr lang="ru-RU" sz="2400" dirty="0"/>
                  <a:t>4) повышение температуры;</a:t>
                </a:r>
              </a:p>
              <a:p>
                <a:pPr>
                  <a:lnSpc>
                    <a:spcPct val="150000"/>
                  </a:lnSpc>
                </a:pPr>
                <a:r>
                  <a:rPr lang="ru-RU" sz="2400" dirty="0"/>
                  <a:t>5) механические нарушения пассивной поверхности металла.</a:t>
                </a:r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024" y="395329"/>
                <a:ext cx="10826496" cy="5084212"/>
              </a:xfrm>
              <a:prstGeom prst="rect">
                <a:avLst/>
              </a:prstGeom>
              <a:blipFill rotWithShape="0">
                <a:blip r:embed="rId2"/>
                <a:stretch>
                  <a:fillRect l="-845" r="-845" b="-6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339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160" y="633349"/>
            <a:ext cx="10515600" cy="610235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+mn-lt"/>
              </a:rPr>
              <a:t>Факторы электрохимической коррозии металлов и сплавов</a:t>
            </a:r>
            <a:br>
              <a:rPr lang="ru-RU" sz="3200" b="1" dirty="0">
                <a:solidFill>
                  <a:srgbClr val="FF0000"/>
                </a:solidFill>
                <a:latin typeface="+mn-lt"/>
              </a:rPr>
            </a:br>
            <a:endParaRPr lang="ru-RU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160" y="1553569"/>
            <a:ext cx="103906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NewRomanPSMT"/>
              </a:rPr>
              <a:t>Скорость </a:t>
            </a:r>
            <a:r>
              <a:rPr lang="ru-RU" sz="2400" dirty="0">
                <a:latin typeface="TimesNewRomanPSMT"/>
              </a:rPr>
              <a:t>и характер процесса электрохимической коррозии </a:t>
            </a:r>
            <a:r>
              <a:rPr lang="ru-RU" sz="2400" dirty="0" smtClean="0">
                <a:latin typeface="TimesNewRomanPSMT"/>
              </a:rPr>
              <a:t>зависят </a:t>
            </a:r>
            <a:r>
              <a:rPr lang="ru-RU" sz="2400" dirty="0">
                <a:latin typeface="TimesNewRomanPSMT"/>
              </a:rPr>
              <a:t>от многих факторов, к числу которых относятся</a:t>
            </a:r>
            <a:r>
              <a:rPr lang="ru-RU" sz="2400" dirty="0" smtClean="0">
                <a:latin typeface="TimesNewRomanPSMT"/>
              </a:rPr>
              <a:t>:</a:t>
            </a:r>
          </a:p>
          <a:p>
            <a:pPr algn="just"/>
            <a:endParaRPr lang="ru-RU" sz="2400" dirty="0">
              <a:latin typeface="TimesNewRomanPSMT"/>
            </a:endParaRPr>
          </a:p>
          <a:p>
            <a:pPr indent="536575" algn="just"/>
            <a:r>
              <a:rPr lang="ru-RU" sz="2400" b="1" dirty="0" smtClean="0">
                <a:latin typeface="TimesNewRomanPS-BoldMT"/>
              </a:rPr>
              <a:t>- внутренние </a:t>
            </a:r>
            <a:r>
              <a:rPr lang="ru-RU" sz="2400" b="1" dirty="0">
                <a:latin typeface="TimesNewRomanPS-BoldMT"/>
              </a:rPr>
              <a:t>факторы </a:t>
            </a:r>
            <a:r>
              <a:rPr lang="ru-RU" sz="2400" dirty="0">
                <a:latin typeface="TimesNewRomanPSMT"/>
              </a:rPr>
              <a:t>– связанные с природой металла: </a:t>
            </a:r>
            <a:r>
              <a:rPr lang="ru-RU" sz="2400" dirty="0" smtClean="0">
                <a:latin typeface="TimesNewRomanPSMT"/>
              </a:rPr>
              <a:t>состав, структура</a:t>
            </a:r>
            <a:r>
              <a:rPr lang="ru-RU" sz="2400" dirty="0">
                <a:latin typeface="TimesNewRomanPSMT"/>
              </a:rPr>
              <a:t>, состояние поверхности, напряжения в металле и др.;</a:t>
            </a:r>
          </a:p>
          <a:p>
            <a:pPr indent="536575" algn="just"/>
            <a:endParaRPr lang="ru-RU" sz="2400" b="1" dirty="0" smtClean="0">
              <a:latin typeface="TimesNewRomanPS-BoldMT"/>
            </a:endParaRPr>
          </a:p>
          <a:p>
            <a:pPr indent="536575" algn="just"/>
            <a:r>
              <a:rPr lang="ru-RU" sz="2400" b="1" dirty="0" smtClean="0">
                <a:latin typeface="TimesNewRomanPS-BoldMT"/>
              </a:rPr>
              <a:t>- внешние </a:t>
            </a:r>
            <a:r>
              <a:rPr lang="ru-RU" sz="2400" b="1" dirty="0">
                <a:latin typeface="TimesNewRomanPS-BoldMT"/>
              </a:rPr>
              <a:t>факторы </a:t>
            </a:r>
            <a:r>
              <a:rPr lang="ru-RU" sz="2400" dirty="0">
                <a:latin typeface="TimesNewRomanPSMT"/>
              </a:rPr>
              <a:t>– связанные с составом коррозионной </a:t>
            </a:r>
            <a:r>
              <a:rPr lang="ru-RU" sz="2400" dirty="0" smtClean="0">
                <a:latin typeface="TimesNewRomanPSMT"/>
              </a:rPr>
              <a:t>среды и </a:t>
            </a:r>
            <a:r>
              <a:rPr lang="ru-RU" sz="2400" dirty="0">
                <a:latin typeface="TimesNewRomanPSMT"/>
              </a:rPr>
              <a:t>условиями процесса коррозии: температура, давление, </a:t>
            </a:r>
            <a:r>
              <a:rPr lang="ru-RU" sz="2400" dirty="0" smtClean="0">
                <a:latin typeface="TimesNewRomanPSMT"/>
              </a:rPr>
              <a:t>скорость движения </a:t>
            </a:r>
            <a:r>
              <a:rPr lang="ru-RU" sz="2400" dirty="0">
                <a:latin typeface="TimesNewRomanPSMT"/>
              </a:rPr>
              <a:t>среды, внешняя поляризация и др</a:t>
            </a:r>
            <a:r>
              <a:rPr lang="ru-RU" dirty="0">
                <a:latin typeface="TimesNewRomanPSMT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139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5730" y="982907"/>
            <a:ext cx="7718013" cy="54237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9872" y="365760"/>
            <a:ext cx="11582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Корозійна характеристика металів залежно від положення в таблиці Менделєєва Д.І.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70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532" y="1996309"/>
            <a:ext cx="8352119" cy="247121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365504" y="468481"/>
            <a:ext cx="97901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solidFill>
                  <a:srgbClr val="FF0000"/>
                </a:solidFill>
                <a:latin typeface="TimesNewRomanPS-BoldMT"/>
              </a:rPr>
              <a:t>Вплив</a:t>
            </a:r>
            <a:r>
              <a:rPr lang="ru-RU" sz="2800" b="1" dirty="0" smtClean="0">
                <a:solidFill>
                  <a:srgbClr val="FF0000"/>
                </a:solidFill>
                <a:latin typeface="TimesNewRomanPS-BoldMT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NewRomanPS-BoldMT"/>
              </a:rPr>
              <a:t>анодної</a:t>
            </a:r>
            <a:r>
              <a:rPr lang="ru-RU" sz="2800" b="1" dirty="0" smtClean="0">
                <a:solidFill>
                  <a:srgbClr val="FF0000"/>
                </a:solidFill>
                <a:latin typeface="TimesNewRomanPS-BoldMT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NewRomanPS-BoldMT"/>
              </a:rPr>
              <a:t>структурної</a:t>
            </a:r>
            <a:r>
              <a:rPr lang="ru-RU" sz="2800" b="1" dirty="0" smtClean="0">
                <a:solidFill>
                  <a:srgbClr val="FF0000"/>
                </a:solidFill>
                <a:latin typeface="TimesNewRomanPS-BoldMT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NewRomanPS-BoldMT"/>
              </a:rPr>
              <a:t>складової</a:t>
            </a:r>
            <a:r>
              <a:rPr lang="ru-RU" sz="2800" b="1" dirty="0" smtClean="0">
                <a:solidFill>
                  <a:srgbClr val="FF0000"/>
                </a:solidFill>
                <a:latin typeface="TimesNewRomanPS-BoldMT"/>
              </a:rPr>
              <a:t> сплаву</a:t>
            </a:r>
            <a:endParaRPr lang="ru-RU" sz="2800" b="1" dirty="0">
              <a:solidFill>
                <a:srgbClr val="FF0000"/>
              </a:solidFill>
              <a:latin typeface="TimesNewRomanPS-BoldMT"/>
            </a:endParaRPr>
          </a:p>
        </p:txBody>
      </p:sp>
    </p:spTree>
    <p:extLst>
      <p:ext uri="{BB962C8B-B14F-4D97-AF65-F5344CB8AC3E}">
        <p14:creationId xmlns:p14="http://schemas.microsoft.com/office/powerpoint/2010/main" val="324621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521</Words>
  <Application>Microsoft Office PowerPoint</Application>
  <PresentationFormat>Широкоэкранный</PresentationFormat>
  <Paragraphs>63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TimesNewRomanPS-BoldMT</vt:lpstr>
      <vt:lpstr>TimesNewRomanPSMT</vt:lpstr>
      <vt:lpstr>Тема Office</vt:lpstr>
      <vt:lpstr>ЛЕКЦІЯ  на тему  «Пасивність металу. Зовнішні та внутрішні чинники електрохімічної корозії»</vt:lpstr>
      <vt:lpstr>Презентация PowerPoint</vt:lpstr>
      <vt:lpstr>Пассивность – это состояние высокой коррозионной стойкости металлов и сплавов, находящихся в агрессивной среде в определен ной области потенциалов.</vt:lpstr>
      <vt:lpstr>Презентация PowerPoint</vt:lpstr>
      <vt:lpstr>РЯД ЗМЕНШЕННЯ СПОСІБНОСТІ ПАСИВУВАТИСЬ В НЕЙТРАЛЬНИХ СЕРЕДОВИЩАХ </vt:lpstr>
      <vt:lpstr>Презентация PowerPoint</vt:lpstr>
      <vt:lpstr>Факторы электрохимической коррозии металлов и сплавов </vt:lpstr>
      <vt:lpstr>Презентация PowerPoint</vt:lpstr>
      <vt:lpstr>Презентация PowerPoint</vt:lpstr>
      <vt:lpstr>Залежність корозії алюмінію від напруження в розчинах</vt:lpstr>
      <vt:lpstr>Презентация PowerPoint</vt:lpstr>
      <vt:lpstr>Презентация PowerPoint</vt:lpstr>
      <vt:lpstr>Вплив рН середовища на корозію заліза в азотованій мягкій воді при 〖20〗^"о"  "С"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наталия наталия</dc:creator>
  <cp:lastModifiedBy>наталия наталия</cp:lastModifiedBy>
  <cp:revision>14</cp:revision>
  <dcterms:created xsi:type="dcterms:W3CDTF">2020-11-16T07:58:10Z</dcterms:created>
  <dcterms:modified xsi:type="dcterms:W3CDTF">2020-11-16T20:01:48Z</dcterms:modified>
</cp:coreProperties>
</file>