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4FB540F-F4EA-434A-9F82-D8B364484104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74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E8337-EAB9-4BE8-A23E-40443F3F54D5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82D69-0C0D-44F1-AFAC-B06B91E1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1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5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48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0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54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9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21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11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5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3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6840760" cy="1728192"/>
          </a:xfrm>
        </p:spPr>
        <p:txBody>
          <a:bodyPr/>
          <a:lstStyle/>
          <a:p>
            <a:r>
              <a:rPr lang="ru-RU" dirty="0" err="1" smtClean="0"/>
              <a:t>Рекламн</a:t>
            </a:r>
            <a:r>
              <a:rPr lang="uk-UA" dirty="0" smtClean="0"/>
              <a:t>і та </a:t>
            </a:r>
            <a:r>
              <a:rPr lang="en-US" dirty="0" smtClean="0"/>
              <a:t>PR</a:t>
            </a:r>
            <a:r>
              <a:rPr lang="uk-UA" dirty="0" err="1" smtClean="0"/>
              <a:t>-стратегії</a:t>
            </a:r>
            <a:r>
              <a:rPr lang="uk-UA" dirty="0" smtClean="0"/>
              <a:t> в бізнесовій сфері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Баранецька</a:t>
            </a:r>
            <a:r>
              <a:rPr lang="ru-RU" dirty="0" smtClean="0"/>
              <a:t> Анна </a:t>
            </a:r>
            <a:r>
              <a:rPr lang="ru-RU" dirty="0" err="1" smtClean="0"/>
              <a:t>Дмитрівна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9673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128792" cy="540060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та правильно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організована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підґрунтям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налагодження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довготривалих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стосунків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цільовою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аудиторією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глобалізованому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набувають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особливої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ваги,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простежується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відкрита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реципієнта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домінанта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соціуму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відомостей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дедалі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актуалізується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комунікаційних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практик,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покликанням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є максимально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зорієнтувати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товар/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/бренд.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вагомими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комунікаційними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донесення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є,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реклама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паблік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рилейшнз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зумовлено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функціональними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характеристиками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належністю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мас-медійного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дискурсу,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широких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охоплення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швидкого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контакту. Тому одним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сьогодення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стало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рекламної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8725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rgbClr val="740A51"/>
                </a:solidFill>
              </a:rPr>
              <a:t>	Метою </a:t>
            </a:r>
            <a:r>
              <a:rPr lang="ru-RU" sz="2400" b="1" i="1" dirty="0">
                <a:solidFill>
                  <a:srgbClr val="740A51"/>
                </a:solidFill>
              </a:rPr>
              <a:t>курсу </a:t>
            </a:r>
            <a:r>
              <a:rPr lang="ru-RU" sz="2400" i="1" dirty="0">
                <a:solidFill>
                  <a:srgbClr val="740A51"/>
                </a:solidFill>
              </a:rPr>
              <a:t>«</a:t>
            </a:r>
            <a:r>
              <a:rPr lang="ru-RU" sz="2400" i="1" dirty="0" err="1">
                <a:solidFill>
                  <a:srgbClr val="740A51"/>
                </a:solidFill>
              </a:rPr>
              <a:t>Рекламні</a:t>
            </a:r>
            <a:r>
              <a:rPr lang="ru-RU" sz="2400" i="1" dirty="0">
                <a:solidFill>
                  <a:srgbClr val="740A51"/>
                </a:solidFill>
              </a:rPr>
              <a:t> та </a:t>
            </a:r>
            <a:r>
              <a:rPr lang="en-US" sz="2400" i="1" dirty="0">
                <a:solidFill>
                  <a:srgbClr val="740A51"/>
                </a:solidFill>
              </a:rPr>
              <a:t>PR-</a:t>
            </a:r>
            <a:r>
              <a:rPr lang="ru-RU" sz="2400" i="1" dirty="0" err="1">
                <a:solidFill>
                  <a:srgbClr val="740A51"/>
                </a:solidFill>
              </a:rPr>
              <a:t>стратегії</a:t>
            </a:r>
            <a:r>
              <a:rPr lang="ru-RU" sz="2400" i="1" dirty="0">
                <a:solidFill>
                  <a:srgbClr val="740A51"/>
                </a:solidFill>
              </a:rPr>
              <a:t> в </a:t>
            </a:r>
            <a:r>
              <a:rPr lang="ru-RU" sz="2400" i="1" dirty="0" err="1">
                <a:solidFill>
                  <a:srgbClr val="740A51"/>
                </a:solidFill>
              </a:rPr>
              <a:t>бізнесовій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сфері</a:t>
            </a:r>
            <a:r>
              <a:rPr lang="ru-RU" sz="2400" i="1" dirty="0">
                <a:solidFill>
                  <a:srgbClr val="740A51"/>
                </a:solidFill>
              </a:rPr>
              <a:t>» є </a:t>
            </a:r>
            <a:r>
              <a:rPr lang="ru-RU" sz="2400" i="1" dirty="0" err="1">
                <a:solidFill>
                  <a:srgbClr val="740A51"/>
                </a:solidFill>
              </a:rPr>
              <a:t>ознайомлення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студентів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із</a:t>
            </a:r>
            <a:r>
              <a:rPr lang="ru-RU" sz="2400" i="1" dirty="0">
                <a:solidFill>
                  <a:srgbClr val="740A51"/>
                </a:solidFill>
              </a:rPr>
              <a:t> засадами </a:t>
            </a:r>
            <a:r>
              <a:rPr lang="ru-RU" sz="2400" i="1" dirty="0" err="1">
                <a:solidFill>
                  <a:srgbClr val="740A51"/>
                </a:solidFill>
              </a:rPr>
              <a:t>управління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інформацією</a:t>
            </a:r>
            <a:r>
              <a:rPr lang="ru-RU" sz="2400" i="1" dirty="0">
                <a:solidFill>
                  <a:srgbClr val="740A51"/>
                </a:solidFill>
              </a:rPr>
              <a:t>, </a:t>
            </a:r>
            <a:r>
              <a:rPr lang="ru-RU" sz="2400" i="1" dirty="0" err="1">
                <a:solidFill>
                  <a:srgbClr val="740A51"/>
                </a:solidFill>
              </a:rPr>
              <a:t>формування</a:t>
            </a:r>
            <a:r>
              <a:rPr lang="ru-RU" sz="2400" i="1" dirty="0">
                <a:solidFill>
                  <a:srgbClr val="740A51"/>
                </a:solidFill>
              </a:rPr>
              <a:t> та </a:t>
            </a:r>
            <a:r>
              <a:rPr lang="ru-RU" sz="2400" i="1" dirty="0" err="1">
                <a:solidFill>
                  <a:srgbClr val="740A51"/>
                </a:solidFill>
              </a:rPr>
              <a:t>реалізації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рекламних</a:t>
            </a:r>
            <a:r>
              <a:rPr lang="ru-RU" sz="2400" i="1" dirty="0">
                <a:solidFill>
                  <a:srgbClr val="740A51"/>
                </a:solidFill>
              </a:rPr>
              <a:t> та </a:t>
            </a:r>
            <a:r>
              <a:rPr lang="en-US" sz="2400" i="1" dirty="0">
                <a:solidFill>
                  <a:srgbClr val="740A51"/>
                </a:solidFill>
              </a:rPr>
              <a:t>PR-</a:t>
            </a:r>
            <a:r>
              <a:rPr lang="ru-RU" sz="2400" i="1" dirty="0" err="1">
                <a:solidFill>
                  <a:srgbClr val="740A51"/>
                </a:solidFill>
              </a:rPr>
              <a:t>концепцій</a:t>
            </a:r>
            <a:r>
              <a:rPr lang="ru-RU" sz="2400" i="1" dirty="0">
                <a:solidFill>
                  <a:srgbClr val="740A51"/>
                </a:solidFill>
              </a:rPr>
              <a:t>, </a:t>
            </a:r>
            <a:r>
              <a:rPr lang="ru-RU" sz="2400" i="1" dirty="0" err="1">
                <a:solidFill>
                  <a:srgbClr val="740A51"/>
                </a:solidFill>
              </a:rPr>
              <a:t>зокрема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стратегій</a:t>
            </a:r>
            <a:r>
              <a:rPr lang="ru-RU" sz="2400" i="1" dirty="0">
                <a:solidFill>
                  <a:srgbClr val="740A51"/>
                </a:solidFill>
              </a:rPr>
              <a:t> в </a:t>
            </a:r>
            <a:r>
              <a:rPr lang="ru-RU" sz="2400" i="1" dirty="0" err="1">
                <a:solidFill>
                  <a:srgbClr val="740A51"/>
                </a:solidFill>
              </a:rPr>
              <a:t>бізнесовій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сфері</a:t>
            </a:r>
            <a:r>
              <a:rPr lang="ru-RU" sz="2400" i="1" dirty="0">
                <a:solidFill>
                  <a:srgbClr val="740A5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740A51"/>
                </a:solidFill>
              </a:rPr>
              <a:t>      </a:t>
            </a:r>
            <a:r>
              <a:rPr lang="ru-RU" sz="2400" b="1" i="1" dirty="0" err="1">
                <a:solidFill>
                  <a:srgbClr val="740A51"/>
                </a:solidFill>
              </a:rPr>
              <a:t>Основними</a:t>
            </a:r>
            <a:r>
              <a:rPr lang="ru-RU" sz="2400" b="1" i="1" dirty="0">
                <a:solidFill>
                  <a:srgbClr val="740A51"/>
                </a:solidFill>
              </a:rPr>
              <a:t> </a:t>
            </a:r>
            <a:r>
              <a:rPr lang="ru-RU" sz="2400" b="1" i="1" dirty="0" err="1">
                <a:solidFill>
                  <a:srgbClr val="740A51"/>
                </a:solidFill>
              </a:rPr>
              <a:t>завданнями</a:t>
            </a:r>
            <a:r>
              <a:rPr lang="ru-RU" sz="2400" b="1" i="1" dirty="0">
                <a:solidFill>
                  <a:srgbClr val="740A51"/>
                </a:solidFill>
              </a:rPr>
              <a:t> </a:t>
            </a:r>
            <a:r>
              <a:rPr lang="ru-RU" sz="2400" b="1" i="1" dirty="0" err="1">
                <a:solidFill>
                  <a:srgbClr val="740A51"/>
                </a:solidFill>
              </a:rPr>
              <a:t>вивчення</a:t>
            </a:r>
            <a:r>
              <a:rPr lang="ru-RU" sz="2400" b="1" i="1" dirty="0">
                <a:solidFill>
                  <a:srgbClr val="740A51"/>
                </a:solidFill>
              </a:rPr>
              <a:t> </a:t>
            </a:r>
            <a:r>
              <a:rPr lang="ru-RU" sz="2400" b="1" i="1" dirty="0" err="1">
                <a:solidFill>
                  <a:srgbClr val="740A51"/>
                </a:solidFill>
              </a:rPr>
              <a:t>дисципліни</a:t>
            </a:r>
            <a:r>
              <a:rPr lang="ru-RU" sz="2400" b="1" i="1" dirty="0">
                <a:solidFill>
                  <a:srgbClr val="740A51"/>
                </a:solidFill>
              </a:rPr>
              <a:t> </a:t>
            </a:r>
            <a:r>
              <a:rPr lang="ru-RU" sz="2400" i="1" dirty="0">
                <a:solidFill>
                  <a:srgbClr val="740A51"/>
                </a:solidFill>
              </a:rPr>
              <a:t>є:</a:t>
            </a:r>
          </a:p>
          <a:p>
            <a:pPr marL="0" indent="0" algn="just">
              <a:buNone/>
            </a:pPr>
            <a:r>
              <a:rPr lang="ru-RU" sz="2400" i="1" dirty="0">
                <a:solidFill>
                  <a:srgbClr val="740A51"/>
                </a:solidFill>
              </a:rPr>
              <a:t>- </a:t>
            </a:r>
            <a:r>
              <a:rPr lang="ru-RU" sz="2400" i="1" dirty="0" err="1">
                <a:solidFill>
                  <a:srgbClr val="740A51"/>
                </a:solidFill>
              </a:rPr>
              <a:t>отримати</a:t>
            </a:r>
            <a:r>
              <a:rPr lang="ru-RU" sz="2400" i="1" dirty="0">
                <a:solidFill>
                  <a:srgbClr val="740A51"/>
                </a:solidFill>
              </a:rPr>
              <a:t> та </a:t>
            </a:r>
            <a:r>
              <a:rPr lang="ru-RU" sz="2400" i="1" dirty="0" err="1">
                <a:solidFill>
                  <a:srgbClr val="740A51"/>
                </a:solidFill>
              </a:rPr>
              <a:t>осмислити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теоретичні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знання</a:t>
            </a:r>
            <a:r>
              <a:rPr lang="ru-RU" sz="2400" i="1" dirty="0">
                <a:solidFill>
                  <a:srgbClr val="740A51"/>
                </a:solidFill>
              </a:rPr>
              <a:t> про рекламу та </a:t>
            </a:r>
            <a:r>
              <a:rPr lang="en-US" sz="2400" i="1" dirty="0">
                <a:solidFill>
                  <a:srgbClr val="740A51"/>
                </a:solidFill>
              </a:rPr>
              <a:t>PR </a:t>
            </a:r>
            <a:r>
              <a:rPr lang="ru-RU" sz="2400" i="1" dirty="0">
                <a:solidFill>
                  <a:srgbClr val="740A51"/>
                </a:solidFill>
              </a:rPr>
              <a:t>як </a:t>
            </a:r>
            <a:r>
              <a:rPr lang="ru-RU" sz="2400" i="1" dirty="0" err="1">
                <a:solidFill>
                  <a:srgbClr val="740A51"/>
                </a:solidFill>
              </a:rPr>
              <a:t>своєрідні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стратегічні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комунікації</a:t>
            </a:r>
            <a:r>
              <a:rPr lang="ru-RU" sz="2400" i="1" dirty="0">
                <a:solidFill>
                  <a:srgbClr val="740A5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sz="2400" i="1" dirty="0">
                <a:solidFill>
                  <a:srgbClr val="740A51"/>
                </a:solidFill>
              </a:rPr>
              <a:t>- </a:t>
            </a:r>
            <a:r>
              <a:rPr lang="ru-RU" sz="2400" i="1" dirty="0" err="1">
                <a:solidFill>
                  <a:srgbClr val="740A51"/>
                </a:solidFill>
              </a:rPr>
              <a:t>осягнути</a:t>
            </a:r>
            <a:r>
              <a:rPr lang="ru-RU" sz="2400" i="1" dirty="0">
                <a:solidFill>
                  <a:srgbClr val="740A51"/>
                </a:solidFill>
              </a:rPr>
              <a:t> та </a:t>
            </a:r>
            <a:r>
              <a:rPr lang="ru-RU" sz="2400" i="1" dirty="0" err="1">
                <a:solidFill>
                  <a:srgbClr val="740A51"/>
                </a:solidFill>
              </a:rPr>
              <a:t>простежити</a:t>
            </a:r>
            <a:r>
              <a:rPr lang="ru-RU" sz="2400" i="1" dirty="0">
                <a:solidFill>
                  <a:srgbClr val="740A51"/>
                </a:solidFill>
              </a:rPr>
              <a:t> роль </a:t>
            </a:r>
            <a:r>
              <a:rPr lang="ru-RU" sz="2400" i="1" dirty="0" err="1">
                <a:solidFill>
                  <a:srgbClr val="740A51"/>
                </a:solidFill>
              </a:rPr>
              <a:t>стратегічного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планування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реклами</a:t>
            </a:r>
            <a:r>
              <a:rPr lang="ru-RU" sz="2400" i="1" dirty="0">
                <a:solidFill>
                  <a:srgbClr val="740A51"/>
                </a:solidFill>
              </a:rPr>
              <a:t> та </a:t>
            </a:r>
            <a:r>
              <a:rPr lang="en-US" sz="2400" i="1" dirty="0">
                <a:solidFill>
                  <a:srgbClr val="740A51"/>
                </a:solidFill>
              </a:rPr>
              <a:t>PR </a:t>
            </a:r>
            <a:r>
              <a:rPr lang="ru-RU" sz="2400" i="1" dirty="0">
                <a:solidFill>
                  <a:srgbClr val="740A51"/>
                </a:solidFill>
              </a:rPr>
              <a:t>як </a:t>
            </a:r>
            <a:r>
              <a:rPr lang="ru-RU" sz="2400" i="1" dirty="0" err="1">
                <a:solidFill>
                  <a:srgbClr val="740A51"/>
                </a:solidFill>
              </a:rPr>
              <a:t>важливих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складників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рекламної</a:t>
            </a:r>
            <a:r>
              <a:rPr lang="ru-RU" sz="2400" i="1" dirty="0">
                <a:solidFill>
                  <a:srgbClr val="740A51"/>
                </a:solidFill>
              </a:rPr>
              <a:t> та </a:t>
            </a:r>
            <a:r>
              <a:rPr lang="en-US" sz="2400" i="1" dirty="0">
                <a:solidFill>
                  <a:srgbClr val="740A51"/>
                </a:solidFill>
              </a:rPr>
              <a:t>PR-</a:t>
            </a:r>
            <a:r>
              <a:rPr lang="ru-RU" sz="2400" i="1" dirty="0" err="1">
                <a:solidFill>
                  <a:srgbClr val="740A51"/>
                </a:solidFill>
              </a:rPr>
              <a:t>кампанії</a:t>
            </a:r>
            <a:r>
              <a:rPr lang="ru-RU" sz="2400" i="1" dirty="0">
                <a:solidFill>
                  <a:srgbClr val="740A5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sz="2400" i="1" dirty="0">
                <a:solidFill>
                  <a:srgbClr val="740A51"/>
                </a:solidFill>
              </a:rPr>
              <a:t>- </a:t>
            </a:r>
            <a:r>
              <a:rPr lang="ru-RU" sz="2400" i="1" dirty="0" err="1">
                <a:solidFill>
                  <a:srgbClr val="740A51"/>
                </a:solidFill>
              </a:rPr>
              <a:t>виробити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вміння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аналізувати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сучасні</a:t>
            </a:r>
            <a:r>
              <a:rPr lang="ru-RU" sz="2400" i="1" dirty="0">
                <a:solidFill>
                  <a:srgbClr val="740A51"/>
                </a:solidFill>
              </a:rPr>
              <a:t> практики рекламного та </a:t>
            </a:r>
            <a:r>
              <a:rPr lang="en-US" sz="2400" i="1" dirty="0">
                <a:solidFill>
                  <a:srgbClr val="740A51"/>
                </a:solidFill>
              </a:rPr>
              <a:t>PR </a:t>
            </a:r>
            <a:r>
              <a:rPr lang="ru-RU" sz="2400" i="1" dirty="0" err="1">
                <a:solidFill>
                  <a:srgbClr val="740A51"/>
                </a:solidFill>
              </a:rPr>
              <a:t>дискурсів</a:t>
            </a:r>
            <a:r>
              <a:rPr lang="ru-RU" sz="2400" i="1" dirty="0">
                <a:solidFill>
                  <a:srgbClr val="740A51"/>
                </a:solidFill>
              </a:rPr>
              <a:t> на предмет </a:t>
            </a:r>
            <a:r>
              <a:rPr lang="ru-RU" sz="2400" i="1" dirty="0" err="1">
                <a:solidFill>
                  <a:srgbClr val="740A51"/>
                </a:solidFill>
              </a:rPr>
              <a:t>визначення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стратегій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організації</a:t>
            </a:r>
            <a:r>
              <a:rPr lang="ru-RU" sz="2400" i="1" dirty="0">
                <a:solidFill>
                  <a:srgbClr val="740A51"/>
                </a:solidFill>
              </a:rPr>
              <a:t> </a:t>
            </a:r>
            <a:r>
              <a:rPr lang="ru-RU" sz="2400" i="1" dirty="0" err="1">
                <a:solidFill>
                  <a:srgbClr val="740A51"/>
                </a:solidFill>
              </a:rPr>
              <a:t>повідомлення</a:t>
            </a:r>
            <a:r>
              <a:rPr lang="ru-RU" sz="2400" i="1" dirty="0">
                <a:solidFill>
                  <a:srgbClr val="740A51"/>
                </a:solidFill>
              </a:rPr>
              <a:t>.</a:t>
            </a:r>
            <a:endParaRPr lang="ru-RU" sz="2400" i="1" dirty="0" smtClean="0">
              <a:solidFill>
                <a:srgbClr val="740A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uk-UA" sz="1800" dirty="0" smtClean="0"/>
              <a:t>У результаті успішного вивчення </a:t>
            </a:r>
            <a:r>
              <a:rPr lang="uk-UA" sz="1800" dirty="0"/>
              <a:t>курсу студент</a:t>
            </a:r>
            <a:br>
              <a:rPr lang="uk-UA" sz="1800" dirty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студенти повинні знати:</a:t>
            </a:r>
            <a:br>
              <a:rPr lang="uk-UA" sz="1800" dirty="0"/>
            </a:br>
            <a:r>
              <a:rPr lang="uk-UA" sz="1800" dirty="0"/>
              <a:t>      - зміст понять «стратегія», «тактика», «комунікативна стратегія», «маркетингові комунікації», «стратегічне планування»  та чітко оперувати низкою інших термінів щодо цього аспекту в сфері професійної діяльності;</a:t>
            </a:r>
            <a:br>
              <a:rPr lang="uk-UA" sz="1800" dirty="0"/>
            </a:br>
            <a:r>
              <a:rPr lang="uk-UA" sz="1800" dirty="0"/>
              <a:t>- типи стратегій, що використовуються в сучасних рекламному та </a:t>
            </a:r>
            <a:r>
              <a:rPr lang="en-US" sz="1800" dirty="0"/>
              <a:t>PR </a:t>
            </a:r>
            <a:r>
              <a:rPr lang="uk-UA" sz="1800" dirty="0"/>
              <a:t>дискурсах;</a:t>
            </a:r>
            <a:br>
              <a:rPr lang="uk-UA" sz="1800" dirty="0"/>
            </a:br>
            <a:r>
              <a:rPr lang="uk-UA" sz="1800" dirty="0"/>
              <a:t>- специфіку втілення рекламних та </a:t>
            </a:r>
            <a:r>
              <a:rPr lang="en-US" sz="1800" dirty="0"/>
              <a:t>PR </a:t>
            </a:r>
            <a:r>
              <a:rPr lang="uk-UA" sz="1800" dirty="0"/>
              <a:t>стратегій та особливості їх розбудови;</a:t>
            </a:r>
            <a:br>
              <a:rPr lang="uk-UA" sz="1800" dirty="0"/>
            </a:br>
            <a:r>
              <a:rPr lang="uk-UA" sz="1800" dirty="0"/>
              <a:t>- переваги та недоліки стратегій організації рекламного та </a:t>
            </a:r>
            <a:r>
              <a:rPr lang="en-US" sz="1800" dirty="0"/>
              <a:t>PR </a:t>
            </a:r>
            <a:r>
              <a:rPr lang="uk-UA" sz="1800" dirty="0"/>
              <a:t>повідомлення;</a:t>
            </a:r>
            <a:br>
              <a:rPr lang="uk-UA" sz="1800" dirty="0"/>
            </a:br>
            <a:r>
              <a:rPr lang="uk-UA" sz="1800" dirty="0"/>
              <a:t>- підходи та варіанти реалізації рекламних та </a:t>
            </a:r>
            <a:r>
              <a:rPr lang="en-US" sz="1800" dirty="0"/>
              <a:t>PR </a:t>
            </a:r>
            <a:r>
              <a:rPr lang="uk-UA" sz="1800" dirty="0"/>
              <a:t>стратегій;</a:t>
            </a:r>
            <a:br>
              <a:rPr lang="uk-UA" sz="1800" dirty="0"/>
            </a:br>
            <a:r>
              <a:rPr lang="uk-UA" sz="1800" dirty="0"/>
              <a:t>      уміти:</a:t>
            </a:r>
            <a:br>
              <a:rPr lang="uk-UA" sz="1800" dirty="0"/>
            </a:br>
            <a:r>
              <a:rPr lang="uk-UA" sz="1800" dirty="0"/>
              <a:t>      - характеризувати сучасний рекламний ринок та роль стратегічного планування  реклами на ньому;</a:t>
            </a:r>
            <a:br>
              <a:rPr lang="uk-UA" sz="1800" dirty="0"/>
            </a:br>
            <a:r>
              <a:rPr lang="uk-UA" sz="1800" dirty="0"/>
              <a:t>- використовувати засвоєну теоретико-методологічну базу в практичній діяльності;</a:t>
            </a:r>
            <a:br>
              <a:rPr lang="uk-UA" sz="1800" dirty="0"/>
            </a:br>
            <a:r>
              <a:rPr lang="uk-UA" sz="1800" dirty="0"/>
              <a:t>- визначати стратегії організації рекламних та </a:t>
            </a:r>
            <a:r>
              <a:rPr lang="en-US" sz="1800" dirty="0"/>
              <a:t>PR </a:t>
            </a:r>
            <a:r>
              <a:rPr lang="uk-UA" sz="1800" dirty="0"/>
              <a:t>повідомлень;</a:t>
            </a:r>
            <a:br>
              <a:rPr lang="uk-UA" sz="1800" dirty="0"/>
            </a:br>
            <a:r>
              <a:rPr lang="uk-UA" sz="1800" dirty="0"/>
              <a:t>- аналізувати сучасні рекламні практики на предмет їх комунікативних стратегій;</a:t>
            </a:r>
            <a:br>
              <a:rPr lang="uk-UA" sz="1800" dirty="0"/>
            </a:br>
            <a:r>
              <a:rPr lang="uk-UA" sz="1800" dirty="0"/>
              <a:t>- визначати можливі варіанти застосування стратегій відповідно до  маркетингової мети.</a:t>
            </a:r>
            <a:endParaRPr lang="ru-RU" sz="1800" dirty="0"/>
          </a:p>
        </p:txBody>
      </p:sp>
      <p:sp>
        <p:nvSpPr>
          <p:cNvPr id="8" name="Арка 7"/>
          <p:cNvSpPr/>
          <p:nvPr/>
        </p:nvSpPr>
        <p:spPr>
          <a:xfrm flipH="1">
            <a:off x="11628782" y="4745393"/>
            <a:ext cx="45719" cy="45719"/>
          </a:xfrm>
          <a:prstGeom prst="blockArc">
            <a:avLst>
              <a:gd name="adj1" fmla="val 8845685"/>
              <a:gd name="adj2" fmla="val 1785117"/>
              <a:gd name="adj3" fmla="val 5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19</Words>
  <Application>Microsoft Office PowerPoint</Application>
  <PresentationFormat>Экран (4:3)</PresentationFormat>
  <Paragraphs>13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Рекламні та PR-стратегії в бізнесовій сфері</vt:lpstr>
      <vt:lpstr> Доцільно та правильно організована політика комунікацій є підґрунтям налагодження довготривалих стосунків бізнесу з цільовою аудиторією. У глобалізованому суспільстві ці питання набувають особливої ваги, адже чітко простежується відкрита боротьба за свого реципієнта. Зважаючи на те, що домінанта сучасного соціуму – це  інформація та знання (це також стосується відомостей про ті чи ті товари, їх якості, переваги та ін.) дедалі більше актуалізується вивчення комунікаційних практик, покликанням яких є максимально зорієнтувати увагу споживача на відповідний товар/послугу/бренд. Відомо, що вагомими комунікаційними засобами донесення повідомлення до аудиторії є, насамперед, реклама та паблік рилейшнз. Це зумовлено їх функціональними характеристиками та належністю до мас-медійного дискурсу, що надає широких можливостей для охоплення масової аудиторії та встановлення швидкого контакту. Тому одним із важливих питань сьогодення стало дослідження та вивчення специфіки організації рекламної та PR-комунікації. </vt:lpstr>
      <vt:lpstr>Презентация PowerPoint</vt:lpstr>
      <vt:lpstr>У результаті успішного вивчення курсу студент  студенти повинні знати:       - зміст понять «стратегія», «тактика», «комунікативна стратегія», «маркетингові комунікації», «стратегічне планування»  та чітко оперувати низкою інших термінів щодо цього аспекту в сфері професійної діяльності; - типи стратегій, що використовуються в сучасних рекламному та PR дискурсах; - специфіку втілення рекламних та PR стратегій та особливості їх розбудови; - переваги та недоліки стратегій організації рекламного та PR повідомлення; - підходи та варіанти реалізації рекламних та PR стратегій;       уміти:       - характеризувати сучасний рекламний ринок та роль стратегічного планування  реклами на ньому; - використовувати засвоєну теоретико-методологічну базу в практичній діяльності; - визначати стратегії організації рекламних та PR повідомлень; - аналізувати сучасні рекламні практики на предмет їх комунікативних стратегій; - визначати можливі варіанти застосування стратегій відповідно до  маркетингової мети.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Баранецкие</dc:title>
  <dc:creator>user</dc:creator>
  <cp:lastModifiedBy>user</cp:lastModifiedBy>
  <cp:revision>9</cp:revision>
  <dcterms:created xsi:type="dcterms:W3CDTF">2020-05-10T20:59:12Z</dcterms:created>
  <dcterms:modified xsi:type="dcterms:W3CDTF">2020-09-03T17:44:09Z</dcterms:modified>
</cp:coreProperties>
</file>