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84" y="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34077-33F2-46FF-AB0F-30CA4DE4D1BD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67B5-7F9E-4F19-BBCA-3328731FA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604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34077-33F2-46FF-AB0F-30CA4DE4D1BD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67B5-7F9E-4F19-BBCA-3328731FA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3603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34077-33F2-46FF-AB0F-30CA4DE4D1BD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67B5-7F9E-4F19-BBCA-3328731FA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6613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34077-33F2-46FF-AB0F-30CA4DE4D1BD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67B5-7F9E-4F19-BBCA-3328731FA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9242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34077-33F2-46FF-AB0F-30CA4DE4D1BD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67B5-7F9E-4F19-BBCA-3328731FA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620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34077-33F2-46FF-AB0F-30CA4DE4D1BD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67B5-7F9E-4F19-BBCA-3328731FA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1055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34077-33F2-46FF-AB0F-30CA4DE4D1BD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67B5-7F9E-4F19-BBCA-3328731FA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477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34077-33F2-46FF-AB0F-30CA4DE4D1BD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67B5-7F9E-4F19-BBCA-3328731FA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69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34077-33F2-46FF-AB0F-30CA4DE4D1BD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67B5-7F9E-4F19-BBCA-3328731FA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8439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34077-33F2-46FF-AB0F-30CA4DE4D1BD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67B5-7F9E-4F19-BBCA-3328731FA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5754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34077-33F2-46FF-AB0F-30CA4DE4D1BD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67B5-7F9E-4F19-BBCA-3328731FA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7789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34077-33F2-46FF-AB0F-30CA4DE4D1BD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CA67B5-7F9E-4F19-BBCA-3328731FA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4835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>
                <a:solidFill>
                  <a:schemeClr val="accent5"/>
                </a:solidFill>
              </a:rPr>
              <a:t>МАРКЕТИНГ В БІЗНЕС ПЛАНУВАННІ</a:t>
            </a:r>
            <a:endParaRPr lang="ru-RU" dirty="0">
              <a:solidFill>
                <a:schemeClr val="accent5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Презентація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6600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1377992"/>
              </p:ext>
            </p:extLst>
          </p:nvPr>
        </p:nvGraphicFramePr>
        <p:xfrm>
          <a:off x="2537137" y="502277"/>
          <a:ext cx="7044745" cy="6233377"/>
        </p:xfrm>
        <a:graphic>
          <a:graphicData uri="http://schemas.openxmlformats.org/drawingml/2006/table">
            <a:tbl>
              <a:tblPr/>
              <a:tblGrid>
                <a:gridCol w="2242151">
                  <a:extLst>
                    <a:ext uri="{9D8B030D-6E8A-4147-A177-3AD203B41FA5}">
                      <a16:colId xmlns:a16="http://schemas.microsoft.com/office/drawing/2014/main" val="762958523"/>
                    </a:ext>
                  </a:extLst>
                </a:gridCol>
                <a:gridCol w="2147697">
                  <a:extLst>
                    <a:ext uri="{9D8B030D-6E8A-4147-A177-3AD203B41FA5}">
                      <a16:colId xmlns:a16="http://schemas.microsoft.com/office/drawing/2014/main" val="1107721209"/>
                    </a:ext>
                  </a:extLst>
                </a:gridCol>
                <a:gridCol w="1221725">
                  <a:extLst>
                    <a:ext uri="{9D8B030D-6E8A-4147-A177-3AD203B41FA5}">
                      <a16:colId xmlns:a16="http://schemas.microsoft.com/office/drawing/2014/main" val="2724192944"/>
                    </a:ext>
                  </a:extLst>
                </a:gridCol>
                <a:gridCol w="211447">
                  <a:extLst>
                    <a:ext uri="{9D8B030D-6E8A-4147-A177-3AD203B41FA5}">
                      <a16:colId xmlns:a16="http://schemas.microsoft.com/office/drawing/2014/main" val="3213843276"/>
                    </a:ext>
                  </a:extLst>
                </a:gridCol>
                <a:gridCol w="1221725">
                  <a:extLst>
                    <a:ext uri="{9D8B030D-6E8A-4147-A177-3AD203B41FA5}">
                      <a16:colId xmlns:a16="http://schemas.microsoft.com/office/drawing/2014/main" val="3425816026"/>
                    </a:ext>
                  </a:extLst>
                </a:gridCol>
              </a:tblGrid>
              <a:tr h="449184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Найменування показників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538" marR="585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Галузь знань,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напрям підготовки,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рівень вищої освіти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538" marR="585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Характеристика навчальної дисципліни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538" marR="585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2217499"/>
                  </a:ext>
                </a:extLst>
              </a:tr>
              <a:tr h="670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денна форма навчання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538" marR="58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заочна форма навчання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538" marR="58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9423058"/>
                  </a:ext>
                </a:extLst>
              </a:tr>
              <a:tr h="498058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Кількість кредитів – </a:t>
                      </a: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538" marR="585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Галузь знань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175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07 Управління та адміністрування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538" marR="58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Дисципліни вільного вибору студентів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538" marR="585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2598265"/>
                  </a:ext>
                </a:extLst>
              </a:tr>
              <a:tr h="4980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Цикл загальної підготовки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538" marR="585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2138797"/>
                  </a:ext>
                </a:extLst>
              </a:tr>
              <a:tr h="2234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Рік підготовки: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538" marR="585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7075897"/>
                  </a:ext>
                </a:extLst>
              </a:tr>
              <a:tr h="363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-й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538" marR="585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1677158"/>
                  </a:ext>
                </a:extLst>
              </a:tr>
              <a:tr h="633045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Загальна кількість годин – </a:t>
                      </a: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120</a:t>
                      </a:r>
                    </a:p>
                  </a:txBody>
                  <a:tcPr marL="58538" marR="585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Спеціальність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075 Маркетинг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538" marR="585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054366"/>
                  </a:ext>
                </a:extLst>
              </a:tr>
              <a:tr h="15841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Освітня програма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Маркетинг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538" marR="585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Лекції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538" marR="585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9563258"/>
                  </a:ext>
                </a:extLst>
              </a:tr>
              <a:tr h="248252">
                <a:tc row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Тижневих годин для денної форми навчання: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аудиторних – </a:t>
                      </a: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3,5 год.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 </a:t>
                      </a: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самостійну роботу – 6,5 год.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538" marR="585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spc="-2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Рівень вищої освіти: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b="1" spc="-2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бакалаврський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spc="-2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538" marR="585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24 </a:t>
                      </a: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год.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538" marR="585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538" marR="585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30331"/>
                  </a:ext>
                </a:extLst>
              </a:tr>
              <a:tr h="2754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Практичні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538" marR="585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8264058"/>
                  </a:ext>
                </a:extLst>
              </a:tr>
              <a:tr h="2234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 год.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538" marR="585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538" marR="585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2006485"/>
                  </a:ext>
                </a:extLst>
              </a:tr>
              <a:tr h="2234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Самостійна робота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538" marR="585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5584482"/>
                  </a:ext>
                </a:extLst>
              </a:tr>
              <a:tr h="2234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78</a:t>
                      </a: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год.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538" marR="585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538" marR="585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0863842"/>
                  </a:ext>
                </a:extLst>
              </a:tr>
              <a:tr h="4468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Вид підсумкового контролю</a:t>
                      </a: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Залік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538" marR="585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765871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438660" y="206669"/>
            <a:ext cx="490685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732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1. Опис навчальної дисципліни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18732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616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0761" y="437882"/>
            <a:ext cx="10903039" cy="6156101"/>
          </a:xfrm>
        </p:spPr>
        <p:txBody>
          <a:bodyPr>
            <a:normAutofit fontScale="62500" lnSpcReduction="20000"/>
          </a:bodyPr>
          <a:lstStyle/>
          <a:p>
            <a:pPr indent="450215">
              <a:spcAft>
                <a:spcPts val="0"/>
              </a:spcAft>
            </a:pPr>
            <a:r>
              <a:rPr lang="uk-UA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Розділ 1. Зміст, структура та теоретичні основи </a:t>
            </a: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маркетингу</a:t>
            </a:r>
            <a:r>
              <a:rPr lang="uk-UA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</a:t>
            </a: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бізнес-плануванні</a:t>
            </a: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20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algn="just">
              <a:spcAft>
                <a:spcPts val="0"/>
              </a:spcAft>
            </a:pPr>
            <a:r>
              <a:rPr lang="uk-UA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1. Прогнозування та планування в умовах ринку.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Ринкова економіка і об'єктивна необхідність планування на </a:t>
            </a:r>
            <a:r>
              <a:rPr lang="uk-UA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макро</a:t>
            </a:r>
            <a:r>
              <a:rPr lang="uk-UA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і мікрорівнях. Система планування в умовах ринку як основний метод і складова частина управління економікою. Прогнозування в ринковій економіці: поняття, зміст, роль і значення; взаємозв'язок прогнозування і планування. Роль і місце планування в управлінні підприємством. Планування як наука і вид економічної діяльності. Сутність і структура об'єктів планування. Предмет планування. Часові межі планування. Економічний механізм управління підприємства. Система планів: перспективне, середньострокове, поточне планування. Бізнес-план підприємства.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2. Сутність і зміст бізнес-планування на підприємстві.</a:t>
            </a:r>
            <a:r>
              <a:rPr lang="uk-UA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Підприємництво і бізнес-планування, роль і місце в економіці. Зміст підприємницької діяльності. Класифікація підприємницької діяльності. Поняття бізнесу як ініціативної економічної діяльності. Об'єкти бізнесу. Планування як інструмент для забезпечення динамічного розвитку бізнесу.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Поняття і зміст бізнес-планування.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algn="just">
              <a:spcAft>
                <a:spcPts val="0"/>
              </a:spcAft>
            </a:pPr>
            <a:r>
              <a:rPr lang="uk-UA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3. Резюме бізнес-плану.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Титульний лист бізнес-плану. Резюме. Унікальність бізнесу. Планована стратегія фірми: вхід на ринок або його розвиток через аналіз факторів, умов, слабких місць в діях конкурентів. Опис галузі економічної діяльності та ринку збуту, його структури, ємності, темпів зростання. Аналіз конкурентних переваг власного бізнесу. Прогноз фінансових результатів. Необхідна сума інвестицій. Особливості структури резюме бізнес-плану нового та діючого бізнесу. Приблизна форма резюме. 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4. Дослідження і аналіз ринку, план маркетингу.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Прогноз кон'юнктури ринку. Сучасний стан та тенденції макроекономічних процесів в інвестиційній сфері. Прогноз комерційної діяльності аналізованих фірм-конкурентів. Загальна стратегія маркетингу: ринкова стратегія бізнесу, опис та аналіз особливостей споживчого ринку, вплив зовнішніх факторів на обсяг і структуру збуту. Аналіз продажів за попередній період. Сегментація ринку. Визначення ємності ринку. Прогноз розвитку ринку. Планування асортименту. Оцінка конкурентоспроможності товару. Планування ціни. Прогнозування величини продажів. Розробка власної цінової політики фірми, а також порівняння з ціновою стратегією конкурентів. Аналіз системи цінових знижок як інструменту стимулювання реалізації. Порівняльний аналіз ефективності методів реалізації. Структура власної торговельної мережі. Політика з після продажного обслуговування і надання гарантій. </a:t>
            </a:r>
            <a:r>
              <a:rPr lang="uk-UA" sz="240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Реклама і просування товару на ринок.</a:t>
            </a:r>
            <a:endParaRPr lang="ru-RU" sz="20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1774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34851"/>
            <a:ext cx="10515600" cy="5842112"/>
          </a:xfrm>
        </p:spPr>
        <p:txBody>
          <a:bodyPr>
            <a:normAutofit fontScale="55000" lnSpcReduction="20000"/>
          </a:bodyPr>
          <a:lstStyle/>
          <a:p>
            <a:pPr>
              <a:spcAft>
                <a:spcPts val="0"/>
              </a:spcAft>
            </a:pP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Розділ 2. Системи і підходи маркетингу у бізнес-плануванні.</a:t>
            </a:r>
            <a:endParaRPr lang="ru-RU" sz="24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algn="just">
              <a:spcAft>
                <a:spcPts val="0"/>
              </a:spcAft>
            </a:pPr>
            <a:r>
              <a:rPr lang="uk-UA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Тема </a:t>
            </a:r>
            <a:r>
              <a:rPr lang="uk-UA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5. Складання плану виробництва та організаційного плану.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Виробничий цикл. Виробничі потужності. Їх роль у вдосконаленні бізнесу. Розвиток виробничих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потужностей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за рахунок придбання та оренди.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Структура і показники виробничої програми. Аналіз виконання плану виробництва. Аналіз портфеля замовлень. Розрахунок виробничої потужності. Планування випуску продукції. Планування виконання виробничої програми. Власність і її роль в організації бізнесу. Економічне обґрунтування створення, реорганізації підприємства. Організаційна структура, економічне обґрунтування та оцінка ефективності. Управлінська команда і персонал. Планування потреби в персоналі. Планування трудомісткості виробничої програми. Розрахунок і аналіз балансу робочого часу. Планування продуктивності праці. Склад коштів на оплату праці. Аналіз фонду заробітної плати. Планування фонду заробітної плати.</a:t>
            </a:r>
            <a:b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Планування зниження собівартості продукції. Планування кошторису витрат на виробництво продукції. 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Тема 6. Фінансовий план та оцінка ризиків підприємницької діяльності: принципи та методи.</a:t>
            </a:r>
            <a:endParaRPr lang="ru-RU" sz="24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Цілі, завдання та функції фінансового планування. Зміст фінансового плану. Аналіз фінансового становища. Планування доходів і надходжень. Планування витрат і відрахувань. Залучення кредитів та аналіз їх ефективності. Джерела фінансування ресурсів підприємства та їх співвідношення. Аналіз ефективності інвестицій. Термін повного повернення вкладених коштів і отримання доходу від них. Складання графіка беззбитковості за матеріалами бізнес-плану. Баланс доходів і витрат фірми.</a:t>
            </a:r>
            <a:b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Господарський ризик: сутність, місце і роль у плануванні. Види втрат і ризику: матеріальні, трудові, фінансові, часу. Зовнішні та внутрішні ризики.</a:t>
            </a:r>
            <a:b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Показники ризику і методи його оцінки. Методи зниження ризику: страхування, поручительство, розподіл ризику, резервування коштів. Аналіз і планування ризику. Методи аналізу.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Тема 7. Форма представлення бізнес-плану.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Мета і призначення бізнес-плану в системі управління фірмою. Завдання та переваги використання бізнес-плану. Типологія бізнес-планів. Основні області застосування бізнес-плану. Принципи розробки бізнес-плану.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Основи методології бізнес-планування. Стратегічна орієнтація бізнес-планування. Внутрішня і зовнішня середу при розробці та обґрунтуванні бізнес-плану. Підготовка бізнес-плану до реалізації.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Тема 8. Експертиза бізнес-плану.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Основні помилки, що зустрічаються в бізнес-планах. Методика перевірки інформації, представленої в бізнес-плані.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9405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864</Words>
  <Application>Microsoft Office PowerPoint</Application>
  <PresentationFormat>Широкоэкранный</PresentationFormat>
  <Paragraphs>63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Тема Office</vt:lpstr>
      <vt:lpstr>МАРКЕТИНГ В БІЗНЕС ПЛАНУВАННІ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МАРКЕТИНГ В БІЗНЕС ПЛАНУВАННІ</dc:title>
  <dc:creator>Пользователь Windows</dc:creator>
  <cp:lastModifiedBy>Пользователь Windows</cp:lastModifiedBy>
  <cp:revision>1</cp:revision>
  <dcterms:created xsi:type="dcterms:W3CDTF">2020-09-10T14:38:02Z</dcterms:created>
  <dcterms:modified xsi:type="dcterms:W3CDTF">2020-09-10T14:38:35Z</dcterms:modified>
</cp:coreProperties>
</file>