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5F"/>
    <a:srgbClr val="FF0066"/>
    <a:srgbClr val="FF00FF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8964-C107-4380-8477-F728FE1DCF2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68E0-3C56-4F08-A91B-5AA09F2D8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8964-C107-4380-8477-F728FE1DCF2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68E0-3C56-4F08-A91B-5AA09F2D8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8964-C107-4380-8477-F728FE1DCF2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68E0-3C56-4F08-A91B-5AA09F2D8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8964-C107-4380-8477-F728FE1DCF2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68E0-3C56-4F08-A91B-5AA09F2D8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8964-C107-4380-8477-F728FE1DCF2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68E0-3C56-4F08-A91B-5AA09F2D8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8964-C107-4380-8477-F728FE1DCF2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68E0-3C56-4F08-A91B-5AA09F2D8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8964-C107-4380-8477-F728FE1DCF2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68E0-3C56-4F08-A91B-5AA09F2D8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8964-C107-4380-8477-F728FE1DCF2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68E0-3C56-4F08-A91B-5AA09F2D8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8964-C107-4380-8477-F728FE1DCF2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68E0-3C56-4F08-A91B-5AA09F2D8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8964-C107-4380-8477-F728FE1DCF2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68E0-3C56-4F08-A91B-5AA09F2D8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8964-C107-4380-8477-F728FE1DCF2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68E0-3C56-4F08-A91B-5AA09F2D8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68964-C107-4380-8477-F728FE1DCF2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168E0-3C56-4F08-A91B-5AA09F2D8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8A005F"/>
                </a:solidFill>
                <a:latin typeface="Arial" pitchFamily="34" charset="0"/>
                <a:cs typeface="Arial" pitchFamily="34" charset="0"/>
              </a:rPr>
              <a:t>ПЕРЕТРАВЛЕННЯ БІЛКІВ </a:t>
            </a:r>
            <a:br>
              <a:rPr lang="uk-UA" sz="4000" b="1" dirty="0" smtClean="0">
                <a:solidFill>
                  <a:srgbClr val="8A005F"/>
                </a:solidFill>
                <a:latin typeface="Arial" pitchFamily="34" charset="0"/>
                <a:cs typeface="Arial" pitchFamily="34" charset="0"/>
              </a:rPr>
            </a:br>
            <a:r>
              <a:rPr lang="uk-UA" sz="4000" b="1" dirty="0" smtClean="0">
                <a:solidFill>
                  <a:srgbClr val="8A005F"/>
                </a:solidFill>
                <a:latin typeface="Arial" pitchFamily="34" charset="0"/>
                <a:cs typeface="Arial" pitchFamily="34" charset="0"/>
              </a:rPr>
              <a:t>ТА ЇХ ОБМІН</a:t>
            </a:r>
            <a:endParaRPr lang="ru-RU" sz="4000" b="1" dirty="0">
              <a:solidFill>
                <a:srgbClr val="8A005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s://24tv.ua/resources/photos/news/1200x675_DIR/201808/1022719.jpg?2019021147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3937028" cy="2214578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71612"/>
            <a:ext cx="4786314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2" descr="C:\Users\lena\Desktop\img011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6429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429388" y="5429265"/>
            <a:ext cx="27146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8A00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1 − Перетравлення та всмоктування білків їжі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8A005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8A00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шлунково-кишковому тракті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rgbClr val="8A005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285719" y="214290"/>
          <a:ext cx="4696843" cy="928694"/>
        </p:xfrm>
        <a:graphic>
          <a:graphicData uri="http://schemas.openxmlformats.org/presentationml/2006/ole">
            <p:oleObj spid="_x0000_s17409" name="ChemSketch" r:id="rId3" imgW="4190595" imgH="830094" progId="ACD.ChemSketchCDX">
              <p:embed/>
            </p:oleObj>
          </a:graphicData>
        </a:graphic>
      </p:graphicFrame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285719" y="2071678"/>
          <a:ext cx="4696843" cy="928694"/>
        </p:xfrm>
        <a:graphic>
          <a:graphicData uri="http://schemas.openxmlformats.org/presentationml/2006/ole">
            <p:oleObj spid="_x0000_s17413" name="ChemSketch" r:id="rId4" imgW="4190595" imgH="830094" progId="ACD.ChemSketchCDX">
              <p:embed/>
            </p:oleObj>
          </a:graphicData>
        </a:graphic>
      </p:graphicFrame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928927" y="3286124"/>
          <a:ext cx="6215074" cy="845972"/>
        </p:xfrm>
        <a:graphic>
          <a:graphicData uri="http://schemas.openxmlformats.org/presentationml/2006/ole">
            <p:oleObj spid="_x0000_s17415" name="ChemSketch" r:id="rId5" imgW="5246606" imgH="717415" progId="ACD.ChemSketchCDX">
              <p:embed/>
            </p:oleObj>
          </a:graphicData>
        </a:graphic>
      </p:graphicFrame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214282" y="4214818"/>
          <a:ext cx="4929222" cy="1785950"/>
        </p:xfrm>
        <a:graphic>
          <a:graphicData uri="http://schemas.openxmlformats.org/presentationml/2006/ole">
            <p:oleObj spid="_x0000_s17417" name="ChemSketch" r:id="rId6" imgW="4449541" imgH="1691262" progId="ACD.ChemSketchCDX">
              <p:embed/>
            </p:oleObj>
          </a:graphicData>
        </a:graphic>
      </p:graphicFrame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4000496" y="5857892"/>
          <a:ext cx="4929194" cy="852488"/>
        </p:xfrm>
        <a:graphic>
          <a:graphicData uri="http://schemas.openxmlformats.org/presentationml/2006/ole">
            <p:oleObj spid="_x0000_s17419" name="ChemSketch" r:id="rId7" imgW="4001781" imgH="779834" progId="ACD.ChemSketchCDX">
              <p:embed/>
            </p:oleObj>
          </a:graphicData>
        </a:graphic>
      </p:graphicFrame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4429124" y="1000108"/>
          <a:ext cx="4476752" cy="1042989"/>
        </p:xfrm>
        <a:graphic>
          <a:graphicData uri="http://schemas.openxmlformats.org/presentationml/2006/ole">
            <p:oleObj spid="_x0000_s17420" name="ChemSketch" r:id="rId8" imgW="4192214" imgH="830094" progId="ACD.ChemSketchCDX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857356" y="6550223"/>
            <a:ext cx="5406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8A00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2 −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8A00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Орнітиновий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8A005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цикл (синтез сечовини в печінці)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rgbClr val="8A005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86874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35798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500" b="1" dirty="0" smtClean="0">
                <a:latin typeface="Arial" pitchFamily="34" charset="0"/>
                <a:cs typeface="Arial" pitchFamily="34" charset="0"/>
              </a:rPr>
              <a:t>Класифікація організмів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uk-UA" sz="35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900" dirty="0" smtClean="0">
                <a:latin typeface="Arial" pitchFamily="34" charset="0"/>
                <a:cs typeface="Arial" pitchFamily="34" charset="0"/>
              </a:rPr>
              <a:t>Якщо </a:t>
            </a:r>
            <a:r>
              <a:rPr lang="uk-UA" sz="3900" dirty="0" smtClean="0">
                <a:latin typeface="Arial" pitchFamily="34" charset="0"/>
                <a:cs typeface="Arial" pitchFamily="34" charset="0"/>
              </a:rPr>
              <a:t>продуктом обміну білків є </a:t>
            </a:r>
            <a:r>
              <a:rPr lang="uk-UA" sz="3900" b="1" dirty="0" smtClean="0">
                <a:solidFill>
                  <a:srgbClr val="8A005F"/>
                </a:solidFill>
                <a:latin typeface="Arial" pitchFamily="34" charset="0"/>
                <a:cs typeface="Arial" pitchFamily="34" charset="0"/>
              </a:rPr>
              <a:t>сечовина</a:t>
            </a:r>
            <a:r>
              <a:rPr lang="uk-UA" sz="3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3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3900" dirty="0" smtClean="0">
                <a:latin typeface="Arial" pitchFamily="34" charset="0"/>
                <a:cs typeface="Arial" pitchFamily="34" charset="0"/>
              </a:rPr>
            </a:br>
            <a:r>
              <a:rPr lang="uk-UA" sz="3900" dirty="0" smtClean="0">
                <a:latin typeface="Arial" pitchFamily="34" charset="0"/>
                <a:cs typeface="Arial" pitchFamily="34" charset="0"/>
              </a:rPr>
              <a:t>тоді </a:t>
            </a:r>
            <a:r>
              <a:rPr lang="uk-UA" sz="3900" dirty="0" smtClean="0">
                <a:latin typeface="Arial" pitchFamily="34" charset="0"/>
                <a:cs typeface="Arial" pitchFamily="34" charset="0"/>
              </a:rPr>
              <a:t>ці організми відносяться </a:t>
            </a:r>
            <a:r>
              <a:rPr lang="uk-UA" sz="3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3900" dirty="0" smtClean="0">
                <a:latin typeface="Arial" pitchFamily="34" charset="0"/>
                <a:cs typeface="Arial" pitchFamily="34" charset="0"/>
              </a:rPr>
            </a:br>
            <a:r>
              <a:rPr lang="uk-UA" sz="3900" dirty="0" smtClean="0">
                <a:latin typeface="Arial" pitchFamily="34" charset="0"/>
                <a:cs typeface="Arial" pitchFamily="34" charset="0"/>
              </a:rPr>
              <a:t>до</a:t>
            </a:r>
            <a:r>
              <a:rPr lang="uk-UA" sz="3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900" b="1" dirty="0" err="1" smtClean="0">
                <a:solidFill>
                  <a:srgbClr val="8A005F"/>
                </a:solidFill>
                <a:latin typeface="Arial" pitchFamily="34" charset="0"/>
                <a:cs typeface="Arial" pitchFamily="34" charset="0"/>
              </a:rPr>
              <a:t>уреотелічних</a:t>
            </a:r>
            <a:r>
              <a:rPr lang="uk-UA" sz="39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uk-UA" sz="3900" dirty="0" smtClean="0">
                <a:latin typeface="Arial" pitchFamily="34" charset="0"/>
                <a:cs typeface="Arial" pitchFamily="34" charset="0"/>
              </a:rPr>
              <a:t>ссавці, </a:t>
            </a:r>
            <a:r>
              <a:rPr lang="uk-UA" sz="3900" dirty="0" smtClean="0">
                <a:latin typeface="Arial" pitchFamily="34" charset="0"/>
                <a:cs typeface="Arial" pitchFamily="34" charset="0"/>
              </a:rPr>
              <a:t>земноводні</a:t>
            </a:r>
            <a:r>
              <a:rPr lang="uk-UA" sz="39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39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9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39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900" dirty="0" smtClean="0">
                <a:latin typeface="Arial" pitchFamily="34" charset="0"/>
                <a:cs typeface="Arial" pitchFamily="34" charset="0"/>
              </a:rPr>
              <a:t>Якщо продуктом обміну білків є </a:t>
            </a:r>
            <a:r>
              <a:rPr lang="uk-UA" sz="3900" b="1" dirty="0" smtClean="0">
                <a:solidFill>
                  <a:srgbClr val="8A005F"/>
                </a:solidFill>
                <a:latin typeface="Arial" pitchFamily="34" charset="0"/>
                <a:cs typeface="Arial" pitchFamily="34" charset="0"/>
              </a:rPr>
              <a:t>сечова кислота</a:t>
            </a:r>
            <a:r>
              <a:rPr lang="uk-UA" sz="3900" dirty="0" smtClean="0">
                <a:latin typeface="Arial" pitchFamily="34" charset="0"/>
                <a:cs typeface="Arial" pitchFamily="34" charset="0"/>
              </a:rPr>
              <a:t>, тоді ці організми відносяться </a:t>
            </a:r>
            <a:r>
              <a:rPr lang="uk-UA" sz="3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3900" dirty="0" smtClean="0">
                <a:latin typeface="Arial" pitchFamily="34" charset="0"/>
                <a:cs typeface="Arial" pitchFamily="34" charset="0"/>
              </a:rPr>
            </a:br>
            <a:r>
              <a:rPr lang="uk-UA" sz="39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uk-UA" sz="3900" b="1" dirty="0" err="1" smtClean="0">
                <a:solidFill>
                  <a:srgbClr val="8A005F"/>
                </a:solidFill>
                <a:latin typeface="Arial" pitchFamily="34" charset="0"/>
                <a:cs typeface="Arial" pitchFamily="34" charset="0"/>
              </a:rPr>
              <a:t>урікотелічних</a:t>
            </a:r>
            <a:r>
              <a:rPr lang="uk-UA" sz="3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900" dirty="0" smtClean="0">
                <a:latin typeface="Arial" pitchFamily="34" charset="0"/>
                <a:cs typeface="Arial" pitchFamily="34" charset="0"/>
              </a:rPr>
              <a:t>(птахи, </a:t>
            </a:r>
            <a:r>
              <a:rPr lang="uk-UA" sz="3900" dirty="0" smtClean="0">
                <a:latin typeface="Arial" pitchFamily="34" charset="0"/>
                <a:cs typeface="Arial" pitchFamily="34" charset="0"/>
              </a:rPr>
              <a:t>плазуни, комахи).</a:t>
            </a:r>
            <a:endParaRPr lang="ru-RU" sz="39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9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39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900" dirty="0" smtClean="0">
                <a:latin typeface="Arial" pitchFamily="34" charset="0"/>
                <a:cs typeface="Arial" pitchFamily="34" charset="0"/>
              </a:rPr>
              <a:t>Якщо продуктом обміну білків є </a:t>
            </a:r>
            <a:r>
              <a:rPr lang="uk-UA" sz="3900" b="1" dirty="0" smtClean="0">
                <a:solidFill>
                  <a:srgbClr val="8A005F"/>
                </a:solidFill>
                <a:latin typeface="Arial" pitchFamily="34" charset="0"/>
                <a:cs typeface="Arial" pitchFamily="34" charset="0"/>
              </a:rPr>
              <a:t>амоніак</a:t>
            </a:r>
            <a:r>
              <a:rPr lang="uk-UA" sz="3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3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3900" dirty="0" smtClean="0">
                <a:latin typeface="Arial" pitchFamily="34" charset="0"/>
                <a:cs typeface="Arial" pitchFamily="34" charset="0"/>
              </a:rPr>
            </a:br>
            <a:r>
              <a:rPr lang="uk-UA" sz="3900" dirty="0" smtClean="0">
                <a:latin typeface="Arial" pitchFamily="34" charset="0"/>
                <a:cs typeface="Arial" pitchFamily="34" charset="0"/>
              </a:rPr>
              <a:t>тоді </a:t>
            </a:r>
            <a:r>
              <a:rPr lang="uk-UA" sz="3900" dirty="0" smtClean="0">
                <a:latin typeface="Arial" pitchFamily="34" charset="0"/>
                <a:cs typeface="Arial" pitchFamily="34" charset="0"/>
              </a:rPr>
              <a:t>ці організми відносяться </a:t>
            </a:r>
            <a:r>
              <a:rPr lang="uk-UA" sz="3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3900" dirty="0" smtClean="0">
                <a:latin typeface="Arial" pitchFamily="34" charset="0"/>
                <a:cs typeface="Arial" pitchFamily="34" charset="0"/>
              </a:rPr>
            </a:br>
            <a:r>
              <a:rPr lang="uk-UA" sz="3900" dirty="0" smtClean="0">
                <a:latin typeface="Arial" pitchFamily="34" charset="0"/>
                <a:cs typeface="Arial" pitchFamily="34" charset="0"/>
              </a:rPr>
              <a:t>до</a:t>
            </a:r>
            <a:r>
              <a:rPr lang="uk-UA" sz="3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900" b="1" dirty="0" err="1" smtClean="0">
                <a:solidFill>
                  <a:srgbClr val="8A005F"/>
                </a:solidFill>
                <a:latin typeface="Arial" pitchFamily="34" charset="0"/>
                <a:cs typeface="Arial" pitchFamily="34" charset="0"/>
              </a:rPr>
              <a:t>амоніотелічних</a:t>
            </a:r>
            <a:r>
              <a:rPr lang="uk-UA" sz="3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900" dirty="0" smtClean="0">
                <a:latin typeface="Arial" pitchFamily="34" charset="0"/>
                <a:cs typeface="Arial" pitchFamily="34" charset="0"/>
              </a:rPr>
              <a:t>(прісноводні риби </a:t>
            </a:r>
            <a:r>
              <a:rPr lang="uk-UA" sz="3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3900" dirty="0" smtClean="0">
                <a:latin typeface="Arial" pitchFamily="34" charset="0"/>
                <a:cs typeface="Arial" pitchFamily="34" charset="0"/>
              </a:rPr>
            </a:br>
            <a:r>
              <a:rPr lang="uk-UA" sz="3900" dirty="0" smtClean="0">
                <a:latin typeface="Arial" pitchFamily="34" charset="0"/>
                <a:cs typeface="Arial" pitchFamily="34" charset="0"/>
              </a:rPr>
              <a:t>та </a:t>
            </a:r>
            <a:r>
              <a:rPr lang="uk-UA" sz="3900" dirty="0" smtClean="0">
                <a:latin typeface="Arial" pitchFamily="34" charset="0"/>
                <a:cs typeface="Arial" pitchFamily="34" charset="0"/>
              </a:rPr>
              <a:t>частина костистих риб).</a:t>
            </a:r>
            <a:endParaRPr lang="ru-RU" sz="3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uk-UA" dirty="0" smtClean="0"/>
          </a:p>
          <a:p>
            <a:pPr>
              <a:buNone/>
            </a:pPr>
            <a:endParaRPr lang="uk-UA" sz="4800" b="1" dirty="0">
              <a:solidFill>
                <a:srgbClr val="8A005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uk-UA" sz="4800" b="1" dirty="0" smtClean="0">
              <a:solidFill>
                <a:srgbClr val="8A005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uk-UA" sz="4800" b="1" dirty="0">
              <a:solidFill>
                <a:srgbClr val="8A005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uk-UA" sz="4800" b="1" dirty="0" smtClean="0">
              <a:solidFill>
                <a:srgbClr val="8A005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800" b="1" dirty="0" smtClean="0">
                <a:solidFill>
                  <a:srgbClr val="8A005F"/>
                </a:solidFill>
                <a:latin typeface="Arial" pitchFamily="34" charset="0"/>
                <a:cs typeface="Arial" pitchFamily="34" charset="0"/>
              </a:rPr>
              <a:t>Thank </a:t>
            </a:r>
            <a:r>
              <a:rPr lang="en-US" sz="4800" b="1" dirty="0">
                <a:solidFill>
                  <a:srgbClr val="8A005F"/>
                </a:solidFill>
                <a:latin typeface="Arial" pitchFamily="34" charset="0"/>
                <a:cs typeface="Arial" pitchFamily="34" charset="0"/>
              </a:rPr>
              <a:t>you for </a:t>
            </a:r>
            <a:r>
              <a:rPr lang="en-US" sz="4800" b="1" dirty="0" smtClean="0">
                <a:solidFill>
                  <a:srgbClr val="8A005F"/>
                </a:solidFill>
                <a:latin typeface="Arial" pitchFamily="34" charset="0"/>
                <a:cs typeface="Arial" pitchFamily="34" charset="0"/>
              </a:rPr>
              <a:t>attention</a:t>
            </a:r>
            <a:r>
              <a:rPr lang="uk-UA" sz="4800" b="1" dirty="0" smtClean="0">
                <a:solidFill>
                  <a:srgbClr val="8A005F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4800" b="1" dirty="0">
              <a:solidFill>
                <a:srgbClr val="8A005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33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Тема Office</vt:lpstr>
      <vt:lpstr>ChemSketch</vt:lpstr>
      <vt:lpstr>ACD/ChemSketch</vt:lpstr>
      <vt:lpstr>ПЕРЕТРАВЛЕННЯ БІЛКІВ  ТА ЇХ ОБМІН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Дмитрий Каленюк</cp:lastModifiedBy>
  <cp:revision>27</cp:revision>
  <dcterms:created xsi:type="dcterms:W3CDTF">2020-04-07T14:45:20Z</dcterms:created>
  <dcterms:modified xsi:type="dcterms:W3CDTF">2020-04-26T11:48:27Z</dcterms:modified>
</cp:coreProperties>
</file>