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5" r:id="rId27"/>
    <p:sldId id="283" r:id="rId28"/>
    <p:sldId id="284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6l-3KOqvF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Моніторинг </a:t>
            </a:r>
            <a:r>
              <a:rPr lang="uk-UA" sz="5400" b="1" dirty="0" smtClean="0">
                <a:solidFill>
                  <a:srgbClr val="FF0000"/>
                </a:solidFill>
              </a:rPr>
              <a:t>довкілля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816424" cy="4104456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6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8872" cy="129614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/>
              <a:t>як комплексна </a:t>
            </a:r>
            <a:r>
              <a:rPr lang="ru-RU" b="1" dirty="0" err="1"/>
              <a:t>галузь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8136904" cy="432048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/>
              <a:t>БАЗУЄТЬСЯ НА </a:t>
            </a:r>
            <a:r>
              <a:rPr lang="ru-RU" dirty="0" err="1" smtClean="0"/>
              <a:t>загальнонаукових</a:t>
            </a:r>
            <a:r>
              <a:rPr lang="ru-RU" dirty="0" smtClean="0"/>
              <a:t> методах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smtClean="0"/>
              <a:t>таких </a:t>
            </a:r>
            <a:r>
              <a:rPr lang="ru-RU" i="1" dirty="0"/>
              <a:t>як </a:t>
            </a:r>
            <a:r>
              <a:rPr lang="ru-RU" b="1" dirty="0" err="1"/>
              <a:t>аналіз</a:t>
            </a:r>
            <a:r>
              <a:rPr lang="ru-RU" i="1" dirty="0"/>
              <a:t> і </a:t>
            </a:r>
            <a:r>
              <a:rPr lang="ru-RU" b="1" dirty="0"/>
              <a:t>синтез</a:t>
            </a:r>
            <a:r>
              <a:rPr lang="ru-RU" i="1" dirty="0"/>
              <a:t>, </a:t>
            </a:r>
            <a:r>
              <a:rPr lang="ru-RU" i="1" dirty="0" err="1"/>
              <a:t>сходження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конкретного до абстрактного, </a:t>
            </a:r>
            <a:r>
              <a:rPr lang="ru-RU" i="1" dirty="0" err="1"/>
              <a:t>узагальнення</a:t>
            </a:r>
            <a:r>
              <a:rPr lang="ru-RU" i="1" dirty="0"/>
              <a:t>, </a:t>
            </a:r>
            <a:r>
              <a:rPr lang="ru-RU" i="1" dirty="0" err="1"/>
              <a:t>математичне</a:t>
            </a:r>
            <a:r>
              <a:rPr lang="ru-RU" i="1" dirty="0"/>
              <a:t> і </a:t>
            </a:r>
            <a:r>
              <a:rPr lang="ru-RU" i="1" dirty="0" err="1"/>
              <a:t>статистичне</a:t>
            </a:r>
            <a:r>
              <a:rPr lang="ru-RU" i="1" dirty="0"/>
              <a:t> </a:t>
            </a:r>
            <a:r>
              <a:rPr lang="ru-RU" i="1" dirty="0" err="1"/>
              <a:t>оброблення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Разом </a:t>
            </a:r>
            <a:r>
              <a:rPr lang="ru-RU" dirty="0"/>
              <a:t>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</a:t>
            </a:r>
            <a:r>
              <a:rPr lang="ru-RU" u="sng" dirty="0" err="1"/>
              <a:t>власні</a:t>
            </a:r>
            <a:r>
              <a:rPr lang="ru-RU" u="sng" dirty="0"/>
              <a:t> </a:t>
            </a:r>
            <a:r>
              <a:rPr lang="ru-RU" u="sng" dirty="0" err="1"/>
              <a:t>методи</a:t>
            </a:r>
            <a:r>
              <a:rPr lang="ru-RU" u="sng" dirty="0"/>
              <a:t> </a:t>
            </a:r>
            <a:r>
              <a:rPr lang="ru-RU" u="sng" dirty="0" err="1"/>
              <a:t>аналізу</a:t>
            </a:r>
            <a:r>
              <a:rPr lang="ru-RU" u="sng" dirty="0"/>
              <a:t>, </a:t>
            </a:r>
            <a:r>
              <a:rPr lang="ru-RU" u="sng" dirty="0" err="1"/>
              <a:t>прогнозування</a:t>
            </a:r>
            <a:r>
              <a:rPr lang="ru-RU" u="sng" dirty="0"/>
              <a:t> стану </a:t>
            </a:r>
            <a:r>
              <a:rPr lang="ru-RU" u="sng" dirty="0" err="1"/>
              <a:t>екологічних</a:t>
            </a:r>
            <a:r>
              <a:rPr lang="ru-RU" u="sng" dirty="0"/>
              <a:t> систем і </a:t>
            </a:r>
            <a:r>
              <a:rPr lang="ru-RU" u="sng" dirty="0" err="1"/>
              <a:t>процесів</a:t>
            </a:r>
            <a:r>
              <a:rPr lang="ru-RU" u="sng" dirty="0"/>
              <a:t>, </a:t>
            </a:r>
            <a:r>
              <a:rPr lang="ru-RU" u="sng" dirty="0" err="1"/>
              <a:t>що</a:t>
            </a:r>
            <a:r>
              <a:rPr lang="ru-RU" u="sng" dirty="0"/>
              <a:t> в них </a:t>
            </a:r>
            <a:r>
              <a:rPr lang="ru-RU" u="sng" dirty="0" err="1"/>
              <a:t>відбуваються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b="1" dirty="0" err="1"/>
              <a:t>первинної</a:t>
            </a:r>
            <a:r>
              <a:rPr lang="ru-RU" b="1" dirty="0"/>
              <a:t> і </a:t>
            </a:r>
            <a:r>
              <a:rPr lang="ru-RU" b="1" dirty="0" err="1"/>
              <a:t>вторинної</a:t>
            </a:r>
            <a:r>
              <a:rPr lang="ru-RU" b="1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391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05324"/>
            <a:ext cx="8064896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отримання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первинної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інформації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744" y="2636912"/>
            <a:ext cx="8064896" cy="439248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/>
              <a:t>через </a:t>
            </a:r>
            <a:r>
              <a:rPr lang="ru-RU" b="1" dirty="0" err="1">
                <a:solidFill>
                  <a:srgbClr val="00B050"/>
                </a:solidFill>
              </a:rPr>
              <a:t>безпосередні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спостереження</a:t>
            </a:r>
            <a:r>
              <a:rPr lang="ru-RU" b="1" dirty="0">
                <a:solidFill>
                  <a:srgbClr val="00B050"/>
                </a:solidFill>
              </a:rPr>
              <a:t> на </a:t>
            </a:r>
            <a:r>
              <a:rPr lang="ru-RU" b="1" dirty="0" err="1">
                <a:solidFill>
                  <a:srgbClr val="00B050"/>
                </a:solidFill>
              </a:rPr>
              <a:t>відповідних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станціях</a:t>
            </a:r>
            <a:r>
              <a:rPr lang="ru-RU" b="1" dirty="0">
                <a:solidFill>
                  <a:srgbClr val="00B050"/>
                </a:solidFill>
              </a:rPr>
              <a:t>, постах, створах. 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68580" indent="0" algn="just">
              <a:buNone/>
            </a:pPr>
            <a:r>
              <a:rPr lang="ru-RU" dirty="0" smtClean="0"/>
              <a:t>Такими </a:t>
            </a:r>
            <a:r>
              <a:rPr lang="ru-RU" dirty="0"/>
              <a:t>є </a:t>
            </a:r>
            <a:r>
              <a:rPr lang="ru-RU" b="1" i="1" dirty="0" err="1">
                <a:solidFill>
                  <a:srgbClr val="7030A0"/>
                </a:solidFill>
              </a:rPr>
              <a:t>метеорологічні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гідрологічні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океанічні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геофізичні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біологічні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фонові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спостереження</a:t>
            </a:r>
            <a:r>
              <a:rPr lang="ru-RU" b="1" i="1" dirty="0">
                <a:solidFill>
                  <a:srgbClr val="7030A0"/>
                </a:solidFill>
              </a:rPr>
              <a:t>.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68580" indent="0" algn="just">
              <a:buNone/>
            </a:pP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/>
              <a:t>про стан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і </a:t>
            </a:r>
            <a:r>
              <a:rPr lang="ru-RU" dirty="0" smtClean="0"/>
              <a:t>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дистанційних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засобів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спостережень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>
                <a:solidFill>
                  <a:srgbClr val="7030A0"/>
                </a:solidFill>
              </a:rPr>
              <a:t>прямих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спостережень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супутників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Землі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вертикальних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зондувань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фотографічних</a:t>
            </a:r>
            <a:r>
              <a:rPr lang="ru-RU" dirty="0">
                <a:solidFill>
                  <a:srgbClr val="7030A0"/>
                </a:solidFill>
              </a:rPr>
              <a:t> і </a:t>
            </a:r>
            <a:r>
              <a:rPr lang="ru-RU" dirty="0" err="1">
                <a:solidFill>
                  <a:srgbClr val="7030A0"/>
                </a:solidFill>
              </a:rPr>
              <a:t>геофізичних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зйомок</a:t>
            </a:r>
            <a:r>
              <a:rPr lang="ru-RU" dirty="0">
                <a:solidFill>
                  <a:srgbClr val="7030A0"/>
                </a:solidFill>
              </a:rPr>
              <a:t>, а </a:t>
            </a:r>
            <a:r>
              <a:rPr lang="ru-RU" dirty="0" err="1">
                <a:solidFill>
                  <a:srgbClr val="7030A0"/>
                </a:solidFill>
              </a:rPr>
              <a:t>також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геостаціонарних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спостережень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411" y="0"/>
            <a:ext cx="3528392" cy="24597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934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408712" cy="1143000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Методи</a:t>
            </a:r>
            <a:r>
              <a:rPr lang="ru-RU" sz="3200" b="1" dirty="0"/>
              <a:t> </a:t>
            </a:r>
            <a:r>
              <a:rPr lang="ru-RU" sz="3200" b="1" dirty="0" err="1"/>
              <a:t>отримання</a:t>
            </a:r>
            <a:r>
              <a:rPr lang="ru-RU" sz="3200" b="1" dirty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>
                <a:solidFill>
                  <a:srgbClr val="7030A0"/>
                </a:solidFill>
              </a:rPr>
              <a:t>вторинної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інформації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992888" cy="4608512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err="1" smtClean="0"/>
              <a:t>полягають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sz="3600" dirty="0" err="1"/>
              <a:t>упорядкуванні</a:t>
            </a:r>
            <a:r>
              <a:rPr lang="ru-RU" dirty="0"/>
              <a:t> і </a:t>
            </a:r>
            <a:r>
              <a:rPr lang="ru-RU" sz="3600" dirty="0" err="1"/>
              <a:t>опрацюванні</a:t>
            </a:r>
            <a:r>
              <a:rPr lang="ru-RU" sz="3600" dirty="0"/>
              <a:t> </a:t>
            </a:r>
            <a:r>
              <a:rPr lang="ru-RU" u="sng" dirty="0" err="1"/>
              <a:t>бази</a:t>
            </a:r>
            <a:r>
              <a:rPr lang="ru-RU" u="sng" dirty="0"/>
              <a:t> </a:t>
            </a:r>
            <a:r>
              <a:rPr lang="ru-RU" u="sng" dirty="0" err="1"/>
              <a:t>даних</a:t>
            </a:r>
            <a:r>
              <a:rPr lang="ru-RU" u="sng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/>
              <a:t>фіксують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endParaRPr lang="ru-RU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i="1" dirty="0" smtClean="0"/>
              <a:t>карт</a:t>
            </a:r>
            <a:r>
              <a:rPr lang="ru-RU" i="1" dirty="0"/>
              <a:t>, </a:t>
            </a:r>
            <a:endParaRPr lang="ru-RU" i="1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i="1" dirty="0" err="1" smtClean="0"/>
              <a:t>таблиць</a:t>
            </a:r>
            <a:r>
              <a:rPr lang="ru-RU" i="1" dirty="0"/>
              <a:t>, </a:t>
            </a:r>
            <a:endParaRPr lang="ru-RU" i="1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i="1" dirty="0" err="1" smtClean="0"/>
              <a:t>графіків</a:t>
            </a:r>
            <a:r>
              <a:rPr lang="ru-RU" i="1" dirty="0"/>
              <a:t>. </a:t>
            </a:r>
            <a:endParaRPr lang="ru-RU" i="1" dirty="0" smtClean="0"/>
          </a:p>
          <a:p>
            <a:pPr marL="68580" indent="0" algn="just">
              <a:buNone/>
            </a:pPr>
            <a:r>
              <a:rPr lang="ru-RU" dirty="0" smtClean="0"/>
              <a:t>Для </a:t>
            </a:r>
            <a:r>
              <a:rPr lang="ru-RU" dirty="0" err="1"/>
              <a:t>оброблення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оцінювання</a:t>
            </a:r>
            <a:r>
              <a:rPr lang="ru-RU" dirty="0"/>
              <a:t> і </a:t>
            </a:r>
            <a:r>
              <a:rPr lang="ru-RU" dirty="0" err="1"/>
              <a:t>прогнозування</a:t>
            </a:r>
            <a:r>
              <a:rPr lang="ru-RU" dirty="0"/>
              <a:t> стану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b="1" dirty="0" err="1">
                <a:solidFill>
                  <a:srgbClr val="7030A0"/>
                </a:solidFill>
              </a:rPr>
              <a:t>аналогій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моделювання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емпіричне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узагальнення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032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98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/>
              <a:t>формується</a:t>
            </a:r>
            <a:r>
              <a:rPr lang="ru-RU" dirty="0"/>
              <a:t> з таких </a:t>
            </a:r>
            <a:r>
              <a:rPr lang="ru-RU" dirty="0" err="1"/>
              <a:t>блоків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632848" cy="39856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“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довкіллям</a:t>
            </a:r>
            <a:r>
              <a:rPr lang="ru-RU" dirty="0"/>
              <a:t>”, </a:t>
            </a:r>
            <a:endParaRPr lang="ru-RU" dirty="0" smtClean="0"/>
          </a:p>
          <a:p>
            <a:pPr algn="just"/>
            <a:r>
              <a:rPr lang="ru-RU" dirty="0" smtClean="0"/>
              <a:t>“</a:t>
            </a:r>
            <a:r>
              <a:rPr lang="ru-RU" dirty="0" err="1"/>
              <a:t>Оцінювання</a:t>
            </a:r>
            <a:r>
              <a:rPr lang="ru-RU" dirty="0"/>
              <a:t> фактичного стану </a:t>
            </a:r>
            <a:r>
              <a:rPr lang="ru-RU" dirty="0" err="1"/>
              <a:t>довкілля</a:t>
            </a:r>
            <a:r>
              <a:rPr lang="ru-RU" dirty="0" smtClean="0"/>
              <a:t>”,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“</a:t>
            </a:r>
            <a:r>
              <a:rPr lang="ru-RU" dirty="0" err="1"/>
              <a:t>Прогнозування</a:t>
            </a:r>
            <a:r>
              <a:rPr lang="ru-RU" dirty="0"/>
              <a:t> стану </a:t>
            </a:r>
            <a:r>
              <a:rPr lang="ru-RU" dirty="0" err="1"/>
              <a:t>довкілля</a:t>
            </a:r>
            <a:r>
              <a:rPr lang="ru-RU" dirty="0" smtClean="0"/>
              <a:t>”,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“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прогнозованого</a:t>
            </a:r>
            <a:r>
              <a:rPr lang="ru-RU" dirty="0"/>
              <a:t> стану </a:t>
            </a:r>
            <a:r>
              <a:rPr lang="ru-RU" dirty="0" err="1"/>
              <a:t>довкілля</a:t>
            </a:r>
            <a:r>
              <a:rPr lang="ru-RU" dirty="0"/>
              <a:t>”.</a:t>
            </a:r>
          </a:p>
          <a:p>
            <a:pPr marL="68580" indent="0" algn="just">
              <a:buNone/>
            </a:pPr>
            <a:r>
              <a:rPr lang="ru-RU" dirty="0" err="1"/>
              <a:t>Моніторинг</a:t>
            </a:r>
            <a:r>
              <a:rPr lang="ru-RU" dirty="0"/>
              <a:t>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інформування</a:t>
            </a:r>
            <a:r>
              <a:rPr lang="ru-RU" dirty="0"/>
              <a:t> про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й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з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216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err="1"/>
              <a:t>Становлення</a:t>
            </a:r>
            <a:r>
              <a:rPr lang="ru-RU" sz="3100" b="1" dirty="0"/>
              <a:t> і </a:t>
            </a:r>
            <a:r>
              <a:rPr lang="ru-RU" sz="3100" b="1" dirty="0" err="1"/>
              <a:t>розвиток</a:t>
            </a:r>
            <a:r>
              <a:rPr lang="ru-RU" sz="3100" b="1" dirty="0"/>
              <a:t> </a:t>
            </a:r>
            <a:r>
              <a:rPr lang="ru-RU" sz="3100" b="1" dirty="0" err="1"/>
              <a:t>моніторингу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err="1"/>
              <a:t>довкілля</a:t>
            </a:r>
            <a:r>
              <a:rPr lang="ru-RU" sz="3100" b="1" dirty="0"/>
              <a:t> як </a:t>
            </a:r>
            <a:r>
              <a:rPr lang="ru-RU" sz="3100" b="1" dirty="0" err="1"/>
              <a:t>галузі</a:t>
            </a:r>
            <a:r>
              <a:rPr lang="ru-RU" sz="3100" b="1" dirty="0"/>
              <a:t> </a:t>
            </a:r>
            <a:r>
              <a:rPr lang="ru-RU" sz="3100" b="1" dirty="0" err="1"/>
              <a:t>екологічної</a:t>
            </a:r>
            <a:r>
              <a:rPr lang="ru-RU" sz="3100" b="1" dirty="0"/>
              <a:t> науки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496855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/>
              <a:t> </a:t>
            </a:r>
            <a:r>
              <a:rPr lang="ru-RU" b="1" dirty="0" err="1" smtClean="0"/>
              <a:t>Моніторинг</a:t>
            </a:r>
            <a:r>
              <a:rPr lang="ru-RU" b="1" dirty="0" smtClean="0"/>
              <a:t> </a:t>
            </a:r>
            <a:r>
              <a:rPr lang="ru-RU" b="1" dirty="0" err="1"/>
              <a:t>довкілля</a:t>
            </a:r>
            <a:r>
              <a:rPr lang="ru-RU" b="1" dirty="0"/>
              <a:t> </a:t>
            </a:r>
            <a:r>
              <a:rPr lang="ru-RU" b="1" dirty="0" err="1"/>
              <a:t>виник</a:t>
            </a:r>
            <a:r>
              <a:rPr lang="ru-RU" b="1" dirty="0"/>
              <a:t> </a:t>
            </a:r>
            <a:r>
              <a:rPr lang="ru-RU" dirty="0"/>
              <a:t>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en-AU" dirty="0"/>
              <a:t>XX </a:t>
            </a:r>
            <a:r>
              <a:rPr lang="ru-RU" dirty="0"/>
              <a:t>ст. як </a:t>
            </a:r>
            <a:r>
              <a:rPr lang="ru-RU" dirty="0" err="1"/>
              <a:t>науково-практичний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sz="3000" dirty="0" err="1"/>
              <a:t>системної</a:t>
            </a:r>
            <a:r>
              <a:rPr lang="ru-RU" sz="3000" dirty="0"/>
              <a:t> </a:t>
            </a:r>
            <a:r>
              <a:rPr lang="ru-RU" sz="3000" dirty="0" err="1"/>
              <a:t>екології</a:t>
            </a:r>
            <a:r>
              <a:rPr lang="ru-RU" sz="3000" dirty="0"/>
              <a:t>,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і </a:t>
            </a:r>
            <a:r>
              <a:rPr lang="ru-RU" dirty="0" err="1"/>
              <a:t>виявлення</a:t>
            </a:r>
            <a:r>
              <a:rPr lang="ru-RU" dirty="0"/>
              <a:t> меж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систем</a:t>
            </a:r>
            <a:r>
              <a:rPr lang="ru-RU" dirty="0" smtClean="0"/>
              <a:t>.</a:t>
            </a:r>
          </a:p>
          <a:p>
            <a:pPr marL="68580" indent="0" algn="just">
              <a:buNone/>
            </a:pPr>
            <a:r>
              <a:rPr lang="ru-RU" dirty="0" smtClean="0"/>
              <a:t> </a:t>
            </a:r>
            <a:r>
              <a:rPr lang="ru-RU" u="sng" dirty="0" err="1"/>
              <a:t>Тоді</a:t>
            </a:r>
            <a:r>
              <a:rPr lang="ru-RU" u="sng" dirty="0"/>
              <a:t> </a:t>
            </a:r>
            <a:r>
              <a:rPr lang="ru-RU" u="sng" dirty="0" err="1"/>
              <a:t>його</a:t>
            </a:r>
            <a:r>
              <a:rPr lang="ru-RU" u="sng" dirty="0"/>
              <a:t> метою </a:t>
            </a:r>
            <a:r>
              <a:rPr lang="ru-RU" u="sng" dirty="0" err="1"/>
              <a:t>було</a:t>
            </a:r>
            <a:r>
              <a:rPr lang="ru-RU" u="sng" dirty="0"/>
              <a:t> </a:t>
            </a:r>
            <a:r>
              <a:rPr lang="ru-RU" u="sng" dirty="0" err="1"/>
              <a:t>отримання</a:t>
            </a:r>
            <a:r>
              <a:rPr lang="ru-RU" u="sng" dirty="0"/>
              <a:t> </a:t>
            </a:r>
            <a:r>
              <a:rPr lang="ru-RU" u="sng" dirty="0" err="1"/>
              <a:t>репрезентативних</a:t>
            </a:r>
            <a:r>
              <a:rPr lang="ru-RU" u="sng" dirty="0"/>
              <a:t> </a:t>
            </a:r>
            <a:r>
              <a:rPr lang="ru-RU" u="sng" dirty="0" err="1"/>
              <a:t>даних</a:t>
            </a:r>
            <a:r>
              <a:rPr lang="ru-RU" u="sng" dirty="0"/>
              <a:t> про стан, </a:t>
            </a:r>
            <a:r>
              <a:rPr lang="ru-RU" u="sng" dirty="0" err="1"/>
              <a:t>динамічні</a:t>
            </a:r>
            <a:r>
              <a:rPr lang="ru-RU" u="sng" dirty="0"/>
              <a:t> </a:t>
            </a:r>
            <a:r>
              <a:rPr lang="ru-RU" u="sng" dirty="0" err="1"/>
              <a:t>зміни</a:t>
            </a:r>
            <a:r>
              <a:rPr lang="ru-RU" u="sng" dirty="0"/>
              <a:t> </a:t>
            </a:r>
            <a:r>
              <a:rPr lang="ru-RU" u="sng" dirty="0" err="1"/>
              <a:t>екосистем</a:t>
            </a:r>
            <a:r>
              <a:rPr lang="ru-RU" u="sng" dirty="0"/>
              <a:t>, </a:t>
            </a:r>
            <a:r>
              <a:rPr lang="ru-RU" u="sng" dirty="0" err="1"/>
              <a:t>створення</a:t>
            </a:r>
            <a:r>
              <a:rPr lang="ru-RU" u="sng" dirty="0"/>
              <a:t> </a:t>
            </a:r>
            <a:r>
              <a:rPr lang="ru-RU" u="sng" dirty="0" err="1"/>
              <a:t>бази</a:t>
            </a:r>
            <a:r>
              <a:rPr lang="ru-RU" u="sng" dirty="0"/>
              <a:t> </a:t>
            </a:r>
            <a:r>
              <a:rPr lang="ru-RU" u="sng" dirty="0" err="1"/>
              <a:t>даних</a:t>
            </a:r>
            <a:r>
              <a:rPr lang="ru-RU" u="sng" dirty="0"/>
              <a:t>, </a:t>
            </a:r>
            <a:r>
              <a:rPr lang="ru-RU" u="sng" dirty="0" err="1"/>
              <a:t>вибір</a:t>
            </a:r>
            <a:r>
              <a:rPr lang="ru-RU" u="sng" dirty="0"/>
              <a:t> </a:t>
            </a:r>
            <a:r>
              <a:rPr lang="ru-RU" u="sng" dirty="0" err="1"/>
              <a:t>об’єктів</a:t>
            </a:r>
            <a:r>
              <a:rPr lang="ru-RU" u="sng" dirty="0"/>
              <a:t> і </a:t>
            </a:r>
            <a:r>
              <a:rPr lang="ru-RU" u="sng" dirty="0" err="1"/>
              <a:t>формування</a:t>
            </a:r>
            <a:r>
              <a:rPr lang="ru-RU" u="sng" dirty="0"/>
              <a:t> </a:t>
            </a:r>
            <a:r>
              <a:rPr lang="ru-RU" u="sng" dirty="0" err="1"/>
              <a:t>мережі</a:t>
            </a:r>
            <a:r>
              <a:rPr lang="ru-RU" u="sng" dirty="0"/>
              <a:t> </a:t>
            </a:r>
            <a:r>
              <a:rPr lang="ru-RU" u="sng" dirty="0" err="1"/>
              <a:t>спостережень</a:t>
            </a:r>
            <a:r>
              <a:rPr lang="ru-RU" u="sng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той час </a:t>
            </a:r>
            <a:r>
              <a:rPr lang="ru-RU" dirty="0" err="1"/>
              <a:t>поняття</a:t>
            </a:r>
            <a:r>
              <a:rPr lang="ru-RU" dirty="0"/>
              <a:t> “</a:t>
            </a:r>
            <a:r>
              <a:rPr lang="ru-RU" i="1" dirty="0" err="1"/>
              <a:t>моніторинг</a:t>
            </a:r>
            <a:r>
              <a:rPr lang="ru-RU" i="1" dirty="0"/>
              <a:t> </a:t>
            </a:r>
            <a:r>
              <a:rPr lang="ru-RU" i="1" dirty="0" err="1"/>
              <a:t>довкілля</a:t>
            </a:r>
            <a:r>
              <a:rPr lang="ru-RU" dirty="0"/>
              <a:t>” </a:t>
            </a:r>
            <a:r>
              <a:rPr lang="ru-RU" dirty="0" err="1"/>
              <a:t>охоплювало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систему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за станом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, а й </a:t>
            </a:r>
            <a:r>
              <a:rPr lang="ru-RU" dirty="0" err="1"/>
              <a:t>засновану</a:t>
            </a:r>
            <a:r>
              <a:rPr lang="ru-RU" dirty="0"/>
              <a:t> на </a:t>
            </a:r>
            <a:r>
              <a:rPr lang="ru-RU" dirty="0" err="1"/>
              <a:t>природничо-науковій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(</a:t>
            </a:r>
            <a:r>
              <a:rPr lang="ru-RU" dirty="0" err="1"/>
              <a:t>біологічній</a:t>
            </a:r>
            <a:r>
              <a:rPr lang="ru-RU" dirty="0"/>
              <a:t>, </a:t>
            </a:r>
            <a:r>
              <a:rPr lang="ru-RU" dirty="0" err="1"/>
              <a:t>фізико-хімічній</a:t>
            </a:r>
            <a:r>
              <a:rPr lang="ru-RU" dirty="0"/>
              <a:t>, </a:t>
            </a:r>
            <a:r>
              <a:rPr lang="ru-RU" dirty="0" err="1"/>
              <a:t>геофізичній</a:t>
            </a:r>
            <a:r>
              <a:rPr lang="ru-RU" dirty="0"/>
              <a:t>)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методологію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означало </a:t>
            </a:r>
            <a:r>
              <a:rPr lang="ru-RU" sz="3500" dirty="0" err="1"/>
              <a:t>дієвий</a:t>
            </a:r>
            <a:r>
              <a:rPr lang="ru-RU" sz="3500" dirty="0"/>
              <a:t> </a:t>
            </a:r>
            <a:r>
              <a:rPr lang="ru-RU" sz="3500" dirty="0" err="1"/>
              <a:t>засіб</a:t>
            </a:r>
            <a:r>
              <a:rPr lang="ru-RU" sz="3500" dirty="0"/>
              <a:t> </a:t>
            </a:r>
            <a:r>
              <a:rPr lang="ru-RU" sz="3500" dirty="0" err="1"/>
              <a:t>охорони</a:t>
            </a:r>
            <a:r>
              <a:rPr lang="ru-RU" sz="3500" dirty="0"/>
              <a:t> </a:t>
            </a:r>
            <a:r>
              <a:rPr lang="ru-RU" sz="3500" dirty="0" err="1"/>
              <a:t>довкілля</a:t>
            </a:r>
            <a:r>
              <a:rPr lang="ru-RU" sz="3500" dirty="0"/>
              <a:t>.</a:t>
            </a: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3835682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На початку 70-х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en-AU" dirty="0"/>
              <a:t>XX </a:t>
            </a:r>
            <a:r>
              <a:rPr lang="ru-RU" dirty="0"/>
              <a:t>ст.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обґрунтовано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як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і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концепцією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сучасного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російського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геофізика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Ю.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Ізраеля</a:t>
            </a:r>
            <a:r>
              <a:rPr lang="ru-RU" dirty="0"/>
              <a:t> </a:t>
            </a:r>
            <a:r>
              <a:rPr lang="ru-RU" sz="3000" b="1" dirty="0" err="1"/>
              <a:t>моніторинг</a:t>
            </a:r>
            <a:r>
              <a:rPr lang="ru-RU" sz="3000" b="1" dirty="0"/>
              <a:t> </a:t>
            </a:r>
            <a:r>
              <a:rPr lang="ru-RU" sz="3000" b="1" dirty="0" err="1"/>
              <a:t>довкілля</a:t>
            </a:r>
            <a:r>
              <a:rPr lang="ru-RU" sz="3000" b="1" dirty="0"/>
              <a:t> </a:t>
            </a:r>
            <a:r>
              <a:rPr lang="ru-RU" b="1" dirty="0"/>
              <a:t>є системою </a:t>
            </a:r>
            <a:r>
              <a:rPr lang="ru-RU" b="1" dirty="0" err="1"/>
              <a:t>цілеспрямованих</a:t>
            </a:r>
            <a:r>
              <a:rPr lang="ru-RU" b="1" dirty="0"/>
              <a:t>, </a:t>
            </a:r>
            <a:r>
              <a:rPr lang="ru-RU" b="1" dirty="0" err="1"/>
              <a:t>періодично</a:t>
            </a:r>
            <a:r>
              <a:rPr lang="ru-RU" b="1" dirty="0"/>
              <a:t> </a:t>
            </a:r>
            <a:r>
              <a:rPr lang="ru-RU" b="1" dirty="0" err="1"/>
              <a:t>повторюваних</a:t>
            </a:r>
            <a:r>
              <a:rPr lang="ru-RU" b="1" dirty="0"/>
              <a:t> і </a:t>
            </a:r>
            <a:r>
              <a:rPr lang="ru-RU" b="1" dirty="0" err="1"/>
              <a:t>програмованих</a:t>
            </a:r>
            <a:r>
              <a:rPr lang="ru-RU" b="1" dirty="0"/>
              <a:t> </a:t>
            </a:r>
            <a:r>
              <a:rPr lang="ru-RU" b="1" dirty="0" err="1"/>
              <a:t>спостережень</a:t>
            </a:r>
            <a:r>
              <a:rPr lang="ru-RU" b="1" dirty="0"/>
              <a:t> за одним і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елементами</a:t>
            </a:r>
            <a:r>
              <a:rPr lang="ru-RU" b="1" dirty="0"/>
              <a:t> </a:t>
            </a:r>
            <a:r>
              <a:rPr lang="ru-RU" b="1" dirty="0" err="1"/>
              <a:t>навколишнього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у </a:t>
            </a:r>
            <a:r>
              <a:rPr lang="ru-RU" b="1" dirty="0" err="1"/>
              <a:t>просторі</a:t>
            </a:r>
            <a:r>
              <a:rPr lang="ru-RU" b="1" dirty="0"/>
              <a:t> і </a:t>
            </a:r>
            <a:r>
              <a:rPr lang="ru-RU" b="1" dirty="0" err="1"/>
              <a:t>часі</a:t>
            </a:r>
            <a:r>
              <a:rPr lang="ru-RU" b="1" dirty="0"/>
              <a:t>. </a:t>
            </a:r>
            <a:endParaRPr lang="ru-RU" b="1" dirty="0" smtClean="0"/>
          </a:p>
          <a:p>
            <a:pPr algn="just"/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u="sng" dirty="0" err="1"/>
              <a:t>спостереження</a:t>
            </a:r>
            <a:r>
              <a:rPr lang="ru-RU" u="sng" dirty="0"/>
              <a:t>, </a:t>
            </a:r>
            <a:r>
              <a:rPr lang="ru-RU" u="sng" dirty="0" err="1"/>
              <a:t>оцінювання</a:t>
            </a:r>
            <a:r>
              <a:rPr lang="ru-RU" u="sng" dirty="0"/>
              <a:t> і </a:t>
            </a:r>
            <a:r>
              <a:rPr lang="ru-RU" u="sng" dirty="0" err="1"/>
              <a:t>прогнозування</a:t>
            </a:r>
            <a:r>
              <a:rPr lang="ru-RU" u="sng" dirty="0"/>
              <a:t> стану </a:t>
            </a:r>
            <a:r>
              <a:rPr lang="ru-RU" u="sng" dirty="0" err="1"/>
              <a:t>довкілля</a:t>
            </a:r>
            <a:r>
              <a:rPr lang="ru-RU" u="sng" dirty="0"/>
              <a:t>.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з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i="1" u="sng" dirty="0" err="1"/>
              <a:t>екологічний</a:t>
            </a:r>
            <a:r>
              <a:rPr lang="ru-RU" i="1" u="sng" dirty="0"/>
              <a:t> </a:t>
            </a:r>
            <a:r>
              <a:rPr lang="ru-RU" i="1" u="sng" dirty="0" err="1"/>
              <a:t>моніторинг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концепцією</a:t>
            </a:r>
            <a:r>
              <a:rPr lang="ru-RU" dirty="0"/>
              <a:t> метою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є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фіксація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антропогенних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змін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природного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середовища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управління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якістю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передбачено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289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136904" cy="583264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/>
              <a:t>За </a:t>
            </a:r>
            <a:r>
              <a:rPr lang="ru-RU" dirty="0" err="1"/>
              <a:t>переконаннями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географа – </a:t>
            </a:r>
            <a:r>
              <a:rPr lang="ru-RU" dirty="0" err="1"/>
              <a:t>ґрунтознавця</a:t>
            </a:r>
            <a:r>
              <a:rPr lang="ru-RU" dirty="0"/>
              <a:t>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І. Герасимова,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">
              <a:buNone/>
            </a:pPr>
            <a:r>
              <a:rPr lang="ru-RU" sz="3200" b="1" dirty="0" err="1" smtClean="0"/>
              <a:t>моніторинг</a:t>
            </a:r>
            <a:r>
              <a:rPr lang="ru-RU" sz="3200" b="1" dirty="0" smtClean="0"/>
              <a:t> </a:t>
            </a:r>
            <a:r>
              <a:rPr lang="ru-RU" sz="3200" b="1" dirty="0" err="1"/>
              <a:t>довкілля</a:t>
            </a:r>
            <a:r>
              <a:rPr lang="ru-RU" sz="3200" b="1" dirty="0"/>
              <a:t> </a:t>
            </a:r>
            <a:r>
              <a:rPr lang="ru-RU" sz="32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організована</a:t>
            </a:r>
            <a:r>
              <a:rPr lang="ru-RU" sz="2800" dirty="0"/>
              <a:t> на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рівнях</a:t>
            </a:r>
            <a:r>
              <a:rPr lang="ru-RU" sz="2800" dirty="0"/>
              <a:t> система </a:t>
            </a:r>
            <a:r>
              <a:rPr lang="ru-RU" sz="2800" dirty="0" err="1"/>
              <a:t>спостережень</a:t>
            </a:r>
            <a:r>
              <a:rPr lang="ru-RU" sz="2800" dirty="0"/>
              <a:t>, </a:t>
            </a:r>
            <a:r>
              <a:rPr lang="ru-RU" sz="2800" dirty="0" err="1"/>
              <a:t>контролювання</a:t>
            </a:r>
            <a:r>
              <a:rPr lang="ru-RU" sz="2800" dirty="0"/>
              <a:t> і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станом. </a:t>
            </a:r>
            <a:endParaRPr lang="ru-RU" sz="2800" dirty="0" smtClean="0"/>
          </a:p>
          <a:p>
            <a:pPr marL="68580" indent="0" algn="just">
              <a:buNone/>
            </a:pP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Налагодження</a:t>
            </a:r>
            <a:r>
              <a:rPr lang="ru-RU" dirty="0" smtClean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сприяє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виявленню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екологічних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небезпек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">
              <a:buNone/>
            </a:pP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завдань</a:t>
            </a:r>
            <a:r>
              <a:rPr lang="ru-RU" dirty="0"/>
              <a:t> і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І. Герасимов </a:t>
            </a:r>
            <a:r>
              <a:rPr lang="ru-RU" dirty="0" err="1"/>
              <a:t>розрізняє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90121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біоекологічний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санітарно-гігієнічний</a:t>
            </a:r>
            <a:r>
              <a:rPr lang="ru-RU" dirty="0" smtClean="0"/>
              <a:t>) </a:t>
            </a:r>
            <a:r>
              <a:rPr lang="ru-RU" dirty="0" err="1" smtClean="0"/>
              <a:t>моніторинг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488" y="2323652"/>
            <a:ext cx="4686944" cy="391366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/>
              <a:t>сутність</a:t>
            </a:r>
            <a:r>
              <a:rPr lang="ru-RU" sz="3200" dirty="0"/>
              <a:t> </a:t>
            </a:r>
            <a:r>
              <a:rPr lang="ru-RU" sz="3200" dirty="0" err="1"/>
              <a:t>полягає</a:t>
            </a:r>
            <a:r>
              <a:rPr lang="ru-RU" sz="3200" dirty="0"/>
              <a:t> у </a:t>
            </a:r>
            <a:r>
              <a:rPr lang="ru-RU" sz="3200" dirty="0" err="1"/>
              <a:t>спостереженні</a:t>
            </a:r>
            <a:r>
              <a:rPr lang="ru-RU" sz="3200" dirty="0"/>
              <a:t> за станом і </a:t>
            </a:r>
            <a:r>
              <a:rPr lang="ru-RU" sz="3200" dirty="0" err="1"/>
              <a:t>впливом</a:t>
            </a:r>
            <a:r>
              <a:rPr lang="ru-RU" sz="3200" dirty="0"/>
              <a:t> </a:t>
            </a:r>
            <a:r>
              <a:rPr lang="ru-RU" sz="3200" dirty="0" err="1"/>
              <a:t>довкілля</a:t>
            </a:r>
            <a:r>
              <a:rPr lang="ru-RU" sz="3200" dirty="0"/>
              <a:t> на </a:t>
            </a:r>
            <a:r>
              <a:rPr lang="ru-RU" sz="3200" dirty="0" err="1"/>
              <a:t>здоров’я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з метою </a:t>
            </a:r>
            <a:r>
              <a:rPr lang="ru-RU" sz="3200" dirty="0" err="1"/>
              <a:t>захисту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негативних</a:t>
            </a:r>
            <a:r>
              <a:rPr lang="ru-RU" sz="3200" dirty="0"/>
              <a:t> </a:t>
            </a:r>
            <a:r>
              <a:rPr lang="ru-RU" sz="3200" dirty="0" err="1"/>
              <a:t>чинників</a:t>
            </a:r>
            <a:r>
              <a:rPr lang="ru-RU" sz="3200" dirty="0"/>
              <a:t>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2945904" cy="22094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0033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96" y="18493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геоекологічний</a:t>
            </a:r>
            <a:r>
              <a:rPr lang="ru-RU" dirty="0"/>
              <a:t> (</a:t>
            </a:r>
            <a:r>
              <a:rPr lang="ru-RU" dirty="0" err="1"/>
              <a:t>геосистемний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природно-</a:t>
            </a:r>
            <a:br>
              <a:rPr lang="ru-RU" dirty="0" smtClean="0"/>
            </a:br>
            <a:r>
              <a:rPr lang="ru-RU" dirty="0" err="1" smtClean="0"/>
              <a:t>господарський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/>
              <a:t>моніторинг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29" y="3645024"/>
            <a:ext cx="8001337" cy="350897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err="1" smtClean="0"/>
              <a:t>Передумовами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є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екосистем</a:t>
            </a:r>
            <a:r>
              <a:rPr lang="ru-RU" dirty="0"/>
              <a:t> і </a:t>
            </a:r>
            <a:r>
              <a:rPr lang="ru-RU" dirty="0" err="1"/>
              <a:t>перетворенням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 природно-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технічні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стихійних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погіршують</a:t>
            </a:r>
            <a:r>
              <a:rPr lang="ru-RU" dirty="0"/>
              <a:t> </a:t>
            </a:r>
            <a:r>
              <a:rPr lang="ru-RU" dirty="0" err="1"/>
              <a:t>життєве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людей;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184" y="701266"/>
            <a:ext cx="3924244" cy="2617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791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біосферний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моніторинг</a:t>
            </a: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769" y="1621792"/>
            <a:ext cx="3898215" cy="4687528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шляхом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за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і </a:t>
            </a:r>
            <a:r>
              <a:rPr lang="ru-RU" dirty="0" err="1" smtClean="0"/>
              <a:t>явищами</a:t>
            </a:r>
            <a:r>
              <a:rPr lang="ru-RU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рівні</a:t>
            </a:r>
            <a:r>
              <a:rPr lang="ru-RU" sz="2800" dirty="0"/>
              <a:t> </a:t>
            </a:r>
            <a:r>
              <a:rPr lang="ru-RU" sz="2800" dirty="0" err="1"/>
              <a:t>біосфери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через </a:t>
            </a:r>
            <a:r>
              <a:rPr lang="ru-RU" sz="2800" dirty="0" err="1"/>
              <a:t>з’ясування</a:t>
            </a:r>
            <a:r>
              <a:rPr lang="ru-RU" sz="2800" dirty="0"/>
              <a:t> </a:t>
            </a:r>
            <a:r>
              <a:rPr lang="ru-RU" sz="2800" dirty="0" err="1"/>
              <a:t>глобальних</a:t>
            </a:r>
            <a:r>
              <a:rPr lang="ru-RU" sz="2800" dirty="0"/>
              <a:t> </a:t>
            </a:r>
            <a:r>
              <a:rPr lang="ru-RU" sz="2800" dirty="0" err="1"/>
              <a:t>змін</a:t>
            </a:r>
            <a:r>
              <a:rPr lang="ru-RU" sz="2800" dirty="0"/>
              <a:t> </a:t>
            </a:r>
            <a:r>
              <a:rPr lang="ru-RU" sz="2800" dirty="0" err="1"/>
              <a:t>фонових</a:t>
            </a:r>
            <a:r>
              <a:rPr lang="ru-RU" sz="2800" dirty="0"/>
              <a:t> </a:t>
            </a:r>
            <a:r>
              <a:rPr lang="ru-RU" sz="2800" dirty="0" err="1"/>
              <a:t>показників</a:t>
            </a:r>
            <a:r>
              <a:rPr lang="ru-RU" sz="2800" dirty="0"/>
              <a:t> у </a:t>
            </a:r>
            <a:r>
              <a:rPr lang="ru-RU" sz="2800" dirty="0" err="1"/>
              <a:t>природі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759" y="1340768"/>
            <a:ext cx="4154072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1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Лекція №1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6600" dirty="0" err="1" smtClean="0"/>
              <a:t>Поняття</a:t>
            </a:r>
            <a:r>
              <a:rPr lang="ru-RU" sz="6600" dirty="0" smtClean="0"/>
              <a:t> </a:t>
            </a:r>
            <a:r>
              <a:rPr lang="ru-RU" sz="6600" dirty="0"/>
              <a:t>про </a:t>
            </a:r>
            <a:r>
              <a:rPr lang="ru-RU" sz="6600" dirty="0" err="1"/>
              <a:t>моніторинг</a:t>
            </a:r>
            <a:r>
              <a:rPr lang="ru-RU" sz="6600" dirty="0"/>
              <a:t> </a:t>
            </a:r>
            <a:r>
              <a:rPr lang="ru-RU" sz="6600" dirty="0" err="1" smtClean="0"/>
              <a:t>довкілля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03255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064896" cy="5544616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b="1" dirty="0"/>
              <a:t>М. </a:t>
            </a:r>
            <a:r>
              <a:rPr lang="ru-RU" b="1" dirty="0" err="1"/>
              <a:t>Голубець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вчений</a:t>
            </a:r>
            <a:r>
              <a:rPr lang="ru-RU" dirty="0"/>
              <a:t>, </a:t>
            </a:r>
            <a:r>
              <a:rPr lang="ru-RU" dirty="0" err="1"/>
              <a:t>спеціаліст</a:t>
            </a:r>
            <a:r>
              <a:rPr lang="ru-RU" dirty="0"/>
              <a:t> у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ботаніки</a:t>
            </a:r>
            <a:r>
              <a:rPr lang="ru-RU" dirty="0"/>
              <a:t> й </a:t>
            </a:r>
            <a:r>
              <a:rPr lang="ru-RU" dirty="0" err="1"/>
              <a:t>екології</a:t>
            </a:r>
            <a:r>
              <a:rPr lang="ru-RU" dirty="0"/>
              <a:t>, </a:t>
            </a:r>
            <a:r>
              <a:rPr lang="ru-RU" u="sng" dirty="0" err="1"/>
              <a:t>розглядає</a:t>
            </a:r>
            <a:r>
              <a:rPr lang="ru-RU" u="sng" dirty="0"/>
              <a:t> </a:t>
            </a:r>
            <a:r>
              <a:rPr lang="ru-RU" u="sng" dirty="0" err="1"/>
              <a:t>моніторинг</a:t>
            </a:r>
            <a:r>
              <a:rPr lang="ru-RU" u="sng" dirty="0"/>
              <a:t> </a:t>
            </a:r>
            <a:r>
              <a:rPr lang="ru-RU" u="sng" dirty="0" err="1"/>
              <a:t>довкілля</a:t>
            </a:r>
            <a:r>
              <a:rPr lang="ru-RU" u="sng" dirty="0"/>
              <a:t> як </a:t>
            </a:r>
            <a:r>
              <a:rPr lang="ru-RU" u="sng" dirty="0" err="1"/>
              <a:t>багаторівневу</a:t>
            </a:r>
            <a:r>
              <a:rPr lang="ru-RU" u="sng" dirty="0"/>
              <a:t> систему </a:t>
            </a:r>
            <a:r>
              <a:rPr lang="ru-RU" u="sng" dirty="0" err="1"/>
              <a:t>спостереження</a:t>
            </a:r>
            <a:r>
              <a:rPr lang="ru-RU" u="sng" dirty="0"/>
              <a:t>, </a:t>
            </a:r>
            <a:r>
              <a:rPr lang="ru-RU" u="sng" dirty="0" err="1"/>
              <a:t>оцінювання</a:t>
            </a:r>
            <a:r>
              <a:rPr lang="ru-RU" u="sng" dirty="0"/>
              <a:t> і </a:t>
            </a:r>
            <a:r>
              <a:rPr lang="ru-RU" u="sng" dirty="0" err="1"/>
              <a:t>прогнозування</a:t>
            </a:r>
            <a:r>
              <a:rPr lang="ru-RU" u="sng" dirty="0"/>
              <a:t> стану </a:t>
            </a:r>
            <a:r>
              <a:rPr lang="ru-RU" u="sng" dirty="0" err="1"/>
              <a:t>навколишнього</a:t>
            </a:r>
            <a:r>
              <a:rPr lang="ru-RU" u="sng" dirty="0"/>
              <a:t> природного </a:t>
            </a:r>
            <a:r>
              <a:rPr lang="ru-RU" u="sng" dirty="0" err="1"/>
              <a:t>середовища</a:t>
            </a:r>
            <a:r>
              <a:rPr lang="ru-RU" u="sng" dirty="0"/>
              <a:t>, </a:t>
            </a:r>
            <a:r>
              <a:rPr lang="ru-RU" u="sng" dirty="0" err="1"/>
              <a:t>розроблення</a:t>
            </a:r>
            <a:r>
              <a:rPr lang="ru-RU" u="sng" dirty="0"/>
              <a:t> </a:t>
            </a:r>
            <a:r>
              <a:rPr lang="ru-RU" u="sng" dirty="0" err="1"/>
              <a:t>науково</a:t>
            </a:r>
            <a:r>
              <a:rPr lang="ru-RU" u="sng" dirty="0"/>
              <a:t> </a:t>
            </a:r>
            <a:r>
              <a:rPr lang="ru-RU" u="sng" dirty="0" err="1"/>
              <a:t>обґрунтованих</a:t>
            </a:r>
            <a:r>
              <a:rPr lang="ru-RU" u="sng" dirty="0"/>
              <a:t> </a:t>
            </a:r>
            <a:r>
              <a:rPr lang="ru-RU" u="sng" dirty="0" err="1"/>
              <a:t>рекомендацій</a:t>
            </a:r>
            <a:r>
              <a:rPr lang="ru-RU" u="sng" dirty="0"/>
              <a:t> для </a:t>
            </a:r>
            <a:r>
              <a:rPr lang="ru-RU" u="sng" dirty="0" err="1"/>
              <a:t>прийняття</a:t>
            </a:r>
            <a:r>
              <a:rPr lang="ru-RU" u="sng" dirty="0"/>
              <a:t> </a:t>
            </a:r>
            <a:r>
              <a:rPr lang="ru-RU" u="sng" dirty="0" err="1"/>
              <a:t>ефективних</a:t>
            </a:r>
            <a:r>
              <a:rPr lang="ru-RU" u="sng" dirty="0"/>
              <a:t> </a:t>
            </a:r>
            <a:r>
              <a:rPr lang="ru-RU" u="sng" dirty="0" err="1"/>
              <a:t>природоохоронних</a:t>
            </a:r>
            <a:r>
              <a:rPr lang="ru-RU" u="sng" dirty="0"/>
              <a:t> </a:t>
            </a:r>
            <a:r>
              <a:rPr lang="ru-RU" u="sng" dirty="0" err="1"/>
              <a:t>управлінських</a:t>
            </a:r>
            <a:r>
              <a:rPr lang="ru-RU" u="sng" dirty="0"/>
              <a:t> </a:t>
            </a:r>
            <a:r>
              <a:rPr lang="ru-RU" u="sng" dirty="0" err="1"/>
              <a:t>рішень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b="1" dirty="0" err="1"/>
              <a:t>поділяє</a:t>
            </a:r>
            <a:r>
              <a:rPr lang="ru-RU" b="1" dirty="0"/>
              <a:t> </a:t>
            </a:r>
            <a:r>
              <a:rPr lang="ru-RU" b="1" dirty="0" err="1"/>
              <a:t>моніторинг</a:t>
            </a:r>
            <a:r>
              <a:rPr lang="ru-RU" b="1" dirty="0"/>
              <a:t> на </a:t>
            </a:r>
            <a:r>
              <a:rPr lang="ru-RU" b="1" dirty="0" err="1"/>
              <a:t>ієрархічні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–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за </a:t>
            </a:r>
            <a:r>
              <a:rPr lang="ru-RU" dirty="0" err="1"/>
              <a:t>територіально-просторовими</a:t>
            </a:r>
            <a:r>
              <a:rPr lang="ru-RU" dirty="0"/>
              <a:t> параметрами </a:t>
            </a:r>
            <a:r>
              <a:rPr lang="ru-RU" dirty="0" err="1"/>
              <a:t>контрольованих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масштабами </a:t>
            </a:r>
            <a:r>
              <a:rPr lang="ru-RU" dirty="0" err="1"/>
              <a:t>спостережень</a:t>
            </a:r>
            <a:r>
              <a:rPr lang="ru-RU" dirty="0"/>
              <a:t>.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вчений</a:t>
            </a:r>
            <a:r>
              <a:rPr lang="ru-RU" dirty="0"/>
              <a:t> </a:t>
            </a:r>
            <a:r>
              <a:rPr lang="ru-RU" dirty="0" err="1" smtClean="0"/>
              <a:t>виділяє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глобальний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материковий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океанічний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міжнародний</a:t>
            </a:r>
            <a:r>
              <a:rPr lang="ru-RU" dirty="0"/>
              <a:t>, </a:t>
            </a:r>
            <a:r>
              <a:rPr lang="ru-RU" dirty="0" err="1"/>
              <a:t>національний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регіональний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локальний</a:t>
            </a:r>
            <a:r>
              <a:rPr lang="ru-RU" dirty="0" smtClean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50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992888" cy="5544616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абіотичної</a:t>
            </a:r>
            <a:r>
              <a:rPr lang="ru-RU" dirty="0"/>
              <a:t> (</a:t>
            </a:r>
            <a:r>
              <a:rPr lang="ru-RU" b="1" dirty="0" err="1"/>
              <a:t>неживої</a:t>
            </a:r>
            <a:r>
              <a:rPr lang="ru-RU" b="1" dirty="0"/>
              <a:t> </a:t>
            </a:r>
            <a:r>
              <a:rPr lang="ru-RU" b="1" dirty="0" err="1"/>
              <a:t>матерії</a:t>
            </a:r>
            <a:r>
              <a:rPr lang="ru-RU" dirty="0"/>
              <a:t>) і </a:t>
            </a:r>
            <a:r>
              <a:rPr lang="ru-RU" b="1" dirty="0" err="1"/>
              <a:t>біотичної</a:t>
            </a:r>
            <a:r>
              <a:rPr lang="ru-RU" dirty="0"/>
              <a:t> (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)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на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і </a:t>
            </a:r>
            <a:r>
              <a:rPr lang="ru-RU" dirty="0" err="1"/>
              <a:t>антропогенних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b="1" dirty="0"/>
              <a:t>М. </a:t>
            </a:r>
            <a:r>
              <a:rPr lang="ru-RU" b="1" dirty="0" err="1"/>
              <a:t>Голубець</a:t>
            </a:r>
            <a:r>
              <a:rPr lang="ru-RU" dirty="0"/>
              <a:t> </a:t>
            </a:r>
            <a:r>
              <a:rPr lang="ru-RU" dirty="0" err="1"/>
              <a:t>об’єднує</a:t>
            </a:r>
            <a:r>
              <a:rPr lang="ru-RU" dirty="0"/>
              <a:t> у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розрізняє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 smtClean="0"/>
              <a:t>довкілля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біологічна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гідрометеорологічна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біоенергетична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біогеохімічна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</a:t>
            </a:r>
          </a:p>
          <a:p>
            <a:pPr marL="68580" indent="0" algn="just">
              <a:buNone/>
            </a:pPr>
            <a:r>
              <a:rPr lang="ru-RU" dirty="0" smtClean="0"/>
              <a:t>До </a:t>
            </a:r>
            <a:r>
              <a:rPr lang="ru-RU" dirty="0" err="1"/>
              <a:t>найнижчого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належать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 smtClean="0"/>
              <a:t>довкілля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ботанічний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зоологічний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гідробіологічний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мікробіологічний</a:t>
            </a:r>
            <a:r>
              <a:rPr lang="ru-RU" dirty="0" smtClean="0"/>
              <a:t>, </a:t>
            </a:r>
          </a:p>
          <a:p>
            <a:pPr marL="68580" indent="0" algn="just">
              <a:buNone/>
            </a:pP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u="sng" dirty="0"/>
              <a:t>у </a:t>
            </a:r>
            <a:r>
              <a:rPr lang="ru-RU" u="sng" dirty="0" err="1"/>
              <a:t>спостереженні</a:t>
            </a:r>
            <a:r>
              <a:rPr lang="ru-RU" u="sng" dirty="0"/>
              <a:t> за </a:t>
            </a:r>
            <a:r>
              <a:rPr lang="ru-RU" u="sng" dirty="0" err="1"/>
              <a:t>реакцією</a:t>
            </a:r>
            <a:r>
              <a:rPr lang="ru-RU" u="sng" dirty="0"/>
              <a:t> </a:t>
            </a:r>
            <a:r>
              <a:rPr lang="ru-RU" u="sng" dirty="0" err="1"/>
              <a:t>організмів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у </a:t>
            </a:r>
            <a:r>
              <a:rPr lang="ru-RU" dirty="0" err="1"/>
              <a:t>біосфері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8573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576064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У </a:t>
            </a:r>
            <a:r>
              <a:rPr lang="ru-RU" dirty="0"/>
              <a:t>1986 р. </a:t>
            </a:r>
            <a:r>
              <a:rPr lang="ru-RU" dirty="0" err="1"/>
              <a:t>Секретаріат</a:t>
            </a:r>
            <a:r>
              <a:rPr lang="ru-RU" dirty="0"/>
              <a:t> ООН з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послуговуючись</a:t>
            </a:r>
            <a:r>
              <a:rPr lang="ru-RU" dirty="0"/>
              <a:t> </a:t>
            </a:r>
            <a:r>
              <a:rPr lang="ru-RU" dirty="0" err="1"/>
              <a:t>розробками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Р</a:t>
            </a:r>
            <a:r>
              <a:rPr lang="ru-RU" dirty="0"/>
              <a:t>. </a:t>
            </a:r>
            <a:r>
              <a:rPr lang="ru-RU" dirty="0" err="1"/>
              <a:t>Мунна</a:t>
            </a:r>
            <a:r>
              <a:rPr lang="ru-RU" dirty="0"/>
              <a:t>, </a:t>
            </a:r>
            <a:r>
              <a:rPr lang="ru-RU" dirty="0" err="1"/>
              <a:t>видав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ctr">
              <a:buNone/>
            </a:pPr>
            <a:endParaRPr lang="ru-RU" sz="3200" b="1" dirty="0" smtClean="0"/>
          </a:p>
          <a:p>
            <a:pPr marL="68580" indent="0" algn="ctr">
              <a:buNone/>
            </a:pPr>
            <a:r>
              <a:rPr lang="ru-RU" sz="3200" b="1" dirty="0" smtClean="0"/>
              <a:t>“</a:t>
            </a:r>
            <a:r>
              <a:rPr lang="ru-RU" sz="3200" b="1" dirty="0" err="1"/>
              <a:t>Довідник</a:t>
            </a:r>
            <a:r>
              <a:rPr lang="ru-RU" sz="3200" b="1" dirty="0"/>
              <a:t> з </a:t>
            </a:r>
            <a:r>
              <a:rPr lang="ru-RU" sz="3200" b="1" dirty="0" err="1"/>
              <a:t>екологічного</a:t>
            </a:r>
            <a:r>
              <a:rPr lang="ru-RU" sz="3200" b="1" dirty="0"/>
              <a:t> </a:t>
            </a:r>
            <a:r>
              <a:rPr lang="ru-RU" sz="3200" b="1" dirty="0" err="1"/>
              <a:t>моніторингу</a:t>
            </a:r>
            <a:r>
              <a:rPr lang="ru-RU" sz="3200" b="1" dirty="0"/>
              <a:t>”, </a:t>
            </a:r>
            <a:endParaRPr lang="ru-RU" sz="3200" b="1" dirty="0" smtClean="0"/>
          </a:p>
          <a:p>
            <a:pPr marL="68580" indent="0" algn="just">
              <a:buNone/>
            </a:pP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/>
              <a:t>містить</a:t>
            </a:r>
            <a:r>
              <a:rPr lang="ru-RU" dirty="0"/>
              <a:t> методики і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для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Запропоновані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Довіднику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природничо-наукових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 і </a:t>
            </a:r>
            <a:r>
              <a:rPr lang="ru-RU" dirty="0" err="1"/>
              <a:t>передбачають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9919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064896" cy="5328592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виявлення</a:t>
            </a:r>
            <a:r>
              <a:rPr lang="ru-RU" dirty="0"/>
              <a:t> і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(</a:t>
            </a:r>
            <a:r>
              <a:rPr lang="ru-RU" i="1" dirty="0" err="1"/>
              <a:t>моніторинг</a:t>
            </a:r>
            <a:r>
              <a:rPr lang="ru-RU" i="1" dirty="0"/>
              <a:t> </a:t>
            </a:r>
            <a:r>
              <a:rPr lang="ru-RU" i="1" dirty="0" err="1"/>
              <a:t>клімату</a:t>
            </a:r>
            <a:r>
              <a:rPr lang="ru-RU" i="1" dirty="0"/>
              <a:t>, </a:t>
            </a:r>
            <a:r>
              <a:rPr lang="ru-RU" i="1" dirty="0" err="1"/>
              <a:t>рельєфу</a:t>
            </a:r>
            <a:r>
              <a:rPr lang="ru-RU" i="1" dirty="0"/>
              <a:t>, </a:t>
            </a:r>
            <a:r>
              <a:rPr lang="ru-RU" i="1" dirty="0" err="1"/>
              <a:t>ґрунтів</a:t>
            </a:r>
            <a:r>
              <a:rPr lang="ru-RU" i="1" dirty="0"/>
              <a:t>, </a:t>
            </a:r>
            <a:r>
              <a:rPr lang="ru-RU" i="1" dirty="0" err="1"/>
              <a:t>рослинності</a:t>
            </a:r>
            <a:r>
              <a:rPr lang="ru-RU" i="1" dirty="0"/>
              <a:t>, </a:t>
            </a:r>
            <a:r>
              <a:rPr lang="ru-RU" i="1" dirty="0" err="1"/>
              <a:t>популяцій</a:t>
            </a:r>
            <a:r>
              <a:rPr lang="ru-RU" dirty="0" smtClean="0"/>
              <a:t>)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умов (</a:t>
            </a:r>
            <a:r>
              <a:rPr lang="ru-RU" i="1" dirty="0" err="1"/>
              <a:t>моніторинг</a:t>
            </a:r>
            <a:r>
              <a:rPr lang="ru-RU" i="1" dirty="0"/>
              <a:t> </a:t>
            </a:r>
            <a:r>
              <a:rPr lang="ru-RU" i="1" dirty="0" err="1"/>
              <a:t>ерозії</a:t>
            </a:r>
            <a:r>
              <a:rPr lang="ru-RU" i="1" dirty="0"/>
              <a:t> </a:t>
            </a:r>
            <a:r>
              <a:rPr lang="ru-RU" i="1" dirty="0" err="1"/>
              <a:t>ґрунтів</a:t>
            </a:r>
            <a:r>
              <a:rPr lang="ru-RU" i="1" dirty="0"/>
              <a:t>, твердого стоку</a:t>
            </a:r>
            <a:r>
              <a:rPr lang="ru-RU" dirty="0" smtClean="0"/>
              <a:t>)</a:t>
            </a:r>
            <a:endParaRPr lang="ru-RU" dirty="0"/>
          </a:p>
          <a:p>
            <a:pPr marL="68580" indent="0" algn="just">
              <a:buNone/>
            </a:pP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Розвинуті</a:t>
            </a:r>
            <a:r>
              <a:rPr lang="ru-RU" dirty="0" smtClean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запровадили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b="1" dirty="0"/>
              <a:t>у 60–70-ті роки </a:t>
            </a:r>
            <a:r>
              <a:rPr lang="en-AU" b="1" dirty="0"/>
              <a:t>XX </a:t>
            </a:r>
            <a:r>
              <a:rPr lang="ru-RU" b="1" dirty="0" smtClean="0"/>
              <a:t>ст.</a:t>
            </a:r>
          </a:p>
          <a:p>
            <a:pPr marL="68580" indent="0" algn="just">
              <a:buNone/>
            </a:pPr>
            <a:r>
              <a:rPr lang="ru-RU" dirty="0" smtClean="0"/>
              <a:t>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ООН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.</a:t>
            </a:r>
          </a:p>
          <a:p>
            <a:pPr marL="6858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536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848872" cy="5616624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і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розпочалося</a:t>
            </a:r>
            <a:r>
              <a:rPr lang="ru-RU" dirty="0"/>
              <a:t> </a:t>
            </a:r>
            <a:r>
              <a:rPr lang="ru-RU" b="1" dirty="0"/>
              <a:t>у 1992 р.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до </a:t>
            </a:r>
            <a:r>
              <a:rPr lang="ru-RU" dirty="0"/>
              <a:t>закону </a:t>
            </a:r>
            <a:r>
              <a:rPr lang="ru-RU" b="1" dirty="0"/>
              <a:t>“Про </a:t>
            </a:r>
            <a:r>
              <a:rPr lang="ru-RU" b="1" dirty="0" err="1"/>
              <a:t>охорону</a:t>
            </a:r>
            <a:r>
              <a:rPr lang="ru-RU" b="1" dirty="0"/>
              <a:t> </a:t>
            </a:r>
            <a:r>
              <a:rPr lang="ru-RU" b="1" dirty="0" err="1"/>
              <a:t>навколишнього</a:t>
            </a:r>
            <a:r>
              <a:rPr lang="ru-RU" b="1" dirty="0"/>
              <a:t> природного </a:t>
            </a:r>
            <a:r>
              <a:rPr lang="ru-RU" b="1" dirty="0" err="1"/>
              <a:t>середовища</a:t>
            </a:r>
            <a:r>
              <a:rPr lang="ru-RU" b="1" dirty="0"/>
              <a:t>” </a:t>
            </a:r>
            <a:r>
              <a:rPr lang="ru-RU" dirty="0" smtClean="0"/>
              <a:t>та</a:t>
            </a:r>
          </a:p>
          <a:p>
            <a:pPr marL="68580" indent="0" algn="just">
              <a:buNone/>
            </a:pPr>
            <a:r>
              <a:rPr lang="ru-RU" dirty="0" smtClean="0"/>
              <a:t> </a:t>
            </a:r>
            <a:r>
              <a:rPr lang="ru-RU" b="1" dirty="0"/>
              <a:t>“</a:t>
            </a:r>
            <a:r>
              <a:rPr lang="ru-RU" b="1" dirty="0" err="1"/>
              <a:t>Положення</a:t>
            </a:r>
            <a:r>
              <a:rPr lang="ru-RU" b="1" dirty="0"/>
              <a:t> про </a:t>
            </a:r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моніторинг</a:t>
            </a:r>
            <a:r>
              <a:rPr lang="ru-RU" b="1" dirty="0"/>
              <a:t> </a:t>
            </a:r>
            <a:r>
              <a:rPr lang="ru-RU" b="1" dirty="0" err="1"/>
              <a:t>навколишнього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”.</a:t>
            </a:r>
            <a:r>
              <a:rPr lang="ru-RU" dirty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/>
              <a:t>система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довкіллям</a:t>
            </a:r>
            <a:r>
              <a:rPr lang="ru-RU" dirty="0"/>
              <a:t>, </a:t>
            </a:r>
            <a:r>
              <a:rPr lang="ru-RU" dirty="0" err="1"/>
              <a:t>збирання</a:t>
            </a:r>
            <a:r>
              <a:rPr lang="ru-RU" dirty="0"/>
              <a:t>, </a:t>
            </a:r>
            <a:r>
              <a:rPr lang="ru-RU" dirty="0" err="1"/>
              <a:t>обробку</a:t>
            </a:r>
            <a:r>
              <a:rPr lang="ru-RU" dirty="0"/>
              <a:t> і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та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стану,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баз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розробку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природоохоронних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техногенного і природного характеру,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безпечних</a:t>
            </a:r>
            <a:r>
              <a:rPr lang="ru-RU" dirty="0"/>
              <a:t> умов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pPr marL="68580" indent="0" algn="just">
              <a:buNone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sz="3300" u="sng" dirty="0" err="1"/>
              <a:t>моніторинг</a:t>
            </a:r>
            <a:r>
              <a:rPr lang="ru-RU" sz="3300" u="sng" dirty="0"/>
              <a:t> </a:t>
            </a:r>
            <a:r>
              <a:rPr lang="ru-RU" sz="3300" u="sng" dirty="0" err="1"/>
              <a:t>довкілля</a:t>
            </a:r>
            <a:r>
              <a:rPr lang="ru-RU" sz="3300" u="sng" dirty="0"/>
              <a:t> є </a:t>
            </a:r>
            <a:r>
              <a:rPr lang="ru-RU" sz="3300" u="sng" dirty="0" err="1"/>
              <a:t>дієвим</a:t>
            </a:r>
            <a:r>
              <a:rPr lang="ru-RU" sz="3300" u="sng" dirty="0"/>
              <a:t> </a:t>
            </a:r>
            <a:r>
              <a:rPr lang="ru-RU" sz="3300" u="sng" dirty="0" err="1"/>
              <a:t>засобом</a:t>
            </a:r>
            <a:r>
              <a:rPr lang="ru-RU" sz="3300" u="sng" dirty="0"/>
              <a:t> </a:t>
            </a:r>
            <a:r>
              <a:rPr lang="ru-RU" sz="3300" u="sng" dirty="0" err="1"/>
              <a:t>природоохоронної</a:t>
            </a:r>
            <a:r>
              <a:rPr lang="ru-RU" sz="3300" u="sng" dirty="0"/>
              <a:t> </a:t>
            </a:r>
            <a:r>
              <a:rPr lang="ru-RU" sz="3300" u="sng" dirty="0" err="1"/>
              <a:t>політики</a:t>
            </a:r>
            <a:r>
              <a:rPr lang="ru-RU" sz="3300" u="sng" dirty="0"/>
              <a:t>, яка </a:t>
            </a:r>
            <a:r>
              <a:rPr lang="ru-RU" sz="3300" u="sng" dirty="0" err="1"/>
              <a:t>здійснюється</a:t>
            </a:r>
            <a:r>
              <a:rPr lang="ru-RU" sz="3300" u="sng" dirty="0"/>
              <a:t> </a:t>
            </a:r>
            <a:r>
              <a:rPr lang="ru-RU" sz="3300" u="sng" dirty="0" err="1"/>
              <a:t>відповідно</a:t>
            </a:r>
            <a:r>
              <a:rPr lang="ru-RU" sz="3300" u="sng" dirty="0"/>
              <a:t> до </a:t>
            </a:r>
            <a:r>
              <a:rPr lang="ru-RU" sz="3300" u="sng" dirty="0" err="1"/>
              <a:t>екологічних</a:t>
            </a:r>
            <a:r>
              <a:rPr lang="ru-RU" sz="3300" u="sng" dirty="0"/>
              <a:t> </a:t>
            </a:r>
            <a:r>
              <a:rPr lang="ru-RU" sz="3300" u="sng" dirty="0" err="1"/>
              <a:t>прогнозів</a:t>
            </a:r>
            <a:r>
              <a:rPr lang="ru-RU" sz="3300" u="sng" dirty="0"/>
              <a:t>.</a:t>
            </a:r>
          </a:p>
          <a:p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675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ПОВТОРЕННЯ ПОНЯТЬ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як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науки</a:t>
            </a:r>
          </a:p>
          <a:p>
            <a:pPr algn="just"/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об’єкт</a:t>
            </a:r>
            <a:r>
              <a:rPr lang="ru-RU" dirty="0"/>
              <a:t>, предмет,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 smtClean="0"/>
              <a:t>довкілля</a:t>
            </a:r>
            <a:endParaRPr lang="ru-RU" dirty="0" smtClean="0"/>
          </a:p>
          <a:p>
            <a:pPr algn="just"/>
            <a:endParaRPr lang="ru-RU" dirty="0"/>
          </a:p>
          <a:p>
            <a:pPr marL="68580" indent="0" algn="just">
              <a:buNone/>
            </a:pPr>
            <a:r>
              <a:rPr lang="uk-UA" dirty="0" smtClean="0"/>
              <a:t>Перегляд відео </a:t>
            </a:r>
            <a:r>
              <a:rPr lang="ru-RU" b="1" dirty="0" smtClean="0"/>
              <a:t>Валентина </a:t>
            </a:r>
            <a:r>
              <a:rPr lang="ru-RU" b="1" dirty="0"/>
              <a:t>Василенко про </a:t>
            </a:r>
            <a:r>
              <a:rPr lang="ru-RU" b="1" dirty="0" err="1"/>
              <a:t>державну</a:t>
            </a:r>
            <a:r>
              <a:rPr lang="ru-RU" b="1" dirty="0"/>
              <a:t> систему </a:t>
            </a:r>
            <a:r>
              <a:rPr lang="ru-RU" b="1" dirty="0" err="1"/>
              <a:t>моніторингу</a:t>
            </a:r>
            <a:r>
              <a:rPr lang="ru-RU" b="1" dirty="0"/>
              <a:t> </a:t>
            </a:r>
            <a:r>
              <a:rPr lang="ru-RU" b="1" dirty="0" err="1"/>
              <a:t>довкілля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. </a:t>
            </a:r>
            <a:r>
              <a:rPr lang="ru-RU" b="1" dirty="0" err="1"/>
              <a:t>Green</a:t>
            </a:r>
            <a:r>
              <a:rPr lang="ru-RU" b="1" dirty="0"/>
              <a:t> </a:t>
            </a:r>
            <a:r>
              <a:rPr lang="ru-RU" b="1" dirty="0" err="1" smtClean="0"/>
              <a:t>Video</a:t>
            </a:r>
            <a:r>
              <a:rPr lang="ru-RU" b="1" dirty="0" smtClean="0"/>
              <a:t> і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обговорення</a:t>
            </a:r>
            <a:r>
              <a:rPr lang="ru-RU" b="1" dirty="0"/>
              <a:t> </a:t>
            </a:r>
            <a:r>
              <a:rPr lang="ru-RU" b="1" dirty="0" smtClean="0"/>
              <a:t>– 17 </a:t>
            </a:r>
            <a:r>
              <a:rPr lang="ru-RU" b="1" dirty="0" err="1" smtClean="0"/>
              <a:t>хвилин</a:t>
            </a:r>
            <a:r>
              <a:rPr lang="ru-RU" b="1" smtClean="0"/>
              <a:t>.</a:t>
            </a:r>
            <a:endParaRPr lang="ru-RU" b="1" dirty="0"/>
          </a:p>
          <a:p>
            <a:pPr marL="68580" indent="0">
              <a:buNone/>
            </a:pPr>
            <a:r>
              <a:rPr lang="en-AU" dirty="0" smtClean="0">
                <a:hlinkClick r:id="rId2"/>
              </a:rPr>
              <a:t>https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www.youtube.com/watch?v=q6l-3KOqvFY</a:t>
            </a:r>
            <a:endParaRPr lang="uk-UA" dirty="0" smtClean="0"/>
          </a:p>
          <a:p>
            <a:pPr marL="68580" indent="0">
              <a:buNone/>
            </a:pPr>
            <a:r>
              <a:rPr lang="uk-UA" dirty="0" smtClean="0"/>
              <a:t>З використанням шпаргалки </a:t>
            </a:r>
            <a:r>
              <a:rPr lang="uk-UA" dirty="0" smtClean="0"/>
              <a:t> щодо критичного мислення сформулювати </a:t>
            </a:r>
            <a:r>
              <a:rPr lang="uk-UA" dirty="0" smtClean="0"/>
              <a:t>кожному по 2 запитання до відеоролику. Інформацію відправити в чат у визначений час.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16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3712" y="1657253"/>
            <a:ext cx="3909024" cy="57606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На виконання завдання 10 хвилин, по 5 хвилин на презентацію зробленого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4142163" cy="6264696"/>
          </a:xfrm>
        </p:spPr>
      </p:pic>
      <p:sp>
        <p:nvSpPr>
          <p:cNvPr id="5" name="TextBox 4"/>
          <p:cNvSpPr txBox="1"/>
          <p:nvPr/>
        </p:nvSpPr>
        <p:spPr>
          <a:xfrm>
            <a:off x="4716016" y="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Завдання для роботи в групах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2233317"/>
            <a:ext cx="3168352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1. Підібрати статті законів та документи (назва і посилання на них), які забезпечують організацію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smtClean="0"/>
              <a:t>державного </a:t>
            </a:r>
            <a:r>
              <a:rPr lang="ru-RU" dirty="0" err="1" smtClean="0"/>
              <a:t>моніторингу</a:t>
            </a:r>
            <a:r>
              <a:rPr lang="ru-RU" dirty="0" smtClean="0"/>
              <a:t>  </a:t>
            </a: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4437112"/>
            <a:ext cx="280831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2. Підібрати </a:t>
            </a:r>
            <a:r>
              <a:rPr lang="uk-UA" dirty="0" smtClean="0"/>
              <a:t>офіційні сайти для </a:t>
            </a:r>
            <a:r>
              <a:rPr lang="uk-UA" dirty="0" smtClean="0"/>
              <a:t>пошуку інформації в системі </a:t>
            </a:r>
            <a:r>
              <a:rPr lang="uk-UA" dirty="0" smtClean="0"/>
              <a:t>Інтернет щодо моніторингу стану довкілля в 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310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</a:t>
            </a:r>
            <a:r>
              <a:rPr lang="uk-UA" b="1" dirty="0" smtClean="0"/>
              <a:t>ИСТЕМА МОНІТОРИНГУ ДОВКІЛЛЯ В УКРАЇНІ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34" y="2420888"/>
            <a:ext cx="7671256" cy="3533427"/>
          </a:xfrm>
        </p:spPr>
      </p:pic>
    </p:spTree>
    <p:extLst>
      <p:ext uri="{BB962C8B-B14F-4D97-AF65-F5344CB8AC3E}">
        <p14:creationId xmlns:p14="http://schemas.microsoft.com/office/powerpoint/2010/main" val="2918040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3" y="1027664"/>
            <a:ext cx="5931743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ДЖЕРЕЛА ІНФОРМАЦІЇ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1769"/>
            <a:ext cx="1800225" cy="25431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08920"/>
            <a:ext cx="1809750" cy="2533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487" y="3901778"/>
            <a:ext cx="1800225" cy="25336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085184"/>
            <a:ext cx="2105765" cy="14012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712" y="2392009"/>
            <a:ext cx="3959696" cy="269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38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7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ПИТАННЯ ДЛЯ РОЗГЛЯДУ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924944"/>
            <a:ext cx="6777317" cy="2907685"/>
          </a:xfrm>
        </p:spPr>
        <p:txBody>
          <a:bodyPr/>
          <a:lstStyle/>
          <a:p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/>
              <a:t>екологічної</a:t>
            </a:r>
            <a:r>
              <a:rPr lang="ru-RU" dirty="0"/>
              <a:t> науки</a:t>
            </a:r>
          </a:p>
          <a:p>
            <a:r>
              <a:rPr lang="ru-RU" dirty="0" err="1" smtClean="0"/>
              <a:t>Сутність</a:t>
            </a:r>
            <a:r>
              <a:rPr lang="ru-RU" dirty="0"/>
              <a:t>, </a:t>
            </a:r>
            <a:r>
              <a:rPr lang="ru-RU" dirty="0" err="1"/>
              <a:t>об’єкт</a:t>
            </a:r>
            <a:r>
              <a:rPr lang="ru-RU" dirty="0"/>
              <a:t>, предмет,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44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650"/>
            <a:ext cx="7024744" cy="1143000"/>
          </a:xfrm>
        </p:spPr>
        <p:txBody>
          <a:bodyPr/>
          <a:lstStyle/>
          <a:p>
            <a:r>
              <a:rPr lang="uk-UA" dirty="0" smtClean="0"/>
              <a:t>Актуальність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7344932" cy="4896544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ru-RU" b="1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і </a:t>
            </a:r>
            <a:r>
              <a:rPr lang="ru-RU" dirty="0" err="1"/>
              <a:t>зумовлених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неможливе</a:t>
            </a:r>
            <a:r>
              <a:rPr lang="ru-RU" dirty="0"/>
              <a:t> </a:t>
            </a:r>
            <a:r>
              <a:rPr lang="ru-RU" sz="2600" b="1" dirty="0">
                <a:solidFill>
                  <a:srgbClr val="0070C0"/>
                </a:solidFill>
              </a:rPr>
              <a:t>без </a:t>
            </a:r>
            <a:r>
              <a:rPr lang="ru-RU" sz="2600" b="1" dirty="0" err="1">
                <a:solidFill>
                  <a:srgbClr val="0070C0"/>
                </a:solidFill>
              </a:rPr>
              <a:t>виокремлення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dirty="0" err="1"/>
              <a:t>антропогенних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фоні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природних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dirty="0"/>
              <a:t> для </a:t>
            </a:r>
            <a:r>
              <a:rPr lang="ru-RU" dirty="0" err="1"/>
              <a:t>чого</a:t>
            </a:r>
            <a:r>
              <a:rPr lang="ru-RU" dirty="0"/>
              <a:t> і </a:t>
            </a:r>
            <a:r>
              <a:rPr lang="ru-RU" dirty="0" err="1"/>
              <a:t>організовують</a:t>
            </a:r>
            <a:r>
              <a:rPr lang="ru-RU" dirty="0"/>
              <a:t> </a:t>
            </a:r>
            <a:r>
              <a:rPr lang="ru-RU" sz="3000" dirty="0" err="1">
                <a:solidFill>
                  <a:srgbClr val="FF0000"/>
                </a:solidFill>
              </a:rPr>
              <a:t>спеціальні</a:t>
            </a:r>
            <a:r>
              <a:rPr lang="ru-RU" sz="3000" dirty="0">
                <a:solidFill>
                  <a:srgbClr val="FF0000"/>
                </a:solidFill>
              </a:rPr>
              <a:t> </a:t>
            </a:r>
            <a:r>
              <a:rPr lang="ru-RU" sz="3000" dirty="0" err="1">
                <a:solidFill>
                  <a:srgbClr val="FF0000"/>
                </a:solidFill>
              </a:rPr>
              <a:t>спостереження</a:t>
            </a:r>
            <a:r>
              <a:rPr lang="ru-RU" sz="3000" dirty="0">
                <a:solidFill>
                  <a:srgbClr val="FF0000"/>
                </a:solidFill>
              </a:rPr>
              <a:t> </a:t>
            </a:r>
            <a:r>
              <a:rPr lang="ru-RU" dirty="0"/>
              <a:t>за </a:t>
            </a:r>
            <a:r>
              <a:rPr lang="ru-RU" dirty="0" err="1"/>
              <a:t>різноманітними</a:t>
            </a:r>
            <a:r>
              <a:rPr lang="ru-RU" dirty="0"/>
              <a:t> параметрами </a:t>
            </a:r>
            <a:r>
              <a:rPr lang="ru-RU" dirty="0" err="1"/>
              <a:t>біосфери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endParaRPr lang="ru-RU" dirty="0" smtClean="0"/>
          </a:p>
          <a:p>
            <a:pPr marL="68580" indent="0" algn="ctr">
              <a:buNone/>
            </a:pPr>
            <a:r>
              <a:rPr lang="ru-RU" b="1" dirty="0" err="1" smtClean="0"/>
              <a:t>Саме</a:t>
            </a:r>
            <a:r>
              <a:rPr lang="ru-RU" b="1" dirty="0" smtClean="0"/>
              <a:t> </a:t>
            </a:r>
            <a:r>
              <a:rPr lang="ru-RU" b="1" dirty="0"/>
              <a:t>у </a:t>
            </a:r>
            <a:r>
              <a:rPr lang="ru-RU" b="1" dirty="0" err="1"/>
              <a:t>спостереженні</a:t>
            </a:r>
            <a:r>
              <a:rPr lang="ru-RU" b="1" dirty="0"/>
              <a:t> за </a:t>
            </a:r>
            <a:r>
              <a:rPr lang="ru-RU" b="1" dirty="0" err="1"/>
              <a:t>довкіллям</a:t>
            </a:r>
            <a:r>
              <a:rPr lang="ru-RU" b="1" dirty="0"/>
              <a:t>, </a:t>
            </a:r>
            <a:r>
              <a:rPr lang="ru-RU" b="1" dirty="0" err="1"/>
              <a:t>оцінюванні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фактичного стану, </a:t>
            </a:r>
            <a:r>
              <a:rPr lang="ru-RU" b="1" dirty="0" err="1"/>
              <a:t>прогнозуванні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полягає</a:t>
            </a:r>
            <a:r>
              <a:rPr lang="ru-RU" b="1" dirty="0"/>
              <a:t> </a:t>
            </a:r>
            <a:r>
              <a:rPr lang="ru-RU" b="1" dirty="0" err="1"/>
              <a:t>сутність</a:t>
            </a:r>
            <a:r>
              <a:rPr lang="ru-RU" b="1" dirty="0"/>
              <a:t> </a:t>
            </a:r>
            <a:r>
              <a:rPr lang="ru-RU" b="1" dirty="0" err="1"/>
              <a:t>моніторингу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1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349" y="1340768"/>
            <a:ext cx="8208912" cy="1130297"/>
          </a:xfrm>
        </p:spPr>
        <p:txBody>
          <a:bodyPr>
            <a:noAutofit/>
          </a:bodyPr>
          <a:lstStyle/>
          <a:p>
            <a:r>
              <a:rPr lang="ru-RU" sz="2800" dirty="0"/>
              <a:t>За </a:t>
            </a:r>
            <a:r>
              <a:rPr lang="ru-RU" sz="2800" dirty="0" err="1"/>
              <a:t>міжнародним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стандартом </a:t>
            </a:r>
            <a:br>
              <a:rPr lang="ru-RU" sz="2800" dirty="0"/>
            </a:br>
            <a:r>
              <a:rPr lang="ru-RU" sz="2800" dirty="0"/>
              <a:t>(СТ ІСО 4225–80), </a:t>
            </a:r>
            <a:r>
              <a:rPr lang="ru-RU" dirty="0" err="1">
                <a:solidFill>
                  <a:srgbClr val="7030A0"/>
                </a:solidFill>
              </a:rPr>
              <a:t>моніторинг</a:t>
            </a:r>
            <a:r>
              <a:rPr lang="ru-RU" dirty="0">
                <a:solidFill>
                  <a:srgbClr val="7030A0"/>
                </a:solidFill>
              </a:rPr>
              <a:t> 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349" y="1988840"/>
            <a:ext cx="7856075" cy="432048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багаторазове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та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змінами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параметра в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інтервалі</a:t>
            </a:r>
            <a:r>
              <a:rPr lang="ru-RU" dirty="0"/>
              <a:t> часу;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система </a:t>
            </a:r>
            <a:r>
              <a:rPr lang="ru-RU" dirty="0" err="1"/>
              <a:t>довготривалих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, </a:t>
            </a:r>
            <a:r>
              <a:rPr lang="ru-RU" dirty="0" err="1"/>
              <a:t>оцінювання</a:t>
            </a:r>
            <a:r>
              <a:rPr lang="ru-RU" dirty="0"/>
              <a:t>, </a:t>
            </a:r>
            <a:r>
              <a:rPr lang="ru-RU" dirty="0" err="1"/>
              <a:t>контролювання</a:t>
            </a:r>
            <a:r>
              <a:rPr lang="ru-RU" dirty="0"/>
              <a:t> і </a:t>
            </a:r>
            <a:r>
              <a:rPr lang="ru-RU" dirty="0" err="1"/>
              <a:t>прогнозування</a:t>
            </a:r>
            <a:r>
              <a:rPr lang="ru-RU" dirty="0"/>
              <a:t> стану і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запропоновано</a:t>
            </a:r>
            <a:r>
              <a:rPr lang="ru-RU" dirty="0"/>
              <a:t> </a:t>
            </a:r>
            <a:r>
              <a:rPr lang="ru-RU" dirty="0" err="1"/>
              <a:t>напередодні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Стокгольмської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ООН з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sz="3300" b="1" dirty="0"/>
              <a:t>у 1972 р</a:t>
            </a:r>
            <a:r>
              <a:rPr lang="ru-RU" dirty="0"/>
              <a:t>. на </a:t>
            </a:r>
            <a:r>
              <a:rPr lang="ru-RU" dirty="0" err="1"/>
              <a:t>противагу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доповнення</a:t>
            </a:r>
            <a:r>
              <a:rPr lang="ru-RU" dirty="0"/>
              <a:t>) до </a:t>
            </a:r>
            <a:r>
              <a:rPr lang="ru-RU" dirty="0" err="1"/>
              <a:t>терміну</a:t>
            </a:r>
            <a:r>
              <a:rPr lang="ru-RU" dirty="0"/>
              <a:t> </a:t>
            </a:r>
            <a:r>
              <a:rPr lang="ru-RU" sz="3800" dirty="0">
                <a:solidFill>
                  <a:srgbClr val="7030A0"/>
                </a:solidFill>
              </a:rPr>
              <a:t>“контроль”. </a:t>
            </a:r>
            <a:endParaRPr lang="ru-RU" sz="3800" dirty="0" smtClean="0">
              <a:solidFill>
                <a:srgbClr val="7030A0"/>
              </a:solidFill>
            </a:endParaRPr>
          </a:p>
          <a:p>
            <a:pPr marL="68580" indent="0" algn="ctr">
              <a:buNone/>
            </a:pP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/>
              <a:t>спостережень</a:t>
            </a:r>
            <a:r>
              <a:rPr lang="ru-RU" dirty="0"/>
              <a:t> і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і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таких як </a:t>
            </a:r>
            <a:r>
              <a:rPr lang="ru-RU" b="1" dirty="0" err="1">
                <a:solidFill>
                  <a:srgbClr val="7030A0"/>
                </a:solidFill>
              </a:rPr>
              <a:t>оцінювання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прогнозування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розроблення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природоохоронних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рекомендацій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62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64896" cy="140596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Моніторинг</a:t>
            </a:r>
            <a:r>
              <a:rPr lang="ru-RU" b="1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/>
              <a:t>(</a:t>
            </a:r>
            <a:r>
              <a:rPr lang="ru-RU" sz="3600" dirty="0"/>
              <a:t>англ. </a:t>
            </a:r>
            <a:r>
              <a:rPr lang="en-AU" sz="3600" dirty="0"/>
              <a:t>monitoring, </a:t>
            </a:r>
            <a:r>
              <a:rPr lang="ru-RU" sz="3600" dirty="0" err="1"/>
              <a:t>від</a:t>
            </a:r>
            <a:r>
              <a:rPr lang="ru-RU" sz="3600" dirty="0"/>
              <a:t> лат. </a:t>
            </a:r>
            <a:r>
              <a:rPr lang="en-AU" sz="3600" dirty="0" err="1"/>
              <a:t>monitir</a:t>
            </a:r>
            <a:r>
              <a:rPr lang="en-AU" sz="3600" dirty="0"/>
              <a:t> – </a:t>
            </a:r>
            <a:r>
              <a:rPr lang="ru-RU" sz="3600" dirty="0"/>
              <a:t>той,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контролює</a:t>
            </a:r>
            <a:r>
              <a:rPr lang="ru-RU" sz="3600" dirty="0"/>
              <a:t>, </a:t>
            </a:r>
            <a:r>
              <a:rPr lang="ru-RU" sz="3600" dirty="0" err="1"/>
              <a:t>попереджує</a:t>
            </a:r>
            <a:r>
              <a:rPr lang="ru-RU" sz="3600" dirty="0"/>
              <a:t>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9136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система </a:t>
            </a:r>
            <a:r>
              <a:rPr lang="ru-RU" b="1" dirty="0" err="1"/>
              <a:t>спостереження</a:t>
            </a:r>
            <a:r>
              <a:rPr lang="ru-RU" dirty="0"/>
              <a:t> і </a:t>
            </a:r>
            <a:r>
              <a:rPr lang="ru-RU" b="1" dirty="0"/>
              <a:t>контролю</a:t>
            </a:r>
            <a:r>
              <a:rPr lang="ru-RU" dirty="0"/>
              <a:t> за </a:t>
            </a:r>
            <a:r>
              <a:rPr lang="ru-RU" dirty="0" err="1"/>
              <a:t>природними</a:t>
            </a:r>
            <a:r>
              <a:rPr lang="ru-RU" dirty="0"/>
              <a:t>, природно-</a:t>
            </a:r>
            <a:r>
              <a:rPr lang="ru-RU" dirty="0" err="1"/>
              <a:t>антропогенними</a:t>
            </a:r>
            <a:r>
              <a:rPr lang="ru-RU" dirty="0"/>
              <a:t> комплексами, </a:t>
            </a:r>
            <a:r>
              <a:rPr lang="ru-RU" dirty="0" err="1"/>
              <a:t>процесами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smtClean="0"/>
              <a:t>в них</a:t>
            </a:r>
            <a:r>
              <a:rPr lang="ru-RU" dirty="0"/>
              <a:t>,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i="1" dirty="0"/>
              <a:t>з метою </a:t>
            </a:r>
            <a:r>
              <a:rPr lang="ru-RU" i="1" dirty="0" err="1"/>
              <a:t>раціонального</a:t>
            </a:r>
            <a:r>
              <a:rPr lang="ru-RU" i="1" dirty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природних</a:t>
            </a:r>
            <a:r>
              <a:rPr lang="ru-RU" i="1" dirty="0"/>
              <a:t> </a:t>
            </a:r>
            <a:r>
              <a:rPr lang="ru-RU" i="1" dirty="0" err="1"/>
              <a:t>ресурсів</a:t>
            </a:r>
            <a:r>
              <a:rPr lang="ru-RU" i="1" dirty="0"/>
              <a:t> і </a:t>
            </a:r>
            <a:r>
              <a:rPr lang="ru-RU" i="1" dirty="0" err="1"/>
              <a:t>охорони</a:t>
            </a:r>
            <a:r>
              <a:rPr lang="ru-RU" i="1" dirty="0"/>
              <a:t> </a:t>
            </a:r>
            <a:r>
              <a:rPr lang="ru-RU" i="1" dirty="0" err="1"/>
              <a:t>довкілля</a:t>
            </a:r>
            <a:r>
              <a:rPr lang="ru-RU" i="1" dirty="0"/>
              <a:t>, </a:t>
            </a:r>
            <a:r>
              <a:rPr lang="ru-RU" i="1" dirty="0" err="1"/>
              <a:t>прогнозування</a:t>
            </a:r>
            <a:r>
              <a:rPr lang="ru-RU" i="1" dirty="0"/>
              <a:t> </a:t>
            </a:r>
            <a:r>
              <a:rPr lang="ru-RU" i="1" dirty="0" err="1"/>
              <a:t>масштабів</a:t>
            </a:r>
            <a:r>
              <a:rPr lang="ru-RU" i="1" dirty="0"/>
              <a:t> неминучих </a:t>
            </a:r>
            <a:r>
              <a:rPr lang="ru-RU" i="1" dirty="0" err="1"/>
              <a:t>змін</a:t>
            </a:r>
            <a:r>
              <a:rPr lang="ru-RU" i="1" dirty="0"/>
              <a:t>.</a:t>
            </a:r>
          </a:p>
          <a:p>
            <a:pPr algn="just"/>
            <a:r>
              <a:rPr lang="ru-RU" u="sng" dirty="0"/>
              <a:t>Як </a:t>
            </a:r>
            <a:r>
              <a:rPr lang="ru-RU" u="sng" dirty="0" err="1"/>
              <a:t>галузь</a:t>
            </a:r>
            <a:r>
              <a:rPr lang="ru-RU" u="sng" dirty="0"/>
              <a:t> </a:t>
            </a:r>
            <a:r>
              <a:rPr lang="ru-RU" u="sng" dirty="0" err="1"/>
              <a:t>екологічної</a:t>
            </a:r>
            <a:r>
              <a:rPr lang="ru-RU" u="sng" dirty="0"/>
              <a:t> науки </a:t>
            </a:r>
            <a:r>
              <a:rPr lang="ru-RU" u="sng" dirty="0" err="1"/>
              <a:t>моніторинг</a:t>
            </a:r>
            <a:r>
              <a:rPr lang="ru-RU" u="sng" dirty="0"/>
              <a:t> </a:t>
            </a:r>
            <a:r>
              <a:rPr lang="ru-RU" u="sng" dirty="0" err="1"/>
              <a:t>довкілля</a:t>
            </a:r>
            <a:r>
              <a:rPr lang="ru-RU" u="sng" dirty="0"/>
              <a:t> </a:t>
            </a:r>
            <a:r>
              <a:rPr lang="ru-RU" u="sng" dirty="0" err="1"/>
              <a:t>ґрунтується</a:t>
            </a:r>
            <a:r>
              <a:rPr lang="ru-RU" u="sng" dirty="0"/>
              <a:t> на </a:t>
            </a:r>
            <a:r>
              <a:rPr lang="ru-RU" u="sng" dirty="0" err="1"/>
              <a:t>загальних</a:t>
            </a:r>
            <a:r>
              <a:rPr lang="ru-RU" u="sng" dirty="0"/>
              <a:t> </a:t>
            </a:r>
            <a:r>
              <a:rPr lang="ru-RU" u="sng" dirty="0" err="1"/>
              <a:t>екологічних</a:t>
            </a:r>
            <a:r>
              <a:rPr lang="ru-RU" u="sng" dirty="0"/>
              <a:t> законах і </a:t>
            </a:r>
            <a:r>
              <a:rPr lang="ru-RU" u="sng" dirty="0" err="1"/>
              <a:t>взаємодіє</a:t>
            </a:r>
            <a:r>
              <a:rPr lang="ru-RU" u="sng" dirty="0"/>
              <a:t> з </a:t>
            </a:r>
            <a:r>
              <a:rPr lang="ru-RU" u="sng" dirty="0" err="1"/>
              <a:t>природничими</a:t>
            </a:r>
            <a:r>
              <a:rPr lang="ru-RU" u="sng" dirty="0"/>
              <a:t>, </a:t>
            </a:r>
            <a:r>
              <a:rPr lang="ru-RU" u="sng" dirty="0" err="1"/>
              <a:t>географічними</a:t>
            </a:r>
            <a:r>
              <a:rPr lang="ru-RU" u="sng" dirty="0"/>
              <a:t> і </a:t>
            </a:r>
            <a:r>
              <a:rPr lang="ru-RU" u="sng" dirty="0" err="1"/>
              <a:t>технічними</a:t>
            </a:r>
            <a:r>
              <a:rPr lang="ru-RU" u="sng" dirty="0"/>
              <a:t> науками.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70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920880" cy="547260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rgbClr val="00B050"/>
                </a:solidFill>
              </a:rPr>
              <a:t>Предметом </a:t>
            </a:r>
            <a:r>
              <a:rPr lang="ru-RU" sz="3200" b="1" dirty="0" err="1">
                <a:solidFill>
                  <a:srgbClr val="00B050"/>
                </a:solidFill>
              </a:rPr>
              <a:t>моніторингу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довкілля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 marL="68580" indent="0" algn="just">
              <a:buNone/>
            </a:pPr>
            <a:r>
              <a:rPr lang="ru-RU" dirty="0" smtClean="0"/>
              <a:t>як </a:t>
            </a:r>
            <a:r>
              <a:rPr lang="ru-RU" dirty="0"/>
              <a:t>науки є </a:t>
            </a:r>
            <a:r>
              <a:rPr lang="ru-RU" b="1" dirty="0" err="1">
                <a:solidFill>
                  <a:srgbClr val="FF0000"/>
                </a:solidFill>
              </a:rPr>
              <a:t>організація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функціонування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, </a:t>
            </a:r>
            <a:r>
              <a:rPr lang="ru-RU" dirty="0" err="1"/>
              <a:t>оцінювання</a:t>
            </a:r>
            <a:r>
              <a:rPr lang="ru-RU" dirty="0"/>
              <a:t> і </a:t>
            </a:r>
            <a:r>
              <a:rPr lang="ru-RU" dirty="0" err="1"/>
              <a:t>прогнозування</a:t>
            </a:r>
            <a:r>
              <a:rPr lang="ru-RU" dirty="0"/>
              <a:t> стану </a:t>
            </a:r>
            <a:r>
              <a:rPr lang="ru-RU" dirty="0" err="1"/>
              <a:t>екологічних</a:t>
            </a:r>
            <a:r>
              <a:rPr lang="ru-RU" dirty="0"/>
              <a:t> систем,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</a:t>
            </a:r>
            <a:r>
              <a:rPr lang="ru-RU" dirty="0" err="1"/>
              <a:t>біосфери</a:t>
            </a:r>
            <a:r>
              <a:rPr lang="ru-RU" dirty="0"/>
              <a:t>, характеру </a:t>
            </a:r>
            <a:r>
              <a:rPr lang="ru-RU" dirty="0" err="1"/>
              <a:t>впливу</a:t>
            </a:r>
            <a:r>
              <a:rPr lang="ru-RU" dirty="0"/>
              <a:t> на них </a:t>
            </a:r>
            <a:r>
              <a:rPr lang="ru-RU" dirty="0" err="1"/>
              <a:t>природних</a:t>
            </a:r>
            <a:r>
              <a:rPr lang="ru-RU" dirty="0"/>
              <a:t> і </a:t>
            </a:r>
            <a:r>
              <a:rPr lang="ru-RU" dirty="0" err="1"/>
              <a:t>антропогенних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 smtClean="0"/>
              <a:t>.</a:t>
            </a:r>
          </a:p>
          <a:p>
            <a:pPr algn="just"/>
            <a:endParaRPr lang="uk-UA" dirty="0"/>
          </a:p>
          <a:p>
            <a:pPr marL="68580" indent="0" algn="just">
              <a:buNone/>
            </a:pPr>
            <a:endParaRPr lang="ru-RU" dirty="0"/>
          </a:p>
          <a:p>
            <a:pPr algn="just"/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Об’єктами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моніторингу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довкілля</a:t>
            </a:r>
            <a:r>
              <a:rPr lang="ru-RU" sz="3200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та мети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навколишнє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середовище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елементи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джерела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впливу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довкілля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0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879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Метою </a:t>
            </a:r>
            <a:r>
              <a:rPr lang="ru-RU" b="1" dirty="0" err="1">
                <a:solidFill>
                  <a:srgbClr val="00B050"/>
                </a:solidFill>
              </a:rPr>
              <a:t>моніторингу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довкілля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76864" cy="398780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/>
              <a:t>є </a:t>
            </a:r>
            <a:r>
              <a:rPr lang="ru-RU" b="1" dirty="0" err="1"/>
              <a:t>екологічне</a:t>
            </a:r>
            <a:r>
              <a:rPr lang="ru-RU" b="1" dirty="0"/>
              <a:t> </a:t>
            </a:r>
            <a:r>
              <a:rPr lang="ru-RU" b="1" dirty="0" err="1"/>
              <a:t>обґрунтування</a:t>
            </a:r>
            <a:r>
              <a:rPr lang="ru-RU" b="1" dirty="0"/>
              <a:t> </a:t>
            </a:r>
            <a:r>
              <a:rPr lang="ru-RU" dirty="0"/>
              <a:t>перспектив та </a:t>
            </a:r>
            <a:r>
              <a:rPr lang="ru-RU" b="1" dirty="0" err="1"/>
              <a:t>удосконалення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оцінювання</a:t>
            </a:r>
            <a:r>
              <a:rPr lang="ru-RU" dirty="0"/>
              <a:t> фактичного і </a:t>
            </a:r>
            <a:r>
              <a:rPr lang="ru-RU" dirty="0" err="1"/>
              <a:t>прогнозованого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стану</a:t>
            </a:r>
            <a:r>
              <a:rPr lang="ru-RU" dirty="0" smtClean="0"/>
              <a:t>;</a:t>
            </a:r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ru-RU" u="sng" dirty="0" smtClean="0"/>
              <a:t> </a:t>
            </a:r>
            <a:r>
              <a:rPr lang="ru-RU" u="sng" dirty="0" err="1"/>
              <a:t>попередження</a:t>
            </a:r>
            <a:r>
              <a:rPr lang="ru-RU" u="sng" dirty="0"/>
              <a:t> </a:t>
            </a:r>
            <a:r>
              <a:rPr lang="ru-RU" dirty="0"/>
              <a:t>про </a:t>
            </a:r>
            <a:r>
              <a:rPr lang="ru-RU" sz="1800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біорізноманітності</a:t>
            </a:r>
            <a:r>
              <a:rPr lang="ru-RU" dirty="0"/>
              <a:t> </a:t>
            </a:r>
            <a:r>
              <a:rPr lang="ru-RU" dirty="0" err="1"/>
              <a:t>екосистем</a:t>
            </a:r>
            <a:r>
              <a:rPr lang="ru-RU" dirty="0"/>
              <a:t>, </a:t>
            </a:r>
            <a:r>
              <a:rPr lang="ru-RU" sz="2000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у </a:t>
            </a:r>
            <a:r>
              <a:rPr lang="ru-RU" dirty="0" err="1"/>
              <a:t>довкіллі</a:t>
            </a:r>
            <a:r>
              <a:rPr lang="ru-RU" dirty="0"/>
              <a:t>, </a:t>
            </a:r>
            <a:r>
              <a:rPr lang="ru-RU" sz="2000" dirty="0" err="1"/>
              <a:t>погіршення</a:t>
            </a:r>
            <a:r>
              <a:rPr lang="ru-RU" sz="3200" dirty="0"/>
              <a:t> умов </a:t>
            </a:r>
            <a:r>
              <a:rPr lang="ru-RU" sz="3200" dirty="0" err="1"/>
              <a:t>життєдіяльності</a:t>
            </a:r>
            <a:r>
              <a:rPr lang="ru-RU" sz="3200" dirty="0"/>
              <a:t> людей.</a:t>
            </a:r>
          </a:p>
        </p:txBody>
      </p:sp>
    </p:spTree>
    <p:extLst>
      <p:ext uri="{BB962C8B-B14F-4D97-AF65-F5344CB8AC3E}">
        <p14:creationId xmlns:p14="http://schemas.microsoft.com/office/powerpoint/2010/main" val="2230995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698" y="836712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Моніторинг</a:t>
            </a:r>
            <a:r>
              <a:rPr lang="ru-RU" sz="3600" dirty="0"/>
              <a:t> </a:t>
            </a:r>
            <a:r>
              <a:rPr lang="ru-RU" sz="3600" dirty="0" err="1"/>
              <a:t>довкілля</a:t>
            </a:r>
            <a:r>
              <a:rPr lang="ru-RU" sz="3600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err="1" smtClean="0"/>
              <a:t>передбачає</a:t>
            </a:r>
            <a:r>
              <a:rPr lang="ru-RU" sz="2000" dirty="0" smtClean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таких </a:t>
            </a:r>
            <a:r>
              <a:rPr lang="ru-RU" dirty="0" err="1"/>
              <a:t>завдань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42016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спостереження</a:t>
            </a:r>
            <a:r>
              <a:rPr lang="ru-RU" dirty="0"/>
              <a:t> за факторами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і за </a:t>
            </a:r>
            <a:r>
              <a:rPr lang="ru-RU" dirty="0" err="1"/>
              <a:t>його</a:t>
            </a:r>
            <a:r>
              <a:rPr lang="ru-RU" dirty="0"/>
              <a:t> станом;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оцінювання</a:t>
            </a:r>
            <a:r>
              <a:rPr lang="ru-RU" dirty="0"/>
              <a:t> фактичного стану </a:t>
            </a:r>
            <a:r>
              <a:rPr lang="ru-RU" dirty="0" err="1"/>
              <a:t>довкілля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прогнозування</a:t>
            </a:r>
            <a:r>
              <a:rPr lang="ru-RU" dirty="0"/>
              <a:t> стану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дослідження</a:t>
            </a:r>
            <a:r>
              <a:rPr lang="ru-RU" dirty="0"/>
              <a:t> стану </a:t>
            </a:r>
            <a:r>
              <a:rPr lang="ru-RU" dirty="0" err="1"/>
              <a:t>біосфери</a:t>
            </a:r>
            <a:r>
              <a:rPr lang="ru-RU" dirty="0"/>
              <a:t>, </a:t>
            </a:r>
            <a:r>
              <a:rPr lang="ru-RU" dirty="0" err="1"/>
              <a:t>оцінювання</a:t>
            </a:r>
            <a:r>
              <a:rPr lang="ru-RU" dirty="0"/>
              <a:t> й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антропогенної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і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критичних</a:t>
            </a:r>
            <a:r>
              <a:rPr lang="ru-RU" dirty="0"/>
              <a:t> та </a:t>
            </a:r>
            <a:r>
              <a:rPr lang="ru-RU" dirty="0" err="1"/>
              <a:t>екстремальних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екологічну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429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212</TotalTime>
  <Words>1463</Words>
  <Application>Microsoft Office PowerPoint</Application>
  <PresentationFormat>Экран (4:3)</PresentationFormat>
  <Paragraphs>129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Century Gothic</vt:lpstr>
      <vt:lpstr>Wingdings</vt:lpstr>
      <vt:lpstr>Wingdings 2</vt:lpstr>
      <vt:lpstr>Остин</vt:lpstr>
      <vt:lpstr>Моніторинг довкілля</vt:lpstr>
      <vt:lpstr>Лекція №1</vt:lpstr>
      <vt:lpstr>ПИТАННЯ ДЛЯ РОЗГЛЯДУ</vt:lpstr>
      <vt:lpstr>Актуальність</vt:lpstr>
      <vt:lpstr>За міжнародним  стандартом  (СТ ІСО 4225–80), моніторинг  </vt:lpstr>
      <vt:lpstr>Моніторинг довкілля  (англ. monitoring, від лат. monitir – той, що контролює, попереджує) </vt:lpstr>
      <vt:lpstr>Презентация PowerPoint</vt:lpstr>
      <vt:lpstr>Метою моніторингу довкілля</vt:lpstr>
      <vt:lpstr>Моніторинг довкілля  передбачає виконання таких завдань:</vt:lpstr>
      <vt:lpstr>Моніторинг довкілля  як комплексна галузь знань </vt:lpstr>
      <vt:lpstr>Методи  отримання  первинної інформації </vt:lpstr>
      <vt:lpstr>Методи отримання  вторинної інформації </vt:lpstr>
      <vt:lpstr>Структура  моніторингу формується з таких блоків:</vt:lpstr>
      <vt:lpstr>Становлення і розвиток моніторингу довкілля як галузі екологічної науки </vt:lpstr>
      <vt:lpstr>Презентация PowerPoint</vt:lpstr>
      <vt:lpstr>Презентация PowerPoint</vt:lpstr>
      <vt:lpstr>біоекологічний  (санітарно-гігієнічний) моніторинг.  </vt:lpstr>
      <vt:lpstr>геоекологічний (геосистемний,  природно- господарський)  моніторинг. </vt:lpstr>
      <vt:lpstr>біосферний  моніторинг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ПОВТОРЕННЯ ПОНЯТЬ</vt:lpstr>
      <vt:lpstr>На виконання завдання 10 хвилин, по 5 хвилин на презентацію зробленого</vt:lpstr>
      <vt:lpstr>CИСТЕМА МОНІТОРИНГУ ДОВКІЛЛЯ В УКРАЇНІ</vt:lpstr>
      <vt:lpstr>ДЖЕРЕЛА ІНФОРМАЦІЇ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довкілля</dc:title>
  <dc:creator>user</dc:creator>
  <cp:lastModifiedBy>RePack by Diakov</cp:lastModifiedBy>
  <cp:revision>51</cp:revision>
  <dcterms:modified xsi:type="dcterms:W3CDTF">2021-02-10T13:32:09Z</dcterms:modified>
</cp:coreProperties>
</file>