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Курортн</a:t>
            </a:r>
            <a:r>
              <a:rPr lang="ru-RU" dirty="0" smtClean="0"/>
              <a:t>і </a:t>
            </a:r>
            <a:br>
              <a:rPr lang="ru-RU" dirty="0" smtClean="0"/>
            </a:b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Характеристика курортного </a:t>
            </a:r>
            <a:r>
              <a:rPr lang="ru-RU" b="1" dirty="0" smtClean="0"/>
              <a:t>комплексу </a:t>
            </a:r>
            <a:r>
              <a:rPr lang="ru-RU" b="1" dirty="0" err="1" smtClean="0"/>
              <a:t>України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332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Климатичні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Важливим</a:t>
            </a:r>
            <a:r>
              <a:rPr lang="ru-RU" dirty="0"/>
              <a:t> ресурсом є </a:t>
            </a:r>
            <a:r>
              <a:rPr lang="ru-RU" dirty="0" err="1"/>
              <a:t>ліси</a:t>
            </a:r>
            <a:r>
              <a:rPr lang="ru-RU" dirty="0"/>
              <a:t>. </a:t>
            </a:r>
            <a:r>
              <a:rPr lang="ru-RU" dirty="0" err="1"/>
              <a:t>Лісолікарські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поширені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нерівномірно</a:t>
            </a:r>
            <a:r>
              <a:rPr lang="ru-RU" dirty="0"/>
              <a:t>.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масивів</a:t>
            </a:r>
            <a:r>
              <a:rPr lang="ru-RU" dirty="0"/>
              <a:t> у </a:t>
            </a:r>
            <a:r>
              <a:rPr lang="ru-RU" dirty="0" err="1"/>
              <a:t>Південно-Західному</a:t>
            </a:r>
            <a:r>
              <a:rPr lang="ru-RU" dirty="0"/>
              <a:t> </a:t>
            </a:r>
            <a:r>
              <a:rPr lang="ru-RU" dirty="0" err="1"/>
              <a:t>районі</a:t>
            </a:r>
            <a:r>
              <a:rPr lang="ru-RU" dirty="0"/>
              <a:t>, де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рекреаційних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</a:t>
            </a:r>
            <a:r>
              <a:rPr lang="ru-RU" dirty="0" err="1"/>
              <a:t>спирається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на </a:t>
            </a:r>
            <a:r>
              <a:rPr lang="ru-RU" dirty="0" err="1"/>
              <a:t>цей</a:t>
            </a:r>
            <a:r>
              <a:rPr lang="ru-RU" dirty="0"/>
              <a:t> фактор. (</a:t>
            </a:r>
            <a:r>
              <a:rPr lang="ru-RU" dirty="0" err="1"/>
              <a:t>Закарпатська</a:t>
            </a:r>
            <a:r>
              <a:rPr lang="ru-RU" dirty="0"/>
              <a:t>, </a:t>
            </a:r>
            <a:r>
              <a:rPr lang="ru-RU" dirty="0" err="1"/>
              <a:t>Київська</a:t>
            </a:r>
            <a:r>
              <a:rPr lang="ru-RU" dirty="0"/>
              <a:t>, </a:t>
            </a:r>
            <a:r>
              <a:rPr lang="ru-RU" dirty="0" err="1"/>
              <a:t>Житомирська</a:t>
            </a:r>
            <a:r>
              <a:rPr lang="ru-RU" dirty="0"/>
              <a:t>, </a:t>
            </a:r>
            <a:r>
              <a:rPr lang="ru-RU" dirty="0" err="1"/>
              <a:t>Черкаська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 err="1"/>
              <a:t>Водні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– </a:t>
            </a:r>
            <a:r>
              <a:rPr lang="ru-RU" dirty="0" err="1"/>
              <a:t>рекреаційні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пляжів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курортів</a:t>
            </a:r>
            <a:r>
              <a:rPr lang="ru-RU" dirty="0"/>
              <a:t> на </a:t>
            </a:r>
            <a:r>
              <a:rPr lang="ru-RU" dirty="0" err="1"/>
              <a:t>березі</a:t>
            </a:r>
            <a:r>
              <a:rPr lang="ru-RU" dirty="0"/>
              <a:t> </a:t>
            </a:r>
            <a:r>
              <a:rPr lang="ru-RU" dirty="0" err="1"/>
              <a:t>морів</a:t>
            </a:r>
            <a:r>
              <a:rPr lang="ru-RU" dirty="0"/>
              <a:t>, </a:t>
            </a:r>
            <a:r>
              <a:rPr lang="ru-RU" dirty="0" err="1"/>
              <a:t>річок</a:t>
            </a:r>
            <a:r>
              <a:rPr lang="ru-RU" dirty="0"/>
              <a:t>, озер. У </a:t>
            </a:r>
            <a:r>
              <a:rPr lang="ru-RU" dirty="0" err="1"/>
              <a:t>Кримській</a:t>
            </a:r>
            <a:r>
              <a:rPr lang="ru-RU" dirty="0"/>
              <a:t>, </a:t>
            </a:r>
            <a:r>
              <a:rPr lang="ru-RU" dirty="0" err="1"/>
              <a:t>Одеській</a:t>
            </a:r>
            <a:r>
              <a:rPr lang="ru-RU" dirty="0"/>
              <a:t>, </a:t>
            </a:r>
            <a:r>
              <a:rPr lang="ru-RU" dirty="0" err="1"/>
              <a:t>Донецькій</a:t>
            </a:r>
            <a:r>
              <a:rPr lang="ru-RU" dirty="0"/>
              <a:t>, </a:t>
            </a:r>
            <a:r>
              <a:rPr lang="ru-RU" dirty="0" err="1"/>
              <a:t>Миколаївській</a:t>
            </a:r>
            <a:r>
              <a:rPr lang="ru-RU" dirty="0"/>
              <a:t> областях є </a:t>
            </a:r>
            <a:r>
              <a:rPr lang="ru-RU" dirty="0" err="1"/>
              <a:t>штучні</a:t>
            </a:r>
            <a:r>
              <a:rPr lang="ru-RU" dirty="0"/>
              <a:t> та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лікувальні</a:t>
            </a:r>
            <a:r>
              <a:rPr lang="ru-RU" dirty="0"/>
              <a:t> </a:t>
            </a:r>
            <a:r>
              <a:rPr lang="ru-RU" dirty="0" err="1"/>
              <a:t>пляжі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Гірничо-кліматичні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- </a:t>
            </a:r>
            <a:r>
              <a:rPr lang="ru-RU" dirty="0" err="1"/>
              <a:t>Карпати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867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ÑÑÐ¾ÑÑÑ Ð£ÐºÑÐ°Ð¸Ð½Ñ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5" y="116632"/>
            <a:ext cx="9239817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63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4207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М</a:t>
            </a:r>
            <a:r>
              <a:rPr lang="ru-RU" dirty="0" err="1" smtClean="0"/>
              <a:t>і</a:t>
            </a:r>
            <a:r>
              <a:rPr lang="ru-RU" dirty="0" err="1" smtClean="0"/>
              <a:t>неральні</a:t>
            </a:r>
            <a:r>
              <a:rPr lang="ru-RU" dirty="0" smtClean="0"/>
              <a:t> води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бальнеологічних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i="1" dirty="0" err="1" smtClean="0"/>
              <a:t>Група</a:t>
            </a:r>
            <a:r>
              <a:rPr lang="ru-RU" i="1" dirty="0" smtClean="0"/>
              <a:t> </a:t>
            </a:r>
            <a:r>
              <a:rPr lang="ru-RU" i="1" dirty="0" smtClean="0"/>
              <a:t>А. </a:t>
            </a:r>
            <a:r>
              <a:rPr lang="ru-RU" dirty="0" smtClean="0"/>
              <a:t>Води </a:t>
            </a:r>
            <a:r>
              <a:rPr lang="ru-RU" dirty="0"/>
              <a:t>без </a:t>
            </a:r>
            <a:r>
              <a:rPr lang="ru-RU" dirty="0" err="1" smtClean="0"/>
              <a:t>специфічних</a:t>
            </a:r>
            <a:r>
              <a:rPr lang="ru-RU" dirty="0" smtClean="0"/>
              <a:t> </a:t>
            </a:r>
            <a:r>
              <a:rPr lang="ru-RU" dirty="0" err="1" smtClean="0"/>
              <a:t>компонентів</a:t>
            </a:r>
            <a:r>
              <a:rPr lang="ru-RU" dirty="0" smtClean="0"/>
              <a:t> </a:t>
            </a:r>
            <a:r>
              <a:rPr lang="ru-RU" dirty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лікувальна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іонним</a:t>
            </a:r>
            <a:r>
              <a:rPr lang="ru-RU" dirty="0"/>
              <a:t> складом та </a:t>
            </a:r>
            <a:r>
              <a:rPr lang="ru-RU" dirty="0" err="1"/>
              <a:t>загальною</a:t>
            </a:r>
            <a:r>
              <a:rPr lang="ru-RU" dirty="0"/>
              <a:t> </a:t>
            </a:r>
            <a:r>
              <a:rPr lang="ru-RU" dirty="0" err="1"/>
              <a:t>мінералізацією</a:t>
            </a:r>
            <a:r>
              <a:rPr lang="ru-RU" dirty="0"/>
              <a:t>; азот і метан </a:t>
            </a:r>
            <a:r>
              <a:rPr lang="ru-RU" dirty="0" err="1"/>
              <a:t>містяться</a:t>
            </a:r>
            <a:r>
              <a:rPr lang="ru-RU" dirty="0"/>
              <a:t> в них у </a:t>
            </a:r>
            <a:r>
              <a:rPr lang="ru-RU" dirty="0" err="1"/>
              <a:t>розчиненому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атмосферного </a:t>
            </a:r>
            <a:r>
              <a:rPr lang="ru-RU" dirty="0" err="1"/>
              <a:t>тиску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незначних</a:t>
            </a:r>
            <a:r>
              <a:rPr lang="ru-RU" dirty="0"/>
              <a:t> </a:t>
            </a:r>
            <a:r>
              <a:rPr lang="ru-RU" dirty="0" err="1"/>
              <a:t>кількостях</a:t>
            </a:r>
            <a:r>
              <a:rPr lang="ru-RU" dirty="0"/>
              <a:t>. Води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виведені</a:t>
            </a:r>
            <a:r>
              <a:rPr lang="ru-RU" dirty="0"/>
              <a:t> на </a:t>
            </a:r>
            <a:r>
              <a:rPr lang="ru-RU" dirty="0" err="1"/>
              <a:t>земну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</a:t>
            </a:r>
            <a:r>
              <a:rPr lang="ru-RU" dirty="0" err="1"/>
              <a:t>свердловинами</a:t>
            </a:r>
            <a:r>
              <a:rPr lang="ru-RU" dirty="0"/>
              <a:t>, </a:t>
            </a:r>
            <a:r>
              <a:rPr lang="ru-RU" dirty="0" err="1"/>
              <a:t>вивчені</a:t>
            </a:r>
            <a:r>
              <a:rPr lang="ru-RU" dirty="0"/>
              <a:t> та </a:t>
            </a:r>
            <a:r>
              <a:rPr lang="ru-RU" dirty="0" err="1"/>
              <a:t>використовуються</a:t>
            </a:r>
            <a:r>
              <a:rPr lang="ru-RU" dirty="0"/>
              <a:t> на курортах Миргорода (</a:t>
            </a:r>
            <a:r>
              <a:rPr lang="ru-RU" dirty="0" err="1"/>
              <a:t>Полтавська</a:t>
            </a:r>
            <a:r>
              <a:rPr lang="ru-RU" dirty="0"/>
              <a:t> область), </a:t>
            </a:r>
            <a:r>
              <a:rPr lang="ru-RU" dirty="0" err="1"/>
              <a:t>Куяльника</a:t>
            </a:r>
            <a:r>
              <a:rPr lang="ru-RU" dirty="0"/>
              <a:t> (</a:t>
            </a:r>
            <a:r>
              <a:rPr lang="ru-RU" dirty="0" err="1"/>
              <a:t>Одеська</a:t>
            </a:r>
            <a:r>
              <a:rPr lang="ru-RU" dirty="0"/>
              <a:t> область), </a:t>
            </a:r>
            <a:r>
              <a:rPr lang="ru-RU" dirty="0" err="1"/>
              <a:t>Трускавця</a:t>
            </a:r>
            <a:r>
              <a:rPr lang="ru-RU" dirty="0"/>
              <a:t> (</a:t>
            </a:r>
            <a:r>
              <a:rPr lang="ru-RU" dirty="0" err="1"/>
              <a:t>Львівська</a:t>
            </a:r>
            <a:r>
              <a:rPr lang="ru-RU" dirty="0"/>
              <a:t> область), </a:t>
            </a:r>
            <a:r>
              <a:rPr lang="ru-RU" dirty="0" err="1"/>
              <a:t>Феодосії</a:t>
            </a:r>
            <a:r>
              <a:rPr lang="ru-RU" dirty="0"/>
              <a:t> (</a:t>
            </a:r>
            <a:r>
              <a:rPr lang="ru-RU" dirty="0" err="1"/>
              <a:t>Крим</a:t>
            </a:r>
            <a:r>
              <a:rPr lang="ru-RU" dirty="0"/>
              <a:t>), Очакова (</a:t>
            </a:r>
            <a:r>
              <a:rPr lang="ru-RU" dirty="0" err="1"/>
              <a:t>Миколаївська</a:t>
            </a:r>
            <a:r>
              <a:rPr lang="ru-RU" dirty="0"/>
              <a:t> область) 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339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82154"/>
          </a:xfrm>
        </p:spPr>
        <p:txBody>
          <a:bodyPr>
            <a:normAutofit/>
          </a:bodyPr>
          <a:lstStyle/>
          <a:p>
            <a:r>
              <a:rPr lang="ru-RU" dirty="0" err="1"/>
              <a:t>Мінеральні</a:t>
            </a:r>
            <a:r>
              <a:rPr lang="ru-RU" dirty="0"/>
              <a:t> води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бальнеологічних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err="1" smtClean="0"/>
              <a:t>Група</a:t>
            </a:r>
            <a:r>
              <a:rPr lang="ru-RU" i="1" dirty="0" smtClean="0"/>
              <a:t> </a:t>
            </a:r>
            <a:r>
              <a:rPr lang="ru-RU" i="1" dirty="0"/>
              <a:t>Б.</a:t>
            </a:r>
            <a:r>
              <a:rPr lang="ru-RU" dirty="0"/>
              <a:t> </a:t>
            </a:r>
            <a:r>
              <a:rPr lang="ru-RU" dirty="0"/>
              <a:t>Води </a:t>
            </a:r>
            <a:r>
              <a:rPr lang="ru-RU" dirty="0" err="1"/>
              <a:t>вуглекислі</a:t>
            </a:r>
            <a:r>
              <a:rPr lang="ru-RU" dirty="0"/>
              <a:t>. </a:t>
            </a:r>
            <a:r>
              <a:rPr lang="ru-RU" dirty="0" err="1"/>
              <a:t>Лікувальна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</a:t>
            </a:r>
            <a:r>
              <a:rPr lang="ru-RU" dirty="0" err="1"/>
              <a:t>наявністю</a:t>
            </a:r>
            <a:r>
              <a:rPr lang="ru-RU" dirty="0"/>
              <a:t> у великих </a:t>
            </a:r>
            <a:r>
              <a:rPr lang="ru-RU" dirty="0" err="1"/>
              <a:t>кількостях</a:t>
            </a:r>
            <a:r>
              <a:rPr lang="ru-RU" dirty="0"/>
              <a:t> </a:t>
            </a:r>
            <a:r>
              <a:rPr lang="ru-RU" dirty="0" err="1"/>
              <a:t>розчиненого</a:t>
            </a:r>
            <a:r>
              <a:rPr lang="ru-RU" dirty="0"/>
              <a:t> </a:t>
            </a:r>
            <a:r>
              <a:rPr lang="ru-RU" dirty="0" err="1"/>
              <a:t>вуглекислого</a:t>
            </a:r>
            <a:r>
              <a:rPr lang="ru-RU" dirty="0"/>
              <a:t> газу, </a:t>
            </a:r>
            <a:r>
              <a:rPr lang="ru-RU" dirty="0" err="1"/>
              <a:t>який</a:t>
            </a:r>
            <a:r>
              <a:rPr lang="ru-RU" dirty="0"/>
              <a:t> становить 95100% </a:t>
            </a:r>
            <a:r>
              <a:rPr lang="ru-RU" dirty="0" err="1"/>
              <a:t>газів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іонним</a:t>
            </a:r>
            <a:r>
              <a:rPr lang="ru-RU" dirty="0"/>
              <a:t> складом та </a:t>
            </a:r>
            <a:r>
              <a:rPr lang="ru-RU" dirty="0" err="1"/>
              <a:t>загальною</a:t>
            </a:r>
            <a:r>
              <a:rPr lang="ru-RU" dirty="0"/>
              <a:t> </a:t>
            </a:r>
            <a:r>
              <a:rPr lang="ru-RU" dirty="0" err="1"/>
              <a:t>мінералізацією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води </a:t>
            </a:r>
            <a:r>
              <a:rPr lang="ru-RU" dirty="0" err="1"/>
              <a:t>виведені</a:t>
            </a:r>
            <a:r>
              <a:rPr lang="ru-RU" dirty="0"/>
              <a:t> на </a:t>
            </a:r>
            <a:r>
              <a:rPr lang="ru-RU" dirty="0" err="1"/>
              <a:t>поверхню</a:t>
            </a:r>
            <a:r>
              <a:rPr lang="ru-RU" dirty="0"/>
              <a:t>, </a:t>
            </a:r>
            <a:r>
              <a:rPr lang="ru-RU" dirty="0" err="1"/>
              <a:t>вивчені</a:t>
            </a:r>
            <a:r>
              <a:rPr lang="ru-RU" dirty="0"/>
              <a:t> та </a:t>
            </a:r>
            <a:r>
              <a:rPr lang="ru-RU" dirty="0" err="1"/>
              <a:t>використовуються</a:t>
            </a:r>
            <a:r>
              <a:rPr lang="ru-RU" dirty="0"/>
              <a:t> на курортах Поляна (</a:t>
            </a:r>
            <a:r>
              <a:rPr lang="ru-RU" dirty="0" err="1"/>
              <a:t>Закарпатська</a:t>
            </a:r>
            <a:r>
              <a:rPr lang="ru-RU" dirty="0"/>
              <a:t> область), Голубиного у </a:t>
            </a:r>
            <a:r>
              <a:rPr lang="ru-RU" dirty="0" err="1"/>
              <a:t>санаторії</a:t>
            </a:r>
            <a:r>
              <a:rPr lang="ru-RU" dirty="0"/>
              <a:t> "</a:t>
            </a:r>
            <a:r>
              <a:rPr lang="ru-RU" dirty="0" err="1"/>
              <a:t>Квітка</a:t>
            </a:r>
            <a:r>
              <a:rPr lang="ru-RU" dirty="0"/>
              <a:t> </a:t>
            </a:r>
            <a:r>
              <a:rPr lang="ru-RU" dirty="0" err="1"/>
              <a:t>полонини</a:t>
            </a:r>
            <a:r>
              <a:rPr lang="ru-RU" dirty="0"/>
              <a:t>", </a:t>
            </a:r>
            <a:r>
              <a:rPr lang="ru-RU" dirty="0" err="1"/>
              <a:t>Сойми</a:t>
            </a:r>
            <a:r>
              <a:rPr lang="ru-RU" dirty="0"/>
              <a:t> - у </a:t>
            </a:r>
            <a:r>
              <a:rPr lang="ru-RU" dirty="0" err="1"/>
              <a:t>санаторії</a:t>
            </a:r>
            <a:r>
              <a:rPr lang="ru-RU" dirty="0"/>
              <a:t> "Верховина".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38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ru-RU" dirty="0" err="1"/>
              <a:t>Мінеральні</a:t>
            </a:r>
            <a:r>
              <a:rPr lang="ru-RU" dirty="0"/>
              <a:t> води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бальнеологічних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err="1" smtClean="0"/>
              <a:t>Група</a:t>
            </a:r>
            <a:r>
              <a:rPr lang="ru-RU" i="1" dirty="0" smtClean="0"/>
              <a:t> </a:t>
            </a:r>
            <a:r>
              <a:rPr lang="ru-RU" i="1" dirty="0" smtClean="0"/>
              <a:t>В.</a:t>
            </a:r>
            <a:r>
              <a:rPr lang="ru-RU" dirty="0"/>
              <a:t> </a:t>
            </a:r>
            <a:r>
              <a:rPr lang="ru-RU" dirty="0"/>
              <a:t>Води </a:t>
            </a:r>
            <a:r>
              <a:rPr lang="ru-RU" dirty="0" err="1"/>
              <a:t>сульфідні</a:t>
            </a:r>
            <a:r>
              <a:rPr lang="ru-RU" dirty="0"/>
              <a:t>. </a:t>
            </a:r>
            <a:r>
              <a:rPr lang="ru-RU" dirty="0" err="1"/>
              <a:t>Фізіологічна</a:t>
            </a:r>
            <a:r>
              <a:rPr lang="ru-RU" dirty="0"/>
              <a:t> та </a:t>
            </a:r>
            <a:r>
              <a:rPr lang="ru-RU" dirty="0" err="1"/>
              <a:t>лікувальна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</a:t>
            </a:r>
            <a:r>
              <a:rPr lang="ru-RU" dirty="0" err="1"/>
              <a:t>наявністю</a:t>
            </a:r>
            <a:r>
              <a:rPr lang="ru-RU" dirty="0"/>
              <a:t> </a:t>
            </a:r>
            <a:r>
              <a:rPr lang="ru-RU" dirty="0" err="1"/>
              <a:t>сульфідів</a:t>
            </a:r>
            <a:r>
              <a:rPr lang="ru-RU" dirty="0"/>
              <a:t> (</a:t>
            </a:r>
            <a:r>
              <a:rPr lang="ru-RU" dirty="0" err="1"/>
              <a:t>вільного</a:t>
            </a:r>
            <a:r>
              <a:rPr lang="ru-RU" dirty="0"/>
              <a:t> </a:t>
            </a:r>
            <a:r>
              <a:rPr lang="ru-RU" dirty="0" err="1"/>
              <a:t>сірководню</a:t>
            </a:r>
            <a:r>
              <a:rPr lang="ru-RU" dirty="0"/>
              <a:t> та </a:t>
            </a:r>
            <a:r>
              <a:rPr lang="ru-RU" dirty="0" err="1"/>
              <a:t>гідросульфідного</a:t>
            </a:r>
            <a:r>
              <a:rPr lang="ru-RU" dirty="0"/>
              <a:t> </a:t>
            </a:r>
            <a:r>
              <a:rPr lang="ru-RU" dirty="0" err="1"/>
              <a:t>іону</a:t>
            </a:r>
            <a:r>
              <a:rPr lang="ru-RU" dirty="0"/>
              <a:t>). Води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вивчені</a:t>
            </a:r>
            <a:r>
              <a:rPr lang="ru-RU" dirty="0"/>
              <a:t> та </a:t>
            </a:r>
            <a:r>
              <a:rPr lang="ru-RU" dirty="0" err="1"/>
              <a:t>використовуються</a:t>
            </a:r>
            <a:r>
              <a:rPr lang="ru-RU" dirty="0"/>
              <a:t> на курортах </a:t>
            </a:r>
            <a:r>
              <a:rPr lang="ru-RU" dirty="0" err="1"/>
              <a:t>Любеня</a:t>
            </a:r>
            <a:r>
              <a:rPr lang="ru-RU" dirty="0"/>
              <a:t>-Великого (</a:t>
            </a:r>
            <a:r>
              <a:rPr lang="ru-RU" dirty="0" err="1"/>
              <a:t>Львівська</a:t>
            </a:r>
            <a:r>
              <a:rPr lang="ru-RU" dirty="0"/>
              <a:t> область), Синяку (</a:t>
            </a:r>
            <a:r>
              <a:rPr lang="ru-RU" dirty="0" err="1"/>
              <a:t>Закарпатська</a:t>
            </a:r>
            <a:r>
              <a:rPr lang="ru-RU" dirty="0"/>
              <a:t> область), </a:t>
            </a:r>
            <a:r>
              <a:rPr lang="ru-RU" dirty="0" err="1"/>
              <a:t>Черчі</a:t>
            </a:r>
            <a:r>
              <a:rPr lang="ru-RU" dirty="0"/>
              <a:t> (</a:t>
            </a:r>
            <a:r>
              <a:rPr lang="ru-RU" dirty="0" err="1"/>
              <a:t>Івано-Франківська</a:t>
            </a:r>
            <a:r>
              <a:rPr lang="ru-RU" dirty="0"/>
              <a:t> область).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528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Мінеральні</a:t>
            </a:r>
            <a:r>
              <a:rPr lang="ru-RU" dirty="0"/>
              <a:t> води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бальнеологічних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err="1" smtClean="0"/>
              <a:t>Група</a:t>
            </a:r>
            <a:r>
              <a:rPr lang="ru-RU" i="1" dirty="0" smtClean="0"/>
              <a:t> </a:t>
            </a:r>
            <a:r>
              <a:rPr lang="ru-RU" i="1" dirty="0"/>
              <a:t>Г.</a:t>
            </a:r>
            <a:r>
              <a:rPr lang="ru-RU" dirty="0"/>
              <a:t> </a:t>
            </a:r>
            <a:r>
              <a:rPr lang="ru-RU" dirty="0"/>
              <a:t>Води </a:t>
            </a:r>
            <a:r>
              <a:rPr lang="ru-RU" dirty="0" err="1"/>
              <a:t>залізисті</a:t>
            </a:r>
            <a:r>
              <a:rPr lang="ru-RU" dirty="0"/>
              <a:t>, </a:t>
            </a:r>
            <a:r>
              <a:rPr lang="ru-RU" dirty="0" err="1"/>
              <a:t>миш'якові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миш'якові</a:t>
            </a:r>
            <a:r>
              <a:rPr lang="ru-RU" dirty="0"/>
              <a:t> з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марганцю</a:t>
            </a:r>
            <a:r>
              <a:rPr lang="ru-RU" dirty="0"/>
              <a:t>, </a:t>
            </a:r>
            <a:r>
              <a:rPr lang="ru-RU" dirty="0" err="1"/>
              <a:t>міді</a:t>
            </a:r>
            <a:r>
              <a:rPr lang="ru-RU" dirty="0"/>
              <a:t>, </a:t>
            </a:r>
            <a:r>
              <a:rPr lang="ru-RU" dirty="0" err="1"/>
              <a:t>алюмінію</a:t>
            </a:r>
            <a:r>
              <a:rPr lang="ru-RU" dirty="0"/>
              <a:t>. </a:t>
            </a:r>
            <a:r>
              <a:rPr lang="ru-RU" dirty="0" err="1"/>
              <a:t>Лікувальна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іонного</a:t>
            </a:r>
            <a:r>
              <a:rPr lang="ru-RU" dirty="0"/>
              <a:t>, газового складу та </a:t>
            </a:r>
            <a:r>
              <a:rPr lang="ru-RU" dirty="0" err="1"/>
              <a:t>мінералізації</a:t>
            </a:r>
            <a:r>
              <a:rPr lang="ru-RU" dirty="0"/>
              <a:t>) одним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декількома</a:t>
            </a:r>
            <a:r>
              <a:rPr lang="ru-RU" dirty="0"/>
              <a:t> з </a:t>
            </a:r>
            <a:r>
              <a:rPr lang="ru-RU" dirty="0" err="1"/>
              <a:t>перерахованих</a:t>
            </a:r>
            <a:r>
              <a:rPr lang="ru-RU" dirty="0"/>
              <a:t> </a:t>
            </a:r>
            <a:r>
              <a:rPr lang="ru-RU" dirty="0" err="1"/>
              <a:t>фармакологічних</a:t>
            </a:r>
            <a:r>
              <a:rPr lang="ru-RU" dirty="0"/>
              <a:t> </a:t>
            </a:r>
            <a:r>
              <a:rPr lang="ru-RU" dirty="0" err="1"/>
              <a:t>активних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вивчена</a:t>
            </a:r>
            <a:r>
              <a:rPr lang="ru-RU" dirty="0"/>
              <a:t> та </a:t>
            </a:r>
            <a:r>
              <a:rPr lang="ru-RU" dirty="0" err="1"/>
              <a:t>використовується</a:t>
            </a:r>
            <a:r>
              <a:rPr lang="ru-RU" dirty="0"/>
              <a:t> у </a:t>
            </a:r>
            <a:r>
              <a:rPr lang="ru-RU" dirty="0" err="1"/>
              <a:t>санаторії</a:t>
            </a:r>
            <a:r>
              <a:rPr lang="ru-RU" dirty="0"/>
              <a:t> "</a:t>
            </a:r>
            <a:r>
              <a:rPr lang="ru-RU" dirty="0" err="1"/>
              <a:t>Гірська</a:t>
            </a:r>
            <a:r>
              <a:rPr lang="ru-RU" dirty="0"/>
              <a:t> Тиса" (</a:t>
            </a:r>
            <a:r>
              <a:rPr lang="ru-RU" dirty="0" err="1"/>
              <a:t>Закарпатська</a:t>
            </a:r>
            <a:r>
              <a:rPr lang="ru-RU" dirty="0"/>
              <a:t> область).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6911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ru-RU" dirty="0" err="1"/>
              <a:t>Мінеральні</a:t>
            </a:r>
            <a:r>
              <a:rPr lang="ru-RU" dirty="0"/>
              <a:t> води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бальнеологічних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err="1" smtClean="0"/>
              <a:t>Група</a:t>
            </a:r>
            <a:r>
              <a:rPr lang="ru-RU" i="1" dirty="0" smtClean="0"/>
              <a:t> </a:t>
            </a:r>
            <a:r>
              <a:rPr lang="ru-RU" i="1" dirty="0" smtClean="0"/>
              <a:t>Д.</a:t>
            </a:r>
            <a:r>
              <a:rPr lang="ru-RU" dirty="0"/>
              <a:t> </a:t>
            </a:r>
            <a:r>
              <a:rPr lang="ru-RU" dirty="0"/>
              <a:t>Води </a:t>
            </a:r>
            <a:r>
              <a:rPr lang="ru-RU" dirty="0" err="1"/>
              <a:t>бромні</a:t>
            </a:r>
            <a:r>
              <a:rPr lang="ru-RU" dirty="0"/>
              <a:t>, </a:t>
            </a:r>
            <a:r>
              <a:rPr lang="ru-RU" dirty="0" err="1"/>
              <a:t>йодні</a:t>
            </a:r>
            <a:r>
              <a:rPr lang="ru-RU" dirty="0"/>
              <a:t> та з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органічних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. </a:t>
            </a:r>
            <a:r>
              <a:rPr lang="ru-RU" dirty="0" err="1"/>
              <a:t>Виділено</a:t>
            </a:r>
            <a:r>
              <a:rPr lang="ru-RU" dirty="0"/>
              <a:t> два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вод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органічних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. Води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вивчені</a:t>
            </a:r>
            <a:r>
              <a:rPr lang="ru-RU" dirty="0"/>
              <a:t> та </a:t>
            </a:r>
            <a:r>
              <a:rPr lang="ru-RU" dirty="0" err="1"/>
              <a:t>використовуються</a:t>
            </a:r>
            <a:r>
              <a:rPr lang="ru-RU" dirty="0"/>
              <a:t> на курортах </a:t>
            </a:r>
            <a:r>
              <a:rPr lang="ru-RU" dirty="0" err="1"/>
              <a:t>Трускавця</a:t>
            </a:r>
            <a:r>
              <a:rPr lang="ru-RU" dirty="0"/>
              <a:t> (</a:t>
            </a:r>
            <a:r>
              <a:rPr lang="ru-RU" dirty="0" err="1"/>
              <a:t>Львівська</a:t>
            </a:r>
            <a:r>
              <a:rPr lang="ru-RU" dirty="0"/>
              <a:t> область), </a:t>
            </a:r>
            <a:r>
              <a:rPr lang="ru-RU" dirty="0" err="1"/>
              <a:t>Берегівських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вод (</a:t>
            </a:r>
            <a:r>
              <a:rPr lang="ru-RU" dirty="0" err="1"/>
              <a:t>Закарпатська</a:t>
            </a:r>
            <a:r>
              <a:rPr lang="ru-RU" dirty="0"/>
              <a:t> область).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ru-RU" dirty="0" err="1"/>
              <a:t>Мінеральні</a:t>
            </a:r>
            <a:r>
              <a:rPr lang="ru-RU" dirty="0"/>
              <a:t> води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бальнеологічних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err="1" smtClean="0"/>
              <a:t>Група</a:t>
            </a:r>
            <a:r>
              <a:rPr lang="ru-RU" i="1" dirty="0" smtClean="0"/>
              <a:t> </a:t>
            </a:r>
            <a:r>
              <a:rPr lang="ru-RU" i="1" dirty="0" smtClean="0"/>
              <a:t>Е:</a:t>
            </a:r>
            <a:r>
              <a:rPr lang="ru-RU" dirty="0"/>
              <a:t> </a:t>
            </a:r>
            <a:r>
              <a:rPr lang="ru-RU" dirty="0" err="1"/>
              <a:t>Радонові</a:t>
            </a:r>
            <a:r>
              <a:rPr lang="ru-RU" dirty="0"/>
              <a:t> (</a:t>
            </a:r>
            <a:r>
              <a:rPr lang="ru-RU" dirty="0" err="1"/>
              <a:t>радіоактивні</a:t>
            </a:r>
            <a:r>
              <a:rPr lang="ru-RU" dirty="0"/>
              <a:t>) води </a:t>
            </a:r>
            <a:r>
              <a:rPr lang="ru-RU" dirty="0" err="1"/>
              <a:t>використовуються</a:t>
            </a:r>
            <a:r>
              <a:rPr lang="ru-RU" dirty="0"/>
              <a:t> на </a:t>
            </a:r>
            <a:r>
              <a:rPr lang="ru-RU" dirty="0" err="1"/>
              <a:t>курорті</a:t>
            </a:r>
            <a:r>
              <a:rPr lang="ru-RU" dirty="0"/>
              <a:t> </a:t>
            </a:r>
            <a:r>
              <a:rPr lang="ru-RU" dirty="0" err="1"/>
              <a:t>Хмільник</a:t>
            </a:r>
            <a:r>
              <a:rPr lang="ru-RU" dirty="0"/>
              <a:t> (</a:t>
            </a:r>
            <a:r>
              <a:rPr lang="ru-RU" dirty="0" err="1"/>
              <a:t>Вінницька</a:t>
            </a:r>
            <a:r>
              <a:rPr lang="ru-RU" dirty="0"/>
              <a:t> область).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125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Лікувальні</a:t>
            </a:r>
            <a:r>
              <a:rPr lang="ru-RU" dirty="0" smtClean="0"/>
              <a:t> </a:t>
            </a:r>
            <a:r>
              <a:rPr lang="ru-RU" dirty="0" err="1" smtClean="0"/>
              <a:t>грязі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торф'яні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прісноводні</a:t>
            </a:r>
            <a:r>
              <a:rPr lang="ru-RU" dirty="0"/>
              <a:t>, </a:t>
            </a:r>
            <a:r>
              <a:rPr lang="ru-RU" dirty="0" err="1"/>
              <a:t>мінералізовані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 err="1"/>
              <a:t>мулисті</a:t>
            </a:r>
            <a:r>
              <a:rPr lang="ru-RU" dirty="0"/>
              <a:t> (</a:t>
            </a:r>
            <a:r>
              <a:rPr lang="ru-RU" dirty="0" err="1"/>
              <a:t>сапропелі</a:t>
            </a:r>
            <a:r>
              <a:rPr lang="ru-RU" dirty="0"/>
              <a:t>, </a:t>
            </a:r>
            <a:r>
              <a:rPr lang="ru-RU" dirty="0" err="1"/>
              <a:t>сульфідні</a:t>
            </a:r>
            <a:r>
              <a:rPr lang="ru-RU" dirty="0"/>
              <a:t>, </a:t>
            </a:r>
            <a:r>
              <a:rPr lang="ru-RU" dirty="0" err="1"/>
              <a:t>мінеральні</a:t>
            </a:r>
            <a:r>
              <a:rPr lang="ru-RU" dirty="0"/>
              <a:t>, </a:t>
            </a:r>
            <a:r>
              <a:rPr lang="ru-RU" dirty="0" err="1"/>
              <a:t>глинистий</a:t>
            </a:r>
            <a:r>
              <a:rPr lang="ru-RU" dirty="0"/>
              <a:t> мул, </a:t>
            </a:r>
            <a:r>
              <a:rPr lang="ru-RU" dirty="0" err="1"/>
              <a:t>глини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 err="1" smtClean="0"/>
              <a:t>псевдовулканічні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сопкові</a:t>
            </a:r>
            <a:r>
              <a:rPr lang="ru-RU" dirty="0"/>
              <a:t> та </a:t>
            </a:r>
            <a:r>
              <a:rPr lang="ru-RU" dirty="0" err="1"/>
              <a:t>гідротермальні</a:t>
            </a:r>
            <a:r>
              <a:rPr lang="ru-RU" dirty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835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</a:t>
            </a:r>
            <a:r>
              <a:rPr lang="ru-RU" dirty="0" err="1" smtClean="0"/>
              <a:t>Україні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експлуатується</a:t>
            </a:r>
            <a:r>
              <a:rPr lang="ru-RU" dirty="0"/>
              <a:t> </a:t>
            </a:r>
            <a:r>
              <a:rPr lang="ru-RU" dirty="0" err="1"/>
              <a:t>сім</a:t>
            </a:r>
            <a:r>
              <a:rPr lang="ru-RU" dirty="0"/>
              <a:t> </a:t>
            </a:r>
            <a:r>
              <a:rPr lang="ru-RU" dirty="0" err="1"/>
              <a:t>торф'яних</a:t>
            </a:r>
            <a:r>
              <a:rPr lang="ru-RU" dirty="0"/>
              <a:t> та десять </a:t>
            </a:r>
            <a:r>
              <a:rPr lang="ru-RU" dirty="0" err="1"/>
              <a:t>мулистих</a:t>
            </a:r>
            <a:r>
              <a:rPr lang="ru-RU" dirty="0"/>
              <a:t> (</a:t>
            </a:r>
            <a:r>
              <a:rPr lang="ru-RU" dirty="0" err="1"/>
              <a:t>сульфідних</a:t>
            </a:r>
            <a:r>
              <a:rPr lang="ru-RU" dirty="0"/>
              <a:t>) </a:t>
            </a:r>
            <a:r>
              <a:rPr lang="ru-RU" dirty="0" err="1"/>
              <a:t>родовищ</a:t>
            </a:r>
            <a:r>
              <a:rPr lang="ru-RU" dirty="0"/>
              <a:t> </a:t>
            </a:r>
            <a:r>
              <a:rPr lang="ru-RU" dirty="0" err="1"/>
              <a:t>лікувальних</a:t>
            </a:r>
            <a:r>
              <a:rPr lang="ru-RU" dirty="0"/>
              <a:t> грязей. </a:t>
            </a:r>
            <a:r>
              <a:rPr lang="ru-RU" dirty="0" err="1"/>
              <a:t>Особливе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унікальні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озокериту (</a:t>
            </a:r>
            <a:r>
              <a:rPr lang="ru-RU" dirty="0" err="1"/>
              <a:t>природна</a:t>
            </a:r>
            <a:r>
              <a:rPr lang="ru-RU" dirty="0"/>
              <a:t> </a:t>
            </a:r>
            <a:r>
              <a:rPr lang="ru-RU" dirty="0" err="1"/>
              <a:t>копалина</a:t>
            </a:r>
            <a:r>
              <a:rPr lang="ru-RU" dirty="0"/>
              <a:t> </a:t>
            </a:r>
            <a:r>
              <a:rPr lang="ru-RU" dirty="0" err="1"/>
              <a:t>речовина</a:t>
            </a:r>
            <a:r>
              <a:rPr lang="ru-RU" dirty="0"/>
              <a:t>, </a:t>
            </a:r>
            <a:r>
              <a:rPr lang="ru-RU" dirty="0" err="1"/>
              <a:t>вуглеводень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нафтової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) - </a:t>
            </a:r>
            <a:r>
              <a:rPr lang="ru-RU" dirty="0" err="1"/>
              <a:t>Бориславські</a:t>
            </a:r>
            <a:r>
              <a:rPr lang="ru-RU" dirty="0"/>
              <a:t> </a:t>
            </a:r>
            <a:r>
              <a:rPr lang="ru-RU" dirty="0" err="1"/>
              <a:t>родовища</a:t>
            </a:r>
            <a:r>
              <a:rPr lang="ru-RU" dirty="0"/>
              <a:t> у </a:t>
            </a:r>
            <a:r>
              <a:rPr lang="ru-RU" dirty="0" err="1"/>
              <a:t>Львівській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. </a:t>
            </a:r>
            <a:r>
              <a:rPr lang="ru-RU" dirty="0" err="1"/>
              <a:t>Торф'яні</a:t>
            </a:r>
            <a:r>
              <a:rPr lang="ru-RU" dirty="0"/>
              <a:t> </a:t>
            </a:r>
            <a:r>
              <a:rPr lang="ru-RU" dirty="0" err="1"/>
              <a:t>грязі</a:t>
            </a:r>
            <a:r>
              <a:rPr lang="ru-RU" dirty="0"/>
              <a:t> є у </a:t>
            </a:r>
            <a:r>
              <a:rPr lang="ru-RU" dirty="0" err="1"/>
              <a:t>Львівській</a:t>
            </a:r>
            <a:r>
              <a:rPr lang="ru-RU" dirty="0"/>
              <a:t> та </a:t>
            </a:r>
            <a:r>
              <a:rPr lang="ru-RU" dirty="0" err="1"/>
              <a:t>Івано-Франківській</a:t>
            </a:r>
            <a:r>
              <a:rPr lang="ru-RU" dirty="0"/>
              <a:t> областях.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ілісто-сульфідних</a:t>
            </a:r>
            <a:r>
              <a:rPr lang="ru-RU" dirty="0"/>
              <a:t> </a:t>
            </a:r>
            <a:r>
              <a:rPr lang="ru-RU" dirty="0" err="1"/>
              <a:t>значними</a:t>
            </a:r>
            <a:r>
              <a:rPr lang="ru-RU" dirty="0"/>
              <a:t> є </a:t>
            </a:r>
            <a:r>
              <a:rPr lang="ru-RU" dirty="0" err="1"/>
              <a:t>Куяльницьке</a:t>
            </a:r>
            <a:r>
              <a:rPr lang="ru-RU" dirty="0"/>
              <a:t> та </a:t>
            </a:r>
            <a:r>
              <a:rPr lang="ru-RU" dirty="0" err="1"/>
              <a:t>Шаболатське</a:t>
            </a:r>
            <a:r>
              <a:rPr lang="ru-RU" dirty="0"/>
              <a:t> (</a:t>
            </a:r>
            <a:r>
              <a:rPr lang="ru-RU" dirty="0" err="1"/>
              <a:t>Одеська</a:t>
            </a:r>
            <a:r>
              <a:rPr lang="ru-RU" dirty="0"/>
              <a:t> область),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Чокрацьке</a:t>
            </a:r>
            <a:r>
              <a:rPr lang="ru-RU" dirty="0"/>
              <a:t> (</a:t>
            </a:r>
            <a:r>
              <a:rPr lang="ru-RU" dirty="0" err="1"/>
              <a:t>Крим</a:t>
            </a:r>
            <a:r>
              <a:rPr lang="ru-RU" dirty="0"/>
              <a:t>) </a:t>
            </a:r>
            <a:r>
              <a:rPr lang="ru-RU" dirty="0" err="1"/>
              <a:t>родовища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571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68</TotalTime>
  <Words>304</Words>
  <Application>Microsoft Office PowerPoint</Application>
  <PresentationFormat>Экран (4:3)</PresentationFormat>
  <Paragraphs>24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Trebuchet MS</vt:lpstr>
      <vt:lpstr>Wingdings</vt:lpstr>
      <vt:lpstr>Wingdings 2</vt:lpstr>
      <vt:lpstr>Изящная</vt:lpstr>
      <vt:lpstr>Курортні  ресурси  світу</vt:lpstr>
      <vt:lpstr>   Мінеральні води основних бальнеологічних груп </vt:lpstr>
      <vt:lpstr>Мінеральні води основних бальнеологічних груп</vt:lpstr>
      <vt:lpstr>Мінеральні води основних бальнеологічних груп</vt:lpstr>
      <vt:lpstr>Мінеральні води основних бальнеологічних груп</vt:lpstr>
      <vt:lpstr>Мінеральні води основних бальнеологічних груп</vt:lpstr>
      <vt:lpstr>Мінеральні води основних бальнеологічних груп</vt:lpstr>
      <vt:lpstr>Лікувальні грязі</vt:lpstr>
      <vt:lpstr>В Україні</vt:lpstr>
      <vt:lpstr>Климатичні курорти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User</cp:lastModifiedBy>
  <cp:revision>8</cp:revision>
  <dcterms:created xsi:type="dcterms:W3CDTF">2018-03-15T17:39:48Z</dcterms:created>
  <dcterms:modified xsi:type="dcterms:W3CDTF">2023-02-08T12:03:03Z</dcterms:modified>
</cp:coreProperties>
</file>