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347" r:id="rId33"/>
    <p:sldId id="348" r:id="rId34"/>
    <p:sldId id="350" r:id="rId35"/>
    <p:sldId id="349" r:id="rId36"/>
    <p:sldId id="290" r:id="rId37"/>
    <p:sldId id="291" r:id="rId38"/>
    <p:sldId id="292" r:id="rId39"/>
    <p:sldId id="293" r:id="rId40"/>
    <p:sldId id="295" r:id="rId41"/>
    <p:sldId id="296" r:id="rId42"/>
    <p:sldId id="294" r:id="rId43"/>
    <p:sldId id="297" r:id="rId44"/>
    <p:sldId id="298" r:id="rId45"/>
    <p:sldId id="299" r:id="rId46"/>
    <p:sldId id="300" r:id="rId47"/>
    <p:sldId id="301" r:id="rId48"/>
    <p:sldId id="303" r:id="rId49"/>
    <p:sldId id="302" r:id="rId50"/>
    <p:sldId id="288" r:id="rId51"/>
    <p:sldId id="289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6" r:id="rId63"/>
    <p:sldId id="315" r:id="rId64"/>
    <p:sldId id="317" r:id="rId65"/>
    <p:sldId id="318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19" r:id="rId76"/>
    <p:sldId id="329" r:id="rId77"/>
    <p:sldId id="330" r:id="rId78"/>
    <p:sldId id="332" r:id="rId79"/>
    <p:sldId id="331" r:id="rId80"/>
    <p:sldId id="333" r:id="rId81"/>
    <p:sldId id="334" r:id="rId82"/>
    <p:sldId id="335" r:id="rId83"/>
    <p:sldId id="336" r:id="rId84"/>
    <p:sldId id="337" r:id="rId85"/>
    <p:sldId id="338" r:id="rId86"/>
    <p:sldId id="339" r:id="rId87"/>
    <p:sldId id="340" r:id="rId88"/>
    <p:sldId id="341" r:id="rId89"/>
    <p:sldId id="342" r:id="rId90"/>
    <p:sldId id="343" r:id="rId91"/>
    <p:sldId id="344" r:id="rId92"/>
    <p:sldId id="345" r:id="rId93"/>
    <p:sldId id="346" r:id="rId9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2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F49CE7-952C-42BD-8A0B-9D2CD9D5C661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FCDB89-05FD-4D99-8841-70906AE682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05886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FCDB89-05FD-4D99-8841-70906AE682C7}" type="slidenum">
              <a:rPr lang="ru-RU" smtClean="0"/>
              <a:pPr/>
              <a:t>74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71496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randomBar dir="vert"/>
  </p:transition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20072" y="3717032"/>
            <a:ext cx="3200400" cy="1752600"/>
          </a:xfrm>
        </p:spPr>
        <p:txBody>
          <a:bodyPr>
            <a:noAutofit/>
          </a:bodyPr>
          <a:lstStyle/>
          <a:p>
            <a:pPr algn="l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276872"/>
            <a:ext cx="7772400" cy="1470025"/>
          </a:xfrm>
        </p:spPr>
        <p:txBody>
          <a:bodyPr>
            <a:noAutofit/>
          </a:bodyPr>
          <a:lstStyle/>
          <a:p>
            <a:r>
              <a:rPr lang="uk-UA" sz="2400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400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Тема: «ГЕОЛОГІЧНА ДІЯЛЬНІСТЬ ВІТРУ. ПРОЦЕСИ ТА ЕОЛОВІ</a:t>
            </a:r>
            <a:br>
              <a:rPr lang="uk-UA" sz="2400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ФОРМИ РЕЛЬЄФУ. КРИОГЕННІ ПРОЦЕСИ І БАГАТОРІЧНА</a:t>
            </a:r>
            <a:br>
              <a:rPr lang="uk-UA" sz="2400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МЕРЗЛОТА»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943086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other of Cactus\Desktop\0831494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10341783" cy="69215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83568" y="1988840"/>
            <a:ext cx="4042792" cy="4572000"/>
          </a:xfrm>
        </p:spPr>
        <p:txBody>
          <a:bodyPr/>
          <a:lstStyle/>
          <a:p>
            <a:pPr marL="0" indent="457200" algn="just">
              <a:buNone/>
            </a:pPr>
            <a:r>
              <a:rPr lang="uk-UA" dirty="0" smtClean="0"/>
              <a:t>Бархани - це піщані утворення в пустелях і напівпустелях. В плані вони переважно мають серпоподібну форму. Утворюються при одному напрямку вітру, що встановився для даної місцевості.</a:t>
            </a:r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72344"/>
          </a:xfrm>
        </p:spPr>
        <p:txBody>
          <a:bodyPr>
            <a:normAutofit/>
          </a:bodyPr>
          <a:lstStyle/>
          <a:p>
            <a:pPr algn="ctr"/>
            <a:r>
              <a:rPr lang="uk-UA" sz="3600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Бархани</a:t>
            </a:r>
            <a:endParaRPr lang="uk-UA" sz="3600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29880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other of Cactus\Desktop\raznoobrazie_pustyni_i_zhivotnogo_mira_ego_naselyayushego_b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8349" y="-112371"/>
            <a:ext cx="9756576" cy="69703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524000"/>
            <a:ext cx="3970784" cy="4572000"/>
          </a:xfrm>
        </p:spPr>
        <p:txBody>
          <a:bodyPr>
            <a:normAutofit lnSpcReduction="10000"/>
          </a:bodyPr>
          <a:lstStyle/>
          <a:p>
            <a:pPr marL="0" indent="457200" algn="just">
              <a:buNone/>
            </a:pPr>
            <a:r>
              <a:rPr lang="uk-UA" b="1" dirty="0">
                <a:solidFill>
                  <a:srgbClr val="FFFF00"/>
                </a:solidFill>
              </a:rPr>
              <a:t>Одною із характерних форм рельєфу глинистих пустель є </a:t>
            </a:r>
            <a:r>
              <a:rPr lang="uk-UA" b="1" dirty="0" err="1">
                <a:solidFill>
                  <a:srgbClr val="FFFF00"/>
                </a:solidFill>
              </a:rPr>
              <a:t>такіри</a:t>
            </a:r>
            <a:r>
              <a:rPr lang="uk-UA" b="1" dirty="0">
                <a:solidFill>
                  <a:srgbClr val="FFFF00"/>
                </a:solidFill>
              </a:rPr>
              <a:t>. </a:t>
            </a:r>
            <a:r>
              <a:rPr lang="uk-UA" b="1" dirty="0" smtClean="0">
                <a:solidFill>
                  <a:srgbClr val="FFFF00"/>
                </a:solidFill>
              </a:rPr>
              <a:t>Це неглибокі </a:t>
            </a:r>
            <a:r>
              <a:rPr lang="uk-UA" b="1" dirty="0">
                <a:solidFill>
                  <a:srgbClr val="FFFF00"/>
                </a:solidFill>
              </a:rPr>
              <a:t>замкнуті пониження з рівним, майже горизонтальним </a:t>
            </a:r>
            <a:r>
              <a:rPr lang="uk-UA" b="1" dirty="0" smtClean="0">
                <a:solidFill>
                  <a:srgbClr val="FFFF00"/>
                </a:solidFill>
              </a:rPr>
              <a:t>днищем, вкриті </a:t>
            </a:r>
            <a:r>
              <a:rPr lang="uk-UA" b="1" dirty="0">
                <a:solidFill>
                  <a:srgbClr val="FFFF00"/>
                </a:solidFill>
              </a:rPr>
              <a:t>щільною глинистою кіркою і сіткою </a:t>
            </a:r>
            <a:r>
              <a:rPr lang="uk-UA" b="1" dirty="0" err="1">
                <a:solidFill>
                  <a:srgbClr val="FFFF00"/>
                </a:solidFill>
              </a:rPr>
              <a:t>тріщин</a:t>
            </a:r>
            <a:r>
              <a:rPr lang="uk-UA" b="1" dirty="0">
                <a:solidFill>
                  <a:srgbClr val="FFFF00"/>
                </a:solidFill>
              </a:rPr>
              <a:t> усихання.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uk-UA" sz="3600" b="1" spc="0" dirty="0" err="1" smtClean="0">
                <a:ln/>
                <a:solidFill>
                  <a:schemeClr val="accent3"/>
                </a:solidFill>
                <a:effectLst/>
              </a:rPr>
              <a:t>Такіри</a:t>
            </a:r>
            <a:endParaRPr lang="uk-UA" sz="3600" b="1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69229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other of Cactus\Desktop\db372de42f93d460a612ae03e14d8e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93" y="-629610"/>
            <a:ext cx="9330973" cy="78030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916832"/>
            <a:ext cx="8219256" cy="4572000"/>
          </a:xfrm>
        </p:spPr>
        <p:txBody>
          <a:bodyPr/>
          <a:lstStyle/>
          <a:p>
            <a:pPr marL="0" indent="457200" algn="just">
              <a:buNone/>
            </a:pPr>
            <a:r>
              <a:rPr lang="uk-UA" dirty="0"/>
              <a:t>Іншою формою рельєфу глинистих пустель є </a:t>
            </a:r>
            <a:r>
              <a:rPr lang="uk-UA" dirty="0" err="1"/>
              <a:t>сори</a:t>
            </a:r>
            <a:r>
              <a:rPr lang="uk-UA" dirty="0"/>
              <a:t> або солончакові </a:t>
            </a:r>
            <a:r>
              <a:rPr lang="uk-UA" dirty="0" smtClean="0"/>
              <a:t>пустелі. Вони </a:t>
            </a:r>
            <a:r>
              <a:rPr lang="uk-UA" dirty="0"/>
              <a:t>виникають на місці висушених соляних озер і покриті </a:t>
            </a:r>
            <a:r>
              <a:rPr lang="uk-UA" dirty="0" smtClean="0"/>
              <a:t>розсипчастим шаром </a:t>
            </a:r>
            <a:r>
              <a:rPr lang="uk-UA" dirty="0"/>
              <a:t>глини та солі.</a:t>
            </a:r>
          </a:p>
        </p:txBody>
      </p:sp>
    </p:spTree>
    <p:extLst>
      <p:ext uri="{BB962C8B-B14F-4D97-AF65-F5344CB8AC3E}">
        <p14:creationId xmlns="" xmlns:p14="http://schemas.microsoft.com/office/powerpoint/2010/main" val="39278893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524000"/>
            <a:ext cx="4186808" cy="4572000"/>
          </a:xfrm>
        </p:spPr>
        <p:txBody>
          <a:bodyPr>
            <a:normAutofit fontScale="92500"/>
          </a:bodyPr>
          <a:lstStyle/>
          <a:p>
            <a:pPr marL="0" indent="457200" algn="just">
              <a:buNone/>
            </a:pPr>
            <a:r>
              <a:rPr lang="uk-UA" dirty="0" err="1" smtClean="0"/>
              <a:t>Льос</a:t>
            </a:r>
            <a:r>
              <a:rPr lang="uk-UA" dirty="0" smtClean="0"/>
              <a:t> - це </a:t>
            </a:r>
            <a:r>
              <a:rPr lang="uk-UA" dirty="0" err="1" smtClean="0"/>
              <a:t>дрібнопилувата</a:t>
            </a:r>
            <a:r>
              <a:rPr lang="uk-UA" dirty="0" smtClean="0"/>
              <a:t> </a:t>
            </a:r>
            <a:r>
              <a:rPr lang="uk-UA" dirty="0" err="1" smtClean="0"/>
              <a:t>супіщано</a:t>
            </a:r>
            <a:r>
              <a:rPr lang="uk-UA" dirty="0" smtClean="0"/>
              <a:t>-суглиниста континентальна осадова гірська порода світло-жовтого або палевого кольору. Переважають (40-50%) зерна розміром 0,01-0,05 мм, частково представлені агрегатами, утвореними при коагуляції колоїдних і глинистих частинок.</a:t>
            </a:r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600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Льос</a:t>
            </a:r>
            <a:endParaRPr lang="uk-UA" sz="3600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2290" name="Picture 2" descr="C:\Users\Mother of Cactus\Desktop\downloa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429" y="2060848"/>
            <a:ext cx="3991772" cy="29985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143613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524000"/>
            <a:ext cx="4114800" cy="4572000"/>
          </a:xfrm>
        </p:spPr>
        <p:txBody>
          <a:bodyPr>
            <a:normAutofit fontScale="92500"/>
          </a:bodyPr>
          <a:lstStyle/>
          <a:p>
            <a:pPr marL="0" indent="457200" algn="just">
              <a:buNone/>
            </a:pPr>
            <a:r>
              <a:rPr lang="uk-UA" dirty="0"/>
              <a:t>Блюдця степові являють собою пологі, замкнуті безстічні </a:t>
            </a:r>
            <a:r>
              <a:rPr lang="uk-UA" dirty="0" smtClean="0"/>
              <a:t>зниження округлої </a:t>
            </a:r>
            <a:r>
              <a:rPr lang="uk-UA" dirty="0"/>
              <a:t>форми. Їх діаметр від 10-15 м до сотень метрів, глибина - від </a:t>
            </a:r>
            <a:r>
              <a:rPr lang="uk-UA" dirty="0" smtClean="0"/>
              <a:t>1-1,5м до </a:t>
            </a:r>
            <a:r>
              <a:rPr lang="uk-UA" dirty="0"/>
              <a:t>3-4 м. Поширені вони на площах залягання </a:t>
            </a:r>
            <a:r>
              <a:rPr lang="uk-UA" dirty="0" err="1"/>
              <a:t>лесів</a:t>
            </a:r>
            <a:r>
              <a:rPr lang="uk-UA" dirty="0"/>
              <a:t>, лесових </a:t>
            </a:r>
            <a:r>
              <a:rPr lang="uk-UA" dirty="0" smtClean="0"/>
              <a:t>легких суглинків </a:t>
            </a:r>
            <a:r>
              <a:rPr lang="uk-UA" dirty="0"/>
              <a:t>та супісків, у підошві яких залягають водонепроникні породи.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600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Блюдця степові</a:t>
            </a:r>
            <a:endParaRPr lang="uk-UA" sz="3600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3314" name="Picture 2" descr="C:\Users\Mother of Cactus\Desktop\image003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226928"/>
            <a:ext cx="3876675" cy="290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064874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97160" y="1298890"/>
            <a:ext cx="4114800" cy="4572000"/>
          </a:xfrm>
        </p:spPr>
        <p:txBody>
          <a:bodyPr/>
          <a:lstStyle/>
          <a:p>
            <a:pPr marL="0" indent="457200" algn="just">
              <a:buNone/>
            </a:pPr>
            <a:r>
              <a:rPr lang="uk-UA" dirty="0" smtClean="0"/>
              <a:t>Поди являють собою плоскодонні замкнуті зниження рельєфу розміром від кількох десятків метрів до 10 км у поперечнику, площею до сотень і тисяч квадратних метрів. На території України вони утворюються в лесовому покриві. </a:t>
            </a:r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16360"/>
          </a:xfrm>
        </p:spPr>
        <p:txBody>
          <a:bodyPr>
            <a:normAutofit/>
          </a:bodyPr>
          <a:lstStyle/>
          <a:p>
            <a:pPr algn="ctr"/>
            <a:r>
              <a:rPr lang="uk-UA" sz="3600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Поди</a:t>
            </a:r>
            <a:endParaRPr lang="uk-UA" sz="3600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6" name="Picture 2" descr="C:\Users\Карина\Desktop\velnio-duobe-6670625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218" r="11181"/>
          <a:stretch/>
        </p:blipFill>
        <p:spPr bwMode="auto">
          <a:xfrm>
            <a:off x="4211960" y="1412776"/>
            <a:ext cx="4772417" cy="4285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315178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476672"/>
            <a:ext cx="4032448" cy="5436096"/>
          </a:xfrm>
        </p:spPr>
        <p:txBody>
          <a:bodyPr>
            <a:normAutofit/>
          </a:bodyPr>
          <a:lstStyle/>
          <a:p>
            <a:pPr marL="0" indent="457200" algn="just">
              <a:buNone/>
            </a:pPr>
            <a:r>
              <a:rPr lang="uk-UA" dirty="0"/>
              <a:t>Отже, загальні тенденції і закономірності взаємодії атмосфери </a:t>
            </a:r>
            <a:r>
              <a:rPr lang="uk-UA" dirty="0" smtClean="0"/>
              <a:t>з твердою </a:t>
            </a:r>
            <a:r>
              <a:rPr lang="uk-UA" dirty="0"/>
              <a:t>оболонкою нашої планети спрямовані на процеси вивітрювання </a:t>
            </a:r>
            <a:r>
              <a:rPr lang="uk-UA" dirty="0" smtClean="0"/>
              <a:t>і діяльність </a:t>
            </a:r>
            <a:r>
              <a:rPr lang="uk-UA" dirty="0"/>
              <a:t>вітру. Результатом є нівелювання рельєфу земної поверхні. </a:t>
            </a:r>
          </a:p>
        </p:txBody>
      </p:sp>
      <p:pic>
        <p:nvPicPr>
          <p:cNvPr id="2050" name="Picture 2" descr="C:\Users\Карина\Desktop\1200px-«Гора_смерти»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76672"/>
            <a:ext cx="4428491" cy="59046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728732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Карина\Desktop\b46b0ff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1" y="2698"/>
            <a:ext cx="10076835" cy="68553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457200" algn="just">
              <a:buNone/>
            </a:pPr>
            <a:r>
              <a:rPr lang="uk-UA" dirty="0">
                <a:solidFill>
                  <a:schemeClr val="accent6">
                    <a:lumMod val="50000"/>
                  </a:schemeClr>
                </a:solidFill>
              </a:rPr>
              <a:t>Сніг - це тверді атмосферні опади у вигляді кристалів </a:t>
            </a:r>
            <a:r>
              <a:rPr lang="uk-UA" dirty="0" smtClean="0">
                <a:solidFill>
                  <a:schemeClr val="accent6">
                    <a:lumMod val="50000"/>
                  </a:schemeClr>
                </a:solidFill>
              </a:rPr>
              <a:t>льоду різноманітної </a:t>
            </a:r>
            <a:r>
              <a:rPr lang="uk-UA" dirty="0">
                <a:solidFill>
                  <a:schemeClr val="accent6">
                    <a:lumMod val="50000"/>
                  </a:schemeClr>
                </a:solidFill>
              </a:rPr>
              <a:t>форми, які випадають з хмар при від'ємних </a:t>
            </a:r>
            <a:r>
              <a:rPr lang="uk-UA" dirty="0" smtClean="0">
                <a:solidFill>
                  <a:schemeClr val="accent6">
                    <a:lumMod val="50000"/>
                  </a:schemeClr>
                </a:solidFill>
              </a:rPr>
              <a:t>температурах </a:t>
            </a:r>
            <a:r>
              <a:rPr lang="uk-UA" dirty="0">
                <a:solidFill>
                  <a:schemeClr val="accent6">
                    <a:lumMod val="50000"/>
                  </a:schemeClr>
                </a:solidFill>
              </a:rPr>
              <a:t>повітря.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600" b="1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Геологічна діяльність снігу і льоду</a:t>
            </a:r>
            <a:r>
              <a:rPr lang="uk-UA" sz="3600" b="1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endParaRPr lang="uk-UA" sz="3600" b="1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15202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Карина\Desktop\111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6339" y="-243409"/>
            <a:ext cx="10463839" cy="71014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3501008"/>
            <a:ext cx="8229600" cy="3356992"/>
          </a:xfrm>
        </p:spPr>
        <p:txBody>
          <a:bodyPr/>
          <a:lstStyle/>
          <a:p>
            <a:pPr marL="0" indent="457200" algn="just">
              <a:buNone/>
            </a:pPr>
            <a:r>
              <a:rPr lang="uk-UA" dirty="0"/>
              <a:t>Лід - це тверда різновидність води (або вода у твердому стані), </a:t>
            </a:r>
            <a:r>
              <a:rPr lang="uk-UA" dirty="0" smtClean="0"/>
              <a:t>що широко </a:t>
            </a:r>
            <a:r>
              <a:rPr lang="uk-UA" dirty="0"/>
              <a:t>розповсюджена на земній поверхні. Об'єм льоду становить </a:t>
            </a:r>
            <a:r>
              <a:rPr lang="uk-UA" dirty="0" smtClean="0"/>
              <a:t>близько 30 </a:t>
            </a:r>
            <a:r>
              <a:rPr lang="uk-UA" dirty="0"/>
              <a:t>млн. </a:t>
            </a:r>
            <a:r>
              <a:rPr lang="uk-UA" dirty="0" smtClean="0"/>
              <a:t>км. </a:t>
            </a:r>
            <a:r>
              <a:rPr lang="uk-UA" dirty="0"/>
              <a:t>Лід - низькотемпературна </a:t>
            </a:r>
            <a:r>
              <a:rPr lang="uk-UA" dirty="0" err="1"/>
              <a:t>мономінеральна</a:t>
            </a:r>
            <a:r>
              <a:rPr lang="uk-UA" dirty="0"/>
              <a:t> гірська порода, </a:t>
            </a:r>
            <a:r>
              <a:rPr lang="uk-UA" dirty="0" smtClean="0"/>
              <a:t>яка складена </a:t>
            </a:r>
            <a:r>
              <a:rPr lang="uk-UA" dirty="0"/>
              <a:t>найбільш легким мінералом (водою). </a:t>
            </a:r>
          </a:p>
        </p:txBody>
      </p:sp>
    </p:spTree>
    <p:extLst>
      <p:ext uri="{BB962C8B-B14F-4D97-AF65-F5344CB8AC3E}">
        <p14:creationId xmlns="" xmlns:p14="http://schemas.microsoft.com/office/powerpoint/2010/main" val="24514115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Карина\Desktop\льо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903" y="-99392"/>
            <a:ext cx="10352609" cy="68909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943200" y="836712"/>
            <a:ext cx="7200800" cy="4572000"/>
          </a:xfrm>
        </p:spPr>
        <p:txBody>
          <a:bodyPr/>
          <a:lstStyle/>
          <a:p>
            <a:pPr marL="0" indent="457200" algn="just">
              <a:buNone/>
            </a:pPr>
            <a:r>
              <a:rPr lang="uk-UA" dirty="0" smtClean="0">
                <a:solidFill>
                  <a:schemeClr val="accent6">
                    <a:lumMod val="50000"/>
                  </a:schemeClr>
                </a:solidFill>
              </a:rPr>
              <a:t>Льодовиками називаються стійкі у часі накопичення льоду на земній поверхні. Формуються вони тільки вище снігової лінії. </a:t>
            </a:r>
            <a:endParaRPr lang="uk-UA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491013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392488"/>
          </a:xfrm>
        </p:spPr>
        <p:txBody>
          <a:bodyPr/>
          <a:lstStyle/>
          <a:p>
            <a:r>
              <a:rPr lang="uk-UA" dirty="0" smtClean="0"/>
              <a:t>Геологічна </a:t>
            </a:r>
            <a:r>
              <a:rPr lang="uk-UA" dirty="0"/>
              <a:t>діяльність вітру</a:t>
            </a:r>
            <a:r>
              <a:rPr lang="uk-UA" dirty="0" smtClean="0"/>
              <a:t>. ____________________ 3</a:t>
            </a:r>
            <a:endParaRPr lang="uk-UA" dirty="0"/>
          </a:p>
          <a:p>
            <a:r>
              <a:rPr lang="uk-UA" dirty="0" smtClean="0"/>
              <a:t>Геологічна </a:t>
            </a:r>
            <a:r>
              <a:rPr lang="uk-UA" dirty="0"/>
              <a:t>діяльність снігу і льоду</a:t>
            </a:r>
            <a:r>
              <a:rPr lang="uk-UA" dirty="0" smtClean="0"/>
              <a:t>. _____________ 17</a:t>
            </a:r>
            <a:endParaRPr lang="uk-UA" dirty="0"/>
          </a:p>
          <a:p>
            <a:r>
              <a:rPr lang="uk-UA" dirty="0" smtClean="0"/>
              <a:t>Світовий </a:t>
            </a:r>
            <a:r>
              <a:rPr lang="uk-UA" dirty="0"/>
              <a:t>океан</a:t>
            </a:r>
            <a:r>
              <a:rPr lang="uk-UA" dirty="0" smtClean="0"/>
              <a:t>. _____________________________ 36</a:t>
            </a:r>
            <a:endParaRPr lang="uk-UA" dirty="0"/>
          </a:p>
          <a:p>
            <a:r>
              <a:rPr lang="uk-UA" dirty="0" smtClean="0"/>
              <a:t>Озеро. ______________________________________ 71</a:t>
            </a:r>
            <a:endParaRPr lang="uk-UA" dirty="0"/>
          </a:p>
          <a:p>
            <a:r>
              <a:rPr lang="uk-UA" dirty="0" smtClean="0"/>
              <a:t>Болото. _____________________________________ 83</a:t>
            </a:r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684312"/>
          </a:xfrm>
        </p:spPr>
        <p:txBody>
          <a:bodyPr>
            <a:normAutofit fontScale="90000"/>
          </a:bodyPr>
          <a:lstStyle/>
          <a:p>
            <a:pPr algn="ctr"/>
            <a:r>
              <a:rPr lang="uk-UA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ЗМІСТ</a:t>
            </a:r>
            <a:endParaRPr lang="uk-UA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017221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Users\Карина\Desktop\4479186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9552" y="4439808"/>
            <a:ext cx="2016225" cy="20112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 flipH="1">
            <a:off x="467544" y="260648"/>
            <a:ext cx="8229600" cy="4572000"/>
          </a:xfrm>
        </p:spPr>
        <p:txBody>
          <a:bodyPr>
            <a:normAutofit/>
          </a:bodyPr>
          <a:lstStyle/>
          <a:p>
            <a:pPr marL="0" indent="457200" algn="just">
              <a:buNone/>
            </a:pPr>
            <a:r>
              <a:rPr lang="uk-UA" dirty="0" smtClean="0"/>
              <a:t>Сніг, який накопичився на поверхні Землі, ще не є льодовиком. Для перетворення його у масу льоду він повинен пройти ряд процесів. Накопичуючись у пониженнях рельєфу або на вершинах гір, сніг за літо не встигає розтанути, а тому його маса із року в рік збільшується. Він </a:t>
            </a:r>
            <a:r>
              <a:rPr lang="uk-UA" dirty="0" err="1" smtClean="0"/>
              <a:t>ущільнюється</a:t>
            </a:r>
            <a:r>
              <a:rPr lang="uk-UA" dirty="0" smtClean="0"/>
              <a:t> і під впливом добових коливань температури перетворюється у зернисту масу. Такий ущільнений зернистий сніг називається фірном, а область його накопичення - фірновим полем. </a:t>
            </a:r>
            <a:endParaRPr lang="uk-UA" dirty="0"/>
          </a:p>
        </p:txBody>
      </p:sp>
      <p:pic>
        <p:nvPicPr>
          <p:cNvPr id="6146" name="Picture 2" descr="C:\Users\Карина\Desktop\5849a835214d6158dfb90f9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373216"/>
            <a:ext cx="4536504" cy="12040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трелка вправо 2"/>
          <p:cNvSpPr/>
          <p:nvPr/>
        </p:nvSpPr>
        <p:spPr>
          <a:xfrm>
            <a:off x="4391980" y="5144200"/>
            <a:ext cx="792088" cy="458031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147" name="Picture 3" descr="C:\Users\Карина\Desktop\ice_PNG932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365103"/>
            <a:ext cx="3326704" cy="20162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095424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Карина\Desktop\habbar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7969" y="16124"/>
            <a:ext cx="10262814" cy="68418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051720" y="692696"/>
            <a:ext cx="3816424" cy="5652120"/>
          </a:xfrm>
        </p:spPr>
        <p:txBody>
          <a:bodyPr/>
          <a:lstStyle/>
          <a:p>
            <a:pPr marL="0" indent="457200" algn="just">
              <a:buNone/>
            </a:pPr>
            <a:r>
              <a:rPr lang="uk-UA" dirty="0"/>
              <a:t>Гі</a:t>
            </a:r>
            <a:r>
              <a:rPr lang="uk-UA" dirty="0">
                <a:solidFill>
                  <a:schemeClr val="accent6">
                    <a:lumMod val="50000"/>
                  </a:schemeClr>
                </a:solidFill>
              </a:rPr>
              <a:t>рськими або </a:t>
            </a:r>
            <a:r>
              <a:rPr lang="uk-UA" dirty="0"/>
              <a:t>альпій</a:t>
            </a:r>
            <a:r>
              <a:rPr lang="uk-UA" dirty="0">
                <a:solidFill>
                  <a:schemeClr val="accent6">
                    <a:lumMod val="50000"/>
                  </a:schemeClr>
                </a:solidFill>
              </a:rPr>
              <a:t>ськими </a:t>
            </a:r>
            <a:r>
              <a:rPr lang="uk-UA" dirty="0"/>
              <a:t>назива</a:t>
            </a:r>
            <a:r>
              <a:rPr lang="uk-UA" dirty="0">
                <a:solidFill>
                  <a:schemeClr val="accent6">
                    <a:lumMod val="50000"/>
                  </a:schemeClr>
                </a:solidFill>
              </a:rPr>
              <a:t>ють відносно </a:t>
            </a:r>
            <a:r>
              <a:rPr lang="uk-UA" dirty="0" smtClean="0"/>
              <a:t>малопот</a:t>
            </a:r>
            <a:r>
              <a:rPr lang="uk-UA" dirty="0" smtClean="0">
                <a:solidFill>
                  <a:schemeClr val="accent6">
                    <a:lumMod val="50000"/>
                  </a:schemeClr>
                </a:solidFill>
              </a:rPr>
              <a:t>ужні </a:t>
            </a:r>
            <a:r>
              <a:rPr lang="uk-UA" dirty="0" smtClean="0"/>
              <a:t>льодовики </a:t>
            </a:r>
            <a:r>
              <a:rPr lang="uk-UA" dirty="0"/>
              <a:t>високогір</a:t>
            </a:r>
            <a:r>
              <a:rPr lang="uk-UA" dirty="0">
                <a:solidFill>
                  <a:schemeClr val="accent6">
                    <a:lumMod val="50000"/>
                  </a:schemeClr>
                </a:solidFill>
              </a:rPr>
              <a:t>них районів, </a:t>
            </a:r>
            <a:r>
              <a:rPr lang="uk-UA" dirty="0"/>
              <a:t>утвор</a:t>
            </a:r>
            <a:r>
              <a:rPr lang="uk-UA" dirty="0">
                <a:solidFill>
                  <a:schemeClr val="accent6">
                    <a:lumMod val="50000"/>
                  </a:schemeClr>
                </a:solidFill>
              </a:rPr>
              <a:t>ення яких </a:t>
            </a:r>
            <a:r>
              <a:rPr lang="uk-UA" dirty="0"/>
              <a:t>пов’</a:t>
            </a:r>
            <a:r>
              <a:rPr lang="uk-UA" dirty="0">
                <a:solidFill>
                  <a:schemeClr val="accent6">
                    <a:lumMod val="50000"/>
                  </a:schemeClr>
                </a:solidFill>
              </a:rPr>
              <a:t>язане з різного </a:t>
            </a:r>
            <a:r>
              <a:rPr lang="uk-UA" dirty="0" smtClean="0">
                <a:solidFill>
                  <a:schemeClr val="accent6">
                    <a:lumMod val="50000"/>
                  </a:schemeClr>
                </a:solidFill>
              </a:rPr>
              <a:t>роду </a:t>
            </a:r>
            <a:r>
              <a:rPr lang="uk-UA" dirty="0" smtClean="0"/>
              <a:t>деп</a:t>
            </a:r>
            <a:r>
              <a:rPr lang="uk-UA" dirty="0" smtClean="0">
                <a:solidFill>
                  <a:schemeClr val="accent6">
                    <a:lumMod val="50000"/>
                  </a:schemeClr>
                </a:solidFill>
              </a:rPr>
              <a:t>ресіями </a:t>
            </a:r>
            <a:r>
              <a:rPr lang="uk-UA" dirty="0">
                <a:solidFill>
                  <a:schemeClr val="accent6">
                    <a:lumMod val="50000"/>
                  </a:schemeClr>
                </a:solidFill>
              </a:rPr>
              <a:t>рельєфу - </a:t>
            </a:r>
            <a:r>
              <a:rPr lang="uk-UA" dirty="0"/>
              <a:t>запа</a:t>
            </a:r>
            <a:r>
              <a:rPr lang="uk-UA" dirty="0">
                <a:solidFill>
                  <a:schemeClr val="accent6">
                    <a:lumMod val="50000"/>
                  </a:schemeClr>
                </a:solidFill>
              </a:rPr>
              <a:t>динами, долинами </a:t>
            </a:r>
            <a:r>
              <a:rPr lang="uk-UA" dirty="0"/>
              <a:t>рік</a:t>
            </a:r>
            <a:r>
              <a:rPr lang="uk-UA" dirty="0">
                <a:solidFill>
                  <a:schemeClr val="accent6">
                    <a:lumMod val="50000"/>
                  </a:schemeClr>
                </a:solidFill>
              </a:rPr>
              <a:t>, ущелинами тощо. </a:t>
            </a:r>
          </a:p>
        </p:txBody>
      </p:sp>
    </p:spTree>
    <p:extLst>
      <p:ext uri="{BB962C8B-B14F-4D97-AF65-F5344CB8AC3E}">
        <p14:creationId xmlns="" xmlns:p14="http://schemas.microsoft.com/office/powerpoint/2010/main" val="42049060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74915" y="35180"/>
            <a:ext cx="8342201" cy="4572000"/>
          </a:xfrm>
        </p:spPr>
        <p:txBody>
          <a:bodyPr/>
          <a:lstStyle/>
          <a:p>
            <a:pPr marL="0" indent="457200" algn="just">
              <a:buNone/>
            </a:pPr>
            <a:r>
              <a:rPr lang="uk-UA" dirty="0" smtClean="0"/>
              <a:t>Покривні або материкові льодовики утворюються в полярних районах майже на рівні моря. Льодовики цього типу займають величезні площі і мають значну товщину льодового покриву. </a:t>
            </a:r>
            <a:endParaRPr lang="uk-UA" dirty="0"/>
          </a:p>
        </p:txBody>
      </p:sp>
      <p:pic>
        <p:nvPicPr>
          <p:cNvPr id="8194" name="Picture 2" descr="C:\Users\Карина\Desktop\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7992888" cy="49955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284221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2808312"/>
          </a:xfrm>
        </p:spPr>
        <p:txBody>
          <a:bodyPr>
            <a:normAutofit fontScale="92500"/>
          </a:bodyPr>
          <a:lstStyle/>
          <a:p>
            <a:pPr marL="0" indent="457200" algn="just">
              <a:buNone/>
            </a:pPr>
            <a:r>
              <a:rPr lang="uk-UA" dirty="0" smtClean="0"/>
              <a:t>Частина вивідних льодовиків стікає в море і від їх краю відриваються айсберги.</a:t>
            </a:r>
          </a:p>
          <a:p>
            <a:pPr marL="0" indent="457200" algn="just">
              <a:buNone/>
            </a:pPr>
            <a:r>
              <a:rPr lang="uk-UA" dirty="0" smtClean="0"/>
              <a:t>Айсберги часто досягають надзвичайно великих розмірів (декілька кубічних і навіть десятків кубічних кілометрів). Більша частина айсбергу знаходиться під водою і тільки 1/8 його частини виступає над поверхнею води у вигляді льодяної гори висотою в десятки метрів.</a:t>
            </a:r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9218" name="Picture 2" descr="C:\Users\Карина\Desktop\iceberg-768x3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284984"/>
            <a:ext cx="7315200" cy="34956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842645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49188" y="260648"/>
            <a:ext cx="8229600" cy="1512168"/>
          </a:xfrm>
        </p:spPr>
        <p:txBody>
          <a:bodyPr>
            <a:normAutofit fontScale="92500"/>
          </a:bodyPr>
          <a:lstStyle/>
          <a:p>
            <a:pPr marL="0" indent="457200" algn="just">
              <a:buNone/>
            </a:pPr>
            <a:r>
              <a:rPr lang="uk-UA" dirty="0" smtClean="0"/>
              <a:t>До льодовиків проміжного (скандинавського) типу належать плоскогірні льодовики, які утворились на горах з плоскою або </a:t>
            </a:r>
            <a:r>
              <a:rPr lang="uk-UA" dirty="0" err="1" smtClean="0"/>
              <a:t>плосковипуклою</a:t>
            </a:r>
            <a:r>
              <a:rPr lang="uk-UA" dirty="0" smtClean="0"/>
              <a:t> вершиною. </a:t>
            </a:r>
            <a:endParaRPr lang="uk-UA" dirty="0"/>
          </a:p>
        </p:txBody>
      </p:sp>
      <p:pic>
        <p:nvPicPr>
          <p:cNvPr id="10242" name="Picture 2" descr="C:\Users\Карина\Desktop\2855_5284b1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7632848" cy="51241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810774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Карина\Desktop\ledni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967" y="692696"/>
            <a:ext cx="9229493" cy="61529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1080120"/>
          </a:xfrm>
        </p:spPr>
        <p:txBody>
          <a:bodyPr>
            <a:normAutofit fontScale="92500" lnSpcReduction="10000"/>
          </a:bodyPr>
          <a:lstStyle/>
          <a:p>
            <a:pPr marL="0" indent="457200" algn="just">
              <a:buNone/>
            </a:pPr>
            <a:r>
              <a:rPr lang="uk-UA" dirty="0"/>
              <a:t>Льодовики порівняно зі снігом і льодом відіграють важливу роль </a:t>
            </a:r>
            <a:r>
              <a:rPr lang="uk-UA" dirty="0" smtClean="0"/>
              <a:t>у руйнуванні </a:t>
            </a:r>
            <a:r>
              <a:rPr lang="uk-UA" dirty="0"/>
              <a:t>гірських порід, їх трансформуванні та утворенні </a:t>
            </a:r>
            <a:r>
              <a:rPr lang="uk-UA" dirty="0" smtClean="0"/>
              <a:t>нових різновидів</a:t>
            </a:r>
            <a:r>
              <a:rPr lang="uk-UA" dirty="0"/>
              <a:t>. </a:t>
            </a:r>
          </a:p>
        </p:txBody>
      </p:sp>
    </p:spTree>
    <p:extLst>
      <p:ext uri="{BB962C8B-B14F-4D97-AF65-F5344CB8AC3E}">
        <p14:creationId xmlns="" xmlns:p14="http://schemas.microsoft.com/office/powerpoint/2010/main" val="41499739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99592" y="826351"/>
            <a:ext cx="3600400" cy="6016724"/>
          </a:xfrm>
        </p:spPr>
        <p:txBody>
          <a:bodyPr/>
          <a:lstStyle/>
          <a:p>
            <a:pPr marL="0" indent="457200" algn="just">
              <a:buNone/>
            </a:pPr>
            <a:r>
              <a:rPr lang="uk-UA" dirty="0"/>
              <a:t>Процес руйнування гірських порід під час руху льодовика </a:t>
            </a:r>
            <a:r>
              <a:rPr lang="uk-UA" dirty="0" smtClean="0"/>
              <a:t>називається екзарацією </a:t>
            </a:r>
            <a:r>
              <a:rPr lang="uk-UA" dirty="0"/>
              <a:t>або льодовиковою ерозією. Здійснюється вона за рахунок </a:t>
            </a:r>
            <a:r>
              <a:rPr lang="uk-UA" dirty="0" smtClean="0"/>
              <a:t>тиску на </a:t>
            </a:r>
            <a:r>
              <a:rPr lang="uk-UA" dirty="0"/>
              <a:t>ложе та схили долини. </a:t>
            </a:r>
          </a:p>
        </p:txBody>
      </p:sp>
      <p:pic>
        <p:nvPicPr>
          <p:cNvPr id="12290" name="Picture 2" descr="C:\Users\Карина\Desktop\1000358_PH042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20688"/>
            <a:ext cx="3704985" cy="51526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211891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188640"/>
            <a:ext cx="8229600" cy="4572000"/>
          </a:xfrm>
        </p:spPr>
        <p:txBody>
          <a:bodyPr/>
          <a:lstStyle/>
          <a:p>
            <a:pPr marL="0" indent="457200" algn="just">
              <a:buNone/>
            </a:pPr>
            <a:r>
              <a:rPr lang="uk-UA" dirty="0"/>
              <a:t>В процесі руху льодовика по гірській долині, відбувається подальше </a:t>
            </a:r>
            <a:r>
              <a:rPr lang="uk-UA" dirty="0" smtClean="0"/>
              <a:t>її поглиблення </a:t>
            </a:r>
            <a:r>
              <a:rPr lang="uk-UA" dirty="0"/>
              <a:t>і розширення. Долина набуває форми великого корита - </a:t>
            </a:r>
            <a:r>
              <a:rPr lang="uk-UA" dirty="0" smtClean="0"/>
              <a:t>трогу. Трогові </a:t>
            </a:r>
            <a:r>
              <a:rPr lang="uk-UA" dirty="0"/>
              <a:t>долини більш прямі, ніж ерозійні. </a:t>
            </a:r>
          </a:p>
        </p:txBody>
      </p:sp>
      <p:pic>
        <p:nvPicPr>
          <p:cNvPr id="13314" name="Picture 2" descr="C:\Users\Карина\Desktop\image0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564" y="1916832"/>
            <a:ext cx="6984776" cy="45083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717427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Карина\Desktop\fjords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1725" y="-387424"/>
            <a:ext cx="9655725" cy="72454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4572000"/>
          </a:xfrm>
        </p:spPr>
        <p:txBody>
          <a:bodyPr/>
          <a:lstStyle/>
          <a:p>
            <a:pPr marL="0" indent="457200" algn="just">
              <a:buNone/>
            </a:pPr>
            <a:r>
              <a:rPr lang="uk-UA" dirty="0"/>
              <a:t>Дно їх широке і плоске, </a:t>
            </a:r>
            <a:r>
              <a:rPr lang="uk-UA" dirty="0" smtClean="0"/>
              <a:t>вкрите мореною </a:t>
            </a:r>
            <a:r>
              <a:rPr lang="uk-UA" dirty="0"/>
              <a:t>(</a:t>
            </a:r>
            <a:r>
              <a:rPr lang="uk-UA" dirty="0" err="1"/>
              <a:t>перевідкладеними</a:t>
            </a:r>
            <a:r>
              <a:rPr lang="uk-UA" dirty="0"/>
              <a:t> льодовиковими відкладами). Трогові </a:t>
            </a:r>
            <a:r>
              <a:rPr lang="uk-UA" dirty="0" smtClean="0"/>
              <a:t>долини, розташовані </a:t>
            </a:r>
            <a:r>
              <a:rPr lang="uk-UA" dirty="0"/>
              <a:t>на березі моря і залиті водою під час трансгресії </a:t>
            </a:r>
            <a:r>
              <a:rPr lang="uk-UA" dirty="0" smtClean="0"/>
              <a:t>моря, називаються </a:t>
            </a:r>
            <a:r>
              <a:rPr lang="uk-UA" u="sng" dirty="0"/>
              <a:t>фіордами</a:t>
            </a:r>
            <a:r>
              <a:rPr lang="uk-UA" dirty="0"/>
              <a:t>. Для них також характерні висячі долини і </a:t>
            </a:r>
            <a:r>
              <a:rPr lang="uk-UA" dirty="0" smtClean="0"/>
              <a:t>падаючі водограї</a:t>
            </a:r>
            <a:r>
              <a:rPr lang="uk-UA" dirty="0"/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12072400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Карина\Desktop\SDC138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6967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4572000"/>
          </a:xfrm>
        </p:spPr>
        <p:txBody>
          <a:bodyPr/>
          <a:lstStyle/>
          <a:p>
            <a:pPr marL="0" indent="457200" algn="just">
              <a:buNone/>
            </a:pPr>
            <a:r>
              <a:rPr lang="uk-UA" dirty="0"/>
              <a:t>Кучеряві скелі - це згладжені льодовиком групи скелястих пагорбів, </a:t>
            </a:r>
            <a:r>
              <a:rPr lang="uk-UA" dirty="0" smtClean="0"/>
              <a:t>які надають </a:t>
            </a:r>
            <a:r>
              <a:rPr lang="uk-UA" dirty="0"/>
              <a:t>поверхні хвилястого вигляду. Вони являють собою більш дрібні, </a:t>
            </a:r>
            <a:r>
              <a:rPr lang="uk-UA" dirty="0" smtClean="0"/>
              <a:t>ніж окремі </a:t>
            </a:r>
            <a:r>
              <a:rPr lang="uk-UA" dirty="0"/>
              <a:t>баранячі лоби, виступи кристалічних порід.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28328"/>
          </a:xfrm>
        </p:spPr>
        <p:txBody>
          <a:bodyPr>
            <a:normAutofit/>
          </a:bodyPr>
          <a:lstStyle/>
          <a:p>
            <a:pPr algn="ctr"/>
            <a:r>
              <a:rPr lang="uk-UA" sz="3600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Кучеряві скелі</a:t>
            </a:r>
            <a:endParaRPr lang="uk-UA" sz="3600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289501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other of Cactus\Desktop\16253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013" y="0"/>
            <a:ext cx="1086592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899248"/>
          </a:xfrm>
        </p:spPr>
        <p:txBody>
          <a:bodyPr>
            <a:normAutofit/>
          </a:bodyPr>
          <a:lstStyle/>
          <a:p>
            <a:pPr marL="0" indent="457200" algn="just">
              <a:buNone/>
            </a:pPr>
            <a:r>
              <a:rPr lang="uk-UA" sz="2400" dirty="0">
                <a:solidFill>
                  <a:schemeClr val="bg1"/>
                </a:solidFill>
              </a:rPr>
              <a:t>Повітряні течії в атмосфері є одним із найважливіших факторів, </a:t>
            </a:r>
            <a:r>
              <a:rPr lang="uk-UA" sz="2400" dirty="0" smtClean="0">
                <a:solidFill>
                  <a:schemeClr val="bg1"/>
                </a:solidFill>
              </a:rPr>
              <a:t>що визначають </a:t>
            </a:r>
            <a:r>
              <a:rPr lang="uk-UA" sz="2400" dirty="0">
                <a:solidFill>
                  <a:schemeClr val="bg1"/>
                </a:solidFill>
              </a:rPr>
              <a:t>інтенсивність геологічних процесів на поверхні Землі</a:t>
            </a:r>
            <a:r>
              <a:rPr lang="uk-UA" sz="2400" dirty="0" smtClean="0">
                <a:solidFill>
                  <a:schemeClr val="bg1"/>
                </a:solidFill>
              </a:rPr>
              <a:t>.</a:t>
            </a:r>
          </a:p>
          <a:p>
            <a:pPr marL="0" indent="457200" algn="just">
              <a:buNone/>
            </a:pPr>
            <a:r>
              <a:rPr lang="uk-UA" sz="2400" dirty="0" smtClean="0"/>
              <a:t>Доповнюють </a:t>
            </a:r>
            <a:r>
              <a:rPr lang="uk-UA" sz="2400" dirty="0"/>
              <a:t>його зміни густини атмосфери </a:t>
            </a:r>
            <a:r>
              <a:rPr lang="uk-UA" sz="2400" dirty="0" smtClean="0"/>
              <a:t>, </a:t>
            </a:r>
            <a:r>
              <a:rPr lang="uk-UA" sz="2400" dirty="0"/>
              <a:t>рельєф </a:t>
            </a:r>
            <a:r>
              <a:rPr lang="uk-UA" sz="2400" dirty="0" smtClean="0"/>
              <a:t>поверхні, наявність </a:t>
            </a:r>
            <a:r>
              <a:rPr lang="uk-UA" sz="2400" dirty="0"/>
              <a:t>рослинності, щільність забудови тощо</a:t>
            </a:r>
            <a:r>
              <a:rPr lang="uk-UA" sz="2400" dirty="0" smtClean="0"/>
              <a:t>.</a:t>
            </a:r>
          </a:p>
          <a:p>
            <a:pPr marL="0" indent="457200" algn="just">
              <a:buNone/>
            </a:pPr>
            <a:r>
              <a:rPr lang="uk-UA" sz="2400" dirty="0"/>
              <a:t>В результаті постійного руху повітряних мас атмосфери відбувається тепло- і </a:t>
            </a:r>
            <a:r>
              <a:rPr lang="uk-UA" sz="2400" dirty="0" smtClean="0"/>
              <a:t>вологообмін між </a:t>
            </a:r>
            <a:r>
              <a:rPr lang="uk-UA" sz="2400" dirty="0"/>
              <a:t>континентами та океанами, екваторіальними та арктичними </a:t>
            </a:r>
            <a:r>
              <a:rPr lang="uk-UA" sz="2400" dirty="0" smtClean="0"/>
              <a:t>зонами, виникають </a:t>
            </a:r>
            <a:r>
              <a:rPr lang="uk-UA" sz="2400" dirty="0"/>
              <a:t>морські течії і хвилі.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28328"/>
          </a:xfrm>
        </p:spPr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3600" b="1" spc="0" dirty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Геологічна діяльність вітру.</a:t>
            </a:r>
          </a:p>
        </p:txBody>
      </p:sp>
    </p:spTree>
    <p:extLst>
      <p:ext uri="{BB962C8B-B14F-4D97-AF65-F5344CB8AC3E}">
        <p14:creationId xmlns="" xmlns:p14="http://schemas.microsoft.com/office/powerpoint/2010/main" val="3938004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188640"/>
            <a:ext cx="8229600" cy="2448272"/>
          </a:xfrm>
        </p:spPr>
        <p:txBody>
          <a:bodyPr>
            <a:normAutofit fontScale="92500"/>
          </a:bodyPr>
          <a:lstStyle/>
          <a:p>
            <a:pPr marL="0" indent="457200" algn="just">
              <a:buNone/>
            </a:pPr>
            <a:r>
              <a:rPr lang="uk-UA" dirty="0" err="1" smtClean="0"/>
              <a:t>Морени</a:t>
            </a:r>
            <a:r>
              <a:rPr lang="uk-UA" dirty="0" smtClean="0"/>
              <a:t> - скупчення погано відсортованих і </a:t>
            </a:r>
            <a:r>
              <a:rPr lang="uk-UA" dirty="0" err="1" smtClean="0"/>
              <a:t>різновеликих</a:t>
            </a:r>
            <a:r>
              <a:rPr lang="uk-UA" dirty="0" smtClean="0"/>
              <a:t> уламків порід. Розрізняють рухомі </a:t>
            </a:r>
            <a:r>
              <a:rPr lang="uk-UA" dirty="0" err="1" smtClean="0"/>
              <a:t>морени</a:t>
            </a:r>
            <a:r>
              <a:rPr lang="uk-UA" dirty="0" smtClean="0"/>
              <a:t>, які пересуваються разом з льодовиком у вмерзлому стані, і нерухомі, які залишилися на поверхні Землі після танення льодовика. Рухомі </a:t>
            </a:r>
            <a:r>
              <a:rPr lang="uk-UA" dirty="0" err="1" smtClean="0"/>
              <a:t>морени</a:t>
            </a:r>
            <a:r>
              <a:rPr lang="uk-UA" dirty="0" smtClean="0"/>
              <a:t> в свою чергу діляться на поверхневі (в </a:t>
            </a:r>
            <a:r>
              <a:rPr lang="uk-UA" dirty="0" err="1" smtClean="0"/>
              <a:t>т.ч</a:t>
            </a:r>
            <a:r>
              <a:rPr lang="uk-UA" dirty="0" smtClean="0"/>
              <a:t>. серединні), внутрішні та донні.</a:t>
            </a:r>
            <a:endParaRPr lang="uk-UA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139" t="32768" r="34944" b="37402"/>
          <a:stretch/>
        </p:blipFill>
        <p:spPr bwMode="auto">
          <a:xfrm>
            <a:off x="539552" y="2564904"/>
            <a:ext cx="4672110" cy="3575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436096" y="3105835"/>
            <a:ext cx="33123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1 – </a:t>
            </a:r>
            <a:r>
              <a:rPr lang="ru-RU" sz="2400" dirty="0" err="1"/>
              <a:t>бокова</a:t>
            </a:r>
            <a:r>
              <a:rPr lang="ru-RU" sz="2400" dirty="0"/>
              <a:t> морена; </a:t>
            </a:r>
            <a:endParaRPr lang="ru-RU" sz="2400" dirty="0" smtClean="0"/>
          </a:p>
          <a:p>
            <a:r>
              <a:rPr lang="ru-RU" sz="2400" dirty="0" smtClean="0"/>
              <a:t>2 </a:t>
            </a:r>
            <a:r>
              <a:rPr lang="ru-RU" sz="2400" dirty="0"/>
              <a:t>– </a:t>
            </a:r>
            <a:r>
              <a:rPr lang="ru-RU" sz="2400" dirty="0" err="1"/>
              <a:t>серединна</a:t>
            </a:r>
            <a:r>
              <a:rPr lang="ru-RU" sz="2400" dirty="0"/>
              <a:t>; </a:t>
            </a:r>
            <a:endParaRPr lang="ru-RU" sz="2400" dirty="0" smtClean="0"/>
          </a:p>
          <a:p>
            <a:r>
              <a:rPr lang="ru-RU" sz="2400" dirty="0" smtClean="0"/>
              <a:t>3 </a:t>
            </a:r>
            <a:r>
              <a:rPr lang="ru-RU" sz="2400" dirty="0"/>
              <a:t>– </a:t>
            </a:r>
            <a:r>
              <a:rPr lang="ru-RU" sz="2400" dirty="0" err="1"/>
              <a:t>внутрішня</a:t>
            </a:r>
            <a:r>
              <a:rPr lang="ru-RU" sz="2400" dirty="0"/>
              <a:t>; </a:t>
            </a:r>
            <a:endParaRPr lang="ru-RU" sz="2400" dirty="0" smtClean="0"/>
          </a:p>
          <a:p>
            <a:r>
              <a:rPr lang="ru-RU" sz="2400" dirty="0" smtClean="0"/>
              <a:t>4 </a:t>
            </a:r>
            <a:r>
              <a:rPr lang="ru-RU" sz="2400" dirty="0"/>
              <a:t>- донна</a:t>
            </a:r>
            <a:endParaRPr lang="uk-UA" sz="2400" dirty="0"/>
          </a:p>
        </p:txBody>
      </p:sp>
    </p:spTree>
    <p:extLst>
      <p:ext uri="{BB962C8B-B14F-4D97-AF65-F5344CB8AC3E}">
        <p14:creationId xmlns="" xmlns:p14="http://schemas.microsoft.com/office/powerpoint/2010/main" val="26169377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404664"/>
            <a:ext cx="8964488" cy="684312"/>
          </a:xfrm>
        </p:spPr>
        <p:txBody>
          <a:bodyPr>
            <a:normAutofit fontScale="90000"/>
          </a:bodyPr>
          <a:lstStyle/>
          <a:p>
            <a:r>
              <a:rPr lang="uk-UA" sz="2400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</a:rPr>
              <a:t>Схема співвідношення льодовикових і водно льодовикових форм</a:t>
            </a:r>
            <a:endParaRPr lang="uk-UA" sz="2400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845" t="25988" r="27892" b="25536"/>
          <a:stretch/>
        </p:blipFill>
        <p:spPr bwMode="auto">
          <a:xfrm>
            <a:off x="683568" y="1340768"/>
            <a:ext cx="7658523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2532331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Ð°ÑÑÐ¸Ð½ÐºÐ¸ Ð¿Ð¾ Ð·Ð°Ð¿ÑÐ¾ÑÑ ÐÐ·Ñ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352928" cy="60264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548680"/>
            <a:ext cx="7704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uk-UA" sz="2400" b="1" dirty="0" err="1">
                <a:solidFill>
                  <a:schemeClr val="bg1"/>
                </a:solidFill>
              </a:rPr>
              <a:t>Ози</a:t>
            </a:r>
            <a:r>
              <a:rPr lang="uk-UA" sz="2400" dirty="0">
                <a:solidFill>
                  <a:schemeClr val="bg1"/>
                </a:solidFill>
              </a:rPr>
              <a:t> - це лінійно витягнуті моренні гряди довжиною до десятків кілометрів, шириною 40-100 м і висотою 20-30 м. </a:t>
            </a:r>
          </a:p>
        </p:txBody>
      </p:sp>
    </p:spTree>
    <p:extLst>
      <p:ext uri="{BB962C8B-B14F-4D97-AF65-F5344CB8AC3E}">
        <p14:creationId xmlns="" xmlns:p14="http://schemas.microsoft.com/office/powerpoint/2010/main" val="22029575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ÐÐ°ÑÑÐ¸Ð½ÐºÐ¸ Ð¿Ð¾ Ð·Ð°Ð¿ÑÐ¾ÑÑ ÐÐ°Ð½Ð´ÑÑ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24" y="1844824"/>
            <a:ext cx="8199552" cy="46807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2224" y="275164"/>
            <a:ext cx="84249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uk-UA" sz="2400" b="1" dirty="0">
                <a:solidFill>
                  <a:schemeClr val="bg1"/>
                </a:solidFill>
              </a:rPr>
              <a:t>Зандри</a:t>
            </a:r>
            <a:r>
              <a:rPr lang="uk-UA" sz="2400" dirty="0">
                <a:solidFill>
                  <a:schemeClr val="bg1"/>
                </a:solidFill>
              </a:rPr>
              <a:t> - це полого-хвилясті рівнини, що </a:t>
            </a:r>
            <a:r>
              <a:rPr lang="uk-UA" sz="2400" dirty="0" err="1">
                <a:solidFill>
                  <a:schemeClr val="bg1"/>
                </a:solidFill>
              </a:rPr>
              <a:t>розташовуютьсябезпосередньо</a:t>
            </a:r>
            <a:r>
              <a:rPr lang="uk-UA" sz="2400" dirty="0">
                <a:solidFill>
                  <a:schemeClr val="bg1"/>
                </a:solidFill>
              </a:rPr>
              <a:t> за зовнішнім краєм кінцевих </a:t>
            </a:r>
            <a:r>
              <a:rPr lang="uk-UA" sz="2400" dirty="0" err="1">
                <a:solidFill>
                  <a:schemeClr val="bg1"/>
                </a:solidFill>
              </a:rPr>
              <a:t>морен</a:t>
            </a:r>
            <a:r>
              <a:rPr lang="uk-UA" sz="2400" dirty="0">
                <a:solidFill>
                  <a:schemeClr val="bg1"/>
                </a:solidFill>
              </a:rPr>
              <a:t>, тобто за межами дії льодовика. Складені вони, перемитим флювіогляціальними водами, піском.</a:t>
            </a:r>
          </a:p>
        </p:txBody>
      </p:sp>
    </p:spTree>
    <p:extLst>
      <p:ext uri="{BB962C8B-B14F-4D97-AF65-F5344CB8AC3E}">
        <p14:creationId xmlns="" xmlns:p14="http://schemas.microsoft.com/office/powerpoint/2010/main" val="21061859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064896" cy="60486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84784" y="548680"/>
            <a:ext cx="61744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uk-UA" sz="2400" b="1" dirty="0" err="1" smtClean="0">
                <a:solidFill>
                  <a:schemeClr val="bg1"/>
                </a:solidFill>
              </a:rPr>
              <a:t>Друмліни</a:t>
            </a:r>
            <a:r>
              <a:rPr lang="uk-UA" sz="2400" dirty="0" smtClean="0">
                <a:solidFill>
                  <a:schemeClr val="bg1"/>
                </a:solidFill>
              </a:rPr>
              <a:t> - це продовгуваті пагорби, які розташовані в напрямі руху льодовика в районі накопичення основної </a:t>
            </a:r>
            <a:r>
              <a:rPr lang="uk-UA" sz="2400" dirty="0" err="1" smtClean="0">
                <a:solidFill>
                  <a:schemeClr val="bg1"/>
                </a:solidFill>
              </a:rPr>
              <a:t>морени</a:t>
            </a:r>
            <a:r>
              <a:rPr lang="uk-UA" sz="2400" dirty="0" smtClean="0">
                <a:solidFill>
                  <a:schemeClr val="bg1"/>
                </a:solidFill>
              </a:rPr>
              <a:t>.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4005064"/>
            <a:ext cx="82089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uk-UA" sz="2400" b="1" dirty="0" err="1"/>
              <a:t>Прильодовикові</a:t>
            </a:r>
            <a:r>
              <a:rPr lang="uk-UA" sz="2400" dirty="0"/>
              <a:t> флювіогляціальні відклади утворюються перед фронтом льодовика талими водами, які витікають з-під нього.</a:t>
            </a:r>
          </a:p>
          <a:p>
            <a:pPr indent="457200"/>
            <a:r>
              <a:rPr lang="uk-UA" sz="2400" b="1" dirty="0" err="1"/>
              <a:t>Внутрішньольодовикові</a:t>
            </a:r>
            <a:r>
              <a:rPr lang="uk-UA" sz="2400" dirty="0"/>
              <a:t> флювіогляціальні відклади утворюються талими водами в підльодовикових тунелях, промоїнах і проталинах у товщі льоду.</a:t>
            </a:r>
          </a:p>
        </p:txBody>
      </p:sp>
    </p:spTree>
    <p:extLst>
      <p:ext uri="{BB962C8B-B14F-4D97-AF65-F5344CB8AC3E}">
        <p14:creationId xmlns="" xmlns:p14="http://schemas.microsoft.com/office/powerpoint/2010/main" val="16215423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8277127" cy="57606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008258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1"/>
            <a:ext cx="8229600" cy="761728"/>
          </a:xfrm>
        </p:spPr>
        <p:txBody>
          <a:bodyPr/>
          <a:lstStyle/>
          <a:p>
            <a:pPr algn="ctr"/>
            <a:r>
              <a:rPr lang="ru-RU" b="1" dirty="0" err="1">
                <a:solidFill>
                  <a:schemeClr val="bg1"/>
                </a:solidFill>
              </a:rPr>
              <a:t>Світовий</a:t>
            </a:r>
            <a:r>
              <a:rPr lang="ru-RU" b="1" dirty="0">
                <a:solidFill>
                  <a:schemeClr val="bg1"/>
                </a:solidFill>
              </a:rPr>
              <a:t>  океан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78" y="1018929"/>
            <a:ext cx="8223222" cy="54344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7200" y="1202353"/>
            <a:ext cx="836327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chemeClr val="bg1"/>
                </a:solidFill>
              </a:rPr>
              <a:t>Світовий</a:t>
            </a:r>
            <a:r>
              <a:rPr lang="ru-RU" sz="2400" b="1" dirty="0">
                <a:solidFill>
                  <a:schemeClr val="bg1"/>
                </a:solidFill>
              </a:rPr>
              <a:t>  океан  </a:t>
            </a:r>
            <a:r>
              <a:rPr lang="ru-RU" sz="2400" dirty="0">
                <a:solidFill>
                  <a:schemeClr val="bg1"/>
                </a:solidFill>
              </a:rPr>
              <a:t>-  </a:t>
            </a:r>
            <a:r>
              <a:rPr lang="ru-RU" sz="2400" dirty="0" err="1">
                <a:solidFill>
                  <a:schemeClr val="bg1"/>
                </a:solidFill>
              </a:rPr>
              <a:t>це</a:t>
            </a:r>
            <a:r>
              <a:rPr lang="ru-RU" sz="2400" dirty="0">
                <a:solidFill>
                  <a:schemeClr val="bg1"/>
                </a:solidFill>
              </a:rPr>
              <a:t>  </a:t>
            </a:r>
            <a:r>
              <a:rPr lang="ru-RU" sz="2400" dirty="0" err="1">
                <a:solidFill>
                  <a:schemeClr val="bg1"/>
                </a:solidFill>
              </a:rPr>
              <a:t>суцільна</a:t>
            </a:r>
            <a:r>
              <a:rPr lang="ru-RU" sz="2400" dirty="0">
                <a:solidFill>
                  <a:schemeClr val="bg1"/>
                </a:solidFill>
              </a:rPr>
              <a:t>  </a:t>
            </a:r>
            <a:r>
              <a:rPr lang="ru-RU" sz="2400" dirty="0" err="1">
                <a:solidFill>
                  <a:schemeClr val="bg1"/>
                </a:solidFill>
              </a:rPr>
              <a:t>водна</a:t>
            </a:r>
            <a:r>
              <a:rPr lang="ru-RU" sz="2400" dirty="0">
                <a:solidFill>
                  <a:schemeClr val="bg1"/>
                </a:solidFill>
              </a:rPr>
              <a:t>  </a:t>
            </a:r>
            <a:r>
              <a:rPr lang="ru-RU" sz="2400" dirty="0" err="1">
                <a:solidFill>
                  <a:schemeClr val="bg1"/>
                </a:solidFill>
              </a:rPr>
              <a:t>оболонка</a:t>
            </a:r>
            <a:r>
              <a:rPr lang="ru-RU" sz="2400" dirty="0">
                <a:solidFill>
                  <a:schemeClr val="bg1"/>
                </a:solidFill>
              </a:rPr>
              <a:t>  </a:t>
            </a:r>
            <a:r>
              <a:rPr lang="ru-RU" sz="2400" dirty="0" err="1">
                <a:solidFill>
                  <a:schemeClr val="bg1"/>
                </a:solidFill>
              </a:rPr>
              <a:t>планети</a:t>
            </a:r>
            <a:r>
              <a:rPr lang="ru-RU" sz="2400" dirty="0">
                <a:solidFill>
                  <a:schemeClr val="bg1"/>
                </a:solidFill>
              </a:rPr>
              <a:t>,  </a:t>
            </a:r>
            <a:r>
              <a:rPr lang="ru-RU" sz="2400" dirty="0" err="1">
                <a:solidFill>
                  <a:schemeClr val="bg1"/>
                </a:solidFill>
              </a:rPr>
              <a:t>що</a:t>
            </a:r>
            <a:r>
              <a:rPr lang="ru-RU" sz="2400" dirty="0">
                <a:solidFill>
                  <a:schemeClr val="bg1"/>
                </a:solidFill>
              </a:rPr>
              <a:t>  </a:t>
            </a:r>
            <a:r>
              <a:rPr lang="ru-RU" sz="2400" dirty="0" err="1">
                <a:solidFill>
                  <a:schemeClr val="bg1"/>
                </a:solidFill>
              </a:rPr>
              <a:t>оточує</a:t>
            </a:r>
            <a:r>
              <a:rPr lang="ru-RU" sz="2400" dirty="0">
                <a:solidFill>
                  <a:schemeClr val="bg1"/>
                </a:solidFill>
              </a:rPr>
              <a:t> материки  та  </a:t>
            </a:r>
            <a:r>
              <a:rPr lang="ru-RU" sz="2400" dirty="0" err="1">
                <a:solidFill>
                  <a:schemeClr val="bg1"/>
                </a:solidFill>
              </a:rPr>
              <a:t>острови</a:t>
            </a:r>
            <a:r>
              <a:rPr lang="ru-RU" sz="2400" dirty="0">
                <a:solidFill>
                  <a:schemeClr val="bg1"/>
                </a:solidFill>
              </a:rPr>
              <a:t>  і  </a:t>
            </a:r>
            <a:r>
              <a:rPr lang="ru-RU" sz="2400" dirty="0" err="1">
                <a:solidFill>
                  <a:schemeClr val="bg1"/>
                </a:solidFill>
              </a:rPr>
              <a:t>характеризується</a:t>
            </a:r>
            <a:r>
              <a:rPr lang="ru-RU" sz="2400" dirty="0">
                <a:solidFill>
                  <a:schemeClr val="bg1"/>
                </a:solidFill>
              </a:rPr>
              <a:t>  </a:t>
            </a:r>
            <a:r>
              <a:rPr lang="ru-RU" sz="2400" dirty="0" err="1">
                <a:solidFill>
                  <a:schemeClr val="bg1"/>
                </a:solidFill>
              </a:rPr>
              <a:t>спільним</a:t>
            </a:r>
            <a:r>
              <a:rPr lang="ru-RU" sz="2400" dirty="0">
                <a:solidFill>
                  <a:schemeClr val="bg1"/>
                </a:solidFill>
              </a:rPr>
              <a:t>  </a:t>
            </a:r>
            <a:r>
              <a:rPr lang="ru-RU" sz="2400" dirty="0" err="1">
                <a:solidFill>
                  <a:schemeClr val="bg1"/>
                </a:solidFill>
              </a:rPr>
              <a:t>сольовим</a:t>
            </a:r>
            <a:r>
              <a:rPr lang="ru-RU" sz="2400" dirty="0">
                <a:solidFill>
                  <a:schemeClr val="bg1"/>
                </a:solidFill>
              </a:rPr>
              <a:t>  складом. </a:t>
            </a:r>
          </a:p>
          <a:p>
            <a:r>
              <a:rPr lang="ru-RU" sz="2400" dirty="0" err="1">
                <a:solidFill>
                  <a:schemeClr val="bg1"/>
                </a:solidFill>
              </a:rPr>
              <a:t>Світовий</a:t>
            </a:r>
            <a:r>
              <a:rPr lang="ru-RU" sz="2400" dirty="0">
                <a:solidFill>
                  <a:schemeClr val="bg1"/>
                </a:solidFill>
              </a:rPr>
              <a:t> океан </a:t>
            </a:r>
            <a:r>
              <a:rPr lang="ru-RU" sz="2400" dirty="0" err="1">
                <a:solidFill>
                  <a:schemeClr val="bg1"/>
                </a:solidFill>
              </a:rPr>
              <a:t>займає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більше</a:t>
            </a:r>
            <a:r>
              <a:rPr lang="ru-RU" sz="2400" dirty="0">
                <a:solidFill>
                  <a:schemeClr val="bg1"/>
                </a:solidFill>
              </a:rPr>
              <a:t> 361 млн. км² (70,8%) </a:t>
            </a:r>
            <a:r>
              <a:rPr lang="ru-RU" sz="2400" dirty="0" err="1">
                <a:solidFill>
                  <a:schemeClr val="bg1"/>
                </a:solidFill>
              </a:rPr>
              <a:t>земної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поверхні</a:t>
            </a:r>
            <a:r>
              <a:rPr lang="ru-RU" sz="2400" dirty="0">
                <a:solidFill>
                  <a:schemeClr val="bg1"/>
                </a:solidFill>
              </a:rPr>
              <a:t>. У </a:t>
            </a:r>
            <a:r>
              <a:rPr lang="ru-RU" sz="2400" dirty="0" err="1">
                <a:solidFill>
                  <a:schemeClr val="bg1"/>
                </a:solidFill>
              </a:rPr>
              <a:t>ньому</a:t>
            </a:r>
            <a:r>
              <a:rPr lang="ru-RU" sz="2400" dirty="0">
                <a:solidFill>
                  <a:schemeClr val="bg1"/>
                </a:solidFill>
              </a:rPr>
              <a:t>  </a:t>
            </a:r>
            <a:r>
              <a:rPr lang="ru-RU" sz="2400" dirty="0" err="1">
                <a:solidFill>
                  <a:schemeClr val="bg1"/>
                </a:solidFill>
              </a:rPr>
              <a:t>зосереджено</a:t>
            </a:r>
            <a:r>
              <a:rPr lang="ru-RU" sz="2400" dirty="0">
                <a:solidFill>
                  <a:schemeClr val="bg1"/>
                </a:solidFill>
              </a:rPr>
              <a:t> 1370 млн. км³ (96,5%) </a:t>
            </a:r>
            <a:r>
              <a:rPr lang="ru-RU" sz="2400" dirty="0" err="1">
                <a:solidFill>
                  <a:schemeClr val="bg1"/>
                </a:solidFill>
              </a:rPr>
              <a:t>усіх</a:t>
            </a:r>
            <a:r>
              <a:rPr lang="ru-RU" sz="2400" dirty="0">
                <a:solidFill>
                  <a:schemeClr val="bg1"/>
                </a:solidFill>
              </a:rPr>
              <a:t> вод </a:t>
            </a:r>
            <a:r>
              <a:rPr lang="ru-RU" sz="2400" dirty="0" err="1">
                <a:solidFill>
                  <a:schemeClr val="bg1"/>
                </a:solidFill>
              </a:rPr>
              <a:t>планети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 smtClean="0"/>
          </a:p>
          <a:p>
            <a:r>
              <a:rPr lang="ru-RU" sz="2400" dirty="0"/>
              <a:t>Води </a:t>
            </a:r>
            <a:r>
              <a:rPr lang="ru-RU" sz="2400" dirty="0" err="1"/>
              <a:t>Світового</a:t>
            </a:r>
            <a:r>
              <a:rPr lang="ru-RU" sz="2400" dirty="0"/>
              <a:t> океану </a:t>
            </a:r>
            <a:r>
              <a:rPr lang="ru-RU" sz="2400" dirty="0" err="1"/>
              <a:t>виконують</a:t>
            </a:r>
            <a:r>
              <a:rPr lang="ru-RU" sz="2400" dirty="0"/>
              <a:t>  </a:t>
            </a:r>
            <a:r>
              <a:rPr lang="ru-RU" sz="2400" dirty="0" err="1"/>
              <a:t>значну</a:t>
            </a:r>
            <a:r>
              <a:rPr lang="ru-RU" sz="2400" dirty="0"/>
              <a:t>  </a:t>
            </a:r>
            <a:r>
              <a:rPr lang="ru-RU" sz="2400" dirty="0" err="1"/>
              <a:t>геологічну</a:t>
            </a:r>
            <a:r>
              <a:rPr lang="ru-RU" sz="2400" dirty="0"/>
              <a:t>  роботу.  </a:t>
            </a:r>
            <a:r>
              <a:rPr lang="ru-RU" sz="2400" dirty="0" err="1"/>
              <a:t>Це</a:t>
            </a:r>
            <a:r>
              <a:rPr lang="ru-RU" sz="2400" dirty="0"/>
              <a:t>  один  з  </a:t>
            </a:r>
            <a:r>
              <a:rPr lang="ru-RU" sz="2400" dirty="0" err="1"/>
              <a:t>найважливіших</a:t>
            </a:r>
            <a:r>
              <a:rPr lang="ru-RU" sz="2400" dirty="0"/>
              <a:t>  </a:t>
            </a:r>
            <a:r>
              <a:rPr lang="ru-RU" sz="2400" dirty="0" err="1"/>
              <a:t>факторів</a:t>
            </a:r>
            <a:r>
              <a:rPr lang="ru-RU" sz="2400" dirty="0"/>
              <a:t>, </a:t>
            </a:r>
          </a:p>
          <a:p>
            <a:r>
              <a:rPr lang="ru-RU" sz="2400" dirty="0" err="1"/>
              <a:t>який</a:t>
            </a:r>
            <a:r>
              <a:rPr lang="ru-RU" sz="2400" dirty="0"/>
              <a:t>  </a:t>
            </a:r>
            <a:r>
              <a:rPr lang="ru-RU" sz="2400" dirty="0" err="1"/>
              <a:t>впливає</a:t>
            </a:r>
            <a:r>
              <a:rPr lang="ru-RU" sz="2400" dirty="0"/>
              <a:t>  на  </a:t>
            </a:r>
            <a:r>
              <a:rPr lang="ru-RU" sz="2400" dirty="0" err="1"/>
              <a:t>формування</a:t>
            </a:r>
            <a:r>
              <a:rPr lang="ru-RU" sz="2400" dirty="0"/>
              <a:t>  </a:t>
            </a:r>
            <a:r>
              <a:rPr lang="ru-RU" sz="2400" dirty="0" err="1"/>
              <a:t>рельєфу</a:t>
            </a:r>
            <a:r>
              <a:rPr lang="ru-RU" sz="2400" dirty="0"/>
              <a:t>  </a:t>
            </a:r>
            <a:r>
              <a:rPr lang="ru-RU" sz="2400" dirty="0" err="1"/>
              <a:t>суші</a:t>
            </a:r>
            <a:r>
              <a:rPr lang="ru-RU" sz="2400" dirty="0"/>
              <a:t>  та  </a:t>
            </a:r>
            <a:r>
              <a:rPr lang="ru-RU" sz="2400" dirty="0" err="1"/>
              <a:t>підводних</a:t>
            </a:r>
            <a:r>
              <a:rPr lang="ru-RU" sz="2400" dirty="0"/>
              <a:t>  </a:t>
            </a:r>
            <a:r>
              <a:rPr lang="ru-RU" sz="2400" dirty="0" err="1"/>
              <a:t>океанічних</a:t>
            </a:r>
            <a:r>
              <a:rPr lang="ru-RU" sz="2400" dirty="0"/>
              <a:t> </a:t>
            </a:r>
            <a:r>
              <a:rPr lang="ru-RU" sz="2400" dirty="0" smtClean="0"/>
              <a:t> </a:t>
            </a:r>
            <a:r>
              <a:rPr lang="ru-RU" sz="2400" dirty="0" err="1" smtClean="0"/>
              <a:t>просторів</a:t>
            </a:r>
            <a:r>
              <a:rPr lang="ru-RU" sz="2400" dirty="0"/>
              <a:t>,  </a:t>
            </a:r>
            <a:r>
              <a:rPr lang="ru-RU" sz="2400" dirty="0" err="1"/>
              <a:t>відкладання</a:t>
            </a:r>
            <a:r>
              <a:rPr lang="ru-RU" sz="2400" dirty="0"/>
              <a:t>  </a:t>
            </a:r>
            <a:r>
              <a:rPr lang="ru-RU" sz="2400" dirty="0" err="1"/>
              <a:t>осадових</a:t>
            </a:r>
            <a:r>
              <a:rPr lang="ru-RU" sz="2400" dirty="0"/>
              <a:t>  </a:t>
            </a:r>
            <a:r>
              <a:rPr lang="ru-RU" sz="2400" dirty="0" err="1"/>
              <a:t>гірських</a:t>
            </a:r>
            <a:r>
              <a:rPr lang="ru-RU" sz="2400" dirty="0"/>
              <a:t>  </a:t>
            </a:r>
            <a:r>
              <a:rPr lang="ru-RU" sz="2400" dirty="0" err="1"/>
              <a:t>порід</a:t>
            </a:r>
            <a:r>
              <a:rPr lang="ru-RU" sz="2400" dirty="0"/>
              <a:t>  та  </a:t>
            </a:r>
            <a:r>
              <a:rPr lang="ru-RU" sz="2400" dirty="0" err="1"/>
              <a:t>корисних</a:t>
            </a:r>
            <a:r>
              <a:rPr lang="ru-RU" sz="2400" dirty="0"/>
              <a:t>  </a:t>
            </a:r>
            <a:r>
              <a:rPr lang="ru-RU" sz="2400" dirty="0" err="1"/>
              <a:t>копалин</a:t>
            </a:r>
            <a:r>
              <a:rPr lang="ru-RU" sz="2400" dirty="0"/>
              <a:t>. </a:t>
            </a:r>
          </a:p>
          <a:p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088208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ÐÐ°ÑÑÐ¸Ð½ÐºÐ¸ Ð¿Ð¾ Ð·Ð°Ð¿ÑÐ¾ÑÑ Ð¾ÐºÐµÐ°Ð½ Ð¸ Ð¿Ð¾Ð»ÐºÑÐ°ÑÐ¸Ñ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2656"/>
            <a:ext cx="8297780" cy="61926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0" y="2636912"/>
            <a:ext cx="790226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За </a:t>
            </a:r>
            <a:r>
              <a:rPr lang="ru-RU" sz="2400" dirty="0" err="1">
                <a:solidFill>
                  <a:schemeClr val="bg1"/>
                </a:solidFill>
              </a:rPr>
              <a:t>співвідношенням</a:t>
            </a:r>
            <a:r>
              <a:rPr lang="ru-RU" sz="2400" dirty="0">
                <a:solidFill>
                  <a:schemeClr val="bg1"/>
                </a:solidFill>
              </a:rPr>
              <a:t> водного </a:t>
            </a:r>
            <a:r>
              <a:rPr lang="ru-RU" sz="2400" dirty="0" err="1">
                <a:solidFill>
                  <a:schemeClr val="bg1"/>
                </a:solidFill>
              </a:rPr>
              <a:t>басейну</a:t>
            </a:r>
            <a:r>
              <a:rPr lang="ru-RU" sz="2400" dirty="0">
                <a:solidFill>
                  <a:schemeClr val="bg1"/>
                </a:solidFill>
              </a:rPr>
              <a:t> й суходолу </a:t>
            </a:r>
            <a:r>
              <a:rPr lang="ru-RU" sz="2400" dirty="0" err="1">
                <a:solidFill>
                  <a:schemeClr val="bg1"/>
                </a:solidFill>
              </a:rPr>
              <a:t>розрізняють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океанічну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південну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півкулю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dirty="0">
                <a:solidFill>
                  <a:schemeClr val="bg1"/>
                </a:solidFill>
              </a:rPr>
              <a:t>(де океан </a:t>
            </a:r>
            <a:r>
              <a:rPr lang="ru-RU" sz="2400" dirty="0" err="1">
                <a:solidFill>
                  <a:schemeClr val="bg1"/>
                </a:solidFill>
              </a:rPr>
              <a:t>займає</a:t>
            </a:r>
            <a:r>
              <a:rPr lang="ru-RU" sz="2400" dirty="0">
                <a:solidFill>
                  <a:schemeClr val="bg1"/>
                </a:solidFill>
              </a:rPr>
              <a:t> 91 % </a:t>
            </a:r>
            <a:r>
              <a:rPr lang="ru-RU" sz="2400" dirty="0" err="1">
                <a:solidFill>
                  <a:schemeClr val="bg1"/>
                </a:solidFill>
              </a:rPr>
              <a:t>площі</a:t>
            </a:r>
            <a:r>
              <a:rPr lang="ru-RU" sz="2400" dirty="0">
                <a:solidFill>
                  <a:schemeClr val="bg1"/>
                </a:solidFill>
              </a:rPr>
              <a:t>) і </a:t>
            </a:r>
            <a:r>
              <a:rPr lang="ru-RU" sz="2400" b="1" dirty="0" err="1">
                <a:solidFill>
                  <a:schemeClr val="bg1"/>
                </a:solidFill>
              </a:rPr>
              <a:t>материкову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північну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півкулю</a:t>
            </a:r>
            <a:endParaRPr lang="ru-RU" sz="2400" b="1" dirty="0" smtClean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>
                <a:solidFill>
                  <a:schemeClr val="bg1"/>
                </a:solidFill>
              </a:rPr>
              <a:t>(де </a:t>
            </a:r>
            <a:r>
              <a:rPr lang="ru-RU" sz="2400" dirty="0" err="1">
                <a:solidFill>
                  <a:schemeClr val="bg1"/>
                </a:solidFill>
              </a:rPr>
              <a:t>площа</a:t>
            </a:r>
            <a:r>
              <a:rPr lang="ru-RU" sz="2400" dirty="0">
                <a:solidFill>
                  <a:schemeClr val="bg1"/>
                </a:solidFill>
              </a:rPr>
              <a:t> океану становить 53%). </a:t>
            </a:r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chemeClr val="bg1"/>
                </a:solidFill>
              </a:rPr>
              <a:t>У </a:t>
            </a:r>
            <a:r>
              <a:rPr lang="ru-RU" sz="2400" dirty="0" err="1">
                <a:solidFill>
                  <a:schemeClr val="bg1"/>
                </a:solidFill>
              </a:rPr>
              <a:t>північній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півкулі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Землі</a:t>
            </a:r>
            <a:r>
              <a:rPr lang="ru-RU" sz="2400" dirty="0">
                <a:solidFill>
                  <a:schemeClr val="bg1"/>
                </a:solidFill>
              </a:rPr>
              <a:t> на </a:t>
            </a:r>
            <a:r>
              <a:rPr lang="ru-RU" sz="2400" dirty="0" err="1">
                <a:solidFill>
                  <a:schemeClr val="bg1"/>
                </a:solidFill>
              </a:rPr>
              <a:t>водну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поверхню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припадає</a:t>
            </a:r>
            <a:r>
              <a:rPr lang="ru-RU" sz="2400" dirty="0">
                <a:solidFill>
                  <a:schemeClr val="bg1"/>
                </a:solidFill>
              </a:rPr>
              <a:t> 60,7%, а на материки -39,3%. У </a:t>
            </a:r>
            <a:r>
              <a:rPr lang="ru-RU" sz="2400" dirty="0" err="1">
                <a:solidFill>
                  <a:schemeClr val="bg1"/>
                </a:solidFill>
              </a:rPr>
              <a:t>південній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півкулі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це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співвідношення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відповідно</a:t>
            </a:r>
            <a:r>
              <a:rPr lang="ru-RU" sz="2400" dirty="0">
                <a:solidFill>
                  <a:schemeClr val="bg1"/>
                </a:solidFill>
              </a:rPr>
              <a:t> становить 80,9% і 19,1%. </a:t>
            </a:r>
          </a:p>
        </p:txBody>
      </p:sp>
    </p:spTree>
    <p:extLst>
      <p:ext uri="{BB962C8B-B14F-4D97-AF65-F5344CB8AC3E}">
        <p14:creationId xmlns="" xmlns:p14="http://schemas.microsoft.com/office/powerpoint/2010/main" val="2434114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ÐÐ°ÑÑÐ¸Ð½ÐºÐ¸ Ð¿Ð¾ Ð·Ð°Ð¿ÑÐ¾ÑÑ Ð¾ÐºÐµÐ°Ð½ Ð¸ Ð»ÑÐ´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4664"/>
            <a:ext cx="8229600" cy="59766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58352" y="2492896"/>
            <a:ext cx="428396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/>
              <a:t>Північніше</a:t>
            </a:r>
            <a:r>
              <a:rPr lang="ru-RU" sz="2400" dirty="0" smtClean="0"/>
              <a:t> </a:t>
            </a:r>
            <a:r>
              <a:rPr lang="ru-RU" sz="2400" dirty="0"/>
              <a:t>81</a:t>
            </a:r>
            <a:r>
              <a:rPr lang="ru-RU" sz="2400" baseline="30000" dirty="0"/>
              <a:t>0</a:t>
            </a:r>
            <a:endParaRPr lang="ru-RU" sz="2400" dirty="0"/>
          </a:p>
          <a:p>
            <a:r>
              <a:rPr lang="ru-RU" sz="2400" dirty="0" err="1" smtClean="0"/>
              <a:t>північної</a:t>
            </a:r>
            <a:r>
              <a:rPr lang="ru-RU" sz="2400" dirty="0" smtClean="0"/>
              <a:t> </a:t>
            </a:r>
            <a:r>
              <a:rPr lang="ru-RU" sz="2400" dirty="0" err="1"/>
              <a:t>широти</a:t>
            </a:r>
            <a:r>
              <a:rPr lang="ru-RU" sz="2400" dirty="0"/>
              <a:t> (в </a:t>
            </a:r>
            <a:r>
              <a:rPr lang="ru-RU" sz="2400" dirty="0" err="1"/>
              <a:t>Північному</a:t>
            </a:r>
            <a:r>
              <a:rPr lang="ru-RU" sz="2400" dirty="0"/>
              <a:t> </a:t>
            </a:r>
            <a:r>
              <a:rPr lang="ru-RU" sz="2400" dirty="0" err="1"/>
              <a:t>Льодовитому</a:t>
            </a:r>
            <a:r>
              <a:rPr lang="ru-RU" sz="2400" dirty="0"/>
              <a:t> </a:t>
            </a:r>
            <a:r>
              <a:rPr lang="ru-RU" sz="2400" dirty="0" err="1"/>
              <a:t>океані</a:t>
            </a:r>
            <a:r>
              <a:rPr lang="ru-RU" sz="2400" dirty="0"/>
              <a:t>) й </a:t>
            </a:r>
            <a:r>
              <a:rPr lang="ru-RU" sz="2400" dirty="0" err="1"/>
              <a:t>приблизно</a:t>
            </a:r>
            <a:r>
              <a:rPr lang="ru-RU" sz="2400" dirty="0"/>
              <a:t> </a:t>
            </a:r>
            <a:r>
              <a:rPr lang="ru-RU" sz="2400" dirty="0" err="1"/>
              <a:t>між</a:t>
            </a:r>
            <a:r>
              <a:rPr lang="ru-RU" sz="2400" dirty="0"/>
              <a:t> 56</a:t>
            </a:r>
            <a:r>
              <a:rPr lang="ru-RU" sz="2400" baseline="30000" dirty="0"/>
              <a:t>0</a:t>
            </a:r>
            <a:endParaRPr lang="ru-RU" sz="2400" dirty="0"/>
          </a:p>
          <a:p>
            <a:r>
              <a:rPr lang="ru-RU" sz="2400" dirty="0" smtClean="0"/>
              <a:t>і 63</a:t>
            </a:r>
            <a:r>
              <a:rPr lang="ru-RU" sz="2400" baseline="30000" dirty="0" smtClean="0"/>
              <a:t>0</a:t>
            </a:r>
            <a:r>
              <a:rPr lang="ru-RU" sz="2400" dirty="0"/>
              <a:t> </a:t>
            </a:r>
            <a:r>
              <a:rPr lang="ru-RU" sz="2400" dirty="0" err="1" smtClean="0"/>
              <a:t>південної</a:t>
            </a:r>
            <a:r>
              <a:rPr lang="ru-RU" sz="2400" dirty="0" smtClean="0"/>
              <a:t> </a:t>
            </a:r>
            <a:r>
              <a:rPr lang="ru-RU" sz="2400" dirty="0" err="1"/>
              <a:t>широти</a:t>
            </a:r>
            <a:r>
              <a:rPr lang="ru-RU" sz="2400" dirty="0"/>
              <a:t> </a:t>
            </a:r>
            <a:r>
              <a:rPr lang="ru-RU" sz="2400" dirty="0" err="1"/>
              <a:t>Світовий</a:t>
            </a:r>
            <a:r>
              <a:rPr lang="ru-RU" sz="2400" dirty="0"/>
              <a:t> океан </a:t>
            </a:r>
            <a:r>
              <a:rPr lang="ru-RU" sz="2400" dirty="0" err="1"/>
              <a:t>покриває</a:t>
            </a:r>
            <a:r>
              <a:rPr lang="ru-RU" sz="2400" dirty="0"/>
              <a:t> </a:t>
            </a:r>
            <a:r>
              <a:rPr lang="ru-RU" sz="2400" dirty="0" err="1"/>
              <a:t>земну</a:t>
            </a:r>
            <a:r>
              <a:rPr lang="ru-RU" sz="2400" dirty="0"/>
              <a:t> кулю </a:t>
            </a:r>
            <a:r>
              <a:rPr lang="ru-RU" sz="2400" dirty="0" err="1"/>
              <a:t>безперервним</a:t>
            </a:r>
            <a:r>
              <a:rPr lang="ru-RU" sz="2400" dirty="0"/>
              <a:t> шаром </a:t>
            </a:r>
            <a:r>
              <a:rPr lang="ru-RU" sz="2400" dirty="0" err="1"/>
              <a:t>льоду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2304658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ÐÐ°ÑÑÐ¸Ð½ÐºÐ¸ Ð¿Ð¾ Ð·Ð°Ð¿ÑÐ¾ÑÑ 4 Ð¾ÐºÐµÐ°Ð½Ð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63" y="404664"/>
            <a:ext cx="8470874" cy="60645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09433" y="620688"/>
            <a:ext cx="481063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За </a:t>
            </a:r>
            <a:r>
              <a:rPr lang="ru-RU" sz="2000" dirty="0" err="1">
                <a:solidFill>
                  <a:schemeClr val="bg1"/>
                </a:solidFill>
              </a:rPr>
              <a:t>морфологічними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особливостями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твердої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оболонки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Землі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Світовий</a:t>
            </a:r>
            <a:r>
              <a:rPr lang="ru-RU" sz="2000" dirty="0">
                <a:solidFill>
                  <a:schemeClr val="bg1"/>
                </a:solidFill>
              </a:rPr>
              <a:t> океан </a:t>
            </a:r>
            <a:r>
              <a:rPr lang="ru-RU" sz="2000" dirty="0" err="1">
                <a:solidFill>
                  <a:schemeClr val="bg1"/>
                </a:solidFill>
              </a:rPr>
              <a:t>умовно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ділять</a:t>
            </a:r>
            <a:r>
              <a:rPr lang="ru-RU" sz="2000" dirty="0">
                <a:solidFill>
                  <a:schemeClr val="bg1"/>
                </a:solidFill>
              </a:rPr>
              <a:t> на </a:t>
            </a:r>
            <a:r>
              <a:rPr lang="ru-RU" sz="2000" b="1" dirty="0" err="1">
                <a:solidFill>
                  <a:schemeClr val="bg1"/>
                </a:solidFill>
              </a:rPr>
              <a:t>чотири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окремих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океани</a:t>
            </a:r>
            <a:r>
              <a:rPr lang="ru-RU" sz="2000" dirty="0">
                <a:solidFill>
                  <a:schemeClr val="bg1"/>
                </a:solidFill>
              </a:rPr>
              <a:t>: Тихий, </a:t>
            </a:r>
            <a:r>
              <a:rPr lang="ru-RU" sz="2000" dirty="0" err="1">
                <a:solidFill>
                  <a:schemeClr val="bg1"/>
                </a:solidFill>
              </a:rPr>
              <a:t>Атлантичний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Індійський</a:t>
            </a:r>
            <a:r>
              <a:rPr lang="ru-RU" sz="2000" dirty="0">
                <a:solidFill>
                  <a:schemeClr val="bg1"/>
                </a:solidFill>
              </a:rPr>
              <a:t> і </a:t>
            </a:r>
            <a:r>
              <a:rPr lang="ru-RU" sz="2000" dirty="0" err="1">
                <a:solidFill>
                  <a:schemeClr val="bg1"/>
                </a:solidFill>
              </a:rPr>
              <a:t>Північний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Льодовитий</a:t>
            </a:r>
            <a:r>
              <a:rPr lang="ru-RU" sz="2000" dirty="0">
                <a:solidFill>
                  <a:schemeClr val="bg1"/>
                </a:solidFill>
              </a:rPr>
              <a:t>. </a:t>
            </a:r>
            <a:r>
              <a:rPr lang="ru-RU" sz="2000" dirty="0" err="1">
                <a:solidFill>
                  <a:schemeClr val="bg1"/>
                </a:solidFill>
              </a:rPr>
              <a:t>Виділяють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також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Південний</a:t>
            </a:r>
            <a:r>
              <a:rPr lang="ru-RU" sz="2000" dirty="0">
                <a:solidFill>
                  <a:schemeClr val="bg1"/>
                </a:solidFill>
              </a:rPr>
              <a:t> океан, </a:t>
            </a:r>
            <a:r>
              <a:rPr lang="ru-RU" sz="2000" dirty="0" err="1">
                <a:solidFill>
                  <a:schemeClr val="bg1"/>
                </a:solidFill>
              </a:rPr>
              <a:t>що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включає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південну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частину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Світового</a:t>
            </a:r>
            <a:r>
              <a:rPr lang="ru-RU" sz="2000" dirty="0">
                <a:solidFill>
                  <a:schemeClr val="bg1"/>
                </a:solidFill>
              </a:rPr>
              <a:t> океану, </a:t>
            </a:r>
            <a:r>
              <a:rPr lang="ru-RU" sz="2000" dirty="0" err="1">
                <a:solidFill>
                  <a:schemeClr val="bg1"/>
                </a:solidFill>
              </a:rPr>
              <a:t>прилеглу</a:t>
            </a:r>
            <a:r>
              <a:rPr lang="ru-RU" sz="2000" dirty="0">
                <a:solidFill>
                  <a:schemeClr val="bg1"/>
                </a:solidFill>
              </a:rPr>
              <a:t> до </a:t>
            </a:r>
            <a:r>
              <a:rPr lang="ru-RU" sz="2000" dirty="0" err="1">
                <a:solidFill>
                  <a:schemeClr val="bg1"/>
                </a:solidFill>
              </a:rPr>
              <a:t>Антарктиди</a:t>
            </a:r>
            <a:r>
              <a:rPr lang="ru-RU" sz="2000" dirty="0">
                <a:solidFill>
                  <a:schemeClr val="bg1"/>
                </a:solidFill>
              </a:rPr>
              <a:t>. </a:t>
            </a:r>
            <a:r>
              <a:rPr lang="ru-RU" sz="2000" dirty="0" err="1">
                <a:solidFill>
                  <a:schemeClr val="bg1"/>
                </a:solidFill>
              </a:rPr>
              <a:t>Складовими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Світового</a:t>
            </a:r>
            <a:r>
              <a:rPr lang="ru-RU" sz="2000" dirty="0">
                <a:solidFill>
                  <a:schemeClr val="bg1"/>
                </a:solidFill>
              </a:rPr>
              <a:t> океану є й моря, </a:t>
            </a:r>
            <a:r>
              <a:rPr lang="ru-RU" sz="2000" dirty="0" err="1">
                <a:solidFill>
                  <a:schemeClr val="bg1"/>
                </a:solidFill>
              </a:rPr>
              <a:t>що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відокремлені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від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нього</a:t>
            </a:r>
            <a:r>
              <a:rPr lang="ru-RU" sz="2000" dirty="0">
                <a:solidFill>
                  <a:schemeClr val="bg1"/>
                </a:solidFill>
              </a:rPr>
              <a:t> суходолом, </a:t>
            </a:r>
            <a:r>
              <a:rPr lang="ru-RU" sz="2000" dirty="0" err="1">
                <a:solidFill>
                  <a:schemeClr val="bg1"/>
                </a:solidFill>
              </a:rPr>
              <a:t>підводними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підвищеннями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або</a:t>
            </a:r>
            <a:r>
              <a:rPr lang="ru-RU" sz="2000" dirty="0">
                <a:solidFill>
                  <a:schemeClr val="bg1"/>
                </a:solidFill>
              </a:rPr>
              <a:t> островами і </a:t>
            </a:r>
            <a:r>
              <a:rPr lang="ru-RU" sz="2000" dirty="0" err="1">
                <a:solidFill>
                  <a:schemeClr val="bg1"/>
                </a:solidFill>
              </a:rPr>
              <a:t>мають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своєрідний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гідрометеорологічний</a:t>
            </a:r>
            <a:r>
              <a:rPr lang="ru-RU" sz="2000" dirty="0">
                <a:solidFill>
                  <a:schemeClr val="bg1"/>
                </a:solidFill>
              </a:rPr>
              <a:t> режим. </a:t>
            </a:r>
            <a:r>
              <a:rPr lang="ru-RU" sz="2000" dirty="0" err="1">
                <a:solidFill>
                  <a:schemeClr val="bg1"/>
                </a:solidFill>
              </a:rPr>
              <a:t>Всього</a:t>
            </a:r>
            <a:r>
              <a:rPr lang="ru-RU" sz="2000" dirty="0">
                <a:solidFill>
                  <a:schemeClr val="bg1"/>
                </a:solidFill>
              </a:rPr>
              <a:t> на </a:t>
            </a:r>
            <a:r>
              <a:rPr lang="ru-RU" sz="2000" dirty="0" err="1">
                <a:solidFill>
                  <a:schemeClr val="bg1"/>
                </a:solidFill>
              </a:rPr>
              <a:t>земній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кулі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нараховується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біля</a:t>
            </a:r>
            <a:r>
              <a:rPr lang="ru-RU" sz="2000" dirty="0">
                <a:solidFill>
                  <a:schemeClr val="bg1"/>
                </a:solidFill>
              </a:rPr>
              <a:t> 60 </a:t>
            </a:r>
            <a:r>
              <a:rPr lang="ru-RU" sz="2000" dirty="0" err="1">
                <a:solidFill>
                  <a:schemeClr val="bg1"/>
                </a:solidFill>
              </a:rPr>
              <a:t>морів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включаючи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відкриті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частини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океанів</a:t>
            </a:r>
            <a:r>
              <a:rPr lang="ru-RU" sz="2000" dirty="0">
                <a:solidFill>
                  <a:schemeClr val="bg1"/>
                </a:solidFill>
              </a:rPr>
              <a:t> (</a:t>
            </a:r>
            <a:r>
              <a:rPr lang="ru-RU" sz="2000" dirty="0" err="1">
                <a:solidFill>
                  <a:schemeClr val="bg1"/>
                </a:solidFill>
              </a:rPr>
              <a:t>Саргасове</a:t>
            </a:r>
            <a:r>
              <a:rPr lang="ru-RU" sz="2000" dirty="0">
                <a:solidFill>
                  <a:schemeClr val="bg1"/>
                </a:solidFill>
              </a:rPr>
              <a:t> море), </a:t>
            </a:r>
            <a:r>
              <a:rPr lang="ru-RU" sz="2000" dirty="0" err="1">
                <a:solidFill>
                  <a:schemeClr val="bg1"/>
                </a:solidFill>
              </a:rPr>
              <a:t>великі</a:t>
            </a:r>
            <a:r>
              <a:rPr lang="ru-RU" sz="2000" dirty="0">
                <a:solidFill>
                  <a:schemeClr val="bg1"/>
                </a:solidFill>
              </a:rPr>
              <a:t> затоки (</a:t>
            </a:r>
            <a:r>
              <a:rPr lang="ru-RU" sz="2000" dirty="0" err="1">
                <a:solidFill>
                  <a:schemeClr val="bg1"/>
                </a:solidFill>
              </a:rPr>
              <a:t>Мексиканська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Перська</a:t>
            </a:r>
            <a:r>
              <a:rPr lang="ru-RU" sz="2000" dirty="0">
                <a:solidFill>
                  <a:schemeClr val="bg1"/>
                </a:solidFill>
              </a:rPr>
              <a:t>) та озера (</a:t>
            </a:r>
            <a:r>
              <a:rPr lang="ru-RU" sz="2000" dirty="0" err="1">
                <a:solidFill>
                  <a:schemeClr val="bg1"/>
                </a:solidFill>
              </a:rPr>
              <a:t>Аральське</a:t>
            </a:r>
            <a:r>
              <a:rPr lang="ru-RU" sz="2000" dirty="0">
                <a:solidFill>
                  <a:schemeClr val="bg1"/>
                </a:solidFill>
              </a:rPr>
              <a:t> і </a:t>
            </a:r>
            <a:r>
              <a:rPr lang="ru-RU" sz="2000" dirty="0" err="1">
                <a:solidFill>
                  <a:schemeClr val="bg1"/>
                </a:solidFill>
              </a:rPr>
              <a:t>Каспійське</a:t>
            </a:r>
            <a:r>
              <a:rPr lang="ru-RU" sz="2000" dirty="0">
                <a:solidFill>
                  <a:schemeClr val="bg1"/>
                </a:solidFill>
              </a:rPr>
              <a:t> моря).</a:t>
            </a:r>
          </a:p>
        </p:txBody>
      </p:sp>
    </p:spTree>
    <p:extLst>
      <p:ext uri="{BB962C8B-B14F-4D97-AF65-F5344CB8AC3E}">
        <p14:creationId xmlns="" xmlns:p14="http://schemas.microsoft.com/office/powerpoint/2010/main" val="4844538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other of Cactus\Desktop\1200px-Stadtroda_Sandste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332656"/>
            <a:ext cx="6768752" cy="4968552"/>
          </a:xfrm>
        </p:spPr>
        <p:txBody>
          <a:bodyPr>
            <a:normAutofit/>
          </a:bodyPr>
          <a:lstStyle/>
          <a:p>
            <a:pPr marL="0" indent="457200" algn="just">
              <a:buNone/>
            </a:pPr>
            <a:r>
              <a:rPr lang="uk-UA" sz="2400" dirty="0"/>
              <a:t>Геологічна діяльність вітру переважно зводиться до </a:t>
            </a:r>
            <a:r>
              <a:rPr lang="uk-UA" sz="2400" dirty="0" smtClean="0"/>
              <a:t>руйнування корінних </a:t>
            </a:r>
            <a:r>
              <a:rPr lang="uk-UA" sz="2400" dirty="0"/>
              <a:t>порід, транспортування та акумуляції продуктів руйнування.</a:t>
            </a:r>
          </a:p>
          <a:p>
            <a:pPr marL="0" indent="457200" algn="just">
              <a:buNone/>
            </a:pPr>
            <a:r>
              <a:rPr lang="uk-UA" sz="2400" dirty="0"/>
              <a:t>Інтенсивність руйнівної роботи повітряних мас, що переміщуються, </a:t>
            </a:r>
            <a:r>
              <a:rPr lang="uk-UA" sz="2400" dirty="0" smtClean="0"/>
              <a:t>залежить від </a:t>
            </a:r>
            <a:r>
              <a:rPr lang="uk-UA" sz="2400" dirty="0"/>
              <a:t>швидкості вітру. Руйнування відбувається як при безпосередній </a:t>
            </a:r>
            <a:r>
              <a:rPr lang="uk-UA" sz="2400" dirty="0" smtClean="0"/>
              <a:t>дії повітряних </a:t>
            </a:r>
            <a:r>
              <a:rPr lang="uk-UA" sz="2400" dirty="0"/>
              <a:t>струменів на розсипчасті або слабозцементовані породи, так </a:t>
            </a:r>
            <a:r>
              <a:rPr lang="uk-UA" sz="2400" dirty="0" smtClean="0"/>
              <a:t>і дією </a:t>
            </a:r>
            <a:r>
              <a:rPr lang="uk-UA" sz="2400" dirty="0"/>
              <a:t>на поверхню гірських порід твердими частинами, які переносяться. </a:t>
            </a:r>
          </a:p>
        </p:txBody>
      </p:sp>
    </p:spTree>
    <p:extLst>
      <p:ext uri="{BB962C8B-B14F-4D97-AF65-F5344CB8AC3E}">
        <p14:creationId xmlns="" xmlns:p14="http://schemas.microsoft.com/office/powerpoint/2010/main" val="7728338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02212"/>
            <a:ext cx="8229600" cy="58791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7200" y="908720"/>
            <a:ext cx="843528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Світовий</a:t>
            </a:r>
            <a:r>
              <a:rPr lang="ru-RU" sz="2400" dirty="0"/>
              <a:t> океан </a:t>
            </a:r>
            <a:r>
              <a:rPr lang="ru-RU" sz="2400" dirty="0" err="1"/>
              <a:t>створює</a:t>
            </a:r>
            <a:r>
              <a:rPr lang="ru-RU" sz="2400" dirty="0"/>
              <a:t> </a:t>
            </a:r>
            <a:r>
              <a:rPr lang="ru-RU" sz="2400" dirty="0" err="1"/>
              <a:t>сприятливі</a:t>
            </a:r>
            <a:r>
              <a:rPr lang="ru-RU" sz="2400" dirty="0"/>
              <a:t> </a:t>
            </a:r>
            <a:r>
              <a:rPr lang="ru-RU" sz="2400" dirty="0" err="1"/>
              <a:t>умови</a:t>
            </a:r>
            <a:r>
              <a:rPr lang="ru-RU" sz="2400" dirty="0"/>
              <a:t> для </a:t>
            </a:r>
            <a:r>
              <a:rPr lang="ru-RU" sz="2400" dirty="0" err="1"/>
              <a:t>розвитку</a:t>
            </a:r>
            <a:r>
              <a:rPr lang="ru-RU" sz="2400" dirty="0"/>
              <a:t> </a:t>
            </a:r>
            <a:r>
              <a:rPr lang="ru-RU" sz="2400" dirty="0" err="1"/>
              <a:t>життя</a:t>
            </a:r>
            <a:r>
              <a:rPr lang="ru-RU" sz="2400" dirty="0"/>
              <a:t>. </a:t>
            </a:r>
            <a:r>
              <a:rPr lang="ru-RU" sz="2400" dirty="0" err="1"/>
              <a:t>Він</a:t>
            </a:r>
            <a:r>
              <a:rPr lang="ru-RU" sz="2400" dirty="0"/>
              <a:t> </a:t>
            </a:r>
            <a:r>
              <a:rPr lang="ru-RU" sz="2400" dirty="0" err="1"/>
              <a:t>являє</a:t>
            </a:r>
            <a:r>
              <a:rPr lang="ru-RU" sz="2400" dirty="0"/>
              <a:t> собою </a:t>
            </a:r>
            <a:r>
              <a:rPr lang="ru-RU" sz="2400" dirty="0" err="1"/>
              <a:t>величезний</a:t>
            </a:r>
            <a:r>
              <a:rPr lang="ru-RU" sz="2400" dirty="0"/>
              <a:t> </a:t>
            </a:r>
            <a:r>
              <a:rPr lang="ru-RU" sz="2400" dirty="0" err="1"/>
              <a:t>акумулятор</a:t>
            </a:r>
            <a:r>
              <a:rPr lang="ru-RU" sz="2400" dirty="0"/>
              <a:t> </a:t>
            </a:r>
            <a:r>
              <a:rPr lang="ru-RU" sz="2400" dirty="0" err="1"/>
              <a:t>сонячного</a:t>
            </a:r>
            <a:r>
              <a:rPr lang="ru-RU" sz="2400" dirty="0"/>
              <a:t> тепла і </a:t>
            </a:r>
            <a:r>
              <a:rPr lang="ru-RU" sz="2400" dirty="0" err="1"/>
              <a:t>вологи</a:t>
            </a:r>
            <a:r>
              <a:rPr lang="ru-RU" sz="2400" dirty="0"/>
              <a:t>, </a:t>
            </a:r>
            <a:r>
              <a:rPr lang="ru-RU" sz="2400" dirty="0" err="1"/>
              <a:t>завдяки</a:t>
            </a:r>
            <a:r>
              <a:rPr lang="ru-RU" sz="2400" dirty="0"/>
              <a:t> </a:t>
            </a:r>
            <a:r>
              <a:rPr lang="ru-RU" sz="2400" dirty="0" err="1"/>
              <a:t>чому</a:t>
            </a:r>
            <a:r>
              <a:rPr lang="ru-RU" sz="2400" dirty="0"/>
              <a:t> </a:t>
            </a:r>
            <a:r>
              <a:rPr lang="ru-RU" sz="2400" dirty="0" err="1"/>
              <a:t>згладжуються</a:t>
            </a:r>
            <a:r>
              <a:rPr lang="ru-RU" sz="2400" dirty="0"/>
              <a:t> </a:t>
            </a:r>
            <a:r>
              <a:rPr lang="ru-RU" sz="2400" dirty="0" err="1"/>
              <a:t>різкі</a:t>
            </a:r>
            <a:r>
              <a:rPr lang="ru-RU" sz="2400" dirty="0"/>
              <a:t> </a:t>
            </a:r>
            <a:r>
              <a:rPr lang="ru-RU" sz="2400" dirty="0" err="1"/>
              <a:t>коливання</a:t>
            </a:r>
            <a:r>
              <a:rPr lang="ru-RU" sz="2400" dirty="0"/>
              <a:t> </a:t>
            </a:r>
            <a:r>
              <a:rPr lang="ru-RU" sz="2400" dirty="0" err="1"/>
              <a:t>температури</a:t>
            </a:r>
            <a:r>
              <a:rPr lang="ru-RU" sz="2400" dirty="0"/>
              <a:t> та </a:t>
            </a:r>
            <a:r>
              <a:rPr lang="ru-RU" sz="2400" dirty="0" err="1"/>
              <a:t>зволожуються</a:t>
            </a:r>
            <a:r>
              <a:rPr lang="ru-RU" sz="2400" dirty="0"/>
              <a:t> </a:t>
            </a:r>
            <a:r>
              <a:rPr lang="ru-RU" sz="2400" dirty="0" err="1"/>
              <a:t>віддалені</a:t>
            </a:r>
            <a:r>
              <a:rPr lang="ru-RU" sz="2400" dirty="0"/>
              <a:t> </a:t>
            </a:r>
            <a:r>
              <a:rPr lang="ru-RU" sz="2400" dirty="0" err="1"/>
              <a:t>райони</a:t>
            </a:r>
            <a:r>
              <a:rPr lang="ru-RU" sz="2400" dirty="0"/>
              <a:t> </a:t>
            </a:r>
            <a:r>
              <a:rPr lang="ru-RU" sz="2400" dirty="0" err="1"/>
              <a:t>суші</a:t>
            </a:r>
            <a:r>
              <a:rPr lang="ru-RU" sz="2400" dirty="0" smtClean="0"/>
              <a:t>.</a:t>
            </a:r>
          </a:p>
          <a:p>
            <a:endParaRPr lang="ru-RU" sz="2400" dirty="0"/>
          </a:p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/>
          </a:p>
          <a:p>
            <a:endParaRPr lang="ru-RU" sz="2400" dirty="0" smtClean="0"/>
          </a:p>
          <a:p>
            <a:r>
              <a:rPr lang="ru-RU" sz="2400" dirty="0" err="1" smtClean="0"/>
              <a:t>Світовий</a:t>
            </a:r>
            <a:r>
              <a:rPr lang="ru-RU" sz="2400" dirty="0" smtClean="0"/>
              <a:t> </a:t>
            </a:r>
            <a:r>
              <a:rPr lang="ru-RU" sz="2400" dirty="0"/>
              <a:t>океан - </a:t>
            </a:r>
            <a:r>
              <a:rPr lang="ru-RU" sz="2400" dirty="0" err="1"/>
              <a:t>це</a:t>
            </a:r>
            <a:r>
              <a:rPr lang="ru-RU" sz="2400" dirty="0"/>
              <a:t> </a:t>
            </a:r>
            <a:r>
              <a:rPr lang="ru-RU" sz="2400" dirty="0" err="1"/>
              <a:t>найбагатше</a:t>
            </a:r>
            <a:r>
              <a:rPr lang="ru-RU" sz="2400" dirty="0"/>
              <a:t> </a:t>
            </a:r>
            <a:r>
              <a:rPr lang="ru-RU" sz="2400" dirty="0" err="1"/>
              <a:t>джерело</a:t>
            </a:r>
            <a:r>
              <a:rPr lang="ru-RU" sz="2400" dirty="0"/>
              <a:t> </a:t>
            </a:r>
            <a:r>
              <a:rPr lang="ru-RU" sz="2400" dirty="0" err="1"/>
              <a:t>продуктів</a:t>
            </a:r>
            <a:r>
              <a:rPr lang="ru-RU" sz="2400" dirty="0"/>
              <a:t> </a:t>
            </a:r>
            <a:r>
              <a:rPr lang="ru-RU" sz="2400" dirty="0" err="1"/>
              <a:t>харчування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містять</a:t>
            </a:r>
            <a:r>
              <a:rPr lang="ru-RU" sz="2400" dirty="0"/>
              <a:t> </a:t>
            </a:r>
            <a:r>
              <a:rPr lang="ru-RU" sz="2400" dirty="0" err="1"/>
              <a:t>білкові</a:t>
            </a:r>
            <a:r>
              <a:rPr lang="ru-RU" sz="2400" dirty="0"/>
              <a:t> </a:t>
            </a:r>
            <a:r>
              <a:rPr lang="ru-RU" sz="2400" dirty="0" err="1"/>
              <a:t>речовини</a:t>
            </a:r>
            <a:r>
              <a:rPr lang="ru-RU" sz="2400" dirty="0"/>
              <a:t>. </a:t>
            </a:r>
            <a:r>
              <a:rPr lang="ru-RU" sz="2400" dirty="0" err="1"/>
              <a:t>Він</a:t>
            </a:r>
            <a:r>
              <a:rPr lang="ru-RU" sz="2400" dirty="0"/>
              <a:t> служить </a:t>
            </a:r>
            <a:r>
              <a:rPr lang="ru-RU" sz="2400" dirty="0" err="1"/>
              <a:t>джерелом</a:t>
            </a:r>
            <a:r>
              <a:rPr lang="ru-RU" sz="2400" dirty="0"/>
              <a:t> </a:t>
            </a:r>
            <a:r>
              <a:rPr lang="ru-RU" sz="2400" dirty="0" err="1"/>
              <a:t>енергетичних</a:t>
            </a:r>
            <a:r>
              <a:rPr lang="ru-RU" sz="2400" dirty="0"/>
              <a:t>, </a:t>
            </a:r>
            <a:r>
              <a:rPr lang="ru-RU" sz="2400" dirty="0" err="1"/>
              <a:t>хімічних</a:t>
            </a:r>
            <a:r>
              <a:rPr lang="ru-RU" sz="2400" dirty="0"/>
              <a:t> і </a:t>
            </a:r>
            <a:r>
              <a:rPr lang="ru-RU" sz="2400" dirty="0" err="1"/>
              <a:t>мінеральних</a:t>
            </a:r>
            <a:r>
              <a:rPr lang="ru-RU" sz="2400" dirty="0"/>
              <a:t> </a:t>
            </a:r>
            <a:r>
              <a:rPr lang="ru-RU" sz="2400" dirty="0" err="1"/>
              <a:t>ресурсів</a:t>
            </a:r>
            <a:r>
              <a:rPr lang="ru-RU" sz="2400" dirty="0"/>
              <a:t>, </a:t>
            </a:r>
            <a:r>
              <a:rPr lang="ru-RU" sz="2400" dirty="0" err="1"/>
              <a:t>які</a:t>
            </a:r>
            <a:r>
              <a:rPr lang="ru-RU" sz="2400" dirty="0"/>
              <a:t> зараз </a:t>
            </a:r>
            <a:r>
              <a:rPr lang="ru-RU" sz="2400" dirty="0" err="1"/>
              <a:t>частково</a:t>
            </a:r>
            <a:r>
              <a:rPr lang="ru-RU" sz="2400" dirty="0"/>
              <a:t> </a:t>
            </a:r>
            <a:r>
              <a:rPr lang="ru-RU" sz="2400" dirty="0" err="1"/>
              <a:t>використовуються</a:t>
            </a:r>
            <a:r>
              <a:rPr lang="ru-RU" sz="2400" dirty="0"/>
              <a:t> </a:t>
            </a:r>
            <a:r>
              <a:rPr lang="ru-RU" sz="2400" dirty="0" err="1"/>
              <a:t>людиною</a:t>
            </a:r>
            <a:r>
              <a:rPr lang="ru-RU" sz="2400" dirty="0"/>
              <a:t>. </a:t>
            </a:r>
          </a:p>
        </p:txBody>
      </p:sp>
    </p:spTree>
    <p:extLst>
      <p:ext uri="{BB962C8B-B14F-4D97-AF65-F5344CB8AC3E}">
        <p14:creationId xmlns="" xmlns:p14="http://schemas.microsoft.com/office/powerpoint/2010/main" val="23459893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76672"/>
            <a:ext cx="8272399" cy="59046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82351" y="1549385"/>
            <a:ext cx="81472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</a:rPr>
              <a:t>Світового</a:t>
            </a:r>
            <a:r>
              <a:rPr lang="ru-RU" sz="2400" dirty="0">
                <a:solidFill>
                  <a:schemeClr val="bg1"/>
                </a:solidFill>
              </a:rPr>
              <a:t> океану за </a:t>
            </a:r>
            <a:r>
              <a:rPr lang="ru-RU" sz="2400" dirty="0" err="1">
                <a:solidFill>
                  <a:schemeClr val="bg1"/>
                </a:solidFill>
              </a:rPr>
              <a:t>фізичними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хімічними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властивостями</a:t>
            </a:r>
            <a:r>
              <a:rPr lang="ru-RU" sz="2400" dirty="0">
                <a:solidFill>
                  <a:schemeClr val="bg1"/>
                </a:solidFill>
              </a:rPr>
              <a:t> і </a:t>
            </a:r>
            <a:r>
              <a:rPr lang="ru-RU" sz="2400" dirty="0" err="1">
                <a:solidFill>
                  <a:schemeClr val="bg1"/>
                </a:solidFill>
              </a:rPr>
              <a:t>якісним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хімічним</a:t>
            </a:r>
            <a:r>
              <a:rPr lang="ru-RU" sz="2400" dirty="0">
                <a:solidFill>
                  <a:schemeClr val="bg1"/>
                </a:solidFill>
              </a:rPr>
              <a:t> складом </a:t>
            </a:r>
            <a:r>
              <a:rPr lang="ru-RU" sz="2400" dirty="0" err="1">
                <a:solidFill>
                  <a:schemeClr val="bg1"/>
                </a:solidFill>
              </a:rPr>
              <a:t>являють</a:t>
            </a:r>
            <a:r>
              <a:rPr lang="ru-RU" sz="2400" dirty="0">
                <a:solidFill>
                  <a:schemeClr val="bg1"/>
                </a:solidFill>
              </a:rPr>
              <a:t> собою </a:t>
            </a:r>
            <a:r>
              <a:rPr lang="ru-RU" sz="2400" dirty="0" err="1">
                <a:solidFill>
                  <a:schemeClr val="bg1"/>
                </a:solidFill>
              </a:rPr>
              <a:t>єдине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ціле</a:t>
            </a:r>
            <a:r>
              <a:rPr lang="ru-RU" sz="2400" dirty="0">
                <a:solidFill>
                  <a:schemeClr val="bg1"/>
                </a:solidFill>
              </a:rPr>
              <a:t>, але за </a:t>
            </a:r>
            <a:r>
              <a:rPr lang="ru-RU" sz="2400" dirty="0" err="1">
                <a:solidFill>
                  <a:schemeClr val="bg1"/>
                </a:solidFill>
              </a:rPr>
              <a:t>кількісними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показниками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гідрологічних</a:t>
            </a:r>
            <a:r>
              <a:rPr lang="ru-RU" sz="2400" dirty="0">
                <a:solidFill>
                  <a:schemeClr val="bg1"/>
                </a:solidFill>
              </a:rPr>
              <a:t> і </a:t>
            </a:r>
            <a:r>
              <a:rPr lang="ru-RU" sz="2400" dirty="0" err="1">
                <a:solidFill>
                  <a:schemeClr val="bg1"/>
                </a:solidFill>
              </a:rPr>
              <a:t>гідрохімічних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режимів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характеризуються</a:t>
            </a:r>
            <a:r>
              <a:rPr lang="ru-RU" sz="2400" dirty="0">
                <a:solidFill>
                  <a:schemeClr val="bg1"/>
                </a:solidFill>
              </a:rPr>
              <a:t> великою </a:t>
            </a:r>
            <a:r>
              <a:rPr lang="ru-RU" sz="2400" dirty="0" err="1">
                <a:solidFill>
                  <a:schemeClr val="bg1"/>
                </a:solidFill>
              </a:rPr>
              <a:t>різноманітністю</a:t>
            </a:r>
            <a:r>
              <a:rPr lang="ru-RU" sz="2400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>
                <a:solidFill>
                  <a:schemeClr val="bg1"/>
                </a:solidFill>
              </a:rPr>
              <a:t>Як </a:t>
            </a:r>
            <a:r>
              <a:rPr lang="ru-RU" sz="2400" dirty="0" err="1">
                <a:solidFill>
                  <a:schemeClr val="bg1"/>
                </a:solidFill>
              </a:rPr>
              <a:t>частина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гідросфери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Світовий</a:t>
            </a:r>
            <a:r>
              <a:rPr lang="ru-RU" sz="2400" dirty="0">
                <a:solidFill>
                  <a:schemeClr val="bg1"/>
                </a:solidFill>
              </a:rPr>
              <a:t> океан </a:t>
            </a:r>
            <a:r>
              <a:rPr lang="ru-RU" sz="2400" dirty="0" err="1">
                <a:solidFill>
                  <a:schemeClr val="bg1"/>
                </a:solidFill>
              </a:rPr>
              <a:t>знаходиться</a:t>
            </a:r>
            <a:r>
              <a:rPr lang="ru-RU" sz="2400" dirty="0">
                <a:solidFill>
                  <a:schemeClr val="bg1"/>
                </a:solidFill>
              </a:rPr>
              <a:t> в </a:t>
            </a:r>
            <a:r>
              <a:rPr lang="ru-RU" sz="2400" dirty="0" err="1">
                <a:solidFill>
                  <a:schemeClr val="bg1"/>
                </a:solidFill>
              </a:rPr>
              <a:t>безперервній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взаємодії</a:t>
            </a:r>
            <a:r>
              <a:rPr lang="ru-RU" sz="2400" dirty="0">
                <a:solidFill>
                  <a:schemeClr val="bg1"/>
                </a:solidFill>
              </a:rPr>
              <a:t> з атмосферою і земною </a:t>
            </a:r>
            <a:r>
              <a:rPr lang="ru-RU" sz="2400" dirty="0" err="1">
                <a:solidFill>
                  <a:schemeClr val="bg1"/>
                </a:solidFill>
              </a:rPr>
              <a:t>корою</a:t>
            </a:r>
            <a:r>
              <a:rPr lang="ru-RU" sz="24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3518354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ÐÐ°ÑÑÐ¸Ð½ÐºÐ¸ Ð¿Ð¾ Ð·Ð°Ð¿ÑÐ¾ÑÑ Ð¶Ð¸Ð·Ð½Ñ Ð² Ð¾ÐºÐµÐ°Ð½Ð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166"/>
          <a:stretch/>
        </p:blipFill>
        <p:spPr bwMode="auto">
          <a:xfrm>
            <a:off x="457200" y="548680"/>
            <a:ext cx="8229600" cy="5891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11560" y="5067611"/>
            <a:ext cx="80627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Середньорічна</a:t>
            </a:r>
            <a:r>
              <a:rPr lang="ru-RU" sz="2400" dirty="0"/>
              <a:t> температура </a:t>
            </a:r>
            <a:r>
              <a:rPr lang="ru-RU" sz="2400" dirty="0" err="1"/>
              <a:t>поверхневих</a:t>
            </a:r>
            <a:r>
              <a:rPr lang="ru-RU" sz="2400" dirty="0"/>
              <a:t> </a:t>
            </a:r>
            <a:r>
              <a:rPr lang="ru-RU" sz="2400" dirty="0" err="1"/>
              <a:t>океанічних</a:t>
            </a:r>
            <a:r>
              <a:rPr lang="ru-RU" sz="2400" dirty="0"/>
              <a:t> вод становить +17,50С, </a:t>
            </a:r>
            <a:r>
              <a:rPr lang="ru-RU" sz="2400" dirty="0" err="1"/>
              <a:t>змінюючись</a:t>
            </a:r>
            <a:r>
              <a:rPr lang="ru-RU" sz="2400" dirty="0"/>
              <a:t> </a:t>
            </a:r>
            <a:r>
              <a:rPr lang="ru-RU" sz="2400" dirty="0" err="1"/>
              <a:t>від</a:t>
            </a:r>
            <a:r>
              <a:rPr lang="ru-RU" sz="2400" dirty="0"/>
              <a:t> -1,5-2 0С у </a:t>
            </a:r>
            <a:r>
              <a:rPr lang="ru-RU" sz="2400" dirty="0" err="1"/>
              <a:t>полярних</a:t>
            </a:r>
            <a:r>
              <a:rPr lang="ru-RU" sz="2400" dirty="0"/>
              <a:t> широтах і до +350С - у </a:t>
            </a:r>
            <a:r>
              <a:rPr lang="ru-RU" sz="2400" dirty="0" err="1"/>
              <a:t>тропічних</a:t>
            </a:r>
            <a:r>
              <a:rPr lang="ru-RU" sz="2400" dirty="0"/>
              <a:t>. </a:t>
            </a:r>
          </a:p>
        </p:txBody>
      </p:sp>
    </p:spTree>
    <p:extLst>
      <p:ext uri="{BB962C8B-B14F-4D97-AF65-F5344CB8AC3E}">
        <p14:creationId xmlns="" xmlns:p14="http://schemas.microsoft.com/office/powerpoint/2010/main" val="13273486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ÐÐ°ÑÑÐ¸Ð½ÐºÐ¸ Ð¿Ð¾ Ð·Ð°Ð¿ÑÐ¾ÑÑ Ð»ÑÐ½Ð° Ð¸  Ð¾ÐºÐµÐ°Ð½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59287"/>
            <a:ext cx="8229600" cy="56432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818637"/>
            <a:ext cx="403244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На води </a:t>
            </a:r>
            <a:r>
              <a:rPr lang="ru-RU" sz="2000" dirty="0" err="1"/>
              <a:t>Світового</a:t>
            </a:r>
            <a:r>
              <a:rPr lang="ru-RU" sz="2000" dirty="0"/>
              <a:t> океану </a:t>
            </a:r>
            <a:r>
              <a:rPr lang="ru-RU" sz="2000" dirty="0" err="1"/>
              <a:t>постійно</a:t>
            </a:r>
            <a:r>
              <a:rPr lang="ru-RU" sz="2000" dirty="0"/>
              <a:t> </a:t>
            </a:r>
            <a:r>
              <a:rPr lang="ru-RU" sz="2000" dirty="0" err="1"/>
              <a:t>впливають</a:t>
            </a:r>
            <a:r>
              <a:rPr lang="ru-RU" sz="2000" dirty="0"/>
              <a:t> </a:t>
            </a:r>
            <a:r>
              <a:rPr lang="ru-RU" sz="2000" dirty="0" err="1"/>
              <a:t>сили</a:t>
            </a:r>
            <a:r>
              <a:rPr lang="ru-RU" sz="2000" dirty="0"/>
              <a:t> </a:t>
            </a:r>
            <a:r>
              <a:rPr lang="ru-RU" sz="2000" dirty="0" err="1"/>
              <a:t>притягання</a:t>
            </a:r>
            <a:r>
              <a:rPr lang="ru-RU" sz="2000" dirty="0"/>
              <a:t> </a:t>
            </a:r>
            <a:r>
              <a:rPr lang="ru-RU" sz="2000" dirty="0" err="1"/>
              <a:t>Місяця</a:t>
            </a:r>
            <a:r>
              <a:rPr lang="ru-RU" sz="2000" dirty="0"/>
              <a:t> і </a:t>
            </a:r>
            <a:r>
              <a:rPr lang="ru-RU" sz="2000" dirty="0" err="1"/>
              <a:t>Сонця</a:t>
            </a:r>
            <a:r>
              <a:rPr lang="ru-RU" sz="2000" dirty="0"/>
              <a:t>, </a:t>
            </a:r>
            <a:r>
              <a:rPr lang="ru-RU" sz="2000" dirty="0" err="1"/>
              <a:t>зміни</a:t>
            </a:r>
            <a:r>
              <a:rPr lang="ru-RU" sz="2000" dirty="0"/>
              <a:t> </a:t>
            </a:r>
            <a:r>
              <a:rPr lang="ru-RU" sz="2000" dirty="0" err="1"/>
              <a:t>температури</a:t>
            </a:r>
            <a:r>
              <a:rPr lang="ru-RU" sz="2000" dirty="0"/>
              <a:t> і </a:t>
            </a:r>
            <a:r>
              <a:rPr lang="ru-RU" sz="2000" dirty="0" err="1"/>
              <a:t>солоності</a:t>
            </a:r>
            <a:r>
              <a:rPr lang="ru-RU" sz="2000" dirty="0"/>
              <a:t>, </a:t>
            </a:r>
            <a:r>
              <a:rPr lang="ru-RU" sz="2000" dirty="0" err="1"/>
              <a:t>вітри</a:t>
            </a:r>
            <a:r>
              <a:rPr lang="ru-RU" sz="2000" dirty="0"/>
              <a:t>. </a:t>
            </a:r>
            <a:r>
              <a:rPr lang="ru-RU" sz="2000" dirty="0" err="1"/>
              <a:t>Ці</a:t>
            </a:r>
            <a:r>
              <a:rPr lang="ru-RU" sz="2000" dirty="0"/>
              <a:t> </a:t>
            </a:r>
            <a:r>
              <a:rPr lang="ru-RU" sz="2000" dirty="0" err="1"/>
              <a:t>фактори</a:t>
            </a:r>
            <a:r>
              <a:rPr lang="ru-RU" sz="2000" dirty="0"/>
              <a:t> </a:t>
            </a:r>
            <a:r>
              <a:rPr lang="ru-RU" sz="2000" dirty="0" err="1"/>
              <a:t>зумовлюють</a:t>
            </a:r>
            <a:r>
              <a:rPr lang="ru-RU" sz="2000" dirty="0"/>
              <a:t> </a:t>
            </a:r>
            <a:r>
              <a:rPr lang="ru-RU" sz="2000" dirty="0" err="1"/>
              <a:t>постійний</a:t>
            </a:r>
            <a:r>
              <a:rPr lang="ru-RU" sz="2000" dirty="0"/>
              <a:t> </a:t>
            </a:r>
            <a:r>
              <a:rPr lang="ru-RU" sz="2000" dirty="0" err="1"/>
              <a:t>рух</a:t>
            </a:r>
            <a:r>
              <a:rPr lang="ru-RU" sz="2000" dirty="0"/>
              <a:t> води, </a:t>
            </a:r>
            <a:r>
              <a:rPr lang="ru-RU" sz="2000" dirty="0" err="1"/>
              <a:t>який</a:t>
            </a:r>
            <a:r>
              <a:rPr lang="ru-RU" sz="2000" dirty="0"/>
              <a:t> </a:t>
            </a:r>
            <a:r>
              <a:rPr lang="ru-RU" sz="2000" dirty="0" err="1"/>
              <a:t>здійснюється</a:t>
            </a:r>
            <a:r>
              <a:rPr lang="ru-RU" sz="2000" dirty="0"/>
              <a:t> у </a:t>
            </a:r>
            <a:r>
              <a:rPr lang="ru-RU" sz="2000" dirty="0" err="1"/>
              <a:t>вигляді</a:t>
            </a:r>
            <a:r>
              <a:rPr lang="ru-RU" sz="2000" dirty="0"/>
              <a:t> </a:t>
            </a:r>
            <a:r>
              <a:rPr lang="ru-RU" sz="2000" dirty="0" err="1"/>
              <a:t>течій</a:t>
            </a:r>
            <a:r>
              <a:rPr lang="ru-RU" sz="2000" dirty="0"/>
              <a:t>, </a:t>
            </a:r>
            <a:r>
              <a:rPr lang="ru-RU" sz="2000" dirty="0" err="1"/>
              <a:t>хвиль</a:t>
            </a:r>
            <a:r>
              <a:rPr lang="ru-RU" sz="2000" dirty="0"/>
              <a:t>, </a:t>
            </a:r>
            <a:r>
              <a:rPr lang="ru-RU" sz="2000" dirty="0" err="1"/>
              <a:t>припливів</a:t>
            </a:r>
            <a:r>
              <a:rPr lang="ru-RU" sz="2000" dirty="0"/>
              <a:t> та </a:t>
            </a:r>
            <a:r>
              <a:rPr lang="ru-RU" sz="2000" dirty="0" err="1"/>
              <a:t>відпливів</a:t>
            </a:r>
            <a:r>
              <a:rPr lang="ru-RU" sz="2000" dirty="0"/>
              <a:t>. </a:t>
            </a:r>
            <a:r>
              <a:rPr lang="ru-RU" sz="2000" dirty="0" err="1"/>
              <a:t>Внаслідок</a:t>
            </a:r>
            <a:r>
              <a:rPr lang="ru-RU" sz="2000" dirty="0"/>
              <a:t> </a:t>
            </a:r>
            <a:r>
              <a:rPr lang="ru-RU" sz="2000" dirty="0" err="1"/>
              <a:t>цих</a:t>
            </a:r>
            <a:r>
              <a:rPr lang="ru-RU" sz="2000" dirty="0"/>
              <a:t> </a:t>
            </a:r>
            <a:r>
              <a:rPr lang="ru-RU" sz="2000" dirty="0" err="1"/>
              <a:t>рухів</a:t>
            </a:r>
            <a:r>
              <a:rPr lang="ru-RU" sz="2000" dirty="0"/>
              <a:t> </a:t>
            </a:r>
            <a:r>
              <a:rPr lang="ru-RU" sz="2000" dirty="0" err="1"/>
              <a:t>відбувається</a:t>
            </a:r>
            <a:r>
              <a:rPr lang="ru-RU" sz="2000" dirty="0"/>
              <a:t> </a:t>
            </a:r>
            <a:r>
              <a:rPr lang="ru-RU" sz="2000" dirty="0" err="1"/>
              <a:t>переміщення</a:t>
            </a:r>
            <a:r>
              <a:rPr lang="ru-RU" sz="2000" dirty="0"/>
              <a:t> </a:t>
            </a:r>
            <a:r>
              <a:rPr lang="ru-RU" sz="2000" dirty="0" err="1"/>
              <a:t>величезних</a:t>
            </a:r>
            <a:r>
              <a:rPr lang="ru-RU" sz="2000" dirty="0"/>
              <a:t> </a:t>
            </a:r>
            <a:r>
              <a:rPr lang="ru-RU" sz="2000" dirty="0" err="1"/>
              <a:t>мас</a:t>
            </a:r>
            <a:r>
              <a:rPr lang="ru-RU" sz="2000" dirty="0"/>
              <a:t> </a:t>
            </a:r>
            <a:r>
              <a:rPr lang="ru-RU" sz="2000" dirty="0" err="1"/>
              <a:t>біогенної</a:t>
            </a:r>
            <a:r>
              <a:rPr lang="ru-RU" sz="2000" dirty="0"/>
              <a:t> і </a:t>
            </a:r>
            <a:r>
              <a:rPr lang="ru-RU" sz="2000" dirty="0" err="1"/>
              <a:t>мінеральної</a:t>
            </a:r>
            <a:r>
              <a:rPr lang="ru-RU" sz="2000" dirty="0"/>
              <a:t> </a:t>
            </a:r>
            <a:r>
              <a:rPr lang="ru-RU" sz="2000" dirty="0" err="1"/>
              <a:t>речовини</a:t>
            </a:r>
            <a:r>
              <a:rPr lang="ru-RU" sz="2000" dirty="0"/>
              <a:t> у </a:t>
            </a:r>
            <a:r>
              <a:rPr lang="ru-RU" sz="2000" dirty="0" err="1"/>
              <a:t>вигляді</a:t>
            </a:r>
            <a:r>
              <a:rPr lang="ru-RU" sz="2000" dirty="0"/>
              <a:t> </a:t>
            </a:r>
            <a:r>
              <a:rPr lang="ru-RU" sz="2000" dirty="0" err="1"/>
              <a:t>розчинів</a:t>
            </a:r>
            <a:r>
              <a:rPr lang="ru-RU" sz="2000" dirty="0"/>
              <a:t>, </a:t>
            </a:r>
            <a:r>
              <a:rPr lang="ru-RU" sz="2000" dirty="0" err="1"/>
              <a:t>зважених</a:t>
            </a:r>
            <a:r>
              <a:rPr lang="ru-RU" sz="2000" dirty="0"/>
              <a:t> </a:t>
            </a:r>
            <a:r>
              <a:rPr lang="ru-RU" sz="2000" dirty="0" err="1"/>
              <a:t>частинок</a:t>
            </a:r>
            <a:r>
              <a:rPr lang="ru-RU" sz="2000" dirty="0"/>
              <a:t> та великих </a:t>
            </a:r>
            <a:r>
              <a:rPr lang="ru-RU" sz="2000" dirty="0" err="1"/>
              <a:t>уламків</a:t>
            </a:r>
            <a:r>
              <a:rPr lang="ru-RU" sz="2000" dirty="0"/>
              <a:t>. </a:t>
            </a:r>
            <a:r>
              <a:rPr lang="ru-RU" sz="2000" dirty="0" err="1"/>
              <a:t>Це</a:t>
            </a:r>
            <a:r>
              <a:rPr lang="ru-RU" sz="2000" dirty="0"/>
              <a:t> </a:t>
            </a:r>
            <a:r>
              <a:rPr lang="ru-RU" sz="2000" dirty="0" err="1"/>
              <a:t>призводить</a:t>
            </a:r>
            <a:r>
              <a:rPr lang="ru-RU" sz="2000" dirty="0"/>
              <a:t> до </a:t>
            </a:r>
            <a:r>
              <a:rPr lang="ru-RU" sz="2000" dirty="0" err="1"/>
              <a:t>утворення</a:t>
            </a:r>
            <a:r>
              <a:rPr lang="ru-RU" sz="2000" dirty="0"/>
              <a:t> </a:t>
            </a:r>
            <a:r>
              <a:rPr lang="ru-RU" sz="2000" dirty="0" err="1"/>
              <a:t>комплексів</a:t>
            </a:r>
            <a:r>
              <a:rPr lang="ru-RU" sz="2000" dirty="0"/>
              <a:t> </a:t>
            </a:r>
            <a:r>
              <a:rPr lang="ru-RU" sz="2000" dirty="0" err="1"/>
              <a:t>осадових</a:t>
            </a:r>
            <a:r>
              <a:rPr lang="ru-RU" sz="2000" dirty="0"/>
              <a:t> </a:t>
            </a:r>
            <a:r>
              <a:rPr lang="ru-RU" sz="2000" dirty="0" err="1"/>
              <a:t>гірських</a:t>
            </a:r>
            <a:r>
              <a:rPr lang="ru-RU" sz="2000" dirty="0"/>
              <a:t> </a:t>
            </a:r>
            <a:r>
              <a:rPr lang="ru-RU" sz="2000" dirty="0" err="1"/>
              <a:t>порід</a:t>
            </a:r>
            <a:r>
              <a:rPr lang="ru-RU" sz="2000" dirty="0"/>
              <a:t> і </a:t>
            </a:r>
            <a:r>
              <a:rPr lang="ru-RU" sz="2000" dirty="0" err="1"/>
              <a:t>вирівнювання</a:t>
            </a:r>
            <a:r>
              <a:rPr lang="ru-RU" sz="2000" dirty="0"/>
              <a:t> дна </a:t>
            </a:r>
            <a:r>
              <a:rPr lang="ru-RU" sz="2000" dirty="0" err="1"/>
              <a:t>Світового</a:t>
            </a:r>
            <a:r>
              <a:rPr lang="ru-RU" sz="2000" dirty="0"/>
              <a:t> океану.</a:t>
            </a:r>
          </a:p>
        </p:txBody>
      </p:sp>
    </p:spTree>
    <p:extLst>
      <p:ext uri="{BB962C8B-B14F-4D97-AF65-F5344CB8AC3E}">
        <p14:creationId xmlns="" xmlns:p14="http://schemas.microsoft.com/office/powerpoint/2010/main" val="13181577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ÐÐ°ÑÑÐ¸Ð½ÐºÐ¸ Ð¿Ð¾ Ð·Ð°Ð¿ÑÐ¾ÑÑ Ð¾ÐºÐµÐ°Ð½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325731" cy="59046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1560" y="908720"/>
            <a:ext cx="453650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chemeClr val="bg1"/>
                </a:solidFill>
              </a:rPr>
              <a:t>Течія</a:t>
            </a:r>
            <a:r>
              <a:rPr lang="ru-RU" sz="2400" dirty="0">
                <a:solidFill>
                  <a:schemeClr val="bg1"/>
                </a:solidFill>
              </a:rPr>
              <a:t> - </a:t>
            </a:r>
            <a:r>
              <a:rPr lang="ru-RU" sz="2400" dirty="0" err="1">
                <a:solidFill>
                  <a:schemeClr val="bg1"/>
                </a:solidFill>
              </a:rPr>
              <a:t>це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горизонтальне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переміщення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водних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мас</a:t>
            </a:r>
            <a:r>
              <a:rPr lang="ru-RU" sz="2400" dirty="0">
                <a:solidFill>
                  <a:schemeClr val="bg1"/>
                </a:solidFill>
              </a:rPr>
              <a:t> в океанах і морях. </a:t>
            </a:r>
            <a:r>
              <a:rPr lang="ru-RU" sz="2400" dirty="0" err="1">
                <a:solidFill>
                  <a:schemeClr val="bg1"/>
                </a:solidFill>
              </a:rPr>
              <a:t>Характеризуються</a:t>
            </a:r>
            <a:r>
              <a:rPr lang="ru-RU" sz="2400" dirty="0">
                <a:solidFill>
                  <a:schemeClr val="bg1"/>
                </a:solidFill>
              </a:rPr>
              <a:t> вони </a:t>
            </a:r>
            <a:r>
              <a:rPr lang="ru-RU" sz="2400" dirty="0" err="1">
                <a:solidFill>
                  <a:schemeClr val="bg1"/>
                </a:solidFill>
              </a:rPr>
              <a:t>певним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напрямом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розповсюдження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швидкістю</a:t>
            </a:r>
            <a:r>
              <a:rPr lang="ru-RU" sz="2400" dirty="0">
                <a:solidFill>
                  <a:schemeClr val="bg1"/>
                </a:solidFill>
              </a:rPr>
              <a:t> й </a:t>
            </a:r>
            <a:r>
              <a:rPr lang="ru-RU" sz="2400" dirty="0" err="1">
                <a:solidFill>
                  <a:schemeClr val="bg1"/>
                </a:solidFill>
              </a:rPr>
              <a:t>сталістю</a:t>
            </a:r>
            <a:r>
              <a:rPr lang="ru-RU" sz="2400" dirty="0">
                <a:solidFill>
                  <a:schemeClr val="bg1"/>
                </a:solidFill>
              </a:rPr>
              <a:t> у </a:t>
            </a:r>
            <a:r>
              <a:rPr lang="ru-RU" sz="2400" dirty="0" err="1">
                <a:solidFill>
                  <a:schemeClr val="bg1"/>
                </a:solidFill>
              </a:rPr>
              <a:t>часі</a:t>
            </a:r>
            <a:r>
              <a:rPr lang="ru-RU" sz="2400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sz="2400" dirty="0" err="1">
                <a:solidFill>
                  <a:schemeClr val="bg1"/>
                </a:solidFill>
              </a:rPr>
              <a:t>Крім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морських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течій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існують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морські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протитечії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dirty="0" err="1" smtClean="0">
                <a:solidFill>
                  <a:schemeClr val="bg1"/>
                </a:solidFill>
              </a:rPr>
              <a:t>Морські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течії</a:t>
            </a:r>
            <a:r>
              <a:rPr lang="ru-RU" sz="2400" dirty="0">
                <a:solidFill>
                  <a:schemeClr val="bg1"/>
                </a:solidFill>
              </a:rPr>
              <a:t> й </a:t>
            </a:r>
            <a:r>
              <a:rPr lang="ru-RU" sz="2400" dirty="0" err="1">
                <a:solidFill>
                  <a:schemeClr val="bg1"/>
                </a:solidFill>
              </a:rPr>
              <a:t>протитечії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утворюють</a:t>
            </a:r>
            <a:r>
              <a:rPr lang="ru-RU" sz="2400" dirty="0">
                <a:solidFill>
                  <a:schemeClr val="bg1"/>
                </a:solidFill>
              </a:rPr>
              <a:t> у </a:t>
            </a:r>
            <a:r>
              <a:rPr lang="ru-RU" sz="2400" dirty="0" err="1">
                <a:solidFill>
                  <a:schemeClr val="bg1"/>
                </a:solidFill>
              </a:rPr>
              <a:t>Світовому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океані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замкнуті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кругообіги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сприяючи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обміну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енергії</a:t>
            </a:r>
            <a:r>
              <a:rPr lang="ru-RU" sz="2400" dirty="0">
                <a:solidFill>
                  <a:schemeClr val="bg1"/>
                </a:solidFill>
              </a:rPr>
              <a:t> в </a:t>
            </a:r>
            <a:r>
              <a:rPr lang="ru-RU" sz="2400" dirty="0" err="1">
                <a:solidFill>
                  <a:schemeClr val="bg1"/>
                </a:solidFill>
              </a:rPr>
              <a:t>системі</a:t>
            </a:r>
            <a:r>
              <a:rPr lang="ru-RU" sz="2400" dirty="0">
                <a:solidFill>
                  <a:schemeClr val="bg1"/>
                </a:solidFill>
              </a:rPr>
              <a:t> “океан-атмосфера-материк</a:t>
            </a:r>
            <a:r>
              <a:rPr lang="ru-RU" sz="2400" dirty="0" smtClean="0">
                <a:solidFill>
                  <a:schemeClr val="bg1"/>
                </a:solidFill>
              </a:rPr>
              <a:t>”.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256245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ÐÐ°ÑÑÐ¸Ð½ÐºÐ¸ Ð¿Ð¾ Ð·Ð°Ð¿ÑÐ¾ÑÑ Ð²Ð¾Ð»Ð½Ñ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4664"/>
            <a:ext cx="8229600" cy="60486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554504"/>
            <a:ext cx="76328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</a:rPr>
              <a:t>Морські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хвилі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являють</a:t>
            </a:r>
            <a:r>
              <a:rPr lang="ru-RU" sz="2400" dirty="0">
                <a:solidFill>
                  <a:schemeClr val="bg1"/>
                </a:solidFill>
              </a:rPr>
              <a:t> собою </a:t>
            </a:r>
            <a:r>
              <a:rPr lang="ru-RU" sz="2400" dirty="0" err="1">
                <a:solidFill>
                  <a:schemeClr val="bg1"/>
                </a:solidFill>
              </a:rPr>
              <a:t>коливні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рухи</a:t>
            </a:r>
            <a:r>
              <a:rPr lang="ru-RU" sz="2400" dirty="0">
                <a:solidFill>
                  <a:schemeClr val="bg1"/>
                </a:solidFill>
              </a:rPr>
              <a:t> води у морях та океанах. Вони </a:t>
            </a:r>
            <a:r>
              <a:rPr lang="ru-RU" sz="2400" dirty="0" err="1">
                <a:solidFill>
                  <a:schemeClr val="bg1"/>
                </a:solidFill>
              </a:rPr>
              <a:t>виникають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внаслідок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дії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вітру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змін</a:t>
            </a:r>
            <a:r>
              <a:rPr lang="ru-RU" sz="2400" dirty="0">
                <a:solidFill>
                  <a:schemeClr val="bg1"/>
                </a:solidFill>
              </a:rPr>
              <a:t> атмосферного </a:t>
            </a:r>
            <a:r>
              <a:rPr lang="ru-RU" sz="2400" dirty="0" err="1">
                <a:solidFill>
                  <a:schemeClr val="bg1"/>
                </a:solidFill>
              </a:rPr>
              <a:t>тиску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підводних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землетрусів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припливотворних</a:t>
            </a:r>
            <a:r>
              <a:rPr lang="ru-RU" sz="2400" dirty="0">
                <a:solidFill>
                  <a:schemeClr val="bg1"/>
                </a:solidFill>
              </a:rPr>
              <a:t> сил </a:t>
            </a:r>
            <a:r>
              <a:rPr lang="ru-RU" sz="2400" dirty="0" err="1">
                <a:solidFill>
                  <a:schemeClr val="bg1"/>
                </a:solidFill>
              </a:rPr>
              <a:t>Сонця</a:t>
            </a:r>
            <a:r>
              <a:rPr lang="ru-RU" sz="2400" dirty="0">
                <a:solidFill>
                  <a:schemeClr val="bg1"/>
                </a:solidFill>
              </a:rPr>
              <a:t> і </a:t>
            </a:r>
            <a:r>
              <a:rPr lang="ru-RU" sz="2400" dirty="0" err="1">
                <a:solidFill>
                  <a:schemeClr val="bg1"/>
                </a:solidFill>
              </a:rPr>
              <a:t>Місяця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нерівностей</a:t>
            </a:r>
            <a:r>
              <a:rPr lang="ru-RU" sz="2400" dirty="0">
                <a:solidFill>
                  <a:schemeClr val="bg1"/>
                </a:solidFill>
              </a:rPr>
              <a:t> дна та при </a:t>
            </a:r>
            <a:r>
              <a:rPr lang="ru-RU" sz="2400" dirty="0" err="1">
                <a:solidFill>
                  <a:schemeClr val="bg1"/>
                </a:solidFill>
              </a:rPr>
              <a:t>переміщенні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cy</a:t>
            </a:r>
            <a:r>
              <a:rPr lang="ru-RU" sz="2400" dirty="0">
                <a:solidFill>
                  <a:schemeClr val="bg1"/>
                </a:solidFill>
              </a:rPr>
              <a:t>д</a:t>
            </a:r>
            <a:r>
              <a:rPr lang="en-US" sz="2400" dirty="0">
                <a:solidFill>
                  <a:schemeClr val="bg1"/>
                </a:solidFill>
              </a:rPr>
              <a:t>e</a:t>
            </a:r>
            <a:r>
              <a:rPr lang="ru-RU" sz="2400" dirty="0">
                <a:solidFill>
                  <a:schemeClr val="bg1"/>
                </a:solidFill>
              </a:rPr>
              <a:t>н. </a:t>
            </a:r>
          </a:p>
        </p:txBody>
      </p:sp>
    </p:spTree>
    <p:extLst>
      <p:ext uri="{BB962C8B-B14F-4D97-AF65-F5344CB8AC3E}">
        <p14:creationId xmlns="" xmlns:p14="http://schemas.microsoft.com/office/powerpoint/2010/main" val="31855282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ÐÐ°ÑÑÐ¸Ð½ÐºÐ¸ Ð¿Ð¾ Ð·Ð°Ð¿ÑÐ¾ÑÑ ÑÑÐ½Ð°Ð¼Ð¸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400" t="11589" b="12812"/>
          <a:stretch/>
        </p:blipFill>
        <p:spPr bwMode="auto">
          <a:xfrm>
            <a:off x="467544" y="404664"/>
            <a:ext cx="8287962" cy="60486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620688"/>
            <a:ext cx="807193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</a:rPr>
              <a:t>Потужні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морські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хвилі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виникають</a:t>
            </a:r>
            <a:r>
              <a:rPr lang="ru-RU" sz="2400" dirty="0">
                <a:solidFill>
                  <a:schemeClr val="bg1"/>
                </a:solidFill>
              </a:rPr>
              <a:t> при </a:t>
            </a:r>
            <a:r>
              <a:rPr lang="ru-RU" sz="2400" dirty="0" err="1">
                <a:solidFill>
                  <a:schemeClr val="bg1"/>
                </a:solidFill>
              </a:rPr>
              <a:t>землетрусах</a:t>
            </a:r>
            <a:r>
              <a:rPr lang="ru-RU" sz="2400" dirty="0">
                <a:solidFill>
                  <a:schemeClr val="bg1"/>
                </a:solidFill>
              </a:rPr>
              <a:t> на </a:t>
            </a:r>
            <a:r>
              <a:rPr lang="ru-RU" sz="2400" dirty="0" err="1">
                <a:solidFill>
                  <a:schemeClr val="bg1"/>
                </a:solidFill>
              </a:rPr>
              <a:t>дні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водойми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  <a:r>
              <a:rPr lang="ru-RU" sz="2400" dirty="0" err="1">
                <a:solidFill>
                  <a:schemeClr val="bg1"/>
                </a:solidFill>
              </a:rPr>
              <a:t>Їх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називають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цунамі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  <a:r>
              <a:rPr lang="ru-RU" sz="2400" dirty="0" err="1">
                <a:solidFill>
                  <a:schemeClr val="bg1"/>
                </a:solidFill>
              </a:rPr>
              <a:t>Такі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хвилі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розповсюджуються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швидкістю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від</a:t>
            </a:r>
            <a:r>
              <a:rPr lang="ru-RU" sz="2400" dirty="0">
                <a:solidFill>
                  <a:schemeClr val="bg1"/>
                </a:solidFill>
              </a:rPr>
              <a:t> 50 до 1 000 км/год. </a:t>
            </a:r>
            <a:r>
              <a:rPr lang="ru-RU" sz="2400" dirty="0" err="1">
                <a:solidFill>
                  <a:schemeClr val="bg1"/>
                </a:solidFill>
              </a:rPr>
              <a:t>Висота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хвиль</a:t>
            </a:r>
            <a:r>
              <a:rPr lang="ru-RU" sz="2400" dirty="0">
                <a:solidFill>
                  <a:schemeClr val="bg1"/>
                </a:solidFill>
              </a:rPr>
              <a:t> в </a:t>
            </a:r>
            <a:r>
              <a:rPr lang="ru-RU" sz="2400" dirty="0" err="1">
                <a:solidFill>
                  <a:schemeClr val="bg1"/>
                </a:solidFill>
              </a:rPr>
              <a:t>області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виникнення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цунамі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сягає</a:t>
            </a:r>
            <a:r>
              <a:rPr lang="ru-RU" sz="2400" dirty="0">
                <a:solidFill>
                  <a:schemeClr val="bg1"/>
                </a:solidFill>
              </a:rPr>
              <a:t> 0,1-5 м, а </a:t>
            </a:r>
            <a:r>
              <a:rPr lang="ru-RU" sz="2400" dirty="0" err="1">
                <a:solidFill>
                  <a:schemeClr val="bg1"/>
                </a:solidFill>
              </a:rPr>
              <a:t>біля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узбережжя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збільшується</a:t>
            </a:r>
            <a:r>
              <a:rPr lang="ru-RU" sz="2400" dirty="0">
                <a:solidFill>
                  <a:schemeClr val="bg1"/>
                </a:solidFill>
              </a:rPr>
              <a:t> до 10-50 м і </a:t>
            </a:r>
            <a:r>
              <a:rPr lang="ru-RU" sz="2400" dirty="0" err="1">
                <a:solidFill>
                  <a:schemeClr val="bg1"/>
                </a:solidFill>
              </a:rPr>
              <a:t>більше</a:t>
            </a:r>
            <a:r>
              <a:rPr lang="ru-RU" sz="2400" dirty="0">
                <a:solidFill>
                  <a:schemeClr val="bg1"/>
                </a:solidFill>
              </a:rPr>
              <a:t>. Вони </a:t>
            </a:r>
            <a:r>
              <a:rPr lang="ru-RU" sz="2400" dirty="0" err="1">
                <a:solidFill>
                  <a:schemeClr val="bg1"/>
                </a:solidFill>
              </a:rPr>
              <a:t>мають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надзвичайно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велику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руйнівну</a:t>
            </a:r>
            <a:r>
              <a:rPr lang="ru-RU" sz="2400" dirty="0">
                <a:solidFill>
                  <a:schemeClr val="bg1"/>
                </a:solidFill>
              </a:rPr>
              <a:t> силу. </a:t>
            </a:r>
          </a:p>
        </p:txBody>
      </p:sp>
    </p:spTree>
    <p:extLst>
      <p:ext uri="{BB962C8B-B14F-4D97-AF65-F5344CB8AC3E}">
        <p14:creationId xmlns="" xmlns:p14="http://schemas.microsoft.com/office/powerpoint/2010/main" val="4674433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ÐÐ°ÑÑÐ¸Ð½ÐºÐ¸ Ð¿Ð¾ Ð·Ð°Ð¿ÑÐ¾ÑÑ Ð¿ÑÐ¸Ð»Ð¸Ð²Ñ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4664"/>
            <a:ext cx="8229600" cy="61206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476672"/>
            <a:ext cx="81472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</a:rPr>
              <a:t>Припливи</a:t>
            </a:r>
            <a:r>
              <a:rPr lang="ru-RU" sz="2400" dirty="0">
                <a:solidFill>
                  <a:schemeClr val="bg1"/>
                </a:solidFill>
              </a:rPr>
              <a:t> та </a:t>
            </a:r>
            <a:r>
              <a:rPr lang="ru-RU" sz="2400" dirty="0" err="1">
                <a:solidFill>
                  <a:schemeClr val="bg1"/>
                </a:solidFill>
              </a:rPr>
              <a:t>відпливи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являють</a:t>
            </a:r>
            <a:r>
              <a:rPr lang="ru-RU" sz="2400" dirty="0">
                <a:solidFill>
                  <a:schemeClr val="bg1"/>
                </a:solidFill>
              </a:rPr>
              <a:t> собою </a:t>
            </a:r>
            <a:r>
              <a:rPr lang="ru-RU" sz="2400" dirty="0" err="1">
                <a:solidFill>
                  <a:schemeClr val="bg1"/>
                </a:solidFill>
              </a:rPr>
              <a:t>періодичні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підняття</a:t>
            </a:r>
            <a:r>
              <a:rPr lang="ru-RU" sz="2400" dirty="0">
                <a:solidFill>
                  <a:schemeClr val="bg1"/>
                </a:solidFill>
              </a:rPr>
              <a:t> та </a:t>
            </a:r>
            <a:r>
              <a:rPr lang="ru-RU" sz="2400" dirty="0" err="1">
                <a:solidFill>
                  <a:schemeClr val="bg1"/>
                </a:solidFill>
              </a:rPr>
              <a:t>опускання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рівня</a:t>
            </a:r>
            <a:r>
              <a:rPr lang="ru-RU" sz="2400" dirty="0">
                <a:solidFill>
                  <a:schemeClr val="bg1"/>
                </a:solidFill>
              </a:rPr>
              <a:t> вод </a:t>
            </a:r>
            <a:r>
              <a:rPr lang="ru-RU" sz="2400" dirty="0" err="1">
                <a:solidFill>
                  <a:schemeClr val="bg1"/>
                </a:solidFill>
              </a:rPr>
              <a:t>Світового</a:t>
            </a:r>
            <a:r>
              <a:rPr lang="ru-RU" sz="2400" dirty="0">
                <a:solidFill>
                  <a:schemeClr val="bg1"/>
                </a:solidFill>
              </a:rPr>
              <a:t> океану </a:t>
            </a:r>
            <a:r>
              <a:rPr lang="ru-RU" sz="2400" dirty="0" err="1">
                <a:solidFill>
                  <a:schemeClr val="bg1"/>
                </a:solidFill>
              </a:rPr>
              <a:t>під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дією</a:t>
            </a:r>
            <a:r>
              <a:rPr lang="ru-RU" sz="2400" dirty="0">
                <a:solidFill>
                  <a:schemeClr val="bg1"/>
                </a:solidFill>
              </a:rPr>
              <a:t> сил, </a:t>
            </a:r>
            <a:r>
              <a:rPr lang="ru-RU" sz="2400" dirty="0" err="1">
                <a:solidFill>
                  <a:schemeClr val="bg1"/>
                </a:solidFill>
              </a:rPr>
              <a:t>що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виникають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між</a:t>
            </a:r>
            <a:r>
              <a:rPr lang="ru-RU" sz="2400" dirty="0">
                <a:solidFill>
                  <a:schemeClr val="bg1"/>
                </a:solidFill>
              </a:rPr>
              <a:t> Землею і </a:t>
            </a:r>
            <a:r>
              <a:rPr lang="ru-RU" sz="2400" dirty="0" err="1">
                <a:solidFill>
                  <a:schemeClr val="bg1"/>
                </a:solidFill>
              </a:rPr>
              <a:t>Сонцем</a:t>
            </a:r>
            <a:r>
              <a:rPr lang="ru-RU" sz="2400" dirty="0">
                <a:solidFill>
                  <a:schemeClr val="bg1"/>
                </a:solidFill>
              </a:rPr>
              <a:t> та Землею і </a:t>
            </a:r>
            <a:r>
              <a:rPr lang="ru-RU" sz="2400" dirty="0" err="1">
                <a:solidFill>
                  <a:schemeClr val="bg1"/>
                </a:solidFill>
              </a:rPr>
              <a:t>Місяцем</a:t>
            </a:r>
            <a:r>
              <a:rPr lang="ru-RU" sz="2400" dirty="0">
                <a:solidFill>
                  <a:schemeClr val="bg1"/>
                </a:solidFill>
              </a:rPr>
              <a:t>. Характер </a:t>
            </a:r>
            <a:r>
              <a:rPr lang="ru-RU" sz="2400" dirty="0" err="1">
                <a:solidFill>
                  <a:schemeClr val="bg1"/>
                </a:solidFill>
              </a:rPr>
              <a:t>припливів</a:t>
            </a:r>
            <a:r>
              <a:rPr lang="ru-RU" sz="2400" dirty="0">
                <a:solidFill>
                  <a:schemeClr val="bg1"/>
                </a:solidFill>
              </a:rPr>
              <a:t> і </a:t>
            </a:r>
            <a:r>
              <a:rPr lang="ru-RU" sz="2400" dirty="0" err="1">
                <a:solidFill>
                  <a:schemeClr val="bg1"/>
                </a:solidFill>
              </a:rPr>
              <a:t>відпливів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залежить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від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взаємного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розташування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Землі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Місяця</a:t>
            </a:r>
            <a:r>
              <a:rPr lang="ru-RU" sz="2400" dirty="0">
                <a:solidFill>
                  <a:schemeClr val="bg1"/>
                </a:solidFill>
              </a:rPr>
              <a:t> і </a:t>
            </a:r>
            <a:r>
              <a:rPr lang="ru-RU" sz="2400" dirty="0" err="1">
                <a:solidFill>
                  <a:schemeClr val="bg1"/>
                </a:solidFill>
              </a:rPr>
              <a:t>Сонця</a:t>
            </a:r>
            <a:r>
              <a:rPr lang="ru-RU" sz="2400" dirty="0">
                <a:solidFill>
                  <a:schemeClr val="bg1"/>
                </a:solidFill>
              </a:rPr>
              <a:t>, а </a:t>
            </a:r>
            <a:r>
              <a:rPr lang="ru-RU" sz="2400" dirty="0" err="1">
                <a:solidFill>
                  <a:schemeClr val="bg1"/>
                </a:solidFill>
              </a:rPr>
              <a:t>також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географічної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широти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глибини</a:t>
            </a:r>
            <a:r>
              <a:rPr lang="ru-RU" sz="2400" dirty="0">
                <a:solidFill>
                  <a:schemeClr val="bg1"/>
                </a:solidFill>
              </a:rPr>
              <a:t> моря, </a:t>
            </a:r>
            <a:r>
              <a:rPr lang="ru-RU" sz="2400" dirty="0" err="1">
                <a:solidFill>
                  <a:schemeClr val="bg1"/>
                </a:solidFill>
              </a:rPr>
              <a:t>обрисів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берегової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лінії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="" xmlns:p14="http://schemas.microsoft.com/office/powerpoint/2010/main" val="27460092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032"/>
          <a:stretch/>
        </p:blipFill>
        <p:spPr bwMode="auto">
          <a:xfrm>
            <a:off x="441212" y="476672"/>
            <a:ext cx="8229600" cy="60486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6121" y="4754661"/>
            <a:ext cx="8220436" cy="1556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Двічі</a:t>
            </a:r>
            <a:r>
              <a:rPr lang="ru-RU" sz="2400" dirty="0"/>
              <a:t> на </a:t>
            </a:r>
            <a:r>
              <a:rPr lang="ru-RU" sz="2400" dirty="0" err="1"/>
              <a:t>добу</a:t>
            </a:r>
            <a:r>
              <a:rPr lang="ru-RU" sz="2400" dirty="0"/>
              <a:t>, </a:t>
            </a:r>
            <a:r>
              <a:rPr lang="ru-RU" sz="2400" dirty="0" err="1"/>
              <a:t>приблизно</a:t>
            </a:r>
            <a:r>
              <a:rPr lang="ru-RU" sz="2400" dirty="0"/>
              <a:t> через 12 год 26 </a:t>
            </a:r>
            <a:r>
              <a:rPr lang="ru-RU" sz="2400" dirty="0" err="1"/>
              <a:t>хв</a:t>
            </a:r>
            <a:r>
              <a:rPr lang="ru-RU" sz="2400" dirty="0"/>
              <a:t>, </a:t>
            </a:r>
            <a:r>
              <a:rPr lang="ru-RU" sz="2400" dirty="0" err="1"/>
              <a:t>рівень</a:t>
            </a:r>
            <a:r>
              <a:rPr lang="ru-RU" sz="2400" dirty="0"/>
              <a:t> води у морях та океанах </a:t>
            </a:r>
            <a:r>
              <a:rPr lang="ru-RU" sz="2400" dirty="0" err="1"/>
              <a:t>піднімається</a:t>
            </a:r>
            <a:r>
              <a:rPr lang="ru-RU" sz="2400" dirty="0"/>
              <a:t>, </a:t>
            </a:r>
            <a:r>
              <a:rPr lang="ru-RU" sz="2400" dirty="0" err="1"/>
              <a:t>утворюючи</a:t>
            </a:r>
            <a:r>
              <a:rPr lang="ru-RU" sz="2400" dirty="0"/>
              <a:t> </a:t>
            </a:r>
            <a:r>
              <a:rPr lang="ru-RU" sz="2400" dirty="0" err="1"/>
              <a:t>припливи</a:t>
            </a:r>
            <a:r>
              <a:rPr lang="ru-RU" sz="2400" dirty="0"/>
              <a:t>, і </a:t>
            </a:r>
            <a:r>
              <a:rPr lang="ru-RU" sz="2400" dirty="0" err="1"/>
              <a:t>двічі</a:t>
            </a:r>
            <a:r>
              <a:rPr lang="ru-RU" sz="2400" dirty="0"/>
              <a:t> </a:t>
            </a:r>
            <a:r>
              <a:rPr lang="ru-RU" sz="2400" dirty="0" err="1"/>
              <a:t>опускається</a:t>
            </a:r>
            <a:r>
              <a:rPr lang="ru-RU" sz="2400" dirty="0"/>
              <a:t>, </a:t>
            </a:r>
            <a:r>
              <a:rPr lang="ru-RU" sz="2400" dirty="0" err="1"/>
              <a:t>утворюючи</a:t>
            </a:r>
            <a:r>
              <a:rPr lang="ru-RU" sz="2400" dirty="0"/>
              <a:t> </a:t>
            </a:r>
            <a:r>
              <a:rPr lang="ru-RU" sz="2400" dirty="0" err="1"/>
              <a:t>відпливи</a:t>
            </a:r>
            <a:r>
              <a:rPr lang="ru-RU" sz="2400" dirty="0"/>
              <a:t>. </a:t>
            </a:r>
            <a:r>
              <a:rPr lang="ru-RU" sz="2400" dirty="0" err="1"/>
              <a:t>Одночасно</a:t>
            </a:r>
            <a:r>
              <a:rPr lang="ru-RU" sz="2400" dirty="0"/>
              <a:t> з </a:t>
            </a:r>
            <a:r>
              <a:rPr lang="ru-RU" sz="2400" dirty="0" err="1"/>
              <a:t>припливом</a:t>
            </a:r>
            <a:r>
              <a:rPr lang="ru-RU" sz="2400" dirty="0"/>
              <a:t> в одному </a:t>
            </a:r>
            <a:r>
              <a:rPr lang="ru-RU" sz="2400" dirty="0" err="1"/>
              <a:t>регіоні</a:t>
            </a:r>
            <a:r>
              <a:rPr lang="ru-RU" sz="2400" dirty="0"/>
              <a:t> </a:t>
            </a:r>
            <a:r>
              <a:rPr lang="ru-RU" sz="2400" dirty="0" err="1"/>
              <a:t>Землі</a:t>
            </a:r>
            <a:r>
              <a:rPr lang="ru-RU" sz="2400" dirty="0"/>
              <a:t>, вода </a:t>
            </a:r>
            <a:r>
              <a:rPr lang="ru-RU" sz="2400" dirty="0" err="1"/>
              <a:t>відтікає</a:t>
            </a:r>
            <a:r>
              <a:rPr lang="ru-RU" sz="2400" dirty="0"/>
              <a:t> з </a:t>
            </a:r>
            <a:r>
              <a:rPr lang="ru-RU" sz="2400" dirty="0" err="1"/>
              <a:t>іншого</a:t>
            </a:r>
            <a:r>
              <a:rPr lang="ru-RU" sz="2400" dirty="0"/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18061401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6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78327" cy="68477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85511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other of Cactus\Desktop\arbol-de-piedra_3_8003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69818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836712"/>
            <a:ext cx="8229600" cy="4572000"/>
          </a:xfrm>
        </p:spPr>
        <p:txBody>
          <a:bodyPr/>
          <a:lstStyle/>
          <a:p>
            <a:pPr marL="0" indent="457200" algn="just">
              <a:buNone/>
            </a:pPr>
            <a:r>
              <a:rPr lang="uk-UA" sz="2400" dirty="0"/>
              <a:t>Перший вид еолової ерозії одержав назву дефляції (лат. - </a:t>
            </a:r>
            <a:r>
              <a:rPr lang="uk-UA" sz="2400" dirty="0" smtClean="0"/>
              <a:t>видування, розвіювання</a:t>
            </a:r>
            <a:r>
              <a:rPr lang="uk-UA" sz="2400" dirty="0"/>
              <a:t>), а другий - корозії (лат. - обточування). Отже, вітер руйнує </a:t>
            </a:r>
            <a:r>
              <a:rPr lang="uk-UA" sz="2400" dirty="0" smtClean="0"/>
              <a:t>всі г</a:t>
            </a:r>
            <a:r>
              <a:rPr lang="en-US" sz="2400" dirty="0" err="1"/>
              <a:t>ip</a:t>
            </a:r>
            <a:r>
              <a:rPr lang="uk-UA" sz="2400" dirty="0" err="1"/>
              <a:t>ські</a:t>
            </a:r>
            <a:r>
              <a:rPr lang="uk-UA" sz="2400" dirty="0"/>
              <a:t> породи, що утворюють поверхню Землі, за рахунок </a:t>
            </a:r>
            <a:r>
              <a:rPr lang="uk-UA" sz="2400" dirty="0" smtClean="0"/>
              <a:t>вітрового навантаження </a:t>
            </a:r>
            <a:r>
              <a:rPr lang="uk-UA" sz="2400" dirty="0"/>
              <a:t>та за допомогою піску і пилу, що переноситься.</a:t>
            </a:r>
          </a:p>
          <a:p>
            <a:pPr marL="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="" xmlns:p14="http://schemas.microsoft.com/office/powerpoint/2010/main" val="6540105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ÐÐ¾ÑÐ¾Ð¶ÐµÐµ Ð¸Ð·Ð¾Ð±ÑÐ°Ð¶ÐµÐ½Ð¸Ðµ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219256" cy="60486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37659" y="548680"/>
            <a:ext cx="80752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</a:rPr>
              <a:t>Інтенсивність</a:t>
            </a:r>
            <a:r>
              <a:rPr lang="ru-RU" sz="2400" dirty="0"/>
              <a:t> </a:t>
            </a:r>
            <a:r>
              <a:rPr lang="ru-RU" sz="2400" dirty="0" err="1">
                <a:solidFill>
                  <a:schemeClr val="bg1"/>
                </a:solidFill>
              </a:rPr>
              <a:t>припливів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також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пов'язана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із</a:t>
            </a:r>
            <a:r>
              <a:rPr lang="ru-RU" sz="2400" dirty="0">
                <a:solidFill>
                  <a:schemeClr val="bg1"/>
                </a:solidFill>
              </a:rPr>
              <a:t> формою </a:t>
            </a:r>
            <a:r>
              <a:rPr lang="ru-RU" sz="2400" dirty="0" err="1"/>
              <a:t>океанічн</a:t>
            </a:r>
            <a:r>
              <a:rPr lang="ru-RU" sz="2400" dirty="0" err="1">
                <a:solidFill>
                  <a:schemeClr val="bg1"/>
                </a:solidFill>
              </a:rPr>
              <a:t>ої</a:t>
            </a:r>
            <a:r>
              <a:rPr lang="ru-RU" sz="2400" dirty="0"/>
              <a:t> </a:t>
            </a:r>
            <a:r>
              <a:rPr lang="ru-RU" sz="2400" dirty="0" err="1">
                <a:solidFill>
                  <a:schemeClr val="bg1"/>
                </a:solidFill>
              </a:rPr>
              <a:t>котловини</a:t>
            </a:r>
            <a:r>
              <a:rPr lang="ru-RU" sz="2400" dirty="0">
                <a:solidFill>
                  <a:schemeClr val="bg1"/>
                </a:solidFill>
              </a:rPr>
              <a:t> - </a:t>
            </a:r>
            <a:r>
              <a:rPr lang="ru-RU" sz="2400" dirty="0" err="1">
                <a:solidFill>
                  <a:schemeClr val="bg1"/>
                </a:solidFill>
              </a:rPr>
              <a:t>розміром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глибиною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/>
              <a:t>положенням</a:t>
            </a:r>
            <a:r>
              <a:rPr lang="ru-RU" sz="2400" dirty="0"/>
              <a:t> на </a:t>
            </a:r>
            <a:r>
              <a:rPr lang="ru-RU" sz="2400" dirty="0" err="1"/>
              <a:t>Землі</a:t>
            </a:r>
            <a:r>
              <a:rPr lang="ru-RU" sz="2400" dirty="0"/>
              <a:t>. </a:t>
            </a:r>
            <a:r>
              <a:rPr lang="ru-RU" sz="2400" dirty="0" err="1"/>
              <a:t>Ці</a:t>
            </a:r>
            <a:r>
              <a:rPr lang="ru-RU" sz="2400" dirty="0"/>
              <a:t> </a:t>
            </a:r>
            <a:r>
              <a:rPr lang="ru-RU" sz="2400" dirty="0" err="1"/>
              <a:t>параметри</a:t>
            </a:r>
            <a:r>
              <a:rPr lang="ru-RU" sz="2400" dirty="0"/>
              <a:t> </a:t>
            </a:r>
            <a:r>
              <a:rPr lang="ru-RU" sz="2400" dirty="0" err="1"/>
              <a:t>визначають</a:t>
            </a:r>
            <a:r>
              <a:rPr lang="ru-RU" sz="2400" dirty="0"/>
              <a:t> </a:t>
            </a:r>
            <a:r>
              <a:rPr lang="ru-RU" sz="2400" dirty="0" err="1"/>
              <a:t>періодичність</a:t>
            </a:r>
            <a:r>
              <a:rPr lang="ru-RU" sz="2400" dirty="0"/>
              <a:t> </a:t>
            </a:r>
            <a:r>
              <a:rPr lang="ru-RU" sz="2400" dirty="0" err="1"/>
              <a:t>припливних</a:t>
            </a:r>
            <a:r>
              <a:rPr lang="ru-RU" sz="2400" dirty="0"/>
              <a:t> </a:t>
            </a:r>
            <a:r>
              <a:rPr lang="ru-RU" sz="2400" dirty="0" err="1"/>
              <a:t>коливань</a:t>
            </a:r>
            <a:r>
              <a:rPr lang="ru-RU" sz="2400" dirty="0"/>
              <a:t> </a:t>
            </a:r>
            <a:r>
              <a:rPr lang="ru-RU" sz="2400" dirty="0" err="1"/>
              <a:t>рівня</a:t>
            </a:r>
            <a:r>
              <a:rPr lang="ru-RU" sz="2400" dirty="0"/>
              <a:t>, </a:t>
            </a:r>
            <a:r>
              <a:rPr lang="ru-RU" sz="2400" dirty="0" err="1"/>
              <a:t>які</a:t>
            </a:r>
            <a:r>
              <a:rPr lang="ru-RU" sz="2400" dirty="0"/>
              <a:t> </a:t>
            </a:r>
            <a:r>
              <a:rPr lang="ru-RU" sz="2400" dirty="0" err="1"/>
              <a:t>можуть</a:t>
            </a:r>
            <a:r>
              <a:rPr lang="ru-RU" sz="2400" dirty="0"/>
              <a:t> бути </a:t>
            </a:r>
            <a:r>
              <a:rPr lang="ru-RU" sz="2400" dirty="0" err="1"/>
              <a:t>півдобовими</a:t>
            </a:r>
            <a:r>
              <a:rPr lang="ru-RU" sz="2400" dirty="0"/>
              <a:t>, </a:t>
            </a:r>
            <a:r>
              <a:rPr lang="ru-RU" sz="2400" dirty="0" err="1"/>
              <a:t>добовими</a:t>
            </a:r>
            <a:r>
              <a:rPr lang="ru-RU" sz="2400" dirty="0"/>
              <a:t> </a:t>
            </a:r>
            <a:r>
              <a:rPr lang="ru-RU" sz="2400" dirty="0" err="1"/>
              <a:t>або</a:t>
            </a:r>
            <a:r>
              <a:rPr lang="ru-RU" sz="2400" dirty="0"/>
              <a:t> </a:t>
            </a:r>
            <a:r>
              <a:rPr lang="ru-RU" sz="2400" dirty="0" err="1"/>
              <a:t>змішаними</a:t>
            </a:r>
            <a:r>
              <a:rPr lang="ru-RU" sz="2400" dirty="0"/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38266783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76672"/>
            <a:ext cx="8229600" cy="58986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23728" y="1844824"/>
            <a:ext cx="62464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Ha </a:t>
            </a:r>
            <a:r>
              <a:rPr lang="ru-RU" sz="2400" dirty="0" err="1"/>
              <a:t>дні</a:t>
            </a:r>
            <a:r>
              <a:rPr lang="ru-RU" sz="2400" dirty="0"/>
              <a:t> </a:t>
            </a:r>
            <a:r>
              <a:rPr lang="ru-RU" sz="2400" dirty="0" err="1"/>
              <a:t>океанів</a:t>
            </a:r>
            <a:r>
              <a:rPr lang="ru-RU" sz="2400" dirty="0"/>
              <a:t> </a:t>
            </a:r>
            <a:r>
              <a:rPr lang="ru-RU" sz="2400" dirty="0" err="1"/>
              <a:t>виявлено</a:t>
            </a:r>
            <a:r>
              <a:rPr lang="ru-RU" sz="2400" dirty="0"/>
              <a:t> </a:t>
            </a:r>
            <a:r>
              <a:rPr lang="ru-RU" sz="2400" dirty="0" err="1"/>
              <a:t>підводні</a:t>
            </a:r>
            <a:r>
              <a:rPr lang="ru-RU" sz="2400" dirty="0"/>
              <a:t> </a:t>
            </a:r>
            <a:r>
              <a:rPr lang="ru-RU" sz="2400" dirty="0" err="1"/>
              <a:t>хребти</a:t>
            </a:r>
            <a:r>
              <a:rPr lang="ru-RU" sz="2400" dirty="0"/>
              <a:t>, </a:t>
            </a:r>
            <a:r>
              <a:rPr lang="ru-RU" sz="2400" dirty="0" err="1"/>
              <a:t>окремі</a:t>
            </a:r>
            <a:r>
              <a:rPr lang="ru-RU" sz="2400" dirty="0"/>
              <a:t> </a:t>
            </a:r>
            <a:r>
              <a:rPr lang="ru-RU" sz="2400" dirty="0" err="1"/>
              <a:t>вулканічні</a:t>
            </a:r>
            <a:r>
              <a:rPr lang="ru-RU" sz="2400" dirty="0"/>
              <a:t> </a:t>
            </a:r>
            <a:r>
              <a:rPr lang="ru-RU" sz="2400" dirty="0" err="1"/>
              <a:t>конуси</a:t>
            </a:r>
            <a:r>
              <a:rPr lang="ru-RU" sz="2400" dirty="0"/>
              <a:t> і </a:t>
            </a:r>
            <a:r>
              <a:rPr lang="ru-RU" sz="2400" dirty="0" err="1"/>
              <a:t>плоскогір'я</a:t>
            </a:r>
            <a:r>
              <a:rPr lang="ru-RU" sz="2400" dirty="0"/>
              <a:t>, </a:t>
            </a:r>
            <a:r>
              <a:rPr lang="ru-RU" sz="2400" dirty="0" err="1"/>
              <a:t>глибоководні</a:t>
            </a:r>
            <a:r>
              <a:rPr lang="ru-RU" sz="2400" dirty="0"/>
              <a:t> </a:t>
            </a:r>
            <a:r>
              <a:rPr lang="ru-RU" sz="2400" dirty="0" err="1"/>
              <a:t>котловини</a:t>
            </a:r>
            <a:r>
              <a:rPr lang="ru-RU" sz="2400" dirty="0"/>
              <a:t> й </a:t>
            </a:r>
            <a:r>
              <a:rPr lang="ru-RU" sz="2400" dirty="0" err="1"/>
              <a:t>западини</a:t>
            </a:r>
            <a:r>
              <a:rPr lang="ru-RU" sz="2400" dirty="0"/>
              <a:t>. Максимальна </a:t>
            </a:r>
            <a:r>
              <a:rPr lang="ru-RU" sz="2400" dirty="0" err="1"/>
              <a:t>глибина</a:t>
            </a:r>
            <a:r>
              <a:rPr lang="ru-RU" sz="2400" dirty="0"/>
              <a:t> в </a:t>
            </a:r>
            <a:r>
              <a:rPr lang="ru-RU" sz="2400" dirty="0" err="1"/>
              <a:t>Маріанській</a:t>
            </a:r>
            <a:r>
              <a:rPr lang="ru-RU" sz="2400" dirty="0"/>
              <a:t> </a:t>
            </a:r>
            <a:r>
              <a:rPr lang="ru-RU" sz="2400" dirty="0" err="1"/>
              <a:t>западині</a:t>
            </a:r>
            <a:r>
              <a:rPr lang="ru-RU" sz="2400" dirty="0"/>
              <a:t> Тихого океану </a:t>
            </a:r>
            <a:r>
              <a:rPr lang="ru-RU" sz="2400" dirty="0" err="1"/>
              <a:t>знаходиться</a:t>
            </a:r>
            <a:r>
              <a:rPr lang="ru-RU" sz="2400" dirty="0"/>
              <a:t> на </a:t>
            </a:r>
            <a:r>
              <a:rPr lang="ru-RU" sz="2400" dirty="0" err="1"/>
              <a:t>абсолютній</a:t>
            </a:r>
            <a:r>
              <a:rPr lang="ru-RU" sz="2400" dirty="0"/>
              <a:t> </a:t>
            </a:r>
            <a:r>
              <a:rPr lang="ru-RU" sz="2400" dirty="0" err="1"/>
              <a:t>відмітці</a:t>
            </a:r>
            <a:r>
              <a:rPr lang="ru-RU" sz="2400" dirty="0"/>
              <a:t> - 11034 м.</a:t>
            </a:r>
          </a:p>
        </p:txBody>
      </p:sp>
    </p:spTree>
    <p:extLst>
      <p:ext uri="{BB962C8B-B14F-4D97-AF65-F5344CB8AC3E}">
        <p14:creationId xmlns="" xmlns:p14="http://schemas.microsoft.com/office/powerpoint/2010/main" val="36088066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41" y="332656"/>
            <a:ext cx="8247660" cy="61206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7199" y="392174"/>
            <a:ext cx="8455969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chemeClr val="bg1"/>
                </a:solidFill>
              </a:rPr>
              <a:t>В </a:t>
            </a:r>
            <a:r>
              <a:rPr lang="ru-RU" sz="2400" dirty="0" err="1">
                <a:solidFill>
                  <a:schemeClr val="bg1"/>
                </a:solidFill>
              </a:rPr>
              <a:t>центральній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частині</a:t>
            </a:r>
            <a:r>
              <a:rPr lang="ru-RU" sz="2400" dirty="0">
                <a:solidFill>
                  <a:schemeClr val="bg1"/>
                </a:solidFill>
              </a:rPr>
              <a:t> дна </a:t>
            </a:r>
            <a:r>
              <a:rPr lang="ru-RU" sz="2400" dirty="0" err="1">
                <a:solidFill>
                  <a:schemeClr val="bg1"/>
                </a:solidFill>
              </a:rPr>
              <a:t>океанів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простягаються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серединноокеанічні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хребти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схили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яких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понижуючись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переходять</a:t>
            </a:r>
            <a:r>
              <a:rPr lang="ru-RU" sz="2400" dirty="0">
                <a:solidFill>
                  <a:schemeClr val="bg1"/>
                </a:solidFill>
              </a:rPr>
              <a:t> в </a:t>
            </a:r>
            <a:r>
              <a:rPr lang="ru-RU" sz="2400" dirty="0" err="1">
                <a:solidFill>
                  <a:schemeClr val="bg1"/>
                </a:solidFill>
              </a:rPr>
              <a:t>океанічні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котловини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chemeClr val="bg1"/>
                </a:solidFill>
              </a:rPr>
              <a:t>Вони </a:t>
            </a:r>
            <a:r>
              <a:rPr lang="ru-RU" sz="2400" dirty="0" err="1">
                <a:solidFill>
                  <a:schemeClr val="bg1"/>
                </a:solidFill>
              </a:rPr>
              <a:t>утворюють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єдину</a:t>
            </a:r>
            <a:r>
              <a:rPr lang="ru-RU" sz="2400" dirty="0">
                <a:solidFill>
                  <a:schemeClr val="bg1"/>
                </a:solidFill>
              </a:rPr>
              <a:t> систему </a:t>
            </a:r>
            <a:r>
              <a:rPr lang="ru-RU" sz="2400" dirty="0" err="1">
                <a:solidFill>
                  <a:schemeClr val="bg1"/>
                </a:solidFill>
              </a:rPr>
              <a:t>довжиною</a:t>
            </a:r>
            <a:r>
              <a:rPr lang="ru-RU" sz="2400" dirty="0">
                <a:solidFill>
                  <a:schemeClr val="bg1"/>
                </a:solidFill>
              </a:rPr>
              <a:t> 60000 км</a:t>
            </a:r>
            <a:r>
              <a:rPr lang="ru-RU" sz="2400" dirty="0" smtClean="0">
                <a:solidFill>
                  <a:schemeClr val="bg1"/>
                </a:solidFill>
              </a:rPr>
              <a:t>.</a:t>
            </a:r>
          </a:p>
          <a:p>
            <a:endParaRPr lang="ru-RU" sz="2400" dirty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chemeClr val="bg1"/>
                </a:solidFill>
              </a:rPr>
              <a:t>Ширина </a:t>
            </a:r>
            <a:r>
              <a:rPr lang="ru-RU" sz="2400" dirty="0" err="1">
                <a:solidFill>
                  <a:schemeClr val="bg1"/>
                </a:solidFill>
              </a:rPr>
              <a:t>хребтів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змінюється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від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декількох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сотень</a:t>
            </a:r>
            <a:r>
              <a:rPr lang="ru-RU" sz="2400" dirty="0">
                <a:solidFill>
                  <a:schemeClr val="bg1"/>
                </a:solidFill>
              </a:rPr>
              <a:t> до 1000-1500 км, </a:t>
            </a:r>
            <a:r>
              <a:rPr lang="ru-RU" sz="2400" dirty="0" err="1">
                <a:solidFill>
                  <a:schemeClr val="bg1"/>
                </a:solidFill>
              </a:rPr>
              <a:t>підіймаючись</a:t>
            </a:r>
            <a:r>
              <a:rPr lang="ru-RU" sz="2400" dirty="0">
                <a:solidFill>
                  <a:schemeClr val="bg1"/>
                </a:solidFill>
              </a:rPr>
              <a:t> над </a:t>
            </a:r>
            <a:r>
              <a:rPr lang="ru-RU" sz="2400" dirty="0" err="1">
                <a:solidFill>
                  <a:schemeClr val="bg1"/>
                </a:solidFill>
              </a:rPr>
              <a:t>океанічними</a:t>
            </a:r>
            <a:r>
              <a:rPr lang="ru-RU" sz="2400" dirty="0">
                <a:solidFill>
                  <a:schemeClr val="bg1"/>
                </a:solidFill>
              </a:rPr>
              <a:t> котловинами на 3-4 км. </a:t>
            </a:r>
          </a:p>
        </p:txBody>
      </p:sp>
    </p:spTree>
    <p:extLst>
      <p:ext uri="{BB962C8B-B14F-4D97-AF65-F5344CB8AC3E}">
        <p14:creationId xmlns="" xmlns:p14="http://schemas.microsoft.com/office/powerpoint/2010/main" val="30443737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 descr="ÐÐ°ÑÑÐ¸Ð½ÐºÐ¸ Ð¿Ð¾ Ð·Ð°Ð¿ÑÐ¾ÑÑ ÑÐµÐ»ÑÑ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57" y="548680"/>
            <a:ext cx="8375615" cy="58326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2564904"/>
            <a:ext cx="490688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Шельф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- </a:t>
            </a:r>
            <a:r>
              <a:rPr lang="ru-RU" sz="2000" dirty="0" err="1">
                <a:solidFill>
                  <a:schemeClr val="bg1"/>
                </a:solidFill>
              </a:rPr>
              <a:t>це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відносно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мілководні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ділянки</a:t>
            </a:r>
            <a:r>
              <a:rPr lang="ru-RU" sz="2000" dirty="0">
                <a:solidFill>
                  <a:schemeClr val="bg1"/>
                </a:solidFill>
              </a:rPr>
              <a:t> дна </a:t>
            </a:r>
            <a:r>
              <a:rPr lang="ru-RU" sz="2000" dirty="0" err="1">
                <a:solidFill>
                  <a:schemeClr val="bg1"/>
                </a:solidFill>
              </a:rPr>
              <a:t>океанів</a:t>
            </a:r>
            <a:r>
              <a:rPr lang="ru-RU" sz="2000" dirty="0">
                <a:solidFill>
                  <a:schemeClr val="bg1"/>
                </a:solidFill>
              </a:rPr>
              <a:t> та </a:t>
            </a:r>
            <a:r>
              <a:rPr lang="ru-RU" sz="2000" dirty="0" err="1">
                <a:solidFill>
                  <a:schemeClr val="bg1"/>
                </a:solidFill>
              </a:rPr>
              <a:t>окраїнних</a:t>
            </a:r>
            <a:r>
              <a:rPr lang="ru-RU" sz="2000" dirty="0">
                <a:solidFill>
                  <a:schemeClr val="bg1"/>
                </a:solidFill>
              </a:rPr>
              <a:t> і </a:t>
            </a:r>
            <a:r>
              <a:rPr lang="ru-RU" sz="2000" dirty="0" err="1">
                <a:solidFill>
                  <a:schemeClr val="bg1"/>
                </a:solidFill>
              </a:rPr>
              <a:t>внутрішніх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морів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які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обрамляють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континенти</a:t>
            </a:r>
            <a:r>
              <a:rPr lang="ru-RU" sz="2000" dirty="0">
                <a:solidFill>
                  <a:schemeClr val="bg1"/>
                </a:solidFill>
              </a:rPr>
              <a:t> і </a:t>
            </a:r>
            <a:r>
              <a:rPr lang="ru-RU" sz="2000" dirty="0" err="1">
                <a:solidFill>
                  <a:schemeClr val="bg1"/>
                </a:solidFill>
              </a:rPr>
              <a:t>острови</a:t>
            </a:r>
            <a:r>
              <a:rPr lang="ru-RU" sz="2000" dirty="0">
                <a:solidFill>
                  <a:schemeClr val="bg1"/>
                </a:solidFill>
              </a:rPr>
              <a:t>. </a:t>
            </a:r>
            <a:endParaRPr lang="ru-RU" sz="2000" dirty="0" smtClean="0">
              <a:solidFill>
                <a:schemeClr val="bg1"/>
              </a:solidFill>
            </a:endParaRPr>
          </a:p>
          <a:p>
            <a:r>
              <a:rPr lang="ru-RU" sz="2000" dirty="0" smtClean="0">
                <a:solidFill>
                  <a:schemeClr val="bg1"/>
                </a:solidFill>
              </a:rPr>
              <a:t>Границею </a:t>
            </a:r>
            <a:r>
              <a:rPr lang="ru-RU" sz="2000" dirty="0">
                <a:solidFill>
                  <a:schemeClr val="bg1"/>
                </a:solidFill>
              </a:rPr>
              <a:t>шельфу </a:t>
            </a:r>
            <a:r>
              <a:rPr lang="ru-RU" sz="2000" dirty="0" err="1">
                <a:solidFill>
                  <a:schemeClr val="bg1"/>
                </a:solidFill>
              </a:rPr>
              <a:t>зі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сторони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суші</a:t>
            </a:r>
            <a:r>
              <a:rPr lang="ru-RU" sz="2000" dirty="0">
                <a:solidFill>
                  <a:schemeClr val="bg1"/>
                </a:solidFill>
              </a:rPr>
              <a:t> служить </a:t>
            </a:r>
            <a:r>
              <a:rPr lang="ru-RU" sz="2000" dirty="0" err="1">
                <a:solidFill>
                  <a:schemeClr val="bg1"/>
                </a:solidFill>
              </a:rPr>
              <a:t>берегова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лінія</a:t>
            </a:r>
            <a:r>
              <a:rPr lang="ru-RU" sz="2000" dirty="0">
                <a:solidFill>
                  <a:schemeClr val="bg1"/>
                </a:solidFill>
              </a:rPr>
              <a:t>. </a:t>
            </a:r>
            <a:endParaRPr lang="ru-RU" sz="2000" dirty="0" smtClean="0">
              <a:solidFill>
                <a:schemeClr val="bg1"/>
              </a:solidFill>
            </a:endParaRPr>
          </a:p>
          <a:p>
            <a:r>
              <a:rPr lang="ru-RU" sz="2000" dirty="0" err="1" smtClean="0">
                <a:solidFill>
                  <a:schemeClr val="bg1"/>
                </a:solidFill>
              </a:rPr>
              <a:t>Зовнішня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границя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зі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сторони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акваторій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відповідає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бровці</a:t>
            </a:r>
            <a:r>
              <a:rPr lang="ru-RU" sz="2000" dirty="0">
                <a:solidFill>
                  <a:schemeClr val="bg1"/>
                </a:solidFill>
              </a:rPr>
              <a:t> - </a:t>
            </a:r>
            <a:r>
              <a:rPr lang="ru-RU" sz="2000" dirty="0" err="1">
                <a:solidFill>
                  <a:schemeClr val="bg1"/>
                </a:solidFill>
              </a:rPr>
              <a:t>перегину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зони</a:t>
            </a:r>
            <a:r>
              <a:rPr lang="ru-RU" sz="2000" dirty="0">
                <a:solidFill>
                  <a:schemeClr val="bg1"/>
                </a:solidFill>
              </a:rPr>
              <a:t> переходу до </a:t>
            </a:r>
            <a:r>
              <a:rPr lang="ru-RU" sz="2000" dirty="0" err="1">
                <a:solidFill>
                  <a:schemeClr val="bg1"/>
                </a:solidFill>
              </a:rPr>
              <a:t>океанічного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схилу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нижче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якої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глибина</a:t>
            </a:r>
            <a:r>
              <a:rPr lang="ru-RU" sz="2000" dirty="0">
                <a:solidFill>
                  <a:schemeClr val="bg1"/>
                </a:solidFill>
              </a:rPr>
              <a:t> океану </a:t>
            </a:r>
            <a:r>
              <a:rPr lang="ru-RU" sz="2000" dirty="0" err="1">
                <a:solidFill>
                  <a:schemeClr val="bg1"/>
                </a:solidFill>
              </a:rPr>
              <a:t>різко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збільшується</a:t>
            </a:r>
            <a:r>
              <a:rPr lang="ru-RU" sz="2000" dirty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="" xmlns:p14="http://schemas.microsoft.com/office/powerpoint/2010/main" val="3188539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48680"/>
            <a:ext cx="8229600" cy="58326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4617" y="576405"/>
            <a:ext cx="8229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Води </a:t>
            </a:r>
            <a:r>
              <a:rPr lang="en-US" sz="2400" dirty="0">
                <a:solidFill>
                  <a:schemeClr val="bg1"/>
                </a:solidFill>
              </a:rPr>
              <a:t>C</a:t>
            </a:r>
            <a:r>
              <a:rPr lang="ru-RU" sz="2400" dirty="0" err="1">
                <a:solidFill>
                  <a:schemeClr val="bg1"/>
                </a:solidFill>
              </a:rPr>
              <a:t>вітового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ок</a:t>
            </a:r>
            <a:r>
              <a:rPr lang="en-US" sz="2400" dirty="0" err="1">
                <a:solidFill>
                  <a:schemeClr val="bg1"/>
                </a:solidFill>
              </a:rPr>
              <a:t>ea</a:t>
            </a:r>
            <a:r>
              <a:rPr lang="ru-RU" sz="2400" dirty="0">
                <a:solidFill>
                  <a:schemeClr val="bg1"/>
                </a:solidFill>
              </a:rPr>
              <a:t>ну </a:t>
            </a:r>
            <a:r>
              <a:rPr lang="ru-RU" sz="2400" dirty="0" err="1">
                <a:solidFill>
                  <a:schemeClr val="bg1"/>
                </a:solidFill>
              </a:rPr>
              <a:t>знаходяться</a:t>
            </a:r>
            <a:r>
              <a:rPr lang="ru-RU" sz="2400" dirty="0">
                <a:solidFill>
                  <a:schemeClr val="bg1"/>
                </a:solidFill>
              </a:rPr>
              <a:t> в </a:t>
            </a:r>
            <a:r>
              <a:rPr lang="ru-RU" sz="2400" dirty="0" err="1">
                <a:solidFill>
                  <a:schemeClr val="bg1"/>
                </a:solidFill>
              </a:rPr>
              <a:t>безперервному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p</a:t>
            </a:r>
            <a:r>
              <a:rPr lang="ru-RU" sz="2400" dirty="0">
                <a:solidFill>
                  <a:schemeClr val="bg1"/>
                </a:solidFill>
              </a:rPr>
              <a:t>у</a:t>
            </a:r>
            <a:r>
              <a:rPr lang="en-US" sz="2400" dirty="0">
                <a:solidFill>
                  <a:schemeClr val="bg1"/>
                </a:solidFill>
              </a:rPr>
              <a:t>ci. </a:t>
            </a:r>
            <a:r>
              <a:rPr lang="ru-RU" sz="2400" dirty="0" smtClean="0">
                <a:solidFill>
                  <a:schemeClr val="bg1"/>
                </a:solidFill>
              </a:rPr>
              <a:t>На </a:t>
            </a:r>
            <a:r>
              <a:rPr lang="ru-RU" sz="2400" dirty="0" err="1">
                <a:solidFill>
                  <a:schemeClr val="bg1"/>
                </a:solidFill>
              </a:rPr>
              <a:t>поверхні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виникають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вітрові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хвилі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цунамі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припливні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хвилі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тощо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які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мають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колосальні</a:t>
            </a:r>
            <a:r>
              <a:rPr lang="ru-RU" sz="2400" dirty="0">
                <a:solidFill>
                  <a:schemeClr val="bg1"/>
                </a:solidFill>
              </a:rPr>
              <a:t> запаси </a:t>
            </a:r>
            <a:r>
              <a:rPr lang="ru-RU" sz="2400" dirty="0" err="1">
                <a:solidFill>
                  <a:schemeClr val="bg1"/>
                </a:solidFill>
              </a:rPr>
              <a:t>кінетичної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енергії</a:t>
            </a:r>
            <a:r>
              <a:rPr lang="ru-RU" sz="2400" dirty="0">
                <a:solidFill>
                  <a:schemeClr val="bg1"/>
                </a:solidFill>
              </a:rPr>
              <a:t> та </a:t>
            </a:r>
            <a:r>
              <a:rPr lang="ru-RU" sz="2400" dirty="0" err="1">
                <a:solidFill>
                  <a:schemeClr val="bg1"/>
                </a:solidFill>
              </a:rPr>
              <a:t>виконують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величезну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геологічну</a:t>
            </a:r>
            <a:r>
              <a:rPr lang="ru-RU" sz="2400" dirty="0">
                <a:solidFill>
                  <a:schemeClr val="bg1"/>
                </a:solidFill>
              </a:rPr>
              <a:t> роботу. </a:t>
            </a:r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dirty="0" err="1" smtClean="0">
                <a:solidFill>
                  <a:schemeClr val="bg1"/>
                </a:solidFill>
              </a:rPr>
              <a:t>Наявна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кінетична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енергія</a:t>
            </a:r>
            <a:r>
              <a:rPr lang="ru-RU" sz="2400" dirty="0">
                <a:solidFill>
                  <a:schemeClr val="bg1"/>
                </a:solidFill>
              </a:rPr>
              <a:t>, в першу </a:t>
            </a:r>
            <a:r>
              <a:rPr lang="ru-RU" sz="2400" dirty="0" err="1">
                <a:solidFill>
                  <a:schemeClr val="bg1"/>
                </a:solidFill>
              </a:rPr>
              <a:t>чергу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спрямовується</a:t>
            </a:r>
            <a:r>
              <a:rPr lang="ru-RU" sz="2400" dirty="0">
                <a:solidFill>
                  <a:schemeClr val="bg1"/>
                </a:solidFill>
              </a:rPr>
              <a:t> на </a:t>
            </a:r>
            <a:r>
              <a:rPr lang="ru-RU" sz="2400" dirty="0" err="1">
                <a:solidFill>
                  <a:schemeClr val="bg1"/>
                </a:solidFill>
              </a:rPr>
              <a:t>руйнування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морських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берегів</a:t>
            </a:r>
            <a:r>
              <a:rPr lang="ru-RU" sz="2400" dirty="0">
                <a:solidFill>
                  <a:schemeClr val="bg1"/>
                </a:solidFill>
              </a:rPr>
              <a:t> та </a:t>
            </a:r>
            <a:r>
              <a:rPr lang="ru-RU" sz="2400" dirty="0" err="1">
                <a:solidFill>
                  <a:schemeClr val="bg1"/>
                </a:solidFill>
              </a:rPr>
              <a:t>утворення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нових</a:t>
            </a:r>
            <a:r>
              <a:rPr lang="ru-RU" sz="2400" dirty="0">
                <a:solidFill>
                  <a:schemeClr val="bg1"/>
                </a:solidFill>
              </a:rPr>
              <a:t> форм </a:t>
            </a:r>
            <a:r>
              <a:rPr lang="ru-RU" sz="2400" dirty="0" err="1">
                <a:solidFill>
                  <a:schemeClr val="bg1"/>
                </a:solidFill>
              </a:rPr>
              <a:t>рельєфу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="" xmlns:p14="http://schemas.microsoft.com/office/powerpoint/2010/main" val="38234785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ÐÐ°ÑÑÐ¸Ð½ÐºÐ¸ Ð¿Ð¾ Ð·Ð°Ð¿ÑÐ¾ÑÑ Ð°Ð±ÑÐ°Ð·Ð¸Ñ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37" y="476672"/>
            <a:ext cx="8229600" cy="58944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7200" y="620688"/>
            <a:ext cx="6400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</a:rPr>
              <a:t>Процес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механічного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руйнування</a:t>
            </a:r>
            <a:r>
              <a:rPr lang="ru-RU" sz="2400" dirty="0">
                <a:solidFill>
                  <a:schemeClr val="bg1"/>
                </a:solidFill>
              </a:rPr>
              <a:t> і </a:t>
            </a:r>
            <a:r>
              <a:rPr lang="ru-RU" sz="2400" dirty="0" err="1">
                <a:solidFill>
                  <a:schemeClr val="bg1"/>
                </a:solidFill>
              </a:rPr>
              <a:t>знесення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уламків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гірських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порід</a:t>
            </a:r>
            <a:r>
              <a:rPr lang="ru-RU" sz="2400" dirty="0">
                <a:solidFill>
                  <a:schemeClr val="bg1"/>
                </a:solidFill>
              </a:rPr>
              <a:t> в </a:t>
            </a:r>
            <a:r>
              <a:rPr lang="ru-RU" sz="2400" dirty="0" err="1">
                <a:solidFill>
                  <a:schemeClr val="bg1"/>
                </a:solidFill>
              </a:rPr>
              <a:t>береговій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зоні</a:t>
            </a:r>
            <a:r>
              <a:rPr lang="ru-RU" sz="2400" dirty="0">
                <a:solidFill>
                  <a:schemeClr val="bg1"/>
                </a:solidFill>
              </a:rPr>
              <a:t> озер, </a:t>
            </a:r>
            <a:r>
              <a:rPr lang="ru-RU" sz="2400" dirty="0" err="1">
                <a:solidFill>
                  <a:schemeClr val="bg1"/>
                </a:solidFill>
              </a:rPr>
              <a:t>морів</a:t>
            </a:r>
            <a:r>
              <a:rPr lang="ru-RU" sz="2400" dirty="0">
                <a:solidFill>
                  <a:schemeClr val="bg1"/>
                </a:solidFill>
              </a:rPr>
              <a:t> та </a:t>
            </a:r>
            <a:r>
              <a:rPr lang="ru-RU" sz="2400" dirty="0" err="1">
                <a:solidFill>
                  <a:schemeClr val="bg1"/>
                </a:solidFill>
              </a:rPr>
              <a:t>океанів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хвилями</a:t>
            </a:r>
            <a:r>
              <a:rPr lang="ru-RU" sz="2400" dirty="0">
                <a:solidFill>
                  <a:schemeClr val="bg1"/>
                </a:solidFill>
              </a:rPr>
              <a:t> і </a:t>
            </a:r>
            <a:r>
              <a:rPr lang="ru-RU" sz="2400" dirty="0" err="1">
                <a:solidFill>
                  <a:schemeClr val="bg1"/>
                </a:solidFill>
              </a:rPr>
              <a:t>прибоєм</a:t>
            </a:r>
            <a:r>
              <a:rPr lang="ru-RU" sz="2400" dirty="0">
                <a:solidFill>
                  <a:schemeClr val="bg1"/>
                </a:solidFill>
              </a:rPr>
              <a:t>, а </a:t>
            </a:r>
            <a:r>
              <a:rPr lang="ru-RU" sz="2400" dirty="0" err="1">
                <a:solidFill>
                  <a:schemeClr val="bg1"/>
                </a:solidFill>
              </a:rPr>
              <a:t>також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перенесення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уламкового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матеріалу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називається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абразією</a:t>
            </a:r>
            <a:r>
              <a:rPr lang="ru-RU" sz="2400" b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3121955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32656"/>
            <a:ext cx="8572500" cy="59744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83968" y="332656"/>
            <a:ext cx="457428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В </a:t>
            </a:r>
            <a:r>
              <a:rPr lang="ru-RU" sz="2400" dirty="0" err="1">
                <a:solidFill>
                  <a:schemeClr val="bg1"/>
                </a:solidFill>
              </a:rPr>
              <a:t>результаті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різного</a:t>
            </a:r>
            <a:r>
              <a:rPr lang="ru-RU" sz="2400" dirty="0">
                <a:solidFill>
                  <a:schemeClr val="bg1"/>
                </a:solidFill>
              </a:rPr>
              <a:t> режиму </a:t>
            </a:r>
            <a:r>
              <a:rPr lang="ru-RU" sz="2400" dirty="0" err="1">
                <a:solidFill>
                  <a:schemeClr val="bg1"/>
                </a:solidFill>
              </a:rPr>
              <a:t>висхідних</a:t>
            </a:r>
            <a:r>
              <a:rPr lang="ru-RU" sz="2400" dirty="0">
                <a:solidFill>
                  <a:schemeClr val="bg1"/>
                </a:solidFill>
              </a:rPr>
              <a:t> і </a:t>
            </a:r>
            <a:r>
              <a:rPr lang="ru-RU" sz="2400" dirty="0" err="1">
                <a:solidFill>
                  <a:schemeClr val="bg1"/>
                </a:solidFill>
              </a:rPr>
              <a:t>низхідних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рухів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/>
              <a:t>пов'язаних</a:t>
            </a:r>
            <a:r>
              <a:rPr lang="ru-RU" sz="2400" dirty="0"/>
              <a:t> з ними </a:t>
            </a:r>
            <a:r>
              <a:rPr lang="ru-RU" sz="2400" dirty="0" err="1"/>
              <a:t>трансгресії</a:t>
            </a:r>
            <a:r>
              <a:rPr lang="ru-RU" sz="2400" dirty="0"/>
              <a:t> </a:t>
            </a:r>
            <a:r>
              <a:rPr lang="ru-RU" sz="2400" dirty="0" err="1"/>
              <a:t>або</a:t>
            </a:r>
            <a:r>
              <a:rPr lang="ru-RU" sz="2400" dirty="0"/>
              <a:t> </a:t>
            </a:r>
            <a:r>
              <a:rPr lang="ru-RU" sz="2400" dirty="0" err="1"/>
              <a:t>регресії</a:t>
            </a:r>
            <a:r>
              <a:rPr lang="ru-RU" sz="2400" dirty="0"/>
              <a:t> моря, а </a:t>
            </a:r>
            <a:r>
              <a:rPr lang="ru-RU" sz="2400" dirty="0" err="1"/>
              <a:t>також</a:t>
            </a:r>
            <a:r>
              <a:rPr lang="ru-RU" sz="2400" dirty="0"/>
              <a:t> </a:t>
            </a:r>
            <a:r>
              <a:rPr lang="ru-RU" sz="2400" dirty="0" err="1"/>
              <a:t>внаслідок</a:t>
            </a:r>
            <a:r>
              <a:rPr lang="ru-RU" sz="2400" dirty="0"/>
              <a:t> </a:t>
            </a:r>
            <a:r>
              <a:rPr lang="ru-RU" sz="2400" dirty="0" err="1"/>
              <a:t>неоднорідної</a:t>
            </a:r>
            <a:r>
              <a:rPr lang="ru-RU" sz="2400" dirty="0"/>
              <a:t> </a:t>
            </a:r>
            <a:r>
              <a:rPr lang="ru-RU" sz="2400" dirty="0" err="1"/>
              <a:t>будови</a:t>
            </a:r>
            <a:r>
              <a:rPr lang="ru-RU" sz="2400" dirty="0"/>
              <a:t> і складу </a:t>
            </a:r>
            <a:r>
              <a:rPr lang="ru-RU" sz="2400" dirty="0" err="1"/>
              <a:t>гірських</a:t>
            </a:r>
            <a:r>
              <a:rPr lang="ru-RU" sz="2400" dirty="0"/>
              <a:t> </a:t>
            </a:r>
            <a:r>
              <a:rPr lang="ru-RU" sz="2400" dirty="0" err="1"/>
              <a:t>порід</a:t>
            </a:r>
            <a:r>
              <a:rPr lang="ru-RU" sz="2400" dirty="0"/>
              <a:t>, </a:t>
            </a:r>
            <a:r>
              <a:rPr lang="ru-RU" sz="2400" dirty="0" err="1"/>
              <a:t>формуються</a:t>
            </a:r>
            <a:r>
              <a:rPr lang="ru-RU" sz="2400" dirty="0"/>
              <a:t> береги </a:t>
            </a:r>
            <a:r>
              <a:rPr lang="ru-RU" sz="2400" dirty="0" err="1"/>
              <a:t>різної</a:t>
            </a:r>
            <a:r>
              <a:rPr lang="ru-RU" sz="2400" dirty="0"/>
              <a:t> </a:t>
            </a:r>
            <a:r>
              <a:rPr lang="ru-RU" sz="2400" dirty="0" err="1"/>
              <a:t>конфігурації</a:t>
            </a:r>
            <a:r>
              <a:rPr lang="ru-RU" sz="2400" dirty="0"/>
              <a:t>. </a:t>
            </a:r>
            <a:endParaRPr lang="ru-RU" sz="2400" dirty="0" smtClean="0"/>
          </a:p>
          <a:p>
            <a:r>
              <a:rPr lang="ru-RU" sz="2400" dirty="0" smtClean="0"/>
              <a:t>За </a:t>
            </a:r>
            <a:r>
              <a:rPr lang="ru-RU" sz="2400" dirty="0"/>
              <a:t>формою </a:t>
            </a:r>
            <a:r>
              <a:rPr lang="ru-RU" sz="2400" dirty="0" err="1"/>
              <a:t>берегової</a:t>
            </a:r>
            <a:r>
              <a:rPr lang="ru-RU" sz="2400" dirty="0"/>
              <a:t> </a:t>
            </a:r>
            <a:r>
              <a:rPr lang="ru-RU" sz="2400" dirty="0" err="1"/>
              <a:t>лінії</a:t>
            </a:r>
            <a:r>
              <a:rPr lang="ru-RU" sz="2400" dirty="0"/>
              <a:t> </a:t>
            </a:r>
            <a:r>
              <a:rPr lang="ru-RU" sz="2400" dirty="0" err="1"/>
              <a:t>виділяють</a:t>
            </a:r>
            <a:r>
              <a:rPr lang="ru-RU" sz="2400" dirty="0"/>
              <a:t> </a:t>
            </a:r>
            <a:r>
              <a:rPr lang="ru-RU" sz="2400" dirty="0" err="1"/>
              <a:t>побережжя</a:t>
            </a:r>
            <a:r>
              <a:rPr lang="ru-RU" sz="2400" dirty="0"/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атлантичного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dirty="0">
                <a:solidFill>
                  <a:schemeClr val="bg1"/>
                </a:solidFill>
              </a:rPr>
              <a:t>та </a:t>
            </a:r>
            <a:r>
              <a:rPr lang="ru-RU" sz="2400" b="1" dirty="0" err="1">
                <a:solidFill>
                  <a:schemeClr val="bg1"/>
                </a:solidFill>
              </a:rPr>
              <a:t>тихоокеанського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типів</a:t>
            </a:r>
            <a:r>
              <a:rPr lang="ru-RU" sz="2400" b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8382489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ÐÐ°ÑÑÐ¸Ð½ÐºÐ¸ Ð¿Ð¾ Ð·Ð°Ð¿ÑÐ¾ÑÑ ÐÐµÑÐµÐ³Ð¸ Ð°ÑÐ»Ð°Ð½ÑÐ¸ÑÐ½Ð¾Ð³Ð¾ ÑÐ¸Ð¿Ñ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479"/>
          <a:stretch/>
        </p:blipFill>
        <p:spPr bwMode="auto">
          <a:xfrm>
            <a:off x="457200" y="404664"/>
            <a:ext cx="8275142" cy="61926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7201" y="1685508"/>
            <a:ext cx="827514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/>
          </a:p>
          <a:p>
            <a:endParaRPr lang="ru-RU" sz="2400" dirty="0"/>
          </a:p>
          <a:p>
            <a:endParaRPr lang="ru-RU" sz="2400" dirty="0" smtClean="0"/>
          </a:p>
          <a:p>
            <a:endParaRPr lang="ru-RU" sz="2400" dirty="0"/>
          </a:p>
          <a:p>
            <a:endParaRPr lang="ru-RU" sz="2400" dirty="0" smtClean="0"/>
          </a:p>
          <a:p>
            <a:endParaRPr lang="ru-RU" sz="2400" dirty="0"/>
          </a:p>
          <a:p>
            <a:endParaRPr lang="ru-RU" sz="2400" dirty="0" smtClean="0"/>
          </a:p>
          <a:p>
            <a:endParaRPr lang="ru-RU" sz="2400" dirty="0" smtClean="0"/>
          </a:p>
          <a:p>
            <a:r>
              <a:rPr lang="ru-RU" sz="2400" dirty="0" smtClean="0"/>
              <a:t>Береги </a:t>
            </a:r>
            <a:r>
              <a:rPr lang="ru-RU" sz="2400" dirty="0" err="1"/>
              <a:t>атлантичного</a:t>
            </a:r>
            <a:r>
              <a:rPr lang="ru-RU" sz="2400" dirty="0"/>
              <a:t> типу </a:t>
            </a:r>
            <a:r>
              <a:rPr lang="ru-RU" sz="2400" dirty="0" err="1"/>
              <a:t>переважно</a:t>
            </a:r>
            <a:r>
              <a:rPr lang="ru-RU" sz="2400" dirty="0"/>
              <a:t> сильно </a:t>
            </a:r>
            <a:r>
              <a:rPr lang="ru-RU" sz="2400" dirty="0" err="1"/>
              <a:t>розчленовані</a:t>
            </a:r>
            <a:r>
              <a:rPr lang="ru-RU" sz="2400" dirty="0"/>
              <a:t> і </a:t>
            </a:r>
            <a:r>
              <a:rPr lang="ru-RU" sz="2400" dirty="0" err="1"/>
              <a:t>порізані</a:t>
            </a:r>
            <a:r>
              <a:rPr lang="ru-RU" sz="2400" dirty="0"/>
              <a:t>. В них </a:t>
            </a:r>
            <a:r>
              <a:rPr lang="ru-RU" sz="2400" dirty="0" err="1"/>
              <a:t>спостерігається</a:t>
            </a:r>
            <a:r>
              <a:rPr lang="ru-RU" sz="2400" dirty="0"/>
              <a:t> </a:t>
            </a:r>
            <a:r>
              <a:rPr lang="ru-RU" sz="2400" dirty="0" err="1"/>
              <a:t>чергування</a:t>
            </a:r>
            <a:r>
              <a:rPr lang="ru-RU" sz="2400" dirty="0"/>
              <a:t> бухт і заток з </a:t>
            </a:r>
            <a:r>
              <a:rPr lang="ru-RU" sz="2400" dirty="0" err="1"/>
              <a:t>мисами</a:t>
            </a:r>
            <a:r>
              <a:rPr lang="ru-RU" sz="2400" dirty="0"/>
              <a:t> і </a:t>
            </a:r>
            <a:r>
              <a:rPr lang="ru-RU" sz="2400" dirty="0" err="1"/>
              <a:t>півостровами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При </a:t>
            </a:r>
            <a:r>
              <a:rPr lang="ru-RU" sz="2400" dirty="0" err="1"/>
              <a:t>зануренні</a:t>
            </a:r>
            <a:r>
              <a:rPr lang="ru-RU" sz="2400" dirty="0"/>
              <a:t> </a:t>
            </a:r>
            <a:r>
              <a:rPr lang="ru-RU" sz="2400" dirty="0" err="1"/>
              <a:t>морських</a:t>
            </a:r>
            <a:r>
              <a:rPr lang="ru-RU" sz="2400" dirty="0"/>
              <a:t> </a:t>
            </a:r>
            <a:r>
              <a:rPr lang="ru-RU" sz="2400" dirty="0" err="1"/>
              <a:t>берегів</a:t>
            </a:r>
            <a:r>
              <a:rPr lang="ru-RU" sz="2400" dirty="0"/>
              <a:t> </a:t>
            </a:r>
            <a:r>
              <a:rPr lang="ru-RU" sz="2400" dirty="0" err="1"/>
              <a:t>цього</a:t>
            </a:r>
            <a:r>
              <a:rPr lang="ru-RU" sz="2400" dirty="0"/>
              <a:t> типу </a:t>
            </a:r>
            <a:r>
              <a:rPr lang="ru-RU" sz="2400" dirty="0" err="1"/>
              <a:t>утворюються</a:t>
            </a:r>
            <a:r>
              <a:rPr lang="ru-RU" sz="2400" dirty="0"/>
              <a:t> </a:t>
            </a:r>
            <a:r>
              <a:rPr lang="ru-RU" sz="2400" dirty="0" err="1"/>
              <a:t>глибокі</a:t>
            </a:r>
            <a:r>
              <a:rPr lang="ru-RU" sz="2400" dirty="0"/>
              <a:t>, </a:t>
            </a:r>
            <a:r>
              <a:rPr lang="ru-RU" sz="2400" dirty="0" err="1"/>
              <a:t>порізані</a:t>
            </a:r>
            <a:r>
              <a:rPr lang="ru-RU" sz="2400" dirty="0"/>
              <a:t> затоки - </a:t>
            </a:r>
            <a:r>
              <a:rPr lang="ru-RU" sz="2400" b="1" dirty="0" err="1"/>
              <a:t>фіорди</a:t>
            </a:r>
            <a:r>
              <a:rPr lang="ru-RU" sz="2400" dirty="0"/>
              <a:t> та </a:t>
            </a:r>
            <a:r>
              <a:rPr lang="ru-RU" sz="2400" b="1" dirty="0" err="1"/>
              <a:t>естуарії</a:t>
            </a:r>
            <a:r>
              <a:rPr lang="ru-RU" sz="2400" dirty="0"/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32454700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4664"/>
            <a:ext cx="8229600" cy="6096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764704"/>
            <a:ext cx="82296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chemeClr val="bg1"/>
                </a:solidFill>
              </a:rPr>
              <a:t>У </a:t>
            </a:r>
            <a:r>
              <a:rPr lang="ru-RU" sz="2400" dirty="0" err="1">
                <a:solidFill>
                  <a:schemeClr val="bg1"/>
                </a:solidFill>
              </a:rPr>
              <a:t>Світовий</a:t>
            </a:r>
            <a:r>
              <a:rPr lang="ru-RU" sz="2400" dirty="0">
                <a:solidFill>
                  <a:schemeClr val="bg1"/>
                </a:solidFill>
              </a:rPr>
              <a:t> океан </a:t>
            </a:r>
            <a:r>
              <a:rPr lang="ru-RU" sz="2400" dirty="0" err="1">
                <a:solidFill>
                  <a:schemeClr val="bg1"/>
                </a:solidFill>
              </a:rPr>
              <a:t>щорічно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виноситься</a:t>
            </a:r>
            <a:r>
              <a:rPr lang="ru-RU" sz="2400" dirty="0">
                <a:solidFill>
                  <a:schemeClr val="bg1"/>
                </a:solidFill>
              </a:rPr>
              <a:t> 27,1 млрд. т </a:t>
            </a:r>
            <a:r>
              <a:rPr lang="ru-RU" sz="2400" dirty="0" err="1">
                <a:solidFill>
                  <a:schemeClr val="bg1"/>
                </a:solidFill>
              </a:rPr>
              <a:t>осадового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матеріалу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який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поставляється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ріками</a:t>
            </a:r>
            <a:r>
              <a:rPr lang="ru-RU" sz="2400" dirty="0">
                <a:solidFill>
                  <a:schemeClr val="bg1"/>
                </a:solidFill>
              </a:rPr>
              <a:t> (19,5 млрд. т), вулканами (1,7 млрд. т), </a:t>
            </a:r>
            <a:r>
              <a:rPr lang="ru-RU" sz="2400" dirty="0" err="1">
                <a:solidFill>
                  <a:schemeClr val="bg1"/>
                </a:solidFill>
              </a:rPr>
              <a:t>вітром</a:t>
            </a:r>
            <a:r>
              <a:rPr lang="ru-RU" sz="2400" dirty="0">
                <a:solidFill>
                  <a:schemeClr val="bg1"/>
                </a:solidFill>
              </a:rPr>
              <a:t> (2 млрд. т), </a:t>
            </a:r>
            <a:r>
              <a:rPr lang="ru-RU" sz="2400" dirty="0" err="1">
                <a:solidFill>
                  <a:schemeClr val="bg1"/>
                </a:solidFill>
              </a:rPr>
              <a:t>льодовиками</a:t>
            </a:r>
            <a:r>
              <a:rPr lang="ru-RU" sz="2400" dirty="0">
                <a:solidFill>
                  <a:schemeClr val="bg1"/>
                </a:solidFill>
              </a:rPr>
              <a:t> (1,2 млрд. т) і </a:t>
            </a:r>
            <a:r>
              <a:rPr lang="ru-RU" sz="2400" dirty="0" err="1">
                <a:solidFill>
                  <a:schemeClr val="bg1"/>
                </a:solidFill>
              </a:rPr>
              <a:t>власною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морською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діяльністю</a:t>
            </a:r>
            <a:r>
              <a:rPr lang="ru-RU" sz="2400" dirty="0">
                <a:solidFill>
                  <a:schemeClr val="bg1"/>
                </a:solidFill>
              </a:rPr>
              <a:t> (2,7 млрд. т). </a:t>
            </a:r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>
              <a:solidFill>
                <a:schemeClr val="bg1"/>
              </a:solidFill>
            </a:endParaRPr>
          </a:p>
          <a:p>
            <a:endParaRPr lang="ru-RU" sz="2400" dirty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4359341"/>
            <a:ext cx="80752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Весь привнесений в </a:t>
            </a:r>
            <a:r>
              <a:rPr lang="ru-RU" sz="2400" dirty="0" err="1"/>
              <a:t>морський</a:t>
            </a:r>
            <a:r>
              <a:rPr lang="ru-RU" sz="2400" dirty="0"/>
              <a:t> </a:t>
            </a:r>
            <a:r>
              <a:rPr lang="ru-RU" sz="2400" dirty="0" err="1"/>
              <a:t>басейн</a:t>
            </a:r>
            <a:r>
              <a:rPr lang="ru-RU" sz="2400" dirty="0"/>
              <a:t> </a:t>
            </a:r>
            <a:r>
              <a:rPr lang="ru-RU" sz="2400" dirty="0" err="1"/>
              <a:t>матеріал</a:t>
            </a:r>
            <a:r>
              <a:rPr lang="ru-RU" sz="2400" dirty="0"/>
              <a:t> </a:t>
            </a:r>
            <a:r>
              <a:rPr lang="ru-RU" sz="2400" dirty="0" err="1"/>
              <a:t>переробляється</a:t>
            </a:r>
            <a:r>
              <a:rPr lang="ru-RU" sz="2400" dirty="0"/>
              <a:t>, </a:t>
            </a:r>
            <a:r>
              <a:rPr lang="ru-RU" sz="2400" dirty="0" err="1"/>
              <a:t>внаслідок</a:t>
            </a:r>
            <a:r>
              <a:rPr lang="ru-RU" sz="2400" dirty="0"/>
              <a:t> </a:t>
            </a:r>
            <a:r>
              <a:rPr lang="ru-RU" sz="2400" dirty="0" err="1"/>
              <a:t>чого</a:t>
            </a:r>
            <a:r>
              <a:rPr lang="ru-RU" sz="2400" dirty="0"/>
              <a:t> </a:t>
            </a:r>
            <a:r>
              <a:rPr lang="ru-RU" sz="2400" dirty="0" err="1"/>
              <a:t>формуються</a:t>
            </a:r>
            <a:r>
              <a:rPr lang="ru-RU" sz="2400" dirty="0"/>
              <a:t> </a:t>
            </a:r>
            <a:r>
              <a:rPr lang="ru-RU" sz="2400" dirty="0" err="1"/>
              <a:t>нові</a:t>
            </a:r>
            <a:r>
              <a:rPr lang="ru-RU" sz="2400" dirty="0"/>
              <a:t> </a:t>
            </a:r>
            <a:r>
              <a:rPr lang="ru-RU" sz="2400" dirty="0" err="1"/>
              <a:t>осадові</a:t>
            </a:r>
            <a:r>
              <a:rPr lang="ru-RU" sz="2400" dirty="0"/>
              <a:t> породи </a:t>
            </a:r>
            <a:r>
              <a:rPr lang="ru-RU" sz="2400" dirty="0" err="1"/>
              <a:t>морського</a:t>
            </a:r>
            <a:r>
              <a:rPr lang="ru-RU" sz="2400" dirty="0"/>
              <a:t> </a:t>
            </a:r>
            <a:r>
              <a:rPr lang="ru-RU" sz="2400" dirty="0" err="1"/>
              <a:t>походження</a:t>
            </a:r>
            <a:r>
              <a:rPr lang="ru-RU" sz="2400" dirty="0"/>
              <a:t>. </a:t>
            </a:r>
          </a:p>
          <a:p>
            <a:r>
              <a:rPr lang="ru-RU" sz="2400" dirty="0"/>
              <a:t>На долю </a:t>
            </a:r>
            <a:r>
              <a:rPr lang="ru-RU" sz="2400" dirty="0" err="1"/>
              <a:t>морських</a:t>
            </a:r>
            <a:r>
              <a:rPr lang="ru-RU" sz="2400" dirty="0"/>
              <a:t> </a:t>
            </a:r>
            <a:r>
              <a:rPr lang="ru-RU" sz="2400" dirty="0" err="1"/>
              <a:t>відкладів</a:t>
            </a:r>
            <a:r>
              <a:rPr lang="ru-RU" sz="2400" dirty="0"/>
              <a:t> </a:t>
            </a:r>
            <a:r>
              <a:rPr lang="ru-RU" sz="2400" dirty="0" err="1"/>
              <a:t>припадає</a:t>
            </a:r>
            <a:r>
              <a:rPr lang="ru-RU" sz="2400" dirty="0"/>
              <a:t> 3/4 </a:t>
            </a:r>
            <a:r>
              <a:rPr lang="ru-RU" sz="2400" dirty="0" err="1"/>
              <a:t>всіх</a:t>
            </a:r>
            <a:r>
              <a:rPr lang="ru-RU" sz="2400" dirty="0"/>
              <a:t> </a:t>
            </a:r>
            <a:r>
              <a:rPr lang="ru-RU" sz="2400" dirty="0" err="1"/>
              <a:t>осадових</a:t>
            </a:r>
            <a:r>
              <a:rPr lang="ru-RU" sz="2400" dirty="0"/>
              <a:t> </a:t>
            </a:r>
            <a:r>
              <a:rPr lang="ru-RU" sz="2400" dirty="0" err="1"/>
              <a:t>порід</a:t>
            </a:r>
            <a:r>
              <a:rPr lang="ru-RU" sz="2400" dirty="0"/>
              <a:t> </a:t>
            </a:r>
            <a:r>
              <a:rPr lang="ru-RU" sz="2400" dirty="0" err="1"/>
              <a:t>земної</a:t>
            </a:r>
            <a:r>
              <a:rPr lang="ru-RU" sz="2400" dirty="0"/>
              <a:t> кори. 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979068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ÐÐ°ÑÑÐ¸Ð½ÐºÐ¸ Ð¿Ð¾ Ð·Ð°Ð¿ÑÐ¾ÑÑ Ð¾ÑÐ°Ð´Ð¾Ð²ÑÐ¹ Ð¼Ð°ÑÐµÑÐ¸Ð°Ð» Ð² Ð¼Ð¾Ñ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4664"/>
            <a:ext cx="8272720" cy="59766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4149080"/>
            <a:ext cx="81472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Вивчення</a:t>
            </a:r>
            <a:r>
              <a:rPr lang="ru-RU" sz="2400" dirty="0"/>
              <a:t> </a:t>
            </a:r>
            <a:r>
              <a:rPr lang="ru-RU" sz="2400" dirty="0" err="1"/>
              <a:t>сучасних</a:t>
            </a:r>
            <a:r>
              <a:rPr lang="ru-RU" sz="2400" dirty="0"/>
              <a:t> </a:t>
            </a:r>
            <a:r>
              <a:rPr lang="ru-RU" sz="2400" dirty="0" err="1"/>
              <a:t>осадів</a:t>
            </a:r>
            <a:r>
              <a:rPr lang="ru-RU" sz="2400" dirty="0"/>
              <a:t> дало </a:t>
            </a:r>
            <a:r>
              <a:rPr lang="ru-RU" sz="2400" dirty="0" err="1"/>
              <a:t>змогу</a:t>
            </a:r>
            <a:r>
              <a:rPr lang="ru-RU" sz="2400" dirty="0"/>
              <a:t> </a:t>
            </a:r>
            <a:r>
              <a:rPr lang="ru-RU" sz="2400" dirty="0" err="1"/>
              <a:t>встановити</a:t>
            </a:r>
            <a:r>
              <a:rPr lang="ru-RU" sz="2400" dirty="0"/>
              <a:t> </a:t>
            </a:r>
            <a:r>
              <a:rPr lang="ru-RU" sz="2400" dirty="0" err="1"/>
              <a:t>основні</a:t>
            </a:r>
            <a:r>
              <a:rPr lang="ru-RU" sz="2400" dirty="0"/>
              <a:t> </a:t>
            </a:r>
            <a:r>
              <a:rPr lang="ru-RU" sz="2400" dirty="0" err="1"/>
              <a:t>фактори</a:t>
            </a:r>
            <a:r>
              <a:rPr lang="ru-RU" sz="2400" dirty="0"/>
              <a:t>, </a:t>
            </a:r>
            <a:r>
              <a:rPr lang="ru-RU" sz="2400" dirty="0" err="1"/>
              <a:t>які</a:t>
            </a:r>
            <a:r>
              <a:rPr lang="ru-RU" sz="2400" dirty="0"/>
              <a:t> </a:t>
            </a:r>
            <a:r>
              <a:rPr lang="ru-RU" sz="2400" dirty="0" err="1"/>
              <a:t>визначають</a:t>
            </a:r>
            <a:r>
              <a:rPr lang="ru-RU" sz="2400" dirty="0"/>
              <a:t> тип </a:t>
            </a:r>
            <a:r>
              <a:rPr lang="ru-RU" sz="2400" dirty="0" err="1"/>
              <a:t>морських</a:t>
            </a:r>
            <a:r>
              <a:rPr lang="ru-RU" sz="2400" dirty="0"/>
              <a:t> </a:t>
            </a:r>
            <a:r>
              <a:rPr lang="ru-RU" sz="2400" dirty="0" err="1"/>
              <a:t>відкладів</a:t>
            </a:r>
            <a:r>
              <a:rPr lang="ru-RU" sz="2400" dirty="0"/>
              <a:t>. </a:t>
            </a:r>
            <a:r>
              <a:rPr lang="ru-RU" sz="2400" dirty="0" err="1"/>
              <a:t>Головними</a:t>
            </a:r>
            <a:r>
              <a:rPr lang="ru-RU" sz="2400" dirty="0"/>
              <a:t> </a:t>
            </a:r>
            <a:r>
              <a:rPr lang="ru-RU" sz="2400" dirty="0" err="1"/>
              <a:t>серед</a:t>
            </a:r>
            <a:r>
              <a:rPr lang="ru-RU" sz="2400" dirty="0"/>
              <a:t> них є </a:t>
            </a:r>
            <a:r>
              <a:rPr lang="ru-RU" sz="2400" dirty="0" err="1"/>
              <a:t>рельєф</a:t>
            </a:r>
            <a:r>
              <a:rPr lang="ru-RU" sz="2400" dirty="0"/>
              <a:t> і </a:t>
            </a:r>
            <a:r>
              <a:rPr lang="ru-RU" sz="2400" dirty="0" err="1"/>
              <a:t>глибина</a:t>
            </a:r>
            <a:r>
              <a:rPr lang="ru-RU" sz="2400" dirty="0"/>
              <a:t> </a:t>
            </a:r>
            <a:r>
              <a:rPr lang="ru-RU" sz="2400" dirty="0" err="1"/>
              <a:t>морського</a:t>
            </a:r>
            <a:r>
              <a:rPr lang="ru-RU" sz="2400" dirty="0"/>
              <a:t> дна, </a:t>
            </a:r>
            <a:r>
              <a:rPr lang="ru-RU" sz="2400" dirty="0" err="1"/>
              <a:t>ступінь</a:t>
            </a:r>
            <a:r>
              <a:rPr lang="ru-RU" sz="2400" dirty="0"/>
              <a:t> </a:t>
            </a:r>
            <a:r>
              <a:rPr lang="ru-RU" sz="2400" dirty="0" err="1"/>
              <a:t>віддаленості</a:t>
            </a:r>
            <a:r>
              <a:rPr lang="ru-RU" sz="2400" dirty="0"/>
              <a:t> </a:t>
            </a:r>
            <a:r>
              <a:rPr lang="ru-RU" sz="2400" dirty="0" err="1"/>
              <a:t>берегової</a:t>
            </a:r>
            <a:r>
              <a:rPr lang="ru-RU" sz="2400" dirty="0"/>
              <a:t> </a:t>
            </a:r>
            <a:r>
              <a:rPr lang="ru-RU" sz="2400" dirty="0" err="1"/>
              <a:t>лінії</a:t>
            </a:r>
            <a:r>
              <a:rPr lang="ru-RU" sz="2400" dirty="0"/>
              <a:t> та </a:t>
            </a:r>
            <a:r>
              <a:rPr lang="ru-RU" sz="2400" dirty="0" err="1"/>
              <a:t>кліматичні</a:t>
            </a:r>
            <a:r>
              <a:rPr lang="ru-RU" sz="2400" dirty="0"/>
              <a:t> </a:t>
            </a:r>
            <a:r>
              <a:rPr lang="ru-RU" sz="2400" dirty="0" err="1"/>
              <a:t>умови</a:t>
            </a:r>
            <a:r>
              <a:rPr lang="ru-RU" sz="2400" dirty="0"/>
              <a:t>. </a:t>
            </a:r>
          </a:p>
        </p:txBody>
      </p:sp>
    </p:spTree>
    <p:extLst>
      <p:ext uri="{BB962C8B-B14F-4D97-AF65-F5344CB8AC3E}">
        <p14:creationId xmlns="" xmlns:p14="http://schemas.microsoft.com/office/powerpoint/2010/main" val="15124357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63344"/>
          </a:xfrm>
        </p:spPr>
        <p:txBody>
          <a:bodyPr>
            <a:normAutofit/>
          </a:bodyPr>
          <a:lstStyle/>
          <a:p>
            <a:pPr marL="0" indent="457200" algn="just">
              <a:buNone/>
            </a:pPr>
            <a:r>
              <a:rPr lang="uk-UA" sz="2400" dirty="0"/>
              <a:t>В процесі дефляції вітер підхоплює розсипчасті продукти </a:t>
            </a:r>
            <a:r>
              <a:rPr lang="uk-UA" sz="2400" dirty="0" smtClean="0"/>
              <a:t>вивітрювання або </a:t>
            </a:r>
            <a:r>
              <a:rPr lang="uk-UA" sz="2400" dirty="0"/>
              <a:t>відриває частинки слабозцементованих порід та </a:t>
            </a:r>
            <a:r>
              <a:rPr lang="uk-UA" sz="2400" dirty="0" err="1"/>
              <a:t>переносить</a:t>
            </a:r>
            <a:r>
              <a:rPr lang="uk-UA" sz="2400" dirty="0"/>
              <a:t> їх в </a:t>
            </a:r>
            <a:r>
              <a:rPr lang="uk-UA" sz="2400" dirty="0" smtClean="0"/>
              <a:t>напрямі свого </a:t>
            </a:r>
            <a:r>
              <a:rPr lang="uk-UA" sz="2400" dirty="0"/>
              <a:t>руху. Швидкість дефляції визначається силою вітру, </a:t>
            </a:r>
            <a:r>
              <a:rPr lang="uk-UA" sz="2400" dirty="0" smtClean="0"/>
              <a:t>характером залягання </a:t>
            </a:r>
            <a:r>
              <a:rPr lang="uk-UA" sz="2400" dirty="0"/>
              <a:t>та міцністю гірських порід. </a:t>
            </a:r>
          </a:p>
        </p:txBody>
      </p:sp>
      <p:pic>
        <p:nvPicPr>
          <p:cNvPr id="5122" name="Picture 2" descr="C:\Users\Mother of Cactus\Desktop\800px-Weisse_Wüst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276872"/>
            <a:ext cx="6408712" cy="42124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036720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68406"/>
            <a:ext cx="8229600" cy="59484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7200" y="620688"/>
            <a:ext cx="73551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  У </a:t>
            </a:r>
            <a:r>
              <a:rPr lang="ru-RU" sz="2400" dirty="0" err="1">
                <a:solidFill>
                  <a:schemeClr val="bg1"/>
                </a:solidFill>
              </a:rPr>
              <a:t>відповідності</a:t>
            </a:r>
            <a:r>
              <a:rPr lang="ru-RU" sz="2400" dirty="0">
                <a:solidFill>
                  <a:schemeClr val="bg1"/>
                </a:solidFill>
              </a:rPr>
              <a:t> з </a:t>
            </a:r>
            <a:r>
              <a:rPr lang="ru-RU" sz="2400" dirty="0" err="1">
                <a:solidFill>
                  <a:schemeClr val="bg1"/>
                </a:solidFill>
              </a:rPr>
              <a:t>цими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особливостями</a:t>
            </a:r>
            <a:r>
              <a:rPr lang="ru-RU" sz="2400" dirty="0">
                <a:solidFill>
                  <a:schemeClr val="bg1"/>
                </a:solidFill>
              </a:rPr>
              <a:t> в межах 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Світового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>
                <a:solidFill>
                  <a:schemeClr val="bg1"/>
                </a:solidFill>
              </a:rPr>
              <a:t>океану </a:t>
            </a:r>
            <a:r>
              <a:rPr lang="ru-RU" sz="2400" dirty="0" err="1">
                <a:solidFill>
                  <a:schemeClr val="bg1"/>
                </a:solidFill>
              </a:rPr>
              <a:t>виділяють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зони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із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специфічними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умовами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осадонакопичення</a:t>
            </a:r>
            <a:r>
              <a:rPr lang="ru-RU" sz="2400" dirty="0">
                <a:solidFill>
                  <a:schemeClr val="bg1"/>
                </a:solidFill>
              </a:rPr>
              <a:t>: </a:t>
            </a:r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 smtClean="0"/>
          </a:p>
          <a:p>
            <a:endParaRPr lang="ru-RU" sz="2400" dirty="0"/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err="1" smtClean="0">
                <a:solidFill>
                  <a:schemeClr val="bg1"/>
                </a:solidFill>
              </a:rPr>
              <a:t>літоральна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>
                <a:solidFill>
                  <a:schemeClr val="bg1"/>
                </a:solidFill>
              </a:rPr>
              <a:t>- в </a:t>
            </a:r>
            <a:r>
              <a:rPr lang="ru-RU" sz="2400" dirty="0" err="1">
                <a:solidFill>
                  <a:schemeClr val="bg1"/>
                </a:solidFill>
              </a:rPr>
              <a:t>припливно-відпливній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зоні</a:t>
            </a:r>
            <a:r>
              <a:rPr lang="ru-RU" sz="2400" dirty="0">
                <a:solidFill>
                  <a:schemeClr val="bg1"/>
                </a:solidFill>
              </a:rPr>
              <a:t>; </a:t>
            </a:r>
            <a:endParaRPr lang="ru-RU" sz="24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err="1" smtClean="0">
                <a:solidFill>
                  <a:schemeClr val="bg1"/>
                </a:solidFill>
              </a:rPr>
              <a:t>мілководна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>
                <a:solidFill>
                  <a:schemeClr val="bg1"/>
                </a:solidFill>
              </a:rPr>
              <a:t>- в </a:t>
            </a:r>
            <a:r>
              <a:rPr lang="ru-RU" sz="2400" dirty="0" err="1">
                <a:solidFill>
                  <a:schemeClr val="bg1"/>
                </a:solidFill>
              </a:rPr>
              <a:t>області</a:t>
            </a:r>
            <a:r>
              <a:rPr lang="ru-RU" sz="2400" dirty="0">
                <a:solidFill>
                  <a:schemeClr val="bg1"/>
                </a:solidFill>
              </a:rPr>
              <a:t> шельфу; </a:t>
            </a:r>
            <a:endParaRPr lang="ru-RU" sz="24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err="1" smtClean="0">
                <a:solidFill>
                  <a:schemeClr val="bg1"/>
                </a:solidFill>
              </a:rPr>
              <a:t>батіальна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>
                <a:solidFill>
                  <a:schemeClr val="bg1"/>
                </a:solidFill>
              </a:rPr>
              <a:t>- в </a:t>
            </a:r>
            <a:r>
              <a:rPr lang="ru-RU" sz="2400" dirty="0" err="1">
                <a:solidFill>
                  <a:schemeClr val="bg1"/>
                </a:solidFill>
              </a:rPr>
              <a:t>області</a:t>
            </a:r>
            <a:r>
              <a:rPr lang="ru-RU" sz="2400" dirty="0">
                <a:solidFill>
                  <a:schemeClr val="bg1"/>
                </a:solidFill>
              </a:rPr>
              <a:t> континентального </a:t>
            </a:r>
            <a:r>
              <a:rPr lang="ru-RU" sz="2400" dirty="0" err="1" smtClean="0">
                <a:solidFill>
                  <a:schemeClr val="bg1"/>
                </a:solidFill>
              </a:rPr>
              <a:t>схилу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uk-UA" sz="2400" dirty="0" smtClean="0">
                <a:solidFill>
                  <a:schemeClr val="bg1"/>
                </a:solidFill>
              </a:rPr>
              <a:t>і</a:t>
            </a:r>
            <a:endParaRPr lang="ru-RU" sz="24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абісальна</a:t>
            </a:r>
            <a:r>
              <a:rPr lang="ru-RU" sz="2400" dirty="0">
                <a:solidFill>
                  <a:schemeClr val="bg1"/>
                </a:solidFill>
              </a:rPr>
              <a:t> - в </a:t>
            </a:r>
            <a:r>
              <a:rPr lang="ru-RU" sz="2400" dirty="0" err="1">
                <a:solidFill>
                  <a:schemeClr val="bg1"/>
                </a:solidFill>
              </a:rPr>
              <a:t>області</a:t>
            </a:r>
            <a:r>
              <a:rPr lang="ru-RU" sz="2400" dirty="0">
                <a:solidFill>
                  <a:schemeClr val="bg1"/>
                </a:solidFill>
              </a:rPr>
              <a:t> ложа </a:t>
            </a:r>
            <a:r>
              <a:rPr lang="ru-RU" sz="2400" dirty="0" err="1">
                <a:solidFill>
                  <a:schemeClr val="bg1"/>
                </a:solidFill>
              </a:rPr>
              <a:t>Світового</a:t>
            </a:r>
            <a:r>
              <a:rPr lang="ru-RU" sz="2400" dirty="0">
                <a:solidFill>
                  <a:schemeClr val="bg1"/>
                </a:solidFill>
              </a:rPr>
              <a:t> океану і </a:t>
            </a:r>
            <a:r>
              <a:rPr lang="ru-RU" sz="2400" dirty="0" err="1">
                <a:solidFill>
                  <a:schemeClr val="bg1"/>
                </a:solidFill>
              </a:rPr>
              <a:t>глибоководних</a:t>
            </a:r>
            <a:r>
              <a:rPr lang="ru-RU" sz="2400" dirty="0">
                <a:solidFill>
                  <a:schemeClr val="bg1"/>
                </a:solidFill>
              </a:rPr>
              <a:t> западин.</a:t>
            </a:r>
          </a:p>
        </p:txBody>
      </p:sp>
    </p:spTree>
    <p:extLst>
      <p:ext uri="{BB962C8B-B14F-4D97-AF65-F5344CB8AC3E}">
        <p14:creationId xmlns="" xmlns:p14="http://schemas.microsoft.com/office/powerpoint/2010/main" val="6887983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4664"/>
            <a:ext cx="8229600" cy="59912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424850"/>
            <a:ext cx="808558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Осади, </a:t>
            </a:r>
            <a:r>
              <a:rPr lang="ru-RU" sz="2400" dirty="0" err="1">
                <a:solidFill>
                  <a:schemeClr val="bg1"/>
                </a:solidFill>
              </a:rPr>
              <a:t>які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формуються</a:t>
            </a:r>
            <a:r>
              <a:rPr lang="ru-RU" sz="2400" dirty="0">
                <a:solidFill>
                  <a:schemeClr val="bg1"/>
                </a:solidFill>
              </a:rPr>
              <a:t> в </a:t>
            </a:r>
            <a:r>
              <a:rPr lang="ru-RU" sz="2400" dirty="0" err="1">
                <a:solidFill>
                  <a:schemeClr val="bg1"/>
                </a:solidFill>
              </a:rPr>
              <a:t>літоральній</a:t>
            </a:r>
            <a:r>
              <a:rPr lang="ru-RU" sz="2400" dirty="0">
                <a:solidFill>
                  <a:schemeClr val="bg1"/>
                </a:solidFill>
              </a:rPr>
              <a:t> та </a:t>
            </a:r>
            <a:r>
              <a:rPr lang="ru-RU" sz="2400" dirty="0" err="1">
                <a:solidFill>
                  <a:schemeClr val="bg1"/>
                </a:solidFill>
              </a:rPr>
              <a:t>мілководній</a:t>
            </a:r>
            <a:r>
              <a:rPr lang="ru-RU" sz="2400" dirty="0">
                <a:solidFill>
                  <a:schemeClr val="bg1"/>
                </a:solidFill>
              </a:rPr>
              <a:t> зонах, </a:t>
            </a:r>
            <a:r>
              <a:rPr lang="ru-RU" sz="2400" dirty="0" err="1">
                <a:solidFill>
                  <a:schemeClr val="bg1"/>
                </a:solidFill>
              </a:rPr>
              <a:t>називаються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неритовими</a:t>
            </a:r>
            <a:r>
              <a:rPr lang="ru-RU" sz="2400" dirty="0">
                <a:solidFill>
                  <a:schemeClr val="bg1"/>
                </a:solidFill>
              </a:rPr>
              <a:t>, а в </a:t>
            </a:r>
            <a:r>
              <a:rPr lang="ru-RU" sz="2400" dirty="0" err="1">
                <a:solidFill>
                  <a:schemeClr val="bg1"/>
                </a:solidFill>
              </a:rPr>
              <a:t>батіальній</a:t>
            </a:r>
            <a:r>
              <a:rPr lang="ru-RU" sz="2400" dirty="0">
                <a:solidFill>
                  <a:schemeClr val="bg1"/>
                </a:solidFill>
              </a:rPr>
              <a:t> та </a:t>
            </a:r>
            <a:r>
              <a:rPr lang="ru-RU" sz="2400" dirty="0" err="1">
                <a:solidFill>
                  <a:schemeClr val="bg1"/>
                </a:solidFill>
              </a:rPr>
              <a:t>абісальній</a:t>
            </a:r>
            <a:r>
              <a:rPr lang="ru-RU" sz="2400" dirty="0">
                <a:solidFill>
                  <a:schemeClr val="bg1"/>
                </a:solidFill>
              </a:rPr>
              <a:t> зонах -</a:t>
            </a:r>
            <a:r>
              <a:rPr lang="ru-RU" sz="2400" dirty="0" err="1">
                <a:solidFill>
                  <a:schemeClr val="bg1"/>
                </a:solidFill>
              </a:rPr>
              <a:t>пелагічними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endParaRPr lang="uk-UA" sz="2400" dirty="0" smtClean="0">
              <a:solidFill>
                <a:schemeClr val="bg1"/>
              </a:solidFill>
            </a:endParaRPr>
          </a:p>
          <a:p>
            <a:endParaRPr lang="ru-RU" sz="2400" dirty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dirty="0" smtClean="0"/>
              <a:t>В </a:t>
            </a:r>
            <a:r>
              <a:rPr lang="ru-RU" sz="2400" dirty="0"/>
              <a:t>межах </a:t>
            </a:r>
            <a:r>
              <a:rPr lang="ru-RU" sz="2400" dirty="0" err="1"/>
              <a:t>літоральної</a:t>
            </a:r>
            <a:r>
              <a:rPr lang="ru-RU" sz="2400" dirty="0"/>
              <a:t> та </a:t>
            </a:r>
            <a:r>
              <a:rPr lang="ru-RU" sz="2400" dirty="0" err="1"/>
              <a:t>мілководної</a:t>
            </a:r>
            <a:r>
              <a:rPr lang="ru-RU" sz="2400" dirty="0"/>
              <a:t> зон </a:t>
            </a:r>
            <a:r>
              <a:rPr lang="ru-RU" sz="2400" dirty="0" err="1"/>
              <a:t>формуються</a:t>
            </a:r>
            <a:r>
              <a:rPr lang="ru-RU" sz="2400" dirty="0"/>
              <a:t> </a:t>
            </a:r>
            <a:r>
              <a:rPr lang="ru-RU" sz="2400" dirty="0" err="1"/>
              <a:t>теригенні</a:t>
            </a:r>
            <a:r>
              <a:rPr lang="ru-RU" sz="2400" dirty="0"/>
              <a:t>, </a:t>
            </a:r>
            <a:r>
              <a:rPr lang="ru-RU" sz="2400" dirty="0" err="1"/>
              <a:t>органогенні</a:t>
            </a:r>
            <a:r>
              <a:rPr lang="ru-RU" sz="2400" dirty="0"/>
              <a:t> та </a:t>
            </a:r>
            <a:r>
              <a:rPr lang="ru-RU" sz="2400" dirty="0" err="1"/>
              <a:t>хемогенні</a:t>
            </a:r>
            <a:r>
              <a:rPr lang="ru-RU" sz="2400" dirty="0"/>
              <a:t> осади. </a:t>
            </a:r>
          </a:p>
        </p:txBody>
      </p:sp>
    </p:spTree>
    <p:extLst>
      <p:ext uri="{BB962C8B-B14F-4D97-AF65-F5344CB8AC3E}">
        <p14:creationId xmlns="" xmlns:p14="http://schemas.microsoft.com/office/powerpoint/2010/main" val="33486493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ÐÐ°ÑÑÐ¸Ð½ÐºÐ¸ Ð¿Ð¾ Ð·Ð°Ð¿ÑÐ¾ÑÑ Ð¼Ð¾ÑÐµ Ð¸ Ð³Ð»Ð¸Ð½Ð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86" y="457950"/>
            <a:ext cx="8384028" cy="59233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8258" y="548680"/>
            <a:ext cx="821854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</a:rPr>
              <a:t>Пелагічні</a:t>
            </a:r>
            <a:r>
              <a:rPr lang="ru-RU" sz="2400" dirty="0">
                <a:solidFill>
                  <a:schemeClr val="bg1"/>
                </a:solidFill>
              </a:rPr>
              <a:t> осади на 70% </a:t>
            </a:r>
            <a:r>
              <a:rPr lang="ru-RU" sz="2400" dirty="0" err="1">
                <a:solidFill>
                  <a:schemeClr val="bg1"/>
                </a:solidFill>
              </a:rPr>
              <a:t>складаються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із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теригенного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матеріалу</a:t>
            </a:r>
            <a:r>
              <a:rPr lang="ru-RU" sz="2400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 Вони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переважно</a:t>
            </a:r>
            <a:r>
              <a:rPr lang="ru-RU" sz="2400" dirty="0">
                <a:solidFill>
                  <a:schemeClr val="bg1"/>
                </a:solidFill>
              </a:rPr>
              <a:t>, - </a:t>
            </a:r>
            <a:r>
              <a:rPr lang="ru-RU" sz="2400" dirty="0" err="1">
                <a:solidFill>
                  <a:schemeClr val="bg1"/>
                </a:solidFill>
              </a:rPr>
              <a:t>уламково-глинисті</a:t>
            </a:r>
            <a:r>
              <a:rPr lang="ru-RU" sz="2400" dirty="0">
                <a:solidFill>
                  <a:schemeClr val="bg1"/>
                </a:solidFill>
              </a:rPr>
              <a:t> й </a:t>
            </a:r>
            <a:r>
              <a:rPr lang="ru-RU" sz="2400" dirty="0" err="1">
                <a:solidFill>
                  <a:schemeClr val="bg1"/>
                </a:solidFill>
              </a:rPr>
              <a:t>глинисті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алюмосилікатного</a:t>
            </a:r>
            <a:r>
              <a:rPr lang="ru-RU" sz="2400" dirty="0">
                <a:solidFill>
                  <a:schemeClr val="bg1"/>
                </a:solidFill>
              </a:rPr>
              <a:t> складу. </a:t>
            </a:r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dirty="0" err="1" smtClean="0">
                <a:solidFill>
                  <a:schemeClr val="bg1"/>
                </a:solidFill>
              </a:rPr>
              <a:t>Розповсюджені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>
                <a:solidFill>
                  <a:schemeClr val="bg1"/>
                </a:solidFill>
              </a:rPr>
              <a:t>в морях і в </a:t>
            </a:r>
            <a:r>
              <a:rPr lang="ru-RU" sz="2400" dirty="0" err="1">
                <a:solidFill>
                  <a:schemeClr val="bg1"/>
                </a:solidFill>
              </a:rPr>
              <a:t>прилеглих</a:t>
            </a:r>
            <a:r>
              <a:rPr lang="ru-RU" sz="2400" dirty="0">
                <a:solidFill>
                  <a:schemeClr val="bg1"/>
                </a:solidFill>
              </a:rPr>
              <a:t> до континенту районах </a:t>
            </a:r>
            <a:r>
              <a:rPr lang="ru-RU" sz="2400" dirty="0" err="1">
                <a:solidFill>
                  <a:schemeClr val="bg1"/>
                </a:solidFill>
              </a:rPr>
              <a:t>океанів</a:t>
            </a:r>
            <a:r>
              <a:rPr lang="ru-RU" sz="2400" dirty="0">
                <a:solidFill>
                  <a:schemeClr val="bg1"/>
                </a:solidFill>
              </a:rPr>
              <a:t> на будь-</a:t>
            </a:r>
            <a:r>
              <a:rPr lang="ru-RU" sz="2400" dirty="0" err="1">
                <a:solidFill>
                  <a:schemeClr val="bg1"/>
                </a:solidFill>
              </a:rPr>
              <a:t>яких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глибинах</a:t>
            </a:r>
            <a:r>
              <a:rPr lang="ru-RU" sz="24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11401661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2656"/>
            <a:ext cx="8229600" cy="61206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7201" y="311899"/>
            <a:ext cx="28186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Біля</a:t>
            </a:r>
            <a:r>
              <a:rPr lang="ru-RU" sz="2400" dirty="0"/>
              <a:t> пологих плоских </a:t>
            </a:r>
            <a:r>
              <a:rPr lang="ru-RU" sz="2400" dirty="0" err="1"/>
              <a:t>берегів</a:t>
            </a:r>
            <a:r>
              <a:rPr lang="ru-RU" sz="2400" dirty="0"/>
              <a:t> </a:t>
            </a:r>
            <a:r>
              <a:rPr lang="ru-RU" sz="2400" dirty="0" err="1"/>
              <a:t>переважно</a:t>
            </a:r>
            <a:r>
              <a:rPr lang="ru-RU" sz="2400" dirty="0"/>
              <a:t> </a:t>
            </a:r>
            <a:r>
              <a:rPr lang="ru-RU" sz="2400" dirty="0" err="1"/>
              <a:t>формуються</a:t>
            </a:r>
            <a:r>
              <a:rPr lang="ru-RU" sz="2400" dirty="0"/>
              <a:t> </a:t>
            </a:r>
            <a:r>
              <a:rPr lang="ru-RU" sz="2400" dirty="0" err="1"/>
              <a:t>opганогенні</a:t>
            </a:r>
            <a:r>
              <a:rPr lang="ru-RU" sz="2400" dirty="0"/>
              <a:t> </a:t>
            </a:r>
            <a:r>
              <a:rPr lang="ru-RU" sz="2400" dirty="0" err="1"/>
              <a:t>карбонатні</a:t>
            </a:r>
            <a:r>
              <a:rPr lang="ru-RU" sz="2400" dirty="0"/>
              <a:t> за складом осади і, так </a:t>
            </a:r>
            <a:r>
              <a:rPr lang="ru-RU" sz="2400" dirty="0" err="1"/>
              <a:t>звані</a:t>
            </a:r>
            <a:r>
              <a:rPr lang="ru-RU" sz="2400" dirty="0"/>
              <a:t>, осади </a:t>
            </a:r>
            <a:r>
              <a:rPr lang="ru-RU" sz="2400" dirty="0" err="1"/>
              <a:t>пляжів</a:t>
            </a:r>
            <a:r>
              <a:rPr lang="ru-RU" sz="2400" dirty="0"/>
              <a:t>. </a:t>
            </a:r>
            <a:endParaRPr lang="ru-RU" sz="2400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457200" y="3775680"/>
            <a:ext cx="34667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Органогенні</a:t>
            </a:r>
            <a:r>
              <a:rPr lang="ru-RU" sz="2400" dirty="0"/>
              <a:t> осади </a:t>
            </a:r>
            <a:r>
              <a:rPr lang="ru-RU" sz="2400" dirty="0" err="1"/>
              <a:t>утворюються</a:t>
            </a:r>
            <a:r>
              <a:rPr lang="ru-RU" sz="2400" dirty="0"/>
              <a:t> за </a:t>
            </a:r>
            <a:r>
              <a:rPr lang="ru-RU" sz="2400" dirty="0" err="1"/>
              <a:t>рахунок</a:t>
            </a:r>
            <a:r>
              <a:rPr lang="ru-RU" sz="2400" dirty="0"/>
              <a:t> </a:t>
            </a:r>
            <a:r>
              <a:rPr lang="ru-RU" sz="2400" dirty="0" err="1"/>
              <a:t>накопичення</a:t>
            </a:r>
            <a:r>
              <a:rPr lang="ru-RU" sz="2400" dirty="0"/>
              <a:t> </a:t>
            </a:r>
            <a:r>
              <a:rPr lang="ru-RU" sz="2400" dirty="0" err="1"/>
              <a:t>залишків</a:t>
            </a:r>
            <a:r>
              <a:rPr lang="ru-RU" sz="2400" dirty="0"/>
              <a:t> </a:t>
            </a:r>
            <a:r>
              <a:rPr lang="ru-RU" sz="2400" dirty="0" err="1"/>
              <a:t>фауни</a:t>
            </a:r>
            <a:r>
              <a:rPr lang="ru-RU" sz="2400" dirty="0"/>
              <a:t> і </a:t>
            </a:r>
            <a:r>
              <a:rPr lang="ru-RU" sz="2400" dirty="0" err="1"/>
              <a:t>флори</a:t>
            </a:r>
            <a:r>
              <a:rPr lang="ru-RU" sz="2400" dirty="0"/>
              <a:t>, яка </a:t>
            </a:r>
            <a:r>
              <a:rPr lang="ru-RU" sz="2400" dirty="0" err="1"/>
              <a:t>дуже</a:t>
            </a:r>
            <a:r>
              <a:rPr lang="ru-RU" sz="2400" dirty="0"/>
              <a:t> </a:t>
            </a:r>
            <a:r>
              <a:rPr lang="ru-RU" sz="2400" dirty="0" err="1"/>
              <a:t>поширена</a:t>
            </a:r>
            <a:r>
              <a:rPr lang="ru-RU" sz="2400" dirty="0"/>
              <a:t> на </a:t>
            </a:r>
            <a:r>
              <a:rPr lang="ru-RU" sz="2400" dirty="0" err="1"/>
              <a:t>літоралі</a:t>
            </a:r>
            <a:r>
              <a:rPr lang="ru-RU" sz="2400" dirty="0"/>
              <a:t> і плоских </a:t>
            </a:r>
            <a:r>
              <a:rPr lang="ru-RU" sz="2400" dirty="0" err="1"/>
              <a:t>узбережжях</a:t>
            </a:r>
            <a:r>
              <a:rPr lang="ru-RU" sz="2400" dirty="0"/>
              <a:t>. </a:t>
            </a:r>
          </a:p>
        </p:txBody>
      </p:sp>
    </p:spTree>
    <p:extLst>
      <p:ext uri="{BB962C8B-B14F-4D97-AF65-F5344CB8AC3E}">
        <p14:creationId xmlns="" xmlns:p14="http://schemas.microsoft.com/office/powerpoint/2010/main" val="20863885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70" y="620688"/>
            <a:ext cx="8250372" cy="57355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836712"/>
            <a:ext cx="741682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</a:rPr>
              <a:t>Багаторазове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переміщення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уламків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призводить</a:t>
            </a:r>
            <a:r>
              <a:rPr lang="ru-RU" sz="2400" dirty="0">
                <a:solidFill>
                  <a:schemeClr val="bg1"/>
                </a:solidFill>
              </a:rPr>
              <a:t> до </a:t>
            </a:r>
            <a:r>
              <a:rPr lang="ru-RU" sz="2400" dirty="0" err="1">
                <a:solidFill>
                  <a:schemeClr val="bg1"/>
                </a:solidFill>
              </a:rPr>
              <a:t>їх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диференціації</a:t>
            </a:r>
            <a:r>
              <a:rPr lang="ru-RU" sz="2400" dirty="0">
                <a:solidFill>
                  <a:schemeClr val="bg1"/>
                </a:solidFill>
              </a:rPr>
              <a:t> і </a:t>
            </a:r>
            <a:r>
              <a:rPr lang="ru-RU" sz="2400" dirty="0" err="1">
                <a:solidFill>
                  <a:schemeClr val="bg1"/>
                </a:solidFill>
              </a:rPr>
              <a:t>відкладання</a:t>
            </a:r>
            <a:r>
              <a:rPr lang="ru-RU" sz="2400" dirty="0">
                <a:solidFill>
                  <a:schemeClr val="bg1"/>
                </a:solidFill>
              </a:rPr>
              <a:t> за </a:t>
            </a:r>
            <a:r>
              <a:rPr lang="ru-RU" sz="2400" dirty="0" err="1">
                <a:solidFill>
                  <a:schemeClr val="bg1"/>
                </a:solidFill>
              </a:rPr>
              <a:t>масою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>
              <a:solidFill>
                <a:schemeClr val="bg1"/>
              </a:solidFill>
            </a:endParaRPr>
          </a:p>
          <a:p>
            <a:r>
              <a:rPr lang="ru-RU" sz="2400" dirty="0" err="1" smtClean="0">
                <a:solidFill>
                  <a:schemeClr val="bg1"/>
                </a:solidFill>
              </a:rPr>
              <a:t>Найбільш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великі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уламки</a:t>
            </a:r>
            <a:r>
              <a:rPr lang="ru-RU" sz="2400" dirty="0">
                <a:solidFill>
                  <a:schemeClr val="bg1"/>
                </a:solidFill>
              </a:rPr>
              <a:t> (</a:t>
            </a:r>
            <a:r>
              <a:rPr lang="ru-RU" sz="2400" dirty="0" err="1">
                <a:solidFill>
                  <a:schemeClr val="bg1"/>
                </a:solidFill>
              </a:rPr>
              <a:t>валуни</a:t>
            </a:r>
            <a:r>
              <a:rPr lang="ru-RU" sz="2400" dirty="0">
                <a:solidFill>
                  <a:schemeClr val="bg1"/>
                </a:solidFill>
              </a:rPr>
              <a:t>, галька) </a:t>
            </a:r>
            <a:r>
              <a:rPr lang="ru-RU" sz="2400" dirty="0" err="1">
                <a:solidFill>
                  <a:schemeClr val="bg1"/>
                </a:solidFill>
              </a:rPr>
              <a:t>переносяться</a:t>
            </a:r>
            <a:r>
              <a:rPr lang="ru-RU" sz="2400" dirty="0">
                <a:solidFill>
                  <a:schemeClr val="bg1"/>
                </a:solidFill>
              </a:rPr>
              <a:t> на </a:t>
            </a:r>
            <a:r>
              <a:rPr lang="ru-RU" sz="2400" dirty="0" err="1">
                <a:solidFill>
                  <a:schemeClr val="bg1"/>
                </a:solidFill>
              </a:rPr>
              <a:t>незначну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відстань</a:t>
            </a:r>
            <a:r>
              <a:rPr lang="ru-RU" sz="2400" dirty="0">
                <a:solidFill>
                  <a:schemeClr val="bg1"/>
                </a:solidFill>
              </a:rPr>
              <a:t> і </a:t>
            </a:r>
            <a:r>
              <a:rPr lang="ru-RU" sz="2400" dirty="0" err="1">
                <a:solidFill>
                  <a:schemeClr val="bg1"/>
                </a:solidFill>
              </a:rPr>
              <a:t>складають</a:t>
            </a:r>
            <a:r>
              <a:rPr lang="ru-RU" sz="2400" dirty="0">
                <a:solidFill>
                  <a:schemeClr val="bg1"/>
                </a:solidFill>
              </a:rPr>
              <a:t> в основному </a:t>
            </a:r>
            <a:r>
              <a:rPr lang="ru-RU" sz="2400" dirty="0" err="1">
                <a:solidFill>
                  <a:schemeClr val="bg1"/>
                </a:solidFill>
              </a:rPr>
              <a:t>береговий</a:t>
            </a:r>
            <a:r>
              <a:rPr lang="ru-RU" sz="2400" dirty="0">
                <a:solidFill>
                  <a:schemeClr val="bg1"/>
                </a:solidFill>
              </a:rPr>
              <a:t> вал. </a:t>
            </a:r>
          </a:p>
        </p:txBody>
      </p:sp>
    </p:spTree>
    <p:extLst>
      <p:ext uri="{BB962C8B-B14F-4D97-AF65-F5344CB8AC3E}">
        <p14:creationId xmlns="" xmlns:p14="http://schemas.microsoft.com/office/powerpoint/2010/main" val="29908521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76672"/>
            <a:ext cx="8229600" cy="61926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572194"/>
            <a:ext cx="814724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Водна</a:t>
            </a:r>
            <a:r>
              <a:rPr lang="ru-RU" sz="2400" dirty="0"/>
              <a:t> </a:t>
            </a:r>
            <a:r>
              <a:rPr lang="ru-RU" sz="2400" dirty="0" err="1"/>
              <a:t>товща</a:t>
            </a:r>
            <a:r>
              <a:rPr lang="ru-RU" sz="2400" dirty="0"/>
              <a:t>, дно і </a:t>
            </a:r>
            <a:r>
              <a:rPr lang="ru-RU" sz="2400" dirty="0" err="1"/>
              <a:t>надра</a:t>
            </a:r>
            <a:r>
              <a:rPr lang="ru-RU" sz="2400" dirty="0"/>
              <a:t> </a:t>
            </a:r>
            <a:r>
              <a:rPr lang="ru-RU" sz="2400" dirty="0" err="1"/>
              <a:t>Світового</a:t>
            </a:r>
            <a:r>
              <a:rPr lang="ru-RU" sz="2400" dirty="0"/>
              <a:t> океану </a:t>
            </a:r>
            <a:r>
              <a:rPr lang="ru-RU" sz="2400" dirty="0" err="1"/>
              <a:t>містять</a:t>
            </a:r>
            <a:r>
              <a:rPr lang="ru-RU" sz="2400" dirty="0"/>
              <a:t> </a:t>
            </a:r>
            <a:r>
              <a:rPr lang="ru-RU" sz="2400" dirty="0" err="1"/>
              <a:t>різноманітні</a:t>
            </a:r>
            <a:r>
              <a:rPr lang="ru-RU" sz="2400" dirty="0"/>
              <a:t> </a:t>
            </a:r>
            <a:r>
              <a:rPr lang="ru-RU" sz="2400" dirty="0" err="1"/>
              <a:t>тверді</a:t>
            </a:r>
            <a:r>
              <a:rPr lang="ru-RU" sz="2400" dirty="0"/>
              <a:t>, </a:t>
            </a:r>
            <a:r>
              <a:rPr lang="ru-RU" sz="2400" dirty="0" err="1"/>
              <a:t>рідкі</a:t>
            </a:r>
            <a:r>
              <a:rPr lang="ru-RU" sz="2400" dirty="0"/>
              <a:t> та </a:t>
            </a:r>
            <a:r>
              <a:rPr lang="ru-RU" sz="2400" dirty="0" err="1"/>
              <a:t>газоподібні</a:t>
            </a:r>
            <a:r>
              <a:rPr lang="ru-RU" sz="2400" dirty="0"/>
              <a:t> </a:t>
            </a:r>
            <a:r>
              <a:rPr lang="ru-RU" sz="2400" dirty="0" err="1"/>
              <a:t>мінеральні</a:t>
            </a:r>
            <a:r>
              <a:rPr lang="ru-RU" sz="2400" dirty="0"/>
              <a:t> </a:t>
            </a:r>
            <a:r>
              <a:rPr lang="ru-RU" sz="2400" dirty="0" err="1"/>
              <a:t>утворення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мають</a:t>
            </a:r>
            <a:r>
              <a:rPr lang="ru-RU" sz="2400" dirty="0"/>
              <a:t> </a:t>
            </a:r>
            <a:r>
              <a:rPr lang="ru-RU" sz="2400" dirty="0" err="1"/>
              <a:t>промислову</a:t>
            </a:r>
            <a:r>
              <a:rPr lang="ru-RU" sz="2400" dirty="0"/>
              <a:t> </a:t>
            </a:r>
            <a:r>
              <a:rPr lang="ru-RU" sz="2400" dirty="0" err="1"/>
              <a:t>цінність</a:t>
            </a:r>
            <a:r>
              <a:rPr lang="ru-RU" sz="2400" dirty="0"/>
              <a:t>. </a:t>
            </a:r>
            <a:endParaRPr lang="ru-RU" sz="2400" dirty="0" smtClean="0"/>
          </a:p>
          <a:p>
            <a:endParaRPr lang="ru-RU" sz="2400" dirty="0"/>
          </a:p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/>
          </a:p>
          <a:p>
            <a:endParaRPr lang="ru-RU" sz="2400" dirty="0" smtClean="0"/>
          </a:p>
          <a:p>
            <a:endParaRPr lang="ru-RU" sz="2400" dirty="0"/>
          </a:p>
          <a:p>
            <a:endParaRPr lang="ru-RU" sz="2400" dirty="0" smtClean="0"/>
          </a:p>
          <a:p>
            <a:endParaRPr lang="ru-RU" sz="2400" dirty="0"/>
          </a:p>
          <a:p>
            <a:endParaRPr lang="ru-RU" sz="2400" dirty="0" smtClean="0"/>
          </a:p>
          <a:p>
            <a:r>
              <a:rPr lang="ru-RU" sz="2400" dirty="0" err="1" smtClean="0">
                <a:solidFill>
                  <a:schemeClr val="bg1"/>
                </a:solidFill>
              </a:rPr>
              <a:t>Найбільше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значення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мають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нафта</a:t>
            </a:r>
            <a:r>
              <a:rPr lang="ru-RU" sz="2400" dirty="0">
                <a:solidFill>
                  <a:schemeClr val="bg1"/>
                </a:solidFill>
              </a:rPr>
              <a:t> і газ, </a:t>
            </a:r>
            <a:r>
              <a:rPr lang="ru-RU" sz="2400" dirty="0" err="1">
                <a:solidFill>
                  <a:schemeClr val="bg1"/>
                </a:solidFill>
              </a:rPr>
              <a:t>розсипні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родовища</a:t>
            </a:r>
            <a:r>
              <a:rPr lang="ru-RU" sz="2400" dirty="0">
                <a:solidFill>
                  <a:schemeClr val="bg1"/>
                </a:solidFill>
              </a:rPr>
              <a:t> олова, </a:t>
            </a:r>
            <a:r>
              <a:rPr lang="ru-RU" sz="2400" dirty="0" err="1">
                <a:solidFill>
                  <a:schemeClr val="bg1"/>
                </a:solidFill>
              </a:rPr>
              <a:t>рідкісних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металів</a:t>
            </a:r>
            <a:r>
              <a:rPr lang="ru-RU" sz="2400" dirty="0">
                <a:solidFill>
                  <a:schemeClr val="bg1"/>
                </a:solidFill>
              </a:rPr>
              <a:t>, золота, </a:t>
            </a:r>
            <a:r>
              <a:rPr lang="ru-RU" sz="2400" dirty="0" err="1">
                <a:solidFill>
                  <a:schemeClr val="bg1"/>
                </a:solidFill>
              </a:rPr>
              <a:t>алмазів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залізо-марганцеві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конкреції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намули</a:t>
            </a:r>
            <a:r>
              <a:rPr lang="ru-RU" sz="2400" dirty="0">
                <a:solidFill>
                  <a:schemeClr val="bg1"/>
                </a:solidFill>
              </a:rPr>
              <a:t> та </a:t>
            </a:r>
            <a:r>
              <a:rPr lang="ru-RU" sz="2400" dirty="0" err="1">
                <a:solidFill>
                  <a:schemeClr val="bg1"/>
                </a:solidFill>
              </a:rPr>
              <a:t>масивні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сульфіди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фосфорити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нерудні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будівельні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матеріали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тощо</a:t>
            </a:r>
            <a:r>
              <a:rPr lang="ru-RU" sz="24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21812659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379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51" y="404664"/>
            <a:ext cx="8332497" cy="58210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548680"/>
            <a:ext cx="81472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</a:rPr>
              <a:t>Морські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розсипи</a:t>
            </a:r>
            <a:r>
              <a:rPr lang="ru-RU" sz="2400" dirty="0">
                <a:solidFill>
                  <a:schemeClr val="bg1"/>
                </a:solidFill>
              </a:rPr>
              <a:t> золота, </a:t>
            </a:r>
            <a:r>
              <a:rPr lang="ru-RU" sz="2400" dirty="0" err="1">
                <a:solidFill>
                  <a:schemeClr val="bg1"/>
                </a:solidFill>
              </a:rPr>
              <a:t>платини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алмазів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каситериту</a:t>
            </a:r>
            <a:r>
              <a:rPr lang="ru-RU" sz="2400" dirty="0">
                <a:solidFill>
                  <a:schemeClr val="bg1"/>
                </a:solidFill>
              </a:rPr>
              <a:t>, циркону, монациту, рутилу, </a:t>
            </a:r>
            <a:r>
              <a:rPr lang="ru-RU" sz="2400" dirty="0" err="1">
                <a:solidFill>
                  <a:schemeClr val="bg1"/>
                </a:solidFill>
              </a:rPr>
              <a:t>ільменіту</a:t>
            </a:r>
            <a:r>
              <a:rPr lang="ru-RU" sz="2400" dirty="0">
                <a:solidFill>
                  <a:schemeClr val="bg1"/>
                </a:solidFill>
              </a:rPr>
              <a:t>, титаномагнетиту та </a:t>
            </a:r>
            <a:r>
              <a:rPr lang="ru-RU" sz="2400" dirty="0" err="1">
                <a:solidFill>
                  <a:schemeClr val="bg1"/>
                </a:solidFill>
              </a:rPr>
              <a:t>ін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  <a:r>
              <a:rPr lang="ru-RU" sz="2400" dirty="0" err="1">
                <a:solidFill>
                  <a:schemeClr val="bg1"/>
                </a:solidFill>
              </a:rPr>
              <a:t>формуються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також</a:t>
            </a:r>
            <a:r>
              <a:rPr lang="ru-RU" sz="2400" dirty="0">
                <a:solidFill>
                  <a:schemeClr val="bg1"/>
                </a:solidFill>
              </a:rPr>
              <a:t> в </a:t>
            </a:r>
            <a:r>
              <a:rPr lang="ru-RU" sz="2400" dirty="0" err="1">
                <a:solidFill>
                  <a:schemeClr val="bg1"/>
                </a:solidFill>
              </a:rPr>
              <a:t>прибережних</a:t>
            </a:r>
            <a:r>
              <a:rPr lang="ru-RU" sz="2400" dirty="0">
                <a:solidFill>
                  <a:schemeClr val="bg1"/>
                </a:solidFill>
              </a:rPr>
              <a:t> зонах </a:t>
            </a:r>
            <a:r>
              <a:rPr lang="ru-RU" sz="2400" dirty="0" err="1">
                <a:solidFill>
                  <a:schemeClr val="bg1"/>
                </a:solidFill>
              </a:rPr>
              <a:t>шельфів</a:t>
            </a:r>
            <a:r>
              <a:rPr lang="ru-RU" sz="2400" dirty="0">
                <a:solidFill>
                  <a:schemeClr val="bg1"/>
                </a:solidFill>
              </a:rPr>
              <a:t> і на пляжах. </a:t>
            </a:r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chemeClr val="bg1"/>
                </a:solidFill>
              </a:rPr>
              <a:t>Вони </a:t>
            </a:r>
            <a:r>
              <a:rPr lang="ru-RU" sz="2400" dirty="0" err="1">
                <a:solidFill>
                  <a:schemeClr val="bg1"/>
                </a:solidFill>
              </a:rPr>
              <a:t>виникають</a:t>
            </a:r>
            <a:r>
              <a:rPr lang="ru-RU" sz="2400" dirty="0">
                <a:solidFill>
                  <a:schemeClr val="bg1"/>
                </a:solidFill>
              </a:rPr>
              <a:t> в </a:t>
            </a:r>
            <a:r>
              <a:rPr lang="ru-RU" sz="2400" dirty="0" err="1">
                <a:solidFill>
                  <a:schemeClr val="bg1"/>
                </a:solidFill>
              </a:rPr>
              <a:t>умовах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інтенсивного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перемивання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осадів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береговими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хвилями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або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знаходяться</a:t>
            </a:r>
            <a:r>
              <a:rPr lang="ru-RU" sz="2400" dirty="0">
                <a:solidFill>
                  <a:schemeClr val="bg1"/>
                </a:solidFill>
              </a:rPr>
              <a:t> в </a:t>
            </a:r>
            <a:r>
              <a:rPr lang="ru-RU" sz="2400" dirty="0" err="1">
                <a:solidFill>
                  <a:schemeClr val="bg1"/>
                </a:solidFill>
              </a:rPr>
              <a:t>реліктових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алювіальних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відкладах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затоплених</a:t>
            </a:r>
            <a:r>
              <a:rPr lang="ru-RU" sz="2400" dirty="0">
                <a:solidFill>
                  <a:schemeClr val="bg1"/>
                </a:solidFill>
              </a:rPr>
              <a:t> морем </a:t>
            </a:r>
            <a:r>
              <a:rPr lang="ru-RU" sz="2400" dirty="0" err="1">
                <a:solidFill>
                  <a:schemeClr val="bg1"/>
                </a:solidFill>
              </a:rPr>
              <a:t>річкових</a:t>
            </a:r>
            <a:r>
              <a:rPr lang="ru-RU" sz="2400" dirty="0">
                <a:solidFill>
                  <a:schemeClr val="bg1"/>
                </a:solidFill>
              </a:rPr>
              <a:t> долин.</a:t>
            </a:r>
          </a:p>
        </p:txBody>
      </p:sp>
    </p:spTree>
    <p:extLst>
      <p:ext uri="{BB962C8B-B14F-4D97-AF65-F5344CB8AC3E}">
        <p14:creationId xmlns="" xmlns:p14="http://schemas.microsoft.com/office/powerpoint/2010/main" val="605993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76672"/>
            <a:ext cx="8229600" cy="59157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497894"/>
            <a:ext cx="417646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</a:rPr>
              <a:t>Морські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розсипи</a:t>
            </a:r>
            <a:r>
              <a:rPr lang="ru-RU" sz="2400" dirty="0">
                <a:solidFill>
                  <a:schemeClr val="bg1"/>
                </a:solidFill>
              </a:rPr>
              <a:t> золота, </a:t>
            </a:r>
            <a:r>
              <a:rPr lang="ru-RU" sz="2400" dirty="0" err="1">
                <a:solidFill>
                  <a:schemeClr val="bg1"/>
                </a:solidFill>
              </a:rPr>
              <a:t>платини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алмазів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каситериту</a:t>
            </a:r>
            <a:r>
              <a:rPr lang="ru-RU" sz="2400" dirty="0">
                <a:solidFill>
                  <a:schemeClr val="bg1"/>
                </a:solidFill>
              </a:rPr>
              <a:t>, циркону, монациту, рутилу, </a:t>
            </a:r>
            <a:r>
              <a:rPr lang="ru-RU" sz="2400" dirty="0" err="1">
                <a:solidFill>
                  <a:schemeClr val="bg1"/>
                </a:solidFill>
              </a:rPr>
              <a:t>ільменіту</a:t>
            </a:r>
            <a:r>
              <a:rPr lang="ru-RU" sz="2400" dirty="0">
                <a:solidFill>
                  <a:schemeClr val="bg1"/>
                </a:solidFill>
              </a:rPr>
              <a:t>, титаномагнетиту та </a:t>
            </a:r>
            <a:r>
              <a:rPr lang="ru-RU" sz="2400" dirty="0" err="1">
                <a:solidFill>
                  <a:schemeClr val="bg1"/>
                </a:solidFill>
              </a:rPr>
              <a:t>ін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  <a:r>
              <a:rPr lang="ru-RU" sz="2400" dirty="0" err="1">
                <a:solidFill>
                  <a:schemeClr val="bg1"/>
                </a:solidFill>
              </a:rPr>
              <a:t>формуються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також</a:t>
            </a:r>
            <a:r>
              <a:rPr lang="ru-RU" sz="2400" dirty="0">
                <a:solidFill>
                  <a:schemeClr val="bg1"/>
                </a:solidFill>
              </a:rPr>
              <a:t> в </a:t>
            </a:r>
            <a:r>
              <a:rPr lang="ru-RU" sz="2400" dirty="0" err="1">
                <a:solidFill>
                  <a:schemeClr val="bg1"/>
                </a:solidFill>
              </a:rPr>
              <a:t>прибережних</a:t>
            </a:r>
            <a:r>
              <a:rPr lang="ru-RU" sz="2400" dirty="0">
                <a:solidFill>
                  <a:schemeClr val="bg1"/>
                </a:solidFill>
              </a:rPr>
              <a:t> зонах </a:t>
            </a:r>
            <a:r>
              <a:rPr lang="ru-RU" sz="2400" dirty="0" err="1">
                <a:solidFill>
                  <a:schemeClr val="bg1"/>
                </a:solidFill>
              </a:rPr>
              <a:t>шельфів</a:t>
            </a:r>
            <a:r>
              <a:rPr lang="ru-RU" sz="2400" dirty="0">
                <a:solidFill>
                  <a:schemeClr val="bg1"/>
                </a:solidFill>
              </a:rPr>
              <a:t> і на пляжах. </a:t>
            </a:r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chemeClr val="bg1"/>
                </a:solidFill>
              </a:rPr>
              <a:t>Вони </a:t>
            </a:r>
            <a:r>
              <a:rPr lang="ru-RU" sz="2400" dirty="0" err="1">
                <a:solidFill>
                  <a:schemeClr val="bg1"/>
                </a:solidFill>
              </a:rPr>
              <a:t>виникають</a:t>
            </a:r>
            <a:r>
              <a:rPr lang="ru-RU" sz="2400" dirty="0">
                <a:solidFill>
                  <a:schemeClr val="bg1"/>
                </a:solidFill>
              </a:rPr>
              <a:t> в </a:t>
            </a:r>
            <a:r>
              <a:rPr lang="ru-RU" sz="2400" dirty="0" err="1">
                <a:solidFill>
                  <a:schemeClr val="bg1"/>
                </a:solidFill>
              </a:rPr>
              <a:t>умовах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інтенсивного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перемивання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осадів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береговими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хвилями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або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знаходяться</a:t>
            </a:r>
            <a:r>
              <a:rPr lang="ru-RU" sz="2400" dirty="0">
                <a:solidFill>
                  <a:schemeClr val="bg1"/>
                </a:solidFill>
              </a:rPr>
              <a:t> в </a:t>
            </a:r>
            <a:r>
              <a:rPr lang="ru-RU" sz="2400" dirty="0" err="1">
                <a:solidFill>
                  <a:schemeClr val="bg1"/>
                </a:solidFill>
              </a:rPr>
              <a:t>реліктових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алювіальних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відкладах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затоплених</a:t>
            </a:r>
            <a:r>
              <a:rPr lang="ru-RU" sz="2400" dirty="0">
                <a:solidFill>
                  <a:schemeClr val="bg1"/>
                </a:solidFill>
              </a:rPr>
              <a:t> морем </a:t>
            </a:r>
            <a:r>
              <a:rPr lang="ru-RU" sz="2400" dirty="0" err="1">
                <a:solidFill>
                  <a:schemeClr val="bg1"/>
                </a:solidFill>
              </a:rPr>
              <a:t>річкових</a:t>
            </a:r>
            <a:r>
              <a:rPr lang="ru-RU" sz="2400" dirty="0">
                <a:solidFill>
                  <a:schemeClr val="bg1"/>
                </a:solidFill>
              </a:rPr>
              <a:t> долин. </a:t>
            </a:r>
          </a:p>
        </p:txBody>
      </p:sp>
      <p:pic>
        <p:nvPicPr>
          <p:cNvPr id="1028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369" y="620688"/>
            <a:ext cx="3656086" cy="2055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0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383" y="3669166"/>
            <a:ext cx="3623071" cy="25750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2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75195"/>
            <a:ext cx="3656084" cy="22057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4" name="Picture 10" descr="ÐÐ°ÑÑÐ¸Ð½ÐºÐ¸ Ð¿Ð¾ Ð·Ð°Ð¿ÑÐ¾ÑÑ ÑÐ¸ÑÐ°Ð½Ð¾Ð¼Ð°Ð³Ð½ÐµÑÐ¸Ñ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608" b="5035"/>
          <a:stretch/>
        </p:blipFill>
        <p:spPr bwMode="auto">
          <a:xfrm>
            <a:off x="4789971" y="3426949"/>
            <a:ext cx="3775483" cy="28172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="" xmlns:p14="http://schemas.microsoft.com/office/powerpoint/2010/main" val="3333075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6" y="404664"/>
            <a:ext cx="8258449" cy="60498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596765"/>
            <a:ext cx="332271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</a:rPr>
              <a:t>Видобуток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корисних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копалин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із</a:t>
            </a:r>
            <a:r>
              <a:rPr lang="ru-RU" sz="2400" dirty="0">
                <a:solidFill>
                  <a:schemeClr val="bg1"/>
                </a:solidFill>
              </a:rPr>
              <a:t> вод </a:t>
            </a:r>
            <a:r>
              <a:rPr lang="ru-RU" sz="2400" dirty="0" err="1">
                <a:solidFill>
                  <a:schemeClr val="bg1"/>
                </a:solidFill>
              </a:rPr>
              <a:t>Світового</a:t>
            </a:r>
            <a:r>
              <a:rPr lang="ru-RU" sz="2400" dirty="0">
                <a:solidFill>
                  <a:schemeClr val="bg1"/>
                </a:solidFill>
              </a:rPr>
              <a:t> океану </a:t>
            </a:r>
            <a:r>
              <a:rPr lang="ru-RU" sz="2400" dirty="0" err="1">
                <a:solidFill>
                  <a:schemeClr val="bg1"/>
                </a:solidFill>
              </a:rPr>
              <a:t>розпочався</a:t>
            </a:r>
            <a:r>
              <a:rPr lang="ru-RU" sz="2400" dirty="0">
                <a:solidFill>
                  <a:schemeClr val="bg1"/>
                </a:solidFill>
              </a:rPr>
              <a:t> давно. </a:t>
            </a:r>
            <a:r>
              <a:rPr lang="ru-RU" sz="2400" dirty="0" err="1">
                <a:solidFill>
                  <a:schemeClr val="bg1"/>
                </a:solidFill>
              </a:rPr>
              <a:t>Сьогодні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видобувається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близько</a:t>
            </a:r>
            <a:r>
              <a:rPr lang="ru-RU" sz="2400" dirty="0">
                <a:solidFill>
                  <a:schemeClr val="bg1"/>
                </a:solidFill>
              </a:rPr>
              <a:t> 30% </a:t>
            </a:r>
            <a:r>
              <a:rPr lang="ru-RU" sz="2400" dirty="0" err="1">
                <a:solidFill>
                  <a:schemeClr val="bg1"/>
                </a:solidFill>
              </a:rPr>
              <a:t>загальносвітового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обсягу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видобутку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нафти</a:t>
            </a:r>
            <a:r>
              <a:rPr lang="ru-RU" sz="2400" dirty="0">
                <a:solidFill>
                  <a:schemeClr val="bg1"/>
                </a:solidFill>
              </a:rPr>
              <a:t> і 15% газу. </a:t>
            </a:r>
          </a:p>
        </p:txBody>
      </p:sp>
    </p:spTree>
    <p:extLst>
      <p:ext uri="{BB962C8B-B14F-4D97-AF65-F5344CB8AC3E}">
        <p14:creationId xmlns="" xmlns:p14="http://schemas.microsoft.com/office/powerpoint/2010/main" val="9665752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48680"/>
            <a:ext cx="8512043" cy="5868144"/>
          </a:xfrm>
        </p:spPr>
      </p:pic>
      <p:sp>
        <p:nvSpPr>
          <p:cNvPr id="7" name="Прямоугольник 6"/>
          <p:cNvSpPr/>
          <p:nvPr/>
        </p:nvSpPr>
        <p:spPr>
          <a:xfrm>
            <a:off x="559165" y="3939581"/>
            <a:ext cx="83456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У </a:t>
            </a:r>
            <a:r>
              <a:rPr lang="ru-RU" sz="2400" dirty="0" err="1">
                <a:solidFill>
                  <a:schemeClr val="bg1"/>
                </a:solidFill>
              </a:rPr>
              <a:t>Світовому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океані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видобувається</a:t>
            </a:r>
            <a:r>
              <a:rPr lang="ru-RU" sz="2400" dirty="0">
                <a:solidFill>
                  <a:schemeClr val="bg1"/>
                </a:solidFill>
              </a:rPr>
              <a:t> 100% циркону та рутилу, 80% </a:t>
            </a:r>
            <a:r>
              <a:rPr lang="ru-RU" sz="2400" dirty="0" err="1">
                <a:solidFill>
                  <a:schemeClr val="bg1"/>
                </a:solidFill>
              </a:rPr>
              <a:t>ільменіту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понад</a:t>
            </a:r>
            <a:r>
              <a:rPr lang="ru-RU" sz="2400" dirty="0">
                <a:solidFill>
                  <a:schemeClr val="bg1"/>
                </a:solidFill>
              </a:rPr>
              <a:t> 40% </a:t>
            </a:r>
            <a:r>
              <a:rPr lang="ru-RU" sz="2400" dirty="0" err="1">
                <a:solidFill>
                  <a:schemeClr val="bg1"/>
                </a:solidFill>
              </a:rPr>
              <a:t>каситериту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  <a:r>
              <a:rPr lang="ru-RU" sz="2400" dirty="0" err="1">
                <a:solidFill>
                  <a:schemeClr val="bg1"/>
                </a:solidFill>
              </a:rPr>
              <a:t>Близько</a:t>
            </a:r>
            <a:r>
              <a:rPr lang="ru-RU" sz="2400" dirty="0">
                <a:solidFill>
                  <a:schemeClr val="bg1"/>
                </a:solidFill>
              </a:rPr>
              <a:t> 95% </a:t>
            </a:r>
            <a:r>
              <a:rPr lang="ru-RU" sz="2400" dirty="0" err="1">
                <a:solidFill>
                  <a:schemeClr val="bg1"/>
                </a:solidFill>
              </a:rPr>
              <a:t>світового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видобутку</a:t>
            </a:r>
            <a:r>
              <a:rPr lang="ru-RU" sz="2400" dirty="0">
                <a:solidFill>
                  <a:schemeClr val="bg1"/>
                </a:solidFill>
              </a:rPr>
              <a:t> рутилу, 77% циркону, 25% монациту </a:t>
            </a:r>
            <a:r>
              <a:rPr lang="ru-RU" sz="2400" dirty="0" err="1">
                <a:solidFill>
                  <a:schemeClr val="bg1"/>
                </a:solidFill>
              </a:rPr>
              <a:t>припадає</a:t>
            </a:r>
            <a:r>
              <a:rPr lang="ru-RU" sz="2400" dirty="0">
                <a:solidFill>
                  <a:schemeClr val="bg1"/>
                </a:solidFill>
              </a:rPr>
              <a:t> на </a:t>
            </a:r>
            <a:r>
              <a:rPr lang="ru-RU" sz="2400" dirty="0" err="1">
                <a:solidFill>
                  <a:schemeClr val="bg1"/>
                </a:solidFill>
              </a:rPr>
              <a:t>розсипні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родовища</a:t>
            </a:r>
            <a:r>
              <a:rPr lang="ru-RU" sz="2400" dirty="0">
                <a:solidFill>
                  <a:schemeClr val="bg1"/>
                </a:solidFill>
              </a:rPr>
              <a:t> шельфу </a:t>
            </a:r>
            <a:r>
              <a:rPr lang="ru-RU" sz="2400" dirty="0" err="1">
                <a:solidFill>
                  <a:schemeClr val="bg1"/>
                </a:solidFill>
              </a:rPr>
              <a:t>Австралії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  <a:r>
              <a:rPr lang="ru-RU" sz="2400" dirty="0" err="1">
                <a:solidFill>
                  <a:schemeClr val="bg1"/>
                </a:solidFill>
              </a:rPr>
              <a:t>Розсипні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родовища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алмазів</a:t>
            </a:r>
            <a:r>
              <a:rPr lang="ru-RU" sz="2400" dirty="0">
                <a:solidFill>
                  <a:schemeClr val="bg1"/>
                </a:solidFill>
              </a:rPr>
              <a:t> у </a:t>
            </a:r>
            <a:r>
              <a:rPr lang="ru-RU" sz="2400" dirty="0" err="1">
                <a:solidFill>
                  <a:schemeClr val="bg1"/>
                </a:solidFill>
              </a:rPr>
              <a:t>різний</a:t>
            </a:r>
            <a:r>
              <a:rPr lang="ru-RU" sz="2400" dirty="0">
                <a:solidFill>
                  <a:schemeClr val="bg1"/>
                </a:solidFill>
              </a:rPr>
              <a:t> час </a:t>
            </a:r>
            <a:r>
              <a:rPr lang="ru-RU" sz="2400" dirty="0" err="1">
                <a:solidFill>
                  <a:schemeClr val="bg1"/>
                </a:solidFill>
              </a:rPr>
              <a:t>розроблялись</a:t>
            </a:r>
            <a:r>
              <a:rPr lang="ru-RU" sz="2400" dirty="0">
                <a:solidFill>
                  <a:schemeClr val="bg1"/>
                </a:solidFill>
              </a:rPr>
              <a:t> на пляжах і в </a:t>
            </a:r>
            <a:r>
              <a:rPr lang="ru-RU" sz="2400" dirty="0" err="1">
                <a:solidFill>
                  <a:schemeClr val="bg1"/>
                </a:solidFill>
              </a:rPr>
              <a:t>шельфовій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зоні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біля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берегів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Намібії</a:t>
            </a:r>
            <a:r>
              <a:rPr lang="ru-RU" sz="24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054" name="Picture 6" descr="ÐÐ°ÑÑÐ¸Ð½ÐºÐ¸ Ð¿Ð¾ Ð·Ð°Ð¿ÑÐ¾ÑÑ ÑÐ¸ÑÐºÐ¾Ð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5"/>
            <a:ext cx="4104456" cy="27737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188" y="1052736"/>
            <a:ext cx="3965658" cy="27363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ÐÐ°ÑÑÐ¸Ð½ÐºÐ¸ Ð¿Ð¾ Ð·Ð°Ð¿ÑÐ¾ÑÑ ÑÐ»ÑÐ¼ÐµÐ½ÑÑ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90" y="1080171"/>
            <a:ext cx="4057548" cy="27059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926" y="1080172"/>
            <a:ext cx="3932182" cy="27213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935998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260648"/>
            <a:ext cx="8229600" cy="4572000"/>
          </a:xfrm>
        </p:spPr>
        <p:txBody>
          <a:bodyPr>
            <a:normAutofit/>
          </a:bodyPr>
          <a:lstStyle/>
          <a:p>
            <a:pPr marL="0" indent="457200" algn="just">
              <a:buNone/>
            </a:pPr>
            <a:r>
              <a:rPr lang="uk-UA" sz="2400" dirty="0"/>
              <a:t>Перенесені вітром продукти </a:t>
            </a:r>
            <a:r>
              <a:rPr lang="uk-UA" sz="2400" dirty="0" smtClean="0"/>
              <a:t>випадаючи </a:t>
            </a:r>
            <a:r>
              <a:rPr lang="uk-UA" sz="2400" dirty="0"/>
              <a:t>із повітряного потоку, дають </a:t>
            </a:r>
            <a:r>
              <a:rPr lang="uk-UA" sz="2400" dirty="0" smtClean="0"/>
              <a:t>початок формуванню </a:t>
            </a:r>
            <a:r>
              <a:rPr lang="uk-UA" sz="2400" dirty="0"/>
              <a:t>еолових відкладів і форм рельєфу. </a:t>
            </a:r>
            <a:r>
              <a:rPr lang="uk-UA" sz="2400" dirty="0" err="1"/>
              <a:t>Перевідкладені</a:t>
            </a:r>
            <a:r>
              <a:rPr lang="uk-UA" sz="2400" dirty="0"/>
              <a:t> маси піску </a:t>
            </a:r>
            <a:r>
              <a:rPr lang="uk-UA" sz="2400" dirty="0" smtClean="0"/>
              <a:t>з </a:t>
            </a:r>
            <a:r>
              <a:rPr lang="uk-UA" sz="2400" dirty="0" err="1" smtClean="0"/>
              <a:t>пилувато</a:t>
            </a:r>
            <a:r>
              <a:rPr lang="uk-UA" sz="2400" dirty="0" smtClean="0"/>
              <a:t>-глинистими </a:t>
            </a:r>
            <a:r>
              <a:rPr lang="uk-UA" sz="2400" dirty="0"/>
              <a:t>частинками, при сприятливих умовах, формують </a:t>
            </a:r>
            <a:r>
              <a:rPr lang="uk-UA" sz="2400" dirty="0" smtClean="0"/>
              <a:t>на земній </a:t>
            </a:r>
            <a:r>
              <a:rPr lang="uk-UA" sz="2400" dirty="0"/>
              <a:t>поверхні скупчення у вигляді піщаних пагорбів, дюн, барханів і </a:t>
            </a:r>
            <a:r>
              <a:rPr lang="uk-UA" sz="2400" dirty="0" smtClean="0"/>
              <a:t>гряд найрізноманітнішої </a:t>
            </a:r>
            <a:r>
              <a:rPr lang="uk-UA" sz="2400" dirty="0"/>
              <a:t>форми.</a:t>
            </a:r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6146" name="Picture 2" descr="C:\Users\Mother of Cactus\Desktop\wind_blow_sa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740704"/>
            <a:ext cx="7469138" cy="38629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820020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ÐÐ°ÑÑÐ¸Ð½ÐºÐ¸ Ð¿Ð¾ Ð·Ð°Ð¿ÑÐ¾ÑÑ ÑÑÑÐ¾Ð¸ÑÐµÐ»ÑÐ½ÑÐµ Ð¼Ð°ÑÐµÑÐ¸Ð°Ð»Ñ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01" y="620688"/>
            <a:ext cx="8240799" cy="59046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15816" y="4586352"/>
            <a:ext cx="362120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</a:rPr>
              <a:t>Із</a:t>
            </a:r>
            <a:r>
              <a:rPr lang="ru-RU" sz="2400" dirty="0">
                <a:solidFill>
                  <a:schemeClr val="bg1"/>
                </a:solidFill>
              </a:rPr>
              <a:t> дна моря </a:t>
            </a:r>
            <a:r>
              <a:rPr lang="ru-RU" sz="2400" dirty="0" err="1">
                <a:solidFill>
                  <a:schemeClr val="bg1"/>
                </a:solidFill>
              </a:rPr>
              <a:t>видобуваються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різні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будівельні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матеріали</a:t>
            </a:r>
            <a:r>
              <a:rPr lang="ru-RU" sz="2400" dirty="0">
                <a:solidFill>
                  <a:schemeClr val="bg1"/>
                </a:solidFill>
              </a:rPr>
              <a:t>: </a:t>
            </a:r>
            <a:r>
              <a:rPr lang="ru-RU" sz="2400" dirty="0" err="1">
                <a:solidFill>
                  <a:schemeClr val="bg1"/>
                </a:solidFill>
              </a:rPr>
              <a:t>пісок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гравій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ракушняк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корали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тощо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3080" name="Picture 8" descr="ÐÐ°ÑÑÐ¸Ð½ÐºÐ¸ Ð¿Ð¾ Ð·Ð°Ð¿ÑÐ¾ÑÑ Ð¿Ð¸ÑÐ¾Ðº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01" y="616045"/>
            <a:ext cx="3477927" cy="25294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ÐÐ°ÑÑÐ¸Ð½ÐºÐ¸ Ð¿Ð¾ Ð·Ð°Ð¿ÑÐ¾ÑÑ Ð³ÑÐ°Ð²Ð¸Ð¹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99" y="616045"/>
            <a:ext cx="3794102" cy="25294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ÐÐ°ÑÑÐ¸Ð½ÐºÐ¸ Ð¿Ð¾ Ð·Ð°Ð¿ÑÐ¾ÑÑ ÑÐ°ÐºÑÑÐ½ÑÐº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799" b="9079"/>
          <a:stretch/>
        </p:blipFill>
        <p:spPr bwMode="auto">
          <a:xfrm>
            <a:off x="457199" y="4048759"/>
            <a:ext cx="2458617" cy="24765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695" t="15037" r="9364"/>
          <a:stretch/>
        </p:blipFill>
        <p:spPr bwMode="auto">
          <a:xfrm>
            <a:off x="1947199" y="1021393"/>
            <a:ext cx="4815991" cy="302736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996409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8476488" cy="58886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13400" y="2523525"/>
            <a:ext cx="65269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Озеро</a:t>
            </a:r>
            <a:r>
              <a:rPr lang="ru-RU" sz="2400" dirty="0">
                <a:solidFill>
                  <a:schemeClr val="bg1"/>
                </a:solidFill>
              </a:rPr>
              <a:t> - </a:t>
            </a:r>
            <a:r>
              <a:rPr lang="ru-RU" sz="2400" dirty="0" err="1">
                <a:solidFill>
                  <a:schemeClr val="bg1"/>
                </a:solidFill>
              </a:rPr>
              <a:t>це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природна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водойма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що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виникла</a:t>
            </a:r>
            <a:r>
              <a:rPr lang="ru-RU" sz="2400" dirty="0">
                <a:solidFill>
                  <a:schemeClr val="bg1"/>
                </a:solidFill>
              </a:rPr>
              <a:t> у </a:t>
            </a:r>
            <a:r>
              <a:rPr lang="ru-RU" sz="2400" dirty="0" err="1">
                <a:solidFill>
                  <a:schemeClr val="bg1"/>
                </a:solidFill>
              </a:rPr>
              <a:t>заглибленні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земної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поверхні</a:t>
            </a:r>
            <a:r>
              <a:rPr lang="ru-RU" sz="2400" dirty="0">
                <a:solidFill>
                  <a:schemeClr val="bg1"/>
                </a:solidFill>
              </a:rPr>
              <a:t> і не </a:t>
            </a:r>
            <a:r>
              <a:rPr lang="ru-RU" sz="2400" dirty="0" err="1">
                <a:solidFill>
                  <a:schemeClr val="bg1"/>
                </a:solidFill>
              </a:rPr>
              <a:t>має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безпосереднього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зв'язку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Світовим</a:t>
            </a:r>
            <a:r>
              <a:rPr lang="ru-RU" sz="2400" dirty="0">
                <a:solidFill>
                  <a:schemeClr val="bg1"/>
                </a:solidFill>
              </a:rPr>
              <a:t> океаном. </a:t>
            </a:r>
            <a:r>
              <a:rPr lang="ru-RU" sz="2400" dirty="0" err="1">
                <a:solidFill>
                  <a:schemeClr val="bg1"/>
                </a:solidFill>
              </a:rPr>
              <a:t>Характеризується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воно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виробленим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профілем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берегової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зони</a:t>
            </a:r>
            <a:r>
              <a:rPr lang="ru-RU" sz="2400" dirty="0">
                <a:solidFill>
                  <a:schemeClr val="bg1"/>
                </a:solidFill>
              </a:rPr>
              <a:t> та </a:t>
            </a:r>
            <a:r>
              <a:rPr lang="ru-RU" sz="2400" dirty="0" err="1">
                <a:solidFill>
                  <a:schemeClr val="bg1"/>
                </a:solidFill>
              </a:rPr>
              <a:t>сповільненим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водообміном</a:t>
            </a:r>
            <a:r>
              <a:rPr lang="ru-RU" sz="24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15084206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ÐÐ°ÑÑÐ¸Ð½ÐºÐ¸ Ð¿Ð¾ Ð·Ð°Ð¿ÑÐ¾ÑÑ Ð¾Ð·ÐµÑÐ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18" y="476672"/>
            <a:ext cx="8362172" cy="58384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704759"/>
            <a:ext cx="777686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Озера широко </a:t>
            </a:r>
            <a:r>
              <a:rPr lang="ru-RU" sz="2400" dirty="0" err="1">
                <a:solidFill>
                  <a:schemeClr val="bg1"/>
                </a:solidFill>
              </a:rPr>
              <a:t>розповсюджені</a:t>
            </a:r>
            <a:r>
              <a:rPr lang="ru-RU" sz="2400" dirty="0">
                <a:solidFill>
                  <a:schemeClr val="bg1"/>
                </a:solidFill>
              </a:rPr>
              <a:t> на </a:t>
            </a:r>
            <a:r>
              <a:rPr lang="ru-RU" sz="2400" dirty="0" err="1">
                <a:solidFill>
                  <a:schemeClr val="bg1"/>
                </a:solidFill>
              </a:rPr>
              <a:t>земній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кулі</a:t>
            </a:r>
            <a:r>
              <a:rPr lang="ru-RU" sz="2400" dirty="0">
                <a:solidFill>
                  <a:schemeClr val="bg1"/>
                </a:solidFill>
              </a:rPr>
              <a:t> і </a:t>
            </a:r>
            <a:r>
              <a:rPr lang="ru-RU" sz="2400" dirty="0" err="1">
                <a:solidFill>
                  <a:schemeClr val="bg1"/>
                </a:solidFill>
              </a:rPr>
              <a:t>відіграють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надзвичайно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важливу</a:t>
            </a:r>
            <a:r>
              <a:rPr lang="ru-RU" sz="2400" dirty="0">
                <a:solidFill>
                  <a:schemeClr val="bg1"/>
                </a:solidFill>
              </a:rPr>
              <a:t> роль в </a:t>
            </a:r>
            <a:r>
              <a:rPr lang="ru-RU" sz="2400" dirty="0" err="1">
                <a:solidFill>
                  <a:schemeClr val="bg1"/>
                </a:solidFill>
              </a:rPr>
              <a:t>геологічній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діяльності</a:t>
            </a:r>
            <a:r>
              <a:rPr lang="ru-RU" sz="2400" dirty="0">
                <a:solidFill>
                  <a:schemeClr val="bg1"/>
                </a:solidFill>
              </a:rPr>
              <a:t> та </a:t>
            </a:r>
            <a:r>
              <a:rPr lang="ru-RU" sz="2400" dirty="0" err="1">
                <a:solidFill>
                  <a:schemeClr val="bg1"/>
                </a:solidFill>
              </a:rPr>
              <a:t>формуванні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рельєфу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dirty="0" err="1"/>
              <a:t>Основним</a:t>
            </a:r>
            <a:r>
              <a:rPr lang="ru-RU" sz="2400" dirty="0"/>
              <a:t> </a:t>
            </a:r>
            <a:r>
              <a:rPr lang="ru-RU" sz="2400" dirty="0" err="1"/>
              <a:t>джерелом</a:t>
            </a:r>
            <a:r>
              <a:rPr lang="ru-RU" sz="2400" dirty="0"/>
              <a:t> </a:t>
            </a:r>
            <a:r>
              <a:rPr lang="ru-RU" sz="2400" dirty="0" err="1"/>
              <a:t>живлення</a:t>
            </a:r>
            <a:r>
              <a:rPr lang="ru-RU" sz="2400" dirty="0"/>
              <a:t> озер </a:t>
            </a:r>
            <a:r>
              <a:rPr lang="ru-RU" sz="2400" dirty="0" err="1"/>
              <a:t>служать</a:t>
            </a:r>
            <a:r>
              <a:rPr lang="ru-RU" sz="2400" dirty="0"/>
              <a:t> </a:t>
            </a:r>
            <a:r>
              <a:rPr lang="ru-RU" sz="2400" dirty="0" err="1"/>
              <a:t>атмосферні</a:t>
            </a:r>
            <a:r>
              <a:rPr lang="ru-RU" sz="2400" dirty="0"/>
              <a:t> води, </a:t>
            </a:r>
            <a:r>
              <a:rPr lang="ru-RU" sz="2400" dirty="0" err="1"/>
              <a:t>поверхневий</a:t>
            </a:r>
            <a:r>
              <a:rPr lang="ru-RU" sz="2400" dirty="0"/>
              <a:t> </a:t>
            </a:r>
            <a:r>
              <a:rPr lang="ru-RU" sz="2400" dirty="0" err="1"/>
              <a:t>стік</a:t>
            </a:r>
            <a:r>
              <a:rPr lang="ru-RU" sz="2400" dirty="0"/>
              <a:t>, </a:t>
            </a:r>
            <a:r>
              <a:rPr lang="ru-RU" sz="2400" dirty="0" err="1"/>
              <a:t>льодовикові</a:t>
            </a:r>
            <a:r>
              <a:rPr lang="ru-RU" sz="2400" dirty="0"/>
              <a:t> води, </a:t>
            </a:r>
            <a:r>
              <a:rPr lang="ru-RU" sz="2400" dirty="0" err="1"/>
              <a:t>підземні</a:t>
            </a:r>
            <a:r>
              <a:rPr lang="ru-RU" sz="2400" dirty="0"/>
              <a:t> води </a:t>
            </a:r>
            <a:r>
              <a:rPr lang="ru-RU" sz="2400" dirty="0" err="1"/>
              <a:t>тощо</a:t>
            </a:r>
            <a:r>
              <a:rPr lang="ru-RU" sz="2400" dirty="0"/>
              <a:t>. </a:t>
            </a:r>
            <a:r>
              <a:rPr lang="ru-RU" sz="2400" dirty="0" err="1"/>
              <a:t>Однак</a:t>
            </a:r>
            <a:r>
              <a:rPr lang="ru-RU" sz="2400" dirty="0"/>
              <a:t> </a:t>
            </a:r>
            <a:r>
              <a:rPr lang="ru-RU" sz="2400" dirty="0" err="1"/>
              <a:t>основну</a:t>
            </a:r>
            <a:r>
              <a:rPr lang="ru-RU" sz="2400" dirty="0"/>
              <a:t> </a:t>
            </a:r>
            <a:r>
              <a:rPr lang="ru-RU" sz="2400" dirty="0" err="1"/>
              <a:t>масу</a:t>
            </a:r>
            <a:r>
              <a:rPr lang="ru-RU" sz="2400" dirty="0"/>
              <a:t> води в озера </a:t>
            </a:r>
            <a:r>
              <a:rPr lang="ru-RU" sz="2400" dirty="0" err="1"/>
              <a:t>поставляють</a:t>
            </a:r>
            <a:r>
              <a:rPr lang="ru-RU" sz="2400" dirty="0"/>
              <a:t> </a:t>
            </a:r>
            <a:r>
              <a:rPr lang="ru-RU" sz="2400" dirty="0" err="1"/>
              <a:t>ріки</a:t>
            </a:r>
            <a:r>
              <a:rPr lang="ru-RU" sz="2400" dirty="0"/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9837375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48680"/>
            <a:ext cx="8229600" cy="58513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558988"/>
            <a:ext cx="777686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</a:rPr>
              <a:t>Ізольованість</a:t>
            </a:r>
            <a:r>
              <a:rPr lang="ru-RU" sz="2400" dirty="0">
                <a:solidFill>
                  <a:schemeClr val="bg1"/>
                </a:solidFill>
              </a:rPr>
              <a:t> озер </a:t>
            </a:r>
            <a:r>
              <a:rPr lang="ru-RU" sz="2400" dirty="0" err="1">
                <a:solidFill>
                  <a:schemeClr val="bg1"/>
                </a:solidFill>
              </a:rPr>
              <a:t>від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Світового</a:t>
            </a:r>
            <a:r>
              <a:rPr lang="ru-RU" sz="2400" dirty="0">
                <a:solidFill>
                  <a:schemeClr val="bg1"/>
                </a:solidFill>
              </a:rPr>
              <a:t> океану </a:t>
            </a:r>
            <a:r>
              <a:rPr lang="ru-RU" sz="2400" dirty="0" err="1">
                <a:solidFill>
                  <a:schemeClr val="bg1"/>
                </a:solidFill>
              </a:rPr>
              <a:t>обумовлена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їх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гіпсометричним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розташуванням</a:t>
            </a:r>
            <a:r>
              <a:rPr lang="ru-RU" sz="2400" dirty="0">
                <a:solidFill>
                  <a:schemeClr val="bg1"/>
                </a:solidFill>
              </a:rPr>
              <a:t> над </a:t>
            </a:r>
            <a:r>
              <a:rPr lang="ru-RU" sz="2400" dirty="0" err="1">
                <a:solidFill>
                  <a:schemeClr val="bg1"/>
                </a:solidFill>
              </a:rPr>
              <a:t>рівнем</a:t>
            </a:r>
            <a:r>
              <a:rPr lang="ru-RU" sz="2400" dirty="0">
                <a:solidFill>
                  <a:schemeClr val="bg1"/>
                </a:solidFill>
              </a:rPr>
              <a:t> моря. </a:t>
            </a:r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chemeClr val="bg1"/>
                </a:solidFill>
              </a:rPr>
              <a:t>Так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наприклад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Мертве</a:t>
            </a:r>
            <a:r>
              <a:rPr lang="ru-RU" sz="2400" dirty="0">
                <a:solidFill>
                  <a:schemeClr val="bg1"/>
                </a:solidFill>
              </a:rPr>
              <a:t> море-озеро </a:t>
            </a:r>
            <a:r>
              <a:rPr lang="ru-RU" sz="2400" dirty="0" err="1">
                <a:solidFill>
                  <a:schemeClr val="bg1"/>
                </a:solidFill>
              </a:rPr>
              <a:t>знаходиться</a:t>
            </a:r>
            <a:r>
              <a:rPr lang="ru-RU" sz="2400" dirty="0">
                <a:solidFill>
                  <a:schemeClr val="bg1"/>
                </a:solidFill>
              </a:rPr>
              <a:t> на </a:t>
            </a:r>
            <a:r>
              <a:rPr lang="ru-RU" sz="2400" dirty="0" err="1">
                <a:solidFill>
                  <a:schemeClr val="bg1"/>
                </a:solidFill>
              </a:rPr>
              <a:t>абсолютній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позначці</a:t>
            </a:r>
            <a:r>
              <a:rPr lang="ru-RU" sz="2400" dirty="0">
                <a:solidFill>
                  <a:schemeClr val="bg1"/>
                </a:solidFill>
              </a:rPr>
              <a:t> -392 м, а озеро </a:t>
            </a:r>
            <a:r>
              <a:rPr lang="ru-RU" sz="2400" dirty="0" err="1">
                <a:solidFill>
                  <a:schemeClr val="bg1"/>
                </a:solidFill>
              </a:rPr>
              <a:t>Харпаїсо</a:t>
            </a:r>
            <a:r>
              <a:rPr lang="ru-RU" sz="2400" dirty="0">
                <a:solidFill>
                  <a:schemeClr val="bg1"/>
                </a:solidFill>
              </a:rPr>
              <a:t> в </a:t>
            </a:r>
            <a:r>
              <a:rPr lang="ru-RU" sz="2400" dirty="0" err="1">
                <a:solidFill>
                  <a:schemeClr val="bg1"/>
                </a:solidFill>
              </a:rPr>
              <a:t>Тібеті</a:t>
            </a:r>
            <a:r>
              <a:rPr lang="ru-RU" sz="2400" dirty="0">
                <a:solidFill>
                  <a:schemeClr val="bg1"/>
                </a:solidFill>
              </a:rPr>
              <a:t> - на </a:t>
            </a:r>
            <a:r>
              <a:rPr lang="ru-RU" sz="2400" dirty="0" err="1">
                <a:solidFill>
                  <a:schemeClr val="bg1"/>
                </a:solidFill>
              </a:rPr>
              <a:t>абсолютній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позначці</a:t>
            </a:r>
            <a:r>
              <a:rPr lang="ru-RU" sz="2400" dirty="0">
                <a:solidFill>
                  <a:schemeClr val="bg1"/>
                </a:solidFill>
              </a:rPr>
              <a:t> +5400 м. </a:t>
            </a:r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chemeClr val="bg1"/>
                </a:solidFill>
              </a:rPr>
              <a:t>На </a:t>
            </a:r>
            <a:r>
              <a:rPr lang="ru-RU" sz="2400" dirty="0" err="1">
                <a:solidFill>
                  <a:schemeClr val="bg1"/>
                </a:solidFill>
              </a:rPr>
              <a:t>території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України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найвище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знаходиться</a:t>
            </a:r>
            <a:r>
              <a:rPr lang="ru-RU" sz="2400" dirty="0">
                <a:solidFill>
                  <a:schemeClr val="bg1"/>
                </a:solidFill>
              </a:rPr>
              <a:t> озеро </a:t>
            </a:r>
            <a:r>
              <a:rPr lang="ru-RU" sz="2400" dirty="0" err="1">
                <a:solidFill>
                  <a:schemeClr val="bg1"/>
                </a:solidFill>
              </a:rPr>
              <a:t>Синевір</a:t>
            </a:r>
            <a:r>
              <a:rPr lang="ru-RU" sz="2400" dirty="0">
                <a:solidFill>
                  <a:schemeClr val="bg1"/>
                </a:solidFill>
              </a:rPr>
              <a:t>, абсолютна </a:t>
            </a:r>
            <a:r>
              <a:rPr lang="ru-RU" sz="2400" dirty="0" err="1">
                <a:solidFill>
                  <a:schemeClr val="bg1"/>
                </a:solidFill>
              </a:rPr>
              <a:t>позначка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якого</a:t>
            </a:r>
            <a:r>
              <a:rPr lang="ru-RU" sz="2400" dirty="0">
                <a:solidFill>
                  <a:schemeClr val="bg1"/>
                </a:solidFill>
              </a:rPr>
              <a:t> +989 м. </a:t>
            </a:r>
          </a:p>
        </p:txBody>
      </p:sp>
      <p:pic>
        <p:nvPicPr>
          <p:cNvPr id="6148" name="Picture 4" descr="ÐÐ°ÑÑÐ¸Ð½ÐºÐ¸ Ð¿Ð¾ Ð·Ð°Ð¿ÑÐ¾ÑÑ Ð¾Ð·ÐµÑÐ¾ Ð¼ÐµÑÑÐ²Ðµ Ð¼Ð¾ÑÐ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84" y="216374"/>
            <a:ext cx="8003232" cy="37166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50" name="Picture 6" descr="ÐÐ°ÑÑÐ¸Ð½ÐºÐ¸ Ð¿Ð¾ Ð·Ð°Ð¿ÑÐ¾ÑÑ Ð¾Ð·ÐµÑÐ¾ Ð² ÑÐ¸Ð±ÐµÑ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84" y="216374"/>
            <a:ext cx="8003232" cy="37269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52" name="Picture 8" descr="ÐÐ°ÑÑÐ¸Ð½ÐºÐ¸ Ð¿Ð¾ Ð·Ð°Ð¿ÑÐ¾ÑÑ ÑÐ¸Ð½ÐµÐ²Ð¸Ñ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6374"/>
            <a:ext cx="8231671" cy="381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482616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ÐÐ°ÑÑÐ¸Ð½ÐºÐ¸ Ð¿Ð¾ Ð·Ð°Ð¿ÑÐ¾ÑÑ Ð¾Ð·ÐµÑÐ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48" y="116633"/>
            <a:ext cx="8918648" cy="67413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5696" y="2420888"/>
            <a:ext cx="50760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2400" dirty="0" err="1"/>
              <a:t>Всі</a:t>
            </a:r>
            <a:r>
              <a:rPr lang="ru-RU" sz="2400" dirty="0"/>
              <a:t> </a:t>
            </a:r>
            <a:r>
              <a:rPr lang="ru-RU" sz="2400" dirty="0" err="1"/>
              <a:t>наявні</a:t>
            </a:r>
            <a:r>
              <a:rPr lang="ru-RU" sz="2400" dirty="0"/>
              <a:t> на </a:t>
            </a:r>
            <a:r>
              <a:rPr lang="ru-RU" sz="2400" dirty="0" err="1"/>
              <a:t>нашій</a:t>
            </a:r>
            <a:r>
              <a:rPr lang="ru-RU" sz="2400" dirty="0"/>
              <a:t> </a:t>
            </a:r>
            <a:r>
              <a:rPr lang="ru-RU" sz="2400" dirty="0" err="1"/>
              <a:t>планеті</a:t>
            </a:r>
            <a:r>
              <a:rPr lang="ru-RU" sz="2400" dirty="0"/>
              <a:t> озера </a:t>
            </a:r>
            <a:r>
              <a:rPr lang="ru-RU" sz="2400" dirty="0" err="1"/>
              <a:t>суттєво</a:t>
            </a:r>
            <a:r>
              <a:rPr lang="ru-RU" sz="2400" dirty="0"/>
              <a:t> </a:t>
            </a:r>
            <a:r>
              <a:rPr lang="ru-RU" sz="2400" dirty="0" err="1"/>
              <a:t>різняться</a:t>
            </a:r>
            <a:r>
              <a:rPr lang="ru-RU" sz="2400" dirty="0"/>
              <a:t> </a:t>
            </a:r>
            <a:r>
              <a:rPr lang="ru-RU" sz="2400" dirty="0" err="1"/>
              <a:t>між</a:t>
            </a:r>
            <a:r>
              <a:rPr lang="ru-RU" sz="2400" dirty="0"/>
              <a:t> собою </a:t>
            </a:r>
            <a:r>
              <a:rPr lang="ru-RU" sz="2400" dirty="0" err="1"/>
              <a:t>глибиною</a:t>
            </a:r>
            <a:r>
              <a:rPr lang="ru-RU" sz="2400" dirty="0"/>
              <a:t> і формою </a:t>
            </a:r>
            <a:r>
              <a:rPr lang="ru-RU" sz="2400" dirty="0" err="1"/>
              <a:t>улоговини</a:t>
            </a:r>
            <a:r>
              <a:rPr lang="ru-RU" sz="2400" dirty="0"/>
              <a:t>, </a:t>
            </a:r>
            <a:r>
              <a:rPr lang="ru-RU" sz="2400" dirty="0" err="1"/>
              <a:t>солоністю</a:t>
            </a:r>
            <a:r>
              <a:rPr lang="ru-RU" sz="2400" dirty="0"/>
              <a:t> води, </a:t>
            </a:r>
            <a:r>
              <a:rPr lang="ru-RU" sz="2400" dirty="0" err="1"/>
              <a:t>умовами</a:t>
            </a:r>
            <a:r>
              <a:rPr lang="ru-RU" sz="2400" dirty="0"/>
              <a:t> </a:t>
            </a:r>
            <a:r>
              <a:rPr lang="ru-RU" sz="2400" dirty="0" err="1"/>
              <a:t>утворення</a:t>
            </a:r>
            <a:r>
              <a:rPr lang="ru-RU" sz="2400" dirty="0"/>
              <a:t>, </a:t>
            </a:r>
            <a:r>
              <a:rPr lang="ru-RU" sz="2400" dirty="0" err="1"/>
              <a:t>геоморфологією</a:t>
            </a:r>
            <a:r>
              <a:rPr lang="ru-RU" sz="2400" dirty="0"/>
              <a:t> </a:t>
            </a:r>
            <a:r>
              <a:rPr lang="ru-RU" sz="2400" dirty="0" err="1"/>
              <a:t>берегової</a:t>
            </a:r>
            <a:r>
              <a:rPr lang="ru-RU" sz="2400" dirty="0"/>
              <a:t> </a:t>
            </a:r>
            <a:r>
              <a:rPr lang="ru-RU" sz="2400" dirty="0" err="1"/>
              <a:t>лінії</a:t>
            </a:r>
            <a:r>
              <a:rPr lang="ru-RU" sz="2400" dirty="0"/>
              <a:t> та дна.</a:t>
            </a:r>
          </a:p>
        </p:txBody>
      </p:sp>
    </p:spTree>
    <p:extLst>
      <p:ext uri="{BB962C8B-B14F-4D97-AF65-F5344CB8AC3E}">
        <p14:creationId xmlns="" xmlns:p14="http://schemas.microsoft.com/office/powerpoint/2010/main" val="30509584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ÐÐ°ÑÑÐ¸Ð½ÐºÐ¸ Ð¿Ð¾ Ð·Ð°Ð¿ÑÐ¾ÑÑ Ð¾Ð·ÐµÑÐ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496944" cy="60868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87624" y="559911"/>
            <a:ext cx="696996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</a:rPr>
              <a:t>Походження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озерної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улоговини</a:t>
            </a:r>
            <a:r>
              <a:rPr lang="ru-RU" sz="2400" dirty="0">
                <a:solidFill>
                  <a:schemeClr val="bg1"/>
                </a:solidFill>
              </a:rPr>
              <a:t> є головною </a:t>
            </a:r>
            <a:r>
              <a:rPr lang="ru-RU" sz="2400" dirty="0" err="1">
                <a:solidFill>
                  <a:schemeClr val="bg1"/>
                </a:solidFill>
              </a:rPr>
              <a:t>кваліфікаційною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ознакою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всіх</a:t>
            </a:r>
            <a:r>
              <a:rPr lang="ru-RU" sz="2400" dirty="0">
                <a:solidFill>
                  <a:schemeClr val="bg1"/>
                </a:solidFill>
              </a:rPr>
              <a:t>, без </a:t>
            </a:r>
            <a:r>
              <a:rPr lang="ru-RU" sz="2400" dirty="0" err="1">
                <a:solidFill>
                  <a:schemeClr val="bg1"/>
                </a:solidFill>
              </a:rPr>
              <a:t>винятку</a:t>
            </a:r>
            <a:r>
              <a:rPr lang="ru-RU" sz="2400" dirty="0">
                <a:solidFill>
                  <a:schemeClr val="bg1"/>
                </a:solidFill>
              </a:rPr>
              <a:t>, озер. </a:t>
            </a:r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>
              <a:solidFill>
                <a:schemeClr val="bg1"/>
              </a:solidFill>
            </a:endParaRPr>
          </a:p>
          <a:p>
            <a:endParaRPr lang="ru-RU" sz="2400" dirty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chemeClr val="bg1"/>
                </a:solidFill>
              </a:rPr>
              <a:t>За </a:t>
            </a:r>
            <a:r>
              <a:rPr lang="ru-RU" sz="2400" dirty="0" err="1">
                <a:solidFill>
                  <a:schemeClr val="bg1"/>
                </a:solidFill>
              </a:rPr>
              <a:t>цією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ознакою</a:t>
            </a:r>
            <a:r>
              <a:rPr lang="ru-RU" sz="2400" dirty="0">
                <a:solidFill>
                  <a:schemeClr val="bg1"/>
                </a:solidFill>
              </a:rPr>
              <a:t> озера </a:t>
            </a:r>
            <a:r>
              <a:rPr lang="ru-RU" sz="2400" dirty="0" err="1">
                <a:solidFill>
                  <a:schemeClr val="bg1"/>
                </a:solidFill>
              </a:rPr>
              <a:t>поділяються</a:t>
            </a:r>
            <a:r>
              <a:rPr lang="ru-RU" sz="2400" dirty="0">
                <a:solidFill>
                  <a:schemeClr val="bg1"/>
                </a:solidFill>
              </a:rPr>
              <a:t> на </a:t>
            </a:r>
            <a:r>
              <a:rPr lang="ru-RU" sz="2400" dirty="0" err="1">
                <a:solidFill>
                  <a:schemeClr val="bg1"/>
                </a:solidFill>
              </a:rPr>
              <a:t>екзогенні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утворення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яких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зумовлене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проявленням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поверхневих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факторів</a:t>
            </a:r>
            <a:r>
              <a:rPr lang="ru-RU" sz="2400" dirty="0">
                <a:solidFill>
                  <a:schemeClr val="bg1"/>
                </a:solidFill>
              </a:rPr>
              <a:t>, та </a:t>
            </a:r>
            <a:r>
              <a:rPr lang="ru-RU" sz="2400" dirty="0" err="1">
                <a:solidFill>
                  <a:schemeClr val="bg1"/>
                </a:solidFill>
              </a:rPr>
              <a:t>ендогенні</a:t>
            </a:r>
            <a:r>
              <a:rPr lang="ru-RU" sz="2400" dirty="0">
                <a:solidFill>
                  <a:schemeClr val="bg1"/>
                </a:solidFill>
              </a:rPr>
              <a:t> озера, </a:t>
            </a:r>
            <a:r>
              <a:rPr lang="ru-RU" sz="2400" dirty="0" err="1">
                <a:solidFill>
                  <a:schemeClr val="bg1"/>
                </a:solidFill>
              </a:rPr>
              <a:t>які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утворились</a:t>
            </a:r>
            <a:r>
              <a:rPr lang="ru-RU" sz="2400" dirty="0">
                <a:solidFill>
                  <a:schemeClr val="bg1"/>
                </a:solidFill>
              </a:rPr>
              <a:t> в </a:t>
            </a:r>
            <a:r>
              <a:rPr lang="ru-RU" sz="2400" dirty="0" err="1">
                <a:solidFill>
                  <a:schemeClr val="bg1"/>
                </a:solidFill>
              </a:rPr>
              <a:t>результаті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поверхневого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проявлення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внутрішньої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динаміки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Землі</a:t>
            </a:r>
            <a:r>
              <a:rPr lang="ru-RU" sz="24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34074924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ÐÐ°ÑÑÐ¸Ð½ÐºÐ¸ Ð¿Ð¾ Ð·Ð°Ð¿ÑÐ¾ÑÑ Ð±Ð°Ð¹ÐºÐ°Ð»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2656"/>
            <a:ext cx="8229600" cy="61926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31840" y="476672"/>
            <a:ext cx="555496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</a:rPr>
              <a:t>Важливою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класифікаційною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ознакою</a:t>
            </a:r>
            <a:r>
              <a:rPr lang="ru-RU" sz="2400" dirty="0">
                <a:solidFill>
                  <a:schemeClr val="bg1"/>
                </a:solidFill>
              </a:rPr>
              <a:t> озер є </a:t>
            </a:r>
            <a:r>
              <a:rPr lang="ru-RU" sz="2400" dirty="0" err="1">
                <a:solidFill>
                  <a:schemeClr val="bg1"/>
                </a:solidFill>
              </a:rPr>
              <a:t>їх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водний</a:t>
            </a:r>
            <a:r>
              <a:rPr lang="ru-RU" sz="2400" dirty="0">
                <a:solidFill>
                  <a:schemeClr val="bg1"/>
                </a:solidFill>
              </a:rPr>
              <a:t> режим. За </a:t>
            </a:r>
            <a:r>
              <a:rPr lang="ru-RU" sz="2400" dirty="0" err="1">
                <a:solidFill>
                  <a:schemeClr val="bg1"/>
                </a:solidFill>
              </a:rPr>
              <a:t>цією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ознакою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всі</a:t>
            </a:r>
            <a:r>
              <a:rPr lang="ru-RU" sz="2400" dirty="0">
                <a:solidFill>
                  <a:schemeClr val="bg1"/>
                </a:solidFill>
              </a:rPr>
              <a:t> озера </a:t>
            </a:r>
            <a:r>
              <a:rPr lang="ru-RU" sz="2400" dirty="0" err="1">
                <a:solidFill>
                  <a:schemeClr val="bg1"/>
                </a:solidFill>
              </a:rPr>
              <a:t>діляться</a:t>
            </a:r>
            <a:r>
              <a:rPr lang="ru-RU" sz="2400" dirty="0">
                <a:solidFill>
                  <a:schemeClr val="bg1"/>
                </a:solidFill>
              </a:rPr>
              <a:t> на </a:t>
            </a:r>
            <a:r>
              <a:rPr lang="ru-RU" sz="2400" dirty="0" err="1">
                <a:solidFill>
                  <a:schemeClr val="bg1"/>
                </a:solidFill>
              </a:rPr>
              <a:t>стічні</a:t>
            </a:r>
            <a:r>
              <a:rPr lang="ru-RU" sz="2400" dirty="0">
                <a:solidFill>
                  <a:schemeClr val="bg1"/>
                </a:solidFill>
              </a:rPr>
              <a:t> та </a:t>
            </a:r>
            <a:r>
              <a:rPr lang="ru-RU" sz="2400" dirty="0" err="1">
                <a:solidFill>
                  <a:schemeClr val="bg1"/>
                </a:solidFill>
              </a:rPr>
              <a:t>безстічні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chemeClr val="bg1"/>
                </a:solidFill>
              </a:rPr>
              <a:t>Прикладом </a:t>
            </a:r>
            <a:r>
              <a:rPr lang="ru-RU" sz="2400" dirty="0" err="1">
                <a:solidFill>
                  <a:schemeClr val="bg1"/>
                </a:solidFill>
              </a:rPr>
              <a:t>стічного</a:t>
            </a:r>
            <a:r>
              <a:rPr lang="ru-RU" sz="2400" dirty="0">
                <a:solidFill>
                  <a:schemeClr val="bg1"/>
                </a:solidFill>
              </a:rPr>
              <a:t> озера є Байкал. В </a:t>
            </a:r>
            <a:r>
              <a:rPr lang="ru-RU" sz="2400" dirty="0" err="1">
                <a:solidFill>
                  <a:schemeClr val="bg1"/>
                </a:solidFill>
              </a:rPr>
              <a:t>нього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впадає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багато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річок</a:t>
            </a:r>
            <a:r>
              <a:rPr lang="ru-RU" sz="2400" dirty="0">
                <a:solidFill>
                  <a:schemeClr val="bg1"/>
                </a:solidFill>
              </a:rPr>
              <a:t>, але </a:t>
            </a:r>
            <a:r>
              <a:rPr lang="ru-RU" sz="2400" dirty="0" err="1">
                <a:solidFill>
                  <a:schemeClr val="bg1"/>
                </a:solidFill>
              </a:rPr>
              <a:t>витікає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тільки</a:t>
            </a:r>
            <a:r>
              <a:rPr lang="ru-RU" sz="2400" dirty="0">
                <a:solidFill>
                  <a:schemeClr val="bg1"/>
                </a:solidFill>
              </a:rPr>
              <a:t> р. Ангара. </a:t>
            </a:r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dirty="0" smtClean="0"/>
              <a:t>В </a:t>
            </a:r>
            <a:r>
              <a:rPr lang="ru-RU" sz="2400" dirty="0" err="1"/>
              <a:t>безстічні</a:t>
            </a:r>
            <a:r>
              <a:rPr lang="ru-RU" sz="2400" dirty="0"/>
              <a:t> озера </a:t>
            </a:r>
            <a:r>
              <a:rPr lang="ru-RU" sz="2400" dirty="0" err="1"/>
              <a:t>ріки</a:t>
            </a:r>
            <a:r>
              <a:rPr lang="ru-RU" sz="2400" dirty="0"/>
              <a:t> </a:t>
            </a:r>
            <a:r>
              <a:rPr lang="ru-RU" sz="2400" dirty="0" err="1"/>
              <a:t>тільки</a:t>
            </a:r>
            <a:r>
              <a:rPr lang="ru-RU" sz="2400" dirty="0"/>
              <a:t> </a:t>
            </a:r>
            <a:r>
              <a:rPr lang="ru-RU" sz="2400" dirty="0" err="1"/>
              <a:t>впадають</a:t>
            </a:r>
            <a:r>
              <a:rPr lang="ru-RU" sz="2400" dirty="0"/>
              <a:t> і не </a:t>
            </a:r>
            <a:r>
              <a:rPr lang="ru-RU" sz="2400" dirty="0" err="1"/>
              <a:t>витікають</a:t>
            </a:r>
            <a:r>
              <a:rPr lang="ru-RU" sz="2400" dirty="0"/>
              <a:t>. Прикладом таких озер </a:t>
            </a:r>
            <a:r>
              <a:rPr lang="ru-RU" sz="2400" dirty="0" err="1"/>
              <a:t>можуть</a:t>
            </a:r>
            <a:r>
              <a:rPr lang="ru-RU" sz="2400" dirty="0"/>
              <a:t> бути </a:t>
            </a:r>
            <a:r>
              <a:rPr lang="ru-RU" sz="2400" dirty="0" err="1"/>
              <a:t>Каспійське</a:t>
            </a:r>
            <a:r>
              <a:rPr lang="ru-RU" sz="2400" dirty="0"/>
              <a:t> та </a:t>
            </a:r>
            <a:r>
              <a:rPr lang="ru-RU" sz="2400" dirty="0" err="1"/>
              <a:t>Аральське</a:t>
            </a:r>
            <a:r>
              <a:rPr lang="ru-RU" sz="2400" dirty="0"/>
              <a:t> моря, в </a:t>
            </a:r>
            <a:r>
              <a:rPr lang="ru-RU" sz="2400" dirty="0" err="1"/>
              <a:t>які</a:t>
            </a:r>
            <a:r>
              <a:rPr lang="ru-RU" sz="2400" dirty="0"/>
              <a:t> </a:t>
            </a:r>
            <a:r>
              <a:rPr lang="ru-RU" sz="2400" dirty="0" err="1"/>
              <a:t>впадають</a:t>
            </a:r>
            <a:r>
              <a:rPr lang="ru-RU" sz="2400" dirty="0"/>
              <a:t> </a:t>
            </a:r>
            <a:r>
              <a:rPr lang="ru-RU" sz="2400" dirty="0" err="1"/>
              <a:t>багато</a:t>
            </a:r>
            <a:r>
              <a:rPr lang="ru-RU" sz="2400" dirty="0"/>
              <a:t> </a:t>
            </a:r>
            <a:r>
              <a:rPr lang="ru-RU" sz="2400" dirty="0" err="1"/>
              <a:t>річок</a:t>
            </a:r>
            <a:r>
              <a:rPr lang="ru-RU" sz="2400" dirty="0"/>
              <a:t>, а </a:t>
            </a:r>
            <a:r>
              <a:rPr lang="ru-RU" sz="2400" dirty="0" err="1"/>
              <a:t>витоку</a:t>
            </a:r>
            <a:r>
              <a:rPr lang="ru-RU" sz="2400" dirty="0"/>
              <a:t> </a:t>
            </a:r>
            <a:r>
              <a:rPr lang="ru-RU" sz="2400" dirty="0" err="1"/>
              <a:t>із</a:t>
            </a:r>
            <a:r>
              <a:rPr lang="ru-RU" sz="2400" dirty="0"/>
              <a:t> них </a:t>
            </a:r>
            <a:r>
              <a:rPr lang="ru-RU" sz="2400" dirty="0" err="1"/>
              <a:t>немає</a:t>
            </a:r>
            <a:r>
              <a:rPr lang="ru-RU" sz="2400" dirty="0"/>
              <a:t>. </a:t>
            </a:r>
          </a:p>
        </p:txBody>
      </p:sp>
    </p:spTree>
    <p:extLst>
      <p:ext uri="{BB962C8B-B14F-4D97-AF65-F5344CB8AC3E}">
        <p14:creationId xmlns="" xmlns:p14="http://schemas.microsoft.com/office/powerpoint/2010/main" val="6028435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9084"/>
            <a:ext cx="8229600" cy="59556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19872" y="1433951"/>
            <a:ext cx="51229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</a:rPr>
              <a:t>Геологічна</a:t>
            </a:r>
            <a:r>
              <a:rPr lang="ru-RU" sz="2400" dirty="0">
                <a:solidFill>
                  <a:schemeClr val="bg1"/>
                </a:solidFill>
              </a:rPr>
              <a:t> і </a:t>
            </a:r>
            <a:r>
              <a:rPr lang="ru-RU" sz="2400" dirty="0" err="1">
                <a:solidFill>
                  <a:schemeClr val="bg1"/>
                </a:solidFill>
              </a:rPr>
              <a:t>геоморфологічна</a:t>
            </a:r>
            <a:r>
              <a:rPr lang="ru-RU" sz="2400" dirty="0">
                <a:solidFill>
                  <a:schemeClr val="bg1"/>
                </a:solidFill>
              </a:rPr>
              <a:t> робота озер </a:t>
            </a:r>
            <a:r>
              <a:rPr lang="ru-RU" sz="2400" dirty="0" err="1">
                <a:solidFill>
                  <a:schemeClr val="bg1"/>
                </a:solidFill>
              </a:rPr>
              <a:t>полягає</a:t>
            </a:r>
            <a:r>
              <a:rPr lang="ru-RU" sz="2400" dirty="0">
                <a:solidFill>
                  <a:schemeClr val="bg1"/>
                </a:solidFill>
              </a:rPr>
              <a:t> у </a:t>
            </a:r>
            <a:r>
              <a:rPr lang="ru-RU" sz="2400" dirty="0" err="1">
                <a:solidFill>
                  <a:schemeClr val="bg1"/>
                </a:solidFill>
              </a:rPr>
              <a:t>руйнуванні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берегів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транспортуванні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уламків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формуванні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озерних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відкладів</a:t>
            </a:r>
            <a:r>
              <a:rPr lang="ru-RU" sz="2400" dirty="0">
                <a:solidFill>
                  <a:schemeClr val="bg1"/>
                </a:solidFill>
              </a:rPr>
              <a:t> та </a:t>
            </a:r>
            <a:r>
              <a:rPr lang="ru-RU" sz="2400" dirty="0" err="1">
                <a:solidFill>
                  <a:schemeClr val="bg1"/>
                </a:solidFill>
              </a:rPr>
              <a:t>нових</a:t>
            </a:r>
            <a:r>
              <a:rPr lang="ru-RU" sz="2400" dirty="0">
                <a:solidFill>
                  <a:schemeClr val="bg1"/>
                </a:solidFill>
              </a:rPr>
              <a:t> форм </a:t>
            </a:r>
            <a:r>
              <a:rPr lang="ru-RU" sz="2400" dirty="0" err="1">
                <a:solidFill>
                  <a:schemeClr val="bg1"/>
                </a:solidFill>
              </a:rPr>
              <a:t>рельєфу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="" xmlns:p14="http://schemas.microsoft.com/office/powerpoint/2010/main" val="42851904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ÐÐ°ÑÑÐ¸Ð½ÐºÐ¸ Ð¿Ð¾ Ð·Ð°Ð¿ÑÐ¾ÑÑ Ð±ÐµÑÐµÐ³ Ð¾Ð·ÐµÑÐ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0648"/>
            <a:ext cx="8229600" cy="63264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91880" y="404664"/>
            <a:ext cx="49325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При </a:t>
            </a:r>
            <a:r>
              <a:rPr lang="ru-RU" sz="2400" dirty="0" err="1">
                <a:solidFill>
                  <a:schemeClr val="bg1"/>
                </a:solidFill>
              </a:rPr>
              <a:t>порушенні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рівноваги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між</a:t>
            </a:r>
            <a:r>
              <a:rPr lang="ru-RU" sz="2400" dirty="0">
                <a:solidFill>
                  <a:schemeClr val="bg1"/>
                </a:solidFill>
              </a:rPr>
              <a:t> сушею і водою </a:t>
            </a:r>
            <a:r>
              <a:rPr lang="ru-RU" sz="2400" dirty="0" err="1">
                <a:solidFill>
                  <a:schemeClr val="bg1"/>
                </a:solidFill>
              </a:rPr>
              <a:t>круті</a:t>
            </a:r>
            <a:r>
              <a:rPr lang="ru-RU" sz="2400" dirty="0">
                <a:solidFill>
                  <a:schemeClr val="bg1"/>
                </a:solidFill>
              </a:rPr>
              <a:t> береги </a:t>
            </a:r>
            <a:r>
              <a:rPr lang="ru-RU" sz="2400" dirty="0" err="1">
                <a:solidFill>
                  <a:schemeClr val="bg1"/>
                </a:solidFill>
              </a:rPr>
              <a:t>підмиваються</a:t>
            </a:r>
            <a:r>
              <a:rPr lang="ru-RU" sz="2400" dirty="0">
                <a:solidFill>
                  <a:schemeClr val="bg1"/>
                </a:solidFill>
              </a:rPr>
              <a:t> і </a:t>
            </a:r>
            <a:r>
              <a:rPr lang="ru-RU" sz="2400" dirty="0" err="1">
                <a:solidFill>
                  <a:schemeClr val="bg1"/>
                </a:solidFill>
              </a:rPr>
              <a:t>обвалюються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  <a:r>
              <a:rPr lang="ru-RU" sz="2400" dirty="0" err="1">
                <a:solidFill>
                  <a:schemeClr val="bg1"/>
                </a:solidFill>
              </a:rPr>
              <a:t>Це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спричиняє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утворення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озерних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терас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які</a:t>
            </a:r>
            <a:r>
              <a:rPr lang="ru-RU" sz="2400" dirty="0">
                <a:solidFill>
                  <a:schemeClr val="bg1"/>
                </a:solidFill>
              </a:rPr>
              <a:t> за </a:t>
            </a:r>
            <a:r>
              <a:rPr lang="ru-RU" sz="2400" dirty="0" err="1">
                <a:solidFill>
                  <a:schemeClr val="bg1"/>
                </a:solidFill>
              </a:rPr>
              <a:t>зовнішнім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виглядом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подібні</a:t>
            </a:r>
            <a:r>
              <a:rPr lang="ru-RU" sz="2400" dirty="0">
                <a:solidFill>
                  <a:schemeClr val="bg1"/>
                </a:solidFill>
              </a:rPr>
              <a:t> до </a:t>
            </a:r>
            <a:r>
              <a:rPr lang="ru-RU" sz="2400" dirty="0" err="1">
                <a:solidFill>
                  <a:schemeClr val="bg1"/>
                </a:solidFill>
              </a:rPr>
              <a:t>морських</a:t>
            </a:r>
            <a:r>
              <a:rPr lang="ru-RU" sz="2400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Озерні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течії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транспортують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принесені</a:t>
            </a:r>
            <a:r>
              <a:rPr lang="ru-RU" sz="2400" dirty="0">
                <a:solidFill>
                  <a:schemeClr val="bg1"/>
                </a:solidFill>
              </a:rPr>
              <a:t> в озеро </a:t>
            </a:r>
            <a:r>
              <a:rPr lang="ru-RU" sz="2400" dirty="0" err="1">
                <a:solidFill>
                  <a:schemeClr val="bg1"/>
                </a:solidFill>
              </a:rPr>
              <a:t>уламки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порід</a:t>
            </a:r>
            <a:r>
              <a:rPr lang="ru-RU" sz="2400" dirty="0">
                <a:solidFill>
                  <a:schemeClr val="bg1"/>
                </a:solidFill>
              </a:rPr>
              <a:t> і </a:t>
            </a:r>
            <a:r>
              <a:rPr lang="ru-RU" sz="2400" dirty="0" err="1">
                <a:solidFill>
                  <a:schemeClr val="bg1"/>
                </a:solidFill>
              </a:rPr>
              <a:t>відкладають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їх</a:t>
            </a:r>
            <a:r>
              <a:rPr lang="ru-RU" sz="2400" dirty="0">
                <a:solidFill>
                  <a:schemeClr val="bg1"/>
                </a:solidFill>
              </a:rPr>
              <a:t> на </a:t>
            </a:r>
            <a:r>
              <a:rPr lang="ru-RU" sz="2400" dirty="0" err="1">
                <a:solidFill>
                  <a:schemeClr val="bg1"/>
                </a:solidFill>
              </a:rPr>
              <a:t>дні</a:t>
            </a:r>
            <a:r>
              <a:rPr lang="ru-RU" sz="2400" dirty="0">
                <a:solidFill>
                  <a:schemeClr val="bg1"/>
                </a:solidFill>
              </a:rPr>
              <a:t> озера. </a:t>
            </a:r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chemeClr val="bg1"/>
                </a:solidFill>
              </a:rPr>
              <a:t>Тут </a:t>
            </a:r>
            <a:r>
              <a:rPr lang="ru-RU" sz="2400" dirty="0">
                <a:solidFill>
                  <a:schemeClr val="bg1"/>
                </a:solidFill>
              </a:rPr>
              <a:t>проходить </a:t>
            </a:r>
            <a:r>
              <a:rPr lang="ru-RU" sz="2400" dirty="0" err="1">
                <a:solidFill>
                  <a:schemeClr val="bg1"/>
                </a:solidFill>
              </a:rPr>
              <a:t>накопичення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уламкових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органогенних</a:t>
            </a:r>
            <a:r>
              <a:rPr lang="ru-RU" sz="2400" dirty="0">
                <a:solidFill>
                  <a:schemeClr val="bg1"/>
                </a:solidFill>
              </a:rPr>
              <a:t> і </a:t>
            </a:r>
            <a:r>
              <a:rPr lang="ru-RU" sz="2400" dirty="0" err="1">
                <a:solidFill>
                  <a:schemeClr val="bg1"/>
                </a:solidFill>
              </a:rPr>
              <a:t>хемогенних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порід</a:t>
            </a:r>
            <a:r>
              <a:rPr lang="ru-RU" sz="24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57230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8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739866" cy="65527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6974" y="260648"/>
            <a:ext cx="86370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</a:rPr>
              <a:t>Основна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маса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уламкових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осадів</a:t>
            </a:r>
            <a:r>
              <a:rPr lang="ru-RU" sz="2400" dirty="0">
                <a:solidFill>
                  <a:schemeClr val="bg1"/>
                </a:solidFill>
              </a:rPr>
              <a:t> озер, в основному, </a:t>
            </a:r>
            <a:r>
              <a:rPr lang="ru-RU" sz="2400" dirty="0" err="1">
                <a:solidFill>
                  <a:schemeClr val="bg1"/>
                </a:solidFill>
              </a:rPr>
              <a:t>приносяться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ріками</a:t>
            </a:r>
            <a:r>
              <a:rPr lang="ru-RU" sz="2400" dirty="0">
                <a:solidFill>
                  <a:schemeClr val="bg1"/>
                </a:solidFill>
              </a:rPr>
              <a:t>. Вони </a:t>
            </a:r>
            <a:r>
              <a:rPr lang="ru-RU" sz="2400" dirty="0" err="1">
                <a:solidFill>
                  <a:schemeClr val="bg1"/>
                </a:solidFill>
              </a:rPr>
              <a:t>також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утворюються</a:t>
            </a:r>
            <a:r>
              <a:rPr lang="ru-RU" sz="2400" dirty="0">
                <a:solidFill>
                  <a:schemeClr val="bg1"/>
                </a:solidFill>
              </a:rPr>
              <a:t> при </a:t>
            </a:r>
            <a:r>
              <a:rPr lang="ru-RU" sz="2400" dirty="0" err="1">
                <a:solidFill>
                  <a:schemeClr val="bg1"/>
                </a:solidFill>
              </a:rPr>
              <a:t>руйнуванні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берегів</a:t>
            </a:r>
            <a:r>
              <a:rPr lang="ru-RU" sz="2400" dirty="0">
                <a:solidFill>
                  <a:schemeClr val="bg1"/>
                </a:solidFill>
              </a:rPr>
              <a:t> та дна озера. </a:t>
            </a:r>
            <a:r>
              <a:rPr lang="ru-RU" sz="2400" dirty="0" smtClean="0">
                <a:solidFill>
                  <a:schemeClr val="bg1"/>
                </a:solidFill>
              </a:rPr>
              <a:t>В </a:t>
            </a:r>
            <a:r>
              <a:rPr lang="ru-RU" sz="2400" dirty="0" err="1">
                <a:solidFill>
                  <a:schemeClr val="bg1"/>
                </a:solidFill>
              </a:rPr>
              <a:t>літологічному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відношенні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уламкові</a:t>
            </a:r>
            <a:r>
              <a:rPr lang="ru-RU" sz="2400" dirty="0">
                <a:solidFill>
                  <a:schemeClr val="bg1"/>
                </a:solidFill>
              </a:rPr>
              <a:t> осади </a:t>
            </a:r>
            <a:r>
              <a:rPr lang="ru-RU" sz="2400" dirty="0" err="1">
                <a:solidFill>
                  <a:schemeClr val="bg1"/>
                </a:solidFill>
              </a:rPr>
              <a:t>переважно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виражені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намулами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пісками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гравієм</a:t>
            </a:r>
            <a:r>
              <a:rPr lang="ru-RU" sz="2400" dirty="0">
                <a:solidFill>
                  <a:schemeClr val="bg1"/>
                </a:solidFill>
              </a:rPr>
              <a:t> та галькою. При </a:t>
            </a:r>
            <a:r>
              <a:rPr lang="ru-RU" sz="2400" dirty="0" err="1">
                <a:solidFill>
                  <a:schemeClr val="bg1"/>
                </a:solidFill>
              </a:rPr>
              <a:t>ущільненні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осадів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утворюються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пісковики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конгломерати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брекчії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тощо</a:t>
            </a:r>
            <a:r>
              <a:rPr lang="ru-RU" sz="24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1075141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other of Cactus\Desktop\shokoladnye-holmy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530"/>
            <a:ext cx="9234331" cy="69265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524000"/>
            <a:ext cx="4186808" cy="4572000"/>
          </a:xfrm>
        </p:spPr>
        <p:txBody>
          <a:bodyPr>
            <a:normAutofit fontScale="92500" lnSpcReduction="20000"/>
          </a:bodyPr>
          <a:lstStyle/>
          <a:p>
            <a:pPr marL="0" indent="457200" algn="just">
              <a:buNone/>
            </a:pPr>
            <a:r>
              <a:rPr lang="uk-UA" dirty="0"/>
              <a:t>Пагорби переважно утворюються біля кущів рослин при </a:t>
            </a:r>
            <a:r>
              <a:rPr lang="uk-UA" dirty="0" smtClean="0"/>
              <a:t>хаотичному характері </a:t>
            </a:r>
            <a:r>
              <a:rPr lang="uk-UA" dirty="0"/>
              <a:t>вітру. В переважній більшості, вони безсистемно розкидані </a:t>
            </a:r>
            <a:r>
              <a:rPr lang="uk-UA" dirty="0" smtClean="0"/>
              <a:t>по площі</a:t>
            </a:r>
            <a:r>
              <a:rPr lang="uk-UA" dirty="0"/>
              <a:t>. Їх висота, в середньому, становить 1,5-10 м. Зберігаються вони </a:t>
            </a:r>
            <a:r>
              <a:rPr lang="uk-UA" dirty="0" smtClean="0"/>
              <a:t>в рельєфі </a:t>
            </a:r>
            <a:r>
              <a:rPr lang="uk-UA" dirty="0"/>
              <a:t>тільки за умови закріплення їх рослинністю. За </a:t>
            </a:r>
            <a:r>
              <a:rPr lang="uk-UA" dirty="0" smtClean="0"/>
              <a:t>відсутності рослинності </a:t>
            </a:r>
            <a:r>
              <a:rPr lang="uk-UA" dirty="0"/>
              <a:t>їх неправильна поверхня поступово згладжується </a:t>
            </a:r>
            <a:r>
              <a:rPr lang="uk-UA" dirty="0" smtClean="0"/>
              <a:t>більш стійкими </a:t>
            </a:r>
            <a:r>
              <a:rPr lang="uk-UA" dirty="0"/>
              <a:t>вітрами.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600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Пагорби</a:t>
            </a:r>
            <a:endParaRPr lang="uk-UA" sz="3600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515361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30" y="548680"/>
            <a:ext cx="8229600" cy="57606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620688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</a:rPr>
              <a:t>Органогенні</a:t>
            </a:r>
            <a:r>
              <a:rPr lang="ru-RU" sz="2400" dirty="0">
                <a:solidFill>
                  <a:schemeClr val="bg1"/>
                </a:solidFill>
              </a:rPr>
              <a:t> осади озер, в </a:t>
            </a:r>
            <a:r>
              <a:rPr lang="ru-RU" sz="2400" dirty="0" err="1">
                <a:solidFill>
                  <a:schemeClr val="bg1"/>
                </a:solidFill>
              </a:rPr>
              <a:t>переважній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більшості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представлені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скупченням</a:t>
            </a:r>
            <a:r>
              <a:rPr lang="ru-RU" sz="2400" dirty="0">
                <a:solidFill>
                  <a:schemeClr val="bg1"/>
                </a:solidFill>
              </a:rPr>
              <a:t> раковин та </a:t>
            </a:r>
            <a:r>
              <a:rPr lang="ru-RU" sz="2400" dirty="0" err="1">
                <a:solidFill>
                  <a:schemeClr val="bg1"/>
                </a:solidFill>
              </a:rPr>
              <a:t>органогенних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намулів</a:t>
            </a:r>
            <a:r>
              <a:rPr lang="ru-RU" sz="2400" dirty="0" smtClean="0">
                <a:solidFill>
                  <a:schemeClr val="bg1"/>
                </a:solidFill>
              </a:rPr>
              <a:t>.</a:t>
            </a:r>
            <a:endParaRPr lang="en-US" sz="2400" dirty="0" smtClean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Із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цих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осадів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утворюються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вапняки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горючі</a:t>
            </a:r>
            <a:r>
              <a:rPr lang="ru-RU" sz="2400" dirty="0">
                <a:solidFill>
                  <a:schemeClr val="bg1"/>
                </a:solidFill>
              </a:rPr>
              <a:t> та </a:t>
            </a:r>
            <a:r>
              <a:rPr lang="ru-RU" sz="2400" dirty="0" err="1">
                <a:solidFill>
                  <a:schemeClr val="bg1"/>
                </a:solidFill>
              </a:rPr>
              <a:t>бітумінозні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сланці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сапропелеве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вугілля</a:t>
            </a:r>
            <a:r>
              <a:rPr lang="ru-RU" sz="2400" dirty="0">
                <a:solidFill>
                  <a:schemeClr val="bg1"/>
                </a:solidFill>
              </a:rPr>
              <a:t> та </a:t>
            </a:r>
            <a:r>
              <a:rPr lang="ru-RU" sz="2400" dirty="0" err="1">
                <a:solidFill>
                  <a:schemeClr val="bg1"/>
                </a:solidFill>
              </a:rPr>
              <a:t>інші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корисні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копалини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13316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68104"/>
            <a:ext cx="3810740" cy="28580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3318" name="Picture 6" descr="ÐÐ°ÑÑÐ¸Ð½ÐºÐ¸ Ð¿Ð¾ Ð·Ð°Ð¿ÑÐ¾ÑÑ Ð³Ð¾ÑÑÑÑ ÑÐ° Ð±ÑÑÑÐ¼ÑÐ½Ð¾Ð·Ð½Ñ ÑÐ»Ð°Ð½ÑÑ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51852"/>
            <a:ext cx="3528392" cy="22082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3320" name="Picture 8" descr="ÐÐ°ÑÑÐ¸Ð½ÐºÐ¸ Ð¿Ð¾ Ð·Ð°Ð¿ÑÐ¾ÑÑ Ð²ÑÐ³ÑÐ»Ð»Ñ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179" y="3712081"/>
            <a:ext cx="3912211" cy="26004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="" xmlns:p14="http://schemas.microsoft.com/office/powerpoint/2010/main" val="15368537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0688"/>
            <a:ext cx="8229600" cy="56402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5696" y="1524000"/>
            <a:ext cx="57961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Хемогенні</a:t>
            </a:r>
            <a:r>
              <a:rPr lang="ru-RU" sz="2400" dirty="0"/>
              <a:t> осади </a:t>
            </a:r>
            <a:r>
              <a:rPr lang="ru-RU" sz="2400" dirty="0" err="1"/>
              <a:t>накопичуються</a:t>
            </a:r>
            <a:r>
              <a:rPr lang="ru-RU" sz="2400" dirty="0"/>
              <a:t> </a:t>
            </a:r>
            <a:r>
              <a:rPr lang="ru-RU" sz="2400" dirty="0" err="1"/>
              <a:t>переважно</a:t>
            </a:r>
            <a:r>
              <a:rPr lang="ru-RU" sz="2400" dirty="0"/>
              <a:t> в </a:t>
            </a:r>
            <a:r>
              <a:rPr lang="ru-RU" sz="2400" dirty="0" err="1"/>
              <a:t>безстічних</a:t>
            </a:r>
            <a:r>
              <a:rPr lang="ru-RU" sz="2400" dirty="0"/>
              <a:t> озерах, де </a:t>
            </a:r>
            <a:r>
              <a:rPr lang="ru-RU" sz="2400" dirty="0" err="1"/>
              <a:t>солоність</a:t>
            </a:r>
            <a:r>
              <a:rPr lang="ru-RU" sz="2400" dirty="0"/>
              <a:t> води </a:t>
            </a:r>
            <a:r>
              <a:rPr lang="ru-RU" sz="2400" dirty="0" err="1"/>
              <a:t>досягає</a:t>
            </a:r>
            <a:r>
              <a:rPr lang="ru-RU" sz="2400" dirty="0"/>
              <a:t> 30%.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563888" y="2724329"/>
            <a:ext cx="39239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В </a:t>
            </a:r>
            <a:r>
              <a:rPr lang="ru-RU" sz="2400" dirty="0" err="1"/>
              <a:t>сухий</a:t>
            </a:r>
            <a:r>
              <a:rPr lang="ru-RU" sz="2400" dirty="0"/>
              <a:t> </a:t>
            </a:r>
            <a:r>
              <a:rPr lang="ru-RU" sz="2400" dirty="0" err="1"/>
              <a:t>період</a:t>
            </a:r>
            <a:r>
              <a:rPr lang="ru-RU" sz="2400" dirty="0"/>
              <a:t> року вода в них </a:t>
            </a:r>
            <a:r>
              <a:rPr lang="ru-RU" sz="2400" dirty="0" err="1"/>
              <a:t>випаровується</a:t>
            </a:r>
            <a:r>
              <a:rPr lang="ru-RU" sz="2400" dirty="0"/>
              <a:t> і </a:t>
            </a:r>
            <a:r>
              <a:rPr lang="ru-RU" sz="2400" dirty="0" err="1"/>
              <a:t>відбувається</a:t>
            </a:r>
            <a:r>
              <a:rPr lang="ru-RU" sz="2400" dirty="0"/>
              <a:t> </a:t>
            </a:r>
            <a:r>
              <a:rPr lang="ru-RU" sz="2400" dirty="0" err="1"/>
              <a:t>випадання</a:t>
            </a:r>
            <a:r>
              <a:rPr lang="ru-RU" sz="2400" dirty="0"/>
              <a:t> на дно озера солей. В </a:t>
            </a:r>
            <a:r>
              <a:rPr lang="ru-RU" sz="2400" dirty="0" err="1"/>
              <a:t>результаті</a:t>
            </a:r>
            <a:r>
              <a:rPr lang="ru-RU" sz="2400" dirty="0"/>
              <a:t> в озерах </a:t>
            </a:r>
            <a:r>
              <a:rPr lang="ru-RU" sz="2400" dirty="0" err="1"/>
              <a:t>формується</a:t>
            </a:r>
            <a:r>
              <a:rPr lang="ru-RU" sz="2400" dirty="0"/>
              <a:t> глауберова </a:t>
            </a:r>
            <a:r>
              <a:rPr lang="ru-RU" sz="2400" dirty="0" err="1"/>
              <a:t>сіль</a:t>
            </a:r>
            <a:r>
              <a:rPr lang="ru-RU" sz="2400" dirty="0"/>
              <a:t>, </a:t>
            </a:r>
            <a:r>
              <a:rPr lang="ru-RU" sz="2400" dirty="0" err="1"/>
              <a:t>гіпс</a:t>
            </a:r>
            <a:r>
              <a:rPr lang="ru-RU" sz="2400" dirty="0"/>
              <a:t>, </a:t>
            </a:r>
            <a:r>
              <a:rPr lang="ru-RU" sz="2400" dirty="0" err="1"/>
              <a:t>ангідрит</a:t>
            </a:r>
            <a:r>
              <a:rPr lang="ru-RU" sz="2400" dirty="0"/>
              <a:t>, </a:t>
            </a:r>
            <a:r>
              <a:rPr lang="ru-RU" sz="2400" dirty="0" err="1"/>
              <a:t>доломіти</a:t>
            </a:r>
            <a:r>
              <a:rPr lang="ru-RU" sz="2400" dirty="0"/>
              <a:t>.</a:t>
            </a:r>
          </a:p>
        </p:txBody>
      </p:sp>
      <p:pic>
        <p:nvPicPr>
          <p:cNvPr id="14342" name="Picture 6" descr="ÐÐ°ÑÑÐ¸Ð½ÐºÐ¸ Ð¿Ð¾ Ð·Ð°Ð¿ÑÐ¾ÑÑ Ð³Ð»Ð°ÑÐ±ÐµÑÐ¾Ð²Ð° ÑÑÐ»Ñ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69" y="3038147"/>
            <a:ext cx="2419350" cy="2419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ÐÐ°ÑÑÐ¸Ð½ÐºÐ¸ Ð¿Ð¾ Ð·Ð°Ð¿ÑÐ¾ÑÑ Ð³ÑÐ¿Ñ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22" y="2845951"/>
            <a:ext cx="2915469" cy="27432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4346" name="Picture 1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87" y="2845950"/>
            <a:ext cx="3029797" cy="27432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4348" name="Picture 12" descr="ÐÐ°ÑÑÐ¸Ð½ÐºÐ¸ Ð¿Ð¾ Ð·Ð°Ð¿ÑÐ¾ÑÑ Ð´Ð¾Ð»Ð¾Ð¼ÑÑ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45950"/>
            <a:ext cx="3027191" cy="28424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="" xmlns:p14="http://schemas.microsoft.com/office/powerpoint/2010/main" val="40608025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ÐÐ°ÑÑÐ¸Ð½ÐºÐ¸ Ð¿Ð¾ Ð·Ð°Ð¿ÑÐ¾ÑÑ Ð¾Ð·ÐµÑÐ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48680"/>
            <a:ext cx="8229600" cy="57847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752134"/>
            <a:ext cx="532859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</a:rPr>
              <a:t>Розрізняють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чотири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стадії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розвитку</a:t>
            </a:r>
            <a:r>
              <a:rPr lang="ru-RU" sz="2400" dirty="0">
                <a:solidFill>
                  <a:schemeClr val="bg1"/>
                </a:solidFill>
              </a:rPr>
              <a:t> озер - </a:t>
            </a:r>
            <a:r>
              <a:rPr lang="ru-RU" sz="2400" dirty="0" err="1">
                <a:solidFill>
                  <a:schemeClr val="bg1"/>
                </a:solidFill>
              </a:rPr>
              <a:t>юність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зрілість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старість</a:t>
            </a:r>
            <a:r>
              <a:rPr lang="ru-RU" sz="2400" dirty="0">
                <a:solidFill>
                  <a:schemeClr val="bg1"/>
                </a:solidFill>
              </a:rPr>
              <a:t> і </a:t>
            </a:r>
            <a:r>
              <a:rPr lang="ru-RU" sz="2400" dirty="0" err="1">
                <a:solidFill>
                  <a:schemeClr val="bg1"/>
                </a:solidFill>
              </a:rPr>
              <a:t>згасання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  <a:r>
              <a:rPr lang="ru-RU" sz="2400" dirty="0" err="1">
                <a:solidFill>
                  <a:schemeClr val="bg1"/>
                </a:solidFill>
              </a:rPr>
              <a:t>Озерні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водойми</a:t>
            </a:r>
            <a:r>
              <a:rPr lang="ru-RU" sz="2400" dirty="0">
                <a:solidFill>
                  <a:schemeClr val="bg1"/>
                </a:solidFill>
              </a:rPr>
              <a:t> в </a:t>
            </a:r>
            <a:r>
              <a:rPr lang="ru-RU" sz="2400" dirty="0" err="1">
                <a:solidFill>
                  <a:schemeClr val="bg1"/>
                </a:solidFill>
              </a:rPr>
              <a:t>геологічному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часі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порівняно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недовговічні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  <a:r>
              <a:rPr lang="ru-RU" sz="2400" dirty="0" err="1">
                <a:solidFill>
                  <a:schemeClr val="bg1"/>
                </a:solidFill>
              </a:rPr>
              <a:t>Більшість</a:t>
            </a:r>
            <a:r>
              <a:rPr lang="ru-RU" sz="2400" dirty="0">
                <a:solidFill>
                  <a:schemeClr val="bg1"/>
                </a:solidFill>
              </a:rPr>
              <a:t> з них на </a:t>
            </a:r>
            <a:r>
              <a:rPr lang="ru-RU" sz="2400" dirty="0" err="1">
                <a:solidFill>
                  <a:schemeClr val="bg1"/>
                </a:solidFill>
              </a:rPr>
              <a:t>протязі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тисяч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років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заповнюються</a:t>
            </a:r>
            <a:r>
              <a:rPr lang="ru-RU" sz="2400" dirty="0">
                <a:solidFill>
                  <a:schemeClr val="bg1"/>
                </a:solidFill>
              </a:rPr>
              <a:t> осадами і, </a:t>
            </a:r>
            <a:r>
              <a:rPr lang="ru-RU" sz="2400" dirty="0" err="1">
                <a:solidFill>
                  <a:schemeClr val="bg1"/>
                </a:solidFill>
              </a:rPr>
              <a:t>заростаючи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рослинністю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перетворюються</a:t>
            </a:r>
            <a:r>
              <a:rPr lang="ru-RU" sz="2400" dirty="0">
                <a:solidFill>
                  <a:schemeClr val="bg1"/>
                </a:solidFill>
              </a:rPr>
              <a:t> в болото.</a:t>
            </a:r>
          </a:p>
        </p:txBody>
      </p:sp>
    </p:spTree>
    <p:extLst>
      <p:ext uri="{BB962C8B-B14F-4D97-AF65-F5344CB8AC3E}">
        <p14:creationId xmlns="" xmlns:p14="http://schemas.microsoft.com/office/powerpoint/2010/main" val="35190492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ÐÐ°ÑÑÐ¸Ð½ÐºÐ¸ Ð¿Ð¾ Ð·Ð°Ð¿ÑÐ¾ÑÑ Ð±Ð¾Ð»Ð¾ÑÐ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76672"/>
            <a:ext cx="8229600" cy="59336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91680" y="4157008"/>
            <a:ext cx="69951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Болотом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називається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ділянка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земної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поверхні</a:t>
            </a:r>
            <a:r>
              <a:rPr lang="ru-RU" sz="2400" dirty="0">
                <a:solidFill>
                  <a:schemeClr val="bg1"/>
                </a:solidFill>
              </a:rPr>
              <a:t> з </a:t>
            </a:r>
            <a:r>
              <a:rPr lang="ru-RU" sz="2400" dirty="0" err="1">
                <a:solidFill>
                  <a:schemeClr val="bg1"/>
                </a:solidFill>
              </a:rPr>
              <a:t>надмірним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зволоженням</a:t>
            </a:r>
            <a:r>
              <a:rPr lang="ru-RU" sz="2400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>
                <a:solidFill>
                  <a:schemeClr val="bg1"/>
                </a:solidFill>
              </a:rPr>
              <a:t>На </a:t>
            </a:r>
            <a:r>
              <a:rPr lang="ru-RU" sz="2400" dirty="0" err="1">
                <a:solidFill>
                  <a:schemeClr val="bg1"/>
                </a:solidFill>
              </a:rPr>
              <a:t>ній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зростає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специфічна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вологолюбна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рослинність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розвивається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болотний</a:t>
            </a:r>
            <a:r>
              <a:rPr lang="ru-RU" sz="2400" dirty="0">
                <a:solidFill>
                  <a:schemeClr val="bg1"/>
                </a:solidFill>
              </a:rPr>
              <a:t> тип </a:t>
            </a:r>
            <a:r>
              <a:rPr lang="ru-RU" sz="2400" dirty="0" err="1">
                <a:solidFill>
                  <a:schemeClr val="bg1"/>
                </a:solidFill>
              </a:rPr>
              <a:t>грунтів</a:t>
            </a:r>
            <a:r>
              <a:rPr lang="ru-RU" sz="2400" dirty="0">
                <a:solidFill>
                  <a:schemeClr val="bg1"/>
                </a:solidFill>
              </a:rPr>
              <a:t> і, як правило, </a:t>
            </a:r>
            <a:r>
              <a:rPr lang="ru-RU" sz="2400" dirty="0" err="1">
                <a:solidFill>
                  <a:schemeClr val="bg1"/>
                </a:solidFill>
              </a:rPr>
              <a:t>накопичується</a:t>
            </a:r>
            <a:r>
              <a:rPr lang="ru-RU" sz="2400" dirty="0">
                <a:solidFill>
                  <a:schemeClr val="bg1"/>
                </a:solidFill>
              </a:rPr>
              <a:t> торф. </a:t>
            </a:r>
            <a:endParaRPr lang="ru-RU" sz="2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96943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30" y="548680"/>
            <a:ext cx="8261969" cy="56347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27784" y="3810000"/>
            <a:ext cx="33800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</a:rPr>
              <a:t>Особливістю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розвитку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боліт</a:t>
            </a:r>
            <a:r>
              <a:rPr lang="ru-RU" sz="2400" dirty="0">
                <a:solidFill>
                  <a:schemeClr val="bg1"/>
                </a:solidFill>
              </a:rPr>
              <a:t> є </a:t>
            </a:r>
            <a:r>
              <a:rPr lang="ru-RU" sz="2400" dirty="0" err="1">
                <a:solidFill>
                  <a:schemeClr val="bg1"/>
                </a:solidFill>
              </a:rPr>
              <a:t>накопичення</a:t>
            </a:r>
            <a:r>
              <a:rPr lang="ru-RU" sz="2400" dirty="0">
                <a:solidFill>
                  <a:schemeClr val="bg1"/>
                </a:solidFill>
              </a:rPr>
              <a:t> і </a:t>
            </a:r>
            <a:r>
              <a:rPr lang="ru-RU" sz="2400" dirty="0" err="1">
                <a:solidFill>
                  <a:schemeClr val="bg1"/>
                </a:solidFill>
              </a:rPr>
              <a:t>відмирання</a:t>
            </a:r>
            <a:r>
              <a:rPr lang="ru-RU" sz="2400" dirty="0">
                <a:solidFill>
                  <a:schemeClr val="bg1"/>
                </a:solidFill>
              </a:rPr>
              <a:t> у </a:t>
            </a:r>
            <a:r>
              <a:rPr lang="ru-RU" sz="2400" dirty="0" err="1">
                <a:solidFill>
                  <a:schemeClr val="bg1"/>
                </a:solidFill>
              </a:rPr>
              <a:t>водоймах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залишків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водяної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рослинності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="" xmlns:p14="http://schemas.microsoft.com/office/powerpoint/2010/main" val="37597103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48680"/>
            <a:ext cx="8244283" cy="59766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7038" y="3810000"/>
            <a:ext cx="808992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Заростання</a:t>
            </a:r>
            <a:r>
              <a:rPr lang="ru-RU" sz="2400" dirty="0"/>
              <a:t> </a:t>
            </a:r>
            <a:r>
              <a:rPr lang="ru-RU" sz="2400" dirty="0" err="1"/>
              <a:t>водойм</a:t>
            </a:r>
            <a:r>
              <a:rPr lang="ru-RU" sz="2400" dirty="0"/>
              <a:t> </a:t>
            </a:r>
            <a:r>
              <a:rPr lang="ru-RU" sz="2400" dirty="0" err="1"/>
              <a:t>розпочинається</a:t>
            </a:r>
            <a:r>
              <a:rPr lang="ru-RU" sz="2400" dirty="0"/>
              <a:t> у </a:t>
            </a:r>
            <a:r>
              <a:rPr lang="ru-RU" sz="2400" dirty="0" err="1"/>
              <a:t>зоні</a:t>
            </a:r>
            <a:r>
              <a:rPr lang="ru-RU" sz="2400" dirty="0"/>
              <a:t> </a:t>
            </a:r>
            <a:r>
              <a:rPr lang="ru-RU" sz="2400" dirty="0" err="1"/>
              <a:t>літоралі</a:t>
            </a:r>
            <a:r>
              <a:rPr lang="ru-RU" sz="2400" dirty="0"/>
              <a:t>. </a:t>
            </a:r>
            <a:endParaRPr lang="ru-RU" sz="2400" dirty="0" smtClean="0"/>
          </a:p>
          <a:p>
            <a:r>
              <a:rPr lang="ru-RU" sz="2400" dirty="0" smtClean="0"/>
              <a:t>Тут </a:t>
            </a:r>
            <a:r>
              <a:rPr lang="ru-RU" sz="2400" dirty="0" err="1"/>
              <a:t>поступово</a:t>
            </a:r>
            <a:r>
              <a:rPr lang="ru-RU" sz="2400" dirty="0"/>
              <a:t> </a:t>
            </a:r>
            <a:r>
              <a:rPr lang="ru-RU" sz="2400" dirty="0" err="1"/>
              <a:t>накопичуються</a:t>
            </a:r>
            <a:r>
              <a:rPr lang="ru-RU" sz="2400" dirty="0"/>
              <a:t> на </a:t>
            </a:r>
            <a:r>
              <a:rPr lang="ru-RU" sz="2400" dirty="0" err="1"/>
              <a:t>дні</a:t>
            </a:r>
            <a:r>
              <a:rPr lang="ru-RU" sz="2400" dirty="0"/>
              <a:t> </a:t>
            </a:r>
            <a:r>
              <a:rPr lang="ru-RU" sz="2400" dirty="0" err="1"/>
              <a:t>відклади</a:t>
            </a:r>
            <a:r>
              <a:rPr lang="ru-RU" sz="2400" dirty="0"/>
              <a:t> з </a:t>
            </a:r>
            <a:r>
              <a:rPr lang="ru-RU" sz="2400" dirty="0" err="1"/>
              <a:t>решток</a:t>
            </a:r>
            <a:r>
              <a:rPr lang="ru-RU" sz="2400" dirty="0"/>
              <a:t> </a:t>
            </a:r>
            <a:r>
              <a:rPr lang="ru-RU" sz="2400" dirty="0" err="1"/>
              <a:t>флори</a:t>
            </a:r>
            <a:r>
              <a:rPr lang="ru-RU" sz="2400" dirty="0"/>
              <a:t> і </a:t>
            </a:r>
            <a:r>
              <a:rPr lang="ru-RU" sz="2400" dirty="0" err="1"/>
              <a:t>фауни</a:t>
            </a:r>
            <a:r>
              <a:rPr lang="ru-RU" sz="2400" dirty="0"/>
              <a:t>, </a:t>
            </a:r>
            <a:r>
              <a:rPr lang="ru-RU" sz="2400" dirty="0" err="1"/>
              <a:t>спричинюючи</a:t>
            </a:r>
            <a:r>
              <a:rPr lang="ru-RU" sz="2400" dirty="0"/>
              <a:t> </a:t>
            </a:r>
            <a:r>
              <a:rPr lang="ru-RU" sz="2400" dirty="0" err="1"/>
              <a:t>обміління</a:t>
            </a:r>
            <a:r>
              <a:rPr lang="ru-RU" sz="2400" dirty="0"/>
              <a:t> </a:t>
            </a:r>
            <a:r>
              <a:rPr lang="ru-RU" sz="2400" dirty="0" err="1"/>
              <a:t>водойм</a:t>
            </a:r>
            <a:r>
              <a:rPr lang="ru-RU" sz="2400" dirty="0"/>
              <a:t>. </a:t>
            </a:r>
            <a:endParaRPr lang="ru-RU" sz="2400" dirty="0" smtClean="0"/>
          </a:p>
          <a:p>
            <a:r>
              <a:rPr lang="ru-RU" sz="2400" dirty="0" err="1" smtClean="0"/>
              <a:t>Водяні</a:t>
            </a:r>
            <a:r>
              <a:rPr lang="ru-RU" sz="2400" dirty="0" smtClean="0"/>
              <a:t> </a:t>
            </a:r>
            <a:r>
              <a:rPr lang="ru-RU" sz="2400" dirty="0" err="1"/>
              <a:t>рослини</a:t>
            </a:r>
            <a:r>
              <a:rPr lang="ru-RU" sz="2400" dirty="0"/>
              <a:t> </a:t>
            </a:r>
            <a:r>
              <a:rPr lang="ru-RU" sz="2400" dirty="0" err="1"/>
              <a:t>розвиваються</a:t>
            </a:r>
            <a:r>
              <a:rPr lang="ru-RU" sz="2400" dirty="0"/>
              <a:t> до центру </a:t>
            </a:r>
            <a:r>
              <a:rPr lang="ru-RU" sz="2400" dirty="0" err="1"/>
              <a:t>водойми</a:t>
            </a:r>
            <a:r>
              <a:rPr lang="ru-RU" sz="2400" dirty="0"/>
              <a:t>, </a:t>
            </a:r>
            <a:r>
              <a:rPr lang="ru-RU" sz="2400" dirty="0" err="1"/>
              <a:t>утворюючи</a:t>
            </a:r>
            <a:r>
              <a:rPr lang="ru-RU" sz="2400" dirty="0"/>
              <a:t> </a:t>
            </a:r>
            <a:r>
              <a:rPr lang="ru-RU" sz="2400" dirty="0" err="1"/>
              <a:t>послідовні</a:t>
            </a:r>
            <a:r>
              <a:rPr lang="ru-RU" sz="2400" dirty="0"/>
              <a:t> </a:t>
            </a:r>
            <a:r>
              <a:rPr lang="ru-RU" sz="2400" dirty="0" err="1"/>
              <a:t>смуги</a:t>
            </a:r>
            <a:r>
              <a:rPr lang="ru-RU" sz="2400" dirty="0"/>
              <a:t> з </a:t>
            </a:r>
            <a:r>
              <a:rPr lang="ru-RU" sz="2400" dirty="0" err="1"/>
              <a:t>надводних</a:t>
            </a:r>
            <a:r>
              <a:rPr lang="ru-RU" sz="2400" dirty="0"/>
              <a:t>, </a:t>
            </a:r>
            <a:r>
              <a:rPr lang="ru-RU" sz="2400" dirty="0" err="1"/>
              <a:t>плаваючих</a:t>
            </a:r>
            <a:r>
              <a:rPr lang="ru-RU" sz="2400" dirty="0"/>
              <a:t> </a:t>
            </a:r>
            <a:r>
              <a:rPr lang="ru-RU" sz="2400" dirty="0" err="1"/>
              <a:t>або</a:t>
            </a:r>
            <a:r>
              <a:rPr lang="ru-RU" sz="2400" dirty="0"/>
              <a:t> </a:t>
            </a:r>
            <a:r>
              <a:rPr lang="ru-RU" sz="2400" dirty="0" err="1"/>
              <a:t>підводних</a:t>
            </a:r>
            <a:r>
              <a:rPr lang="ru-RU" sz="2400" dirty="0"/>
              <a:t> </a:t>
            </a:r>
            <a:r>
              <a:rPr lang="ru-RU" sz="2400" dirty="0" err="1"/>
              <a:t>рослин</a:t>
            </a:r>
            <a:r>
              <a:rPr lang="ru-RU" sz="2400" dirty="0"/>
              <a:t>. </a:t>
            </a:r>
            <a:r>
              <a:rPr lang="ru-RU" sz="2400" dirty="0" err="1" smtClean="0"/>
              <a:t>Завершується</a:t>
            </a:r>
            <a:r>
              <a:rPr lang="ru-RU" sz="2400" dirty="0" smtClean="0"/>
              <a:t> </a:t>
            </a:r>
            <a:r>
              <a:rPr lang="ru-RU" sz="2400" dirty="0" err="1"/>
              <a:t>процес</a:t>
            </a:r>
            <a:r>
              <a:rPr lang="ru-RU" sz="2400" dirty="0"/>
              <a:t> </a:t>
            </a:r>
            <a:r>
              <a:rPr lang="ru-RU" sz="2400" dirty="0" err="1"/>
              <a:t>утворенням</a:t>
            </a:r>
            <a:r>
              <a:rPr lang="ru-RU" sz="2400" dirty="0"/>
              <a:t> </a:t>
            </a:r>
            <a:r>
              <a:rPr lang="ru-RU" sz="2400" dirty="0" err="1"/>
              <a:t>суцільного</a:t>
            </a:r>
            <a:r>
              <a:rPr lang="ru-RU" sz="2400" dirty="0"/>
              <a:t> </a:t>
            </a:r>
            <a:r>
              <a:rPr lang="ru-RU" sz="2400" dirty="0" err="1"/>
              <a:t>рослинного</a:t>
            </a:r>
            <a:r>
              <a:rPr lang="ru-RU" sz="2400" dirty="0"/>
              <a:t> </a:t>
            </a:r>
            <a:r>
              <a:rPr lang="ru-RU" sz="2400" dirty="0" err="1"/>
              <a:t>покриву</a:t>
            </a:r>
            <a:r>
              <a:rPr lang="ru-RU" sz="2400" dirty="0"/>
              <a:t>. </a:t>
            </a:r>
          </a:p>
        </p:txBody>
      </p:sp>
    </p:spTree>
    <p:extLst>
      <p:ext uri="{BB962C8B-B14F-4D97-AF65-F5344CB8AC3E}">
        <p14:creationId xmlns="" xmlns:p14="http://schemas.microsoft.com/office/powerpoint/2010/main" val="24324679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2099"/>
          <a:stretch/>
        </p:blipFill>
        <p:spPr bwMode="auto">
          <a:xfrm>
            <a:off x="457200" y="404665"/>
            <a:ext cx="8229600" cy="59766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2310348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err="1"/>
              <a:t>Відмерла</a:t>
            </a:r>
            <a:r>
              <a:rPr lang="ru-RU" sz="2400" dirty="0"/>
              <a:t> </a:t>
            </a:r>
            <a:r>
              <a:rPr lang="ru-RU" sz="2400" dirty="0" err="1"/>
              <a:t>болотна</a:t>
            </a:r>
            <a:r>
              <a:rPr lang="ru-RU" sz="2400" dirty="0"/>
              <a:t> </a:t>
            </a:r>
            <a:r>
              <a:rPr lang="ru-RU" sz="2400" dirty="0" err="1"/>
              <a:t>рослинність</a:t>
            </a:r>
            <a:r>
              <a:rPr lang="ru-RU" sz="2400" dirty="0"/>
              <a:t> </a:t>
            </a:r>
            <a:r>
              <a:rPr lang="ru-RU" sz="2400" dirty="0" err="1"/>
              <a:t>накопичується</a:t>
            </a:r>
            <a:r>
              <a:rPr lang="ru-RU" sz="2400" dirty="0"/>
              <a:t> на </a:t>
            </a:r>
            <a:r>
              <a:rPr lang="ru-RU" sz="2400" dirty="0" err="1"/>
              <a:t>дні</a:t>
            </a:r>
            <a:r>
              <a:rPr lang="ru-RU" sz="2400" dirty="0"/>
              <a:t> </a:t>
            </a:r>
            <a:r>
              <a:rPr lang="ru-RU" sz="2400" dirty="0" err="1"/>
              <a:t>водойми</a:t>
            </a:r>
            <a:r>
              <a:rPr lang="ru-RU" sz="2400" dirty="0"/>
              <a:t> у </a:t>
            </a:r>
            <a:r>
              <a:rPr lang="ru-RU" sz="2400" dirty="0" err="1"/>
              <a:t>великій</a:t>
            </a:r>
            <a:r>
              <a:rPr lang="ru-RU" sz="2400" dirty="0"/>
              <a:t> </a:t>
            </a:r>
            <a:r>
              <a:rPr lang="ru-RU" sz="2400" dirty="0" err="1"/>
              <a:t>кількості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 </a:t>
            </a:r>
            <a:r>
              <a:rPr lang="ru-RU" sz="2400" dirty="0" err="1"/>
              <a:t>Внаслідок</a:t>
            </a:r>
            <a:r>
              <a:rPr lang="ru-RU" sz="2400" dirty="0"/>
              <a:t> </a:t>
            </a:r>
            <a:r>
              <a:rPr lang="ru-RU" sz="2400" dirty="0" err="1"/>
              <a:t>нестачі</a:t>
            </a:r>
            <a:r>
              <a:rPr lang="ru-RU" sz="2400" dirty="0"/>
              <a:t> </a:t>
            </a:r>
            <a:r>
              <a:rPr lang="ru-RU" sz="2400" dirty="0" err="1"/>
              <a:t>кисню</a:t>
            </a:r>
            <a:r>
              <a:rPr lang="ru-RU" sz="2400" dirty="0"/>
              <a:t> вона </a:t>
            </a:r>
            <a:r>
              <a:rPr lang="ru-RU" sz="2400" dirty="0" err="1"/>
              <a:t>піддається</a:t>
            </a:r>
            <a:r>
              <a:rPr lang="ru-RU" sz="2400" dirty="0"/>
              <a:t> </a:t>
            </a:r>
            <a:r>
              <a:rPr lang="ru-RU" sz="2400" dirty="0" err="1"/>
              <a:t>неповному</a:t>
            </a:r>
            <a:r>
              <a:rPr lang="ru-RU" sz="2400" dirty="0"/>
              <a:t> </a:t>
            </a:r>
            <a:r>
              <a:rPr lang="ru-RU" sz="2400" dirty="0" err="1"/>
              <a:t>розкладанню</a:t>
            </a:r>
            <a:r>
              <a:rPr lang="ru-RU" sz="2400" dirty="0"/>
              <a:t>. </a:t>
            </a:r>
            <a:endParaRPr lang="ru-RU" sz="2400" dirty="0" smtClean="0"/>
          </a:p>
          <a:p>
            <a:r>
              <a:rPr lang="ru-RU" sz="2400" dirty="0" err="1" smtClean="0"/>
              <a:t>Ущільнена</a:t>
            </a:r>
            <a:r>
              <a:rPr lang="ru-RU" sz="2400" dirty="0"/>
              <a:t>, </a:t>
            </a:r>
            <a:r>
              <a:rPr lang="ru-RU" sz="2400" dirty="0" err="1"/>
              <a:t>збагачена</a:t>
            </a:r>
            <a:r>
              <a:rPr lang="ru-RU" sz="2400" dirty="0"/>
              <a:t> </a:t>
            </a:r>
            <a:r>
              <a:rPr lang="ru-RU" sz="2400" dirty="0" err="1"/>
              <a:t>вуглецем</a:t>
            </a:r>
            <a:r>
              <a:rPr lang="ru-RU" sz="2400" dirty="0"/>
              <a:t>, </a:t>
            </a:r>
            <a:r>
              <a:rPr lang="ru-RU" sz="2400" dirty="0" err="1"/>
              <a:t>маса</a:t>
            </a:r>
            <a:r>
              <a:rPr lang="ru-RU" sz="2400" dirty="0"/>
              <a:t> </a:t>
            </a:r>
            <a:r>
              <a:rPr lang="ru-RU" sz="2400" dirty="0" err="1"/>
              <a:t>відмерлих</a:t>
            </a:r>
            <a:r>
              <a:rPr lang="ru-RU" sz="2400" dirty="0"/>
              <a:t> </a:t>
            </a:r>
            <a:r>
              <a:rPr lang="ru-RU" sz="2400" dirty="0" err="1"/>
              <a:t>напіврозкладених</a:t>
            </a:r>
            <a:r>
              <a:rPr lang="ru-RU" sz="2400" dirty="0"/>
              <a:t> </a:t>
            </a:r>
            <a:r>
              <a:rPr lang="ru-RU" sz="2400" dirty="0" err="1"/>
              <a:t>залишків</a:t>
            </a:r>
            <a:r>
              <a:rPr lang="ru-RU" sz="2400" dirty="0"/>
              <a:t> </a:t>
            </a:r>
            <a:r>
              <a:rPr lang="ru-RU" sz="2400" dirty="0" err="1"/>
              <a:t>рослин</a:t>
            </a:r>
            <a:r>
              <a:rPr lang="ru-RU" sz="2400" dirty="0"/>
              <a:t> </a:t>
            </a:r>
            <a:r>
              <a:rPr lang="ru-RU" sz="2400" dirty="0" err="1"/>
              <a:t>утворює</a:t>
            </a:r>
            <a:r>
              <a:rPr lang="ru-RU" sz="2400" dirty="0"/>
              <a:t> торф.</a:t>
            </a:r>
          </a:p>
        </p:txBody>
      </p:sp>
    </p:spTree>
    <p:extLst>
      <p:ext uri="{BB962C8B-B14F-4D97-AF65-F5344CB8AC3E}">
        <p14:creationId xmlns="" xmlns:p14="http://schemas.microsoft.com/office/powerpoint/2010/main" val="37752864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24" y="620688"/>
            <a:ext cx="8232976" cy="56871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89892" y="4504403"/>
            <a:ext cx="75608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У </a:t>
            </a:r>
            <a:r>
              <a:rPr lang="ru-RU" sz="2400" dirty="0" err="1"/>
              <a:t>процесі</a:t>
            </a:r>
            <a:r>
              <a:rPr lang="ru-RU" sz="2400" dirty="0"/>
              <a:t> </a:t>
            </a:r>
            <a:r>
              <a:rPr lang="ru-RU" sz="2400" dirty="0" err="1"/>
              <a:t>свого</a:t>
            </a:r>
            <a:r>
              <a:rPr lang="ru-RU" sz="2400" dirty="0"/>
              <a:t> </a:t>
            </a:r>
            <a:r>
              <a:rPr lang="ru-RU" sz="2400" dirty="0" err="1"/>
              <a:t>розвитку</a:t>
            </a:r>
            <a:r>
              <a:rPr lang="ru-RU" sz="2400" dirty="0"/>
              <a:t> болота </a:t>
            </a:r>
            <a:r>
              <a:rPr lang="ru-RU" sz="2400" dirty="0" err="1"/>
              <a:t>утворюють</a:t>
            </a:r>
            <a:r>
              <a:rPr lang="ru-RU" sz="2400" dirty="0"/>
              <a:t> </a:t>
            </a:r>
            <a:r>
              <a:rPr lang="ru-RU" sz="2400" dirty="0" err="1"/>
              <a:t>болотні</a:t>
            </a:r>
            <a:r>
              <a:rPr lang="ru-RU" sz="2400" dirty="0"/>
              <a:t> </a:t>
            </a:r>
            <a:r>
              <a:rPr lang="ru-RU" sz="2400" dirty="0" err="1"/>
              <a:t>відклади</a:t>
            </a:r>
            <a:r>
              <a:rPr lang="ru-RU" sz="2400" dirty="0"/>
              <a:t> </a:t>
            </a:r>
            <a:r>
              <a:rPr lang="ru-RU" sz="2400" dirty="0" err="1"/>
              <a:t>мінерального</a:t>
            </a:r>
            <a:r>
              <a:rPr lang="ru-RU" sz="2400" dirty="0"/>
              <a:t> та </a:t>
            </a:r>
            <a:r>
              <a:rPr lang="ru-RU" sz="2400" dirty="0" err="1"/>
              <a:t>органічного</a:t>
            </a:r>
            <a:r>
              <a:rPr lang="ru-RU" sz="2400" dirty="0"/>
              <a:t> </a:t>
            </a:r>
            <a:r>
              <a:rPr lang="ru-RU" sz="2400" dirty="0" err="1"/>
              <a:t>походження</a:t>
            </a:r>
            <a:r>
              <a:rPr lang="ru-RU" sz="2400" dirty="0"/>
              <a:t>. До </a:t>
            </a:r>
            <a:r>
              <a:rPr lang="ru-RU" sz="2400" dirty="0" err="1"/>
              <a:t>болотних</a:t>
            </a:r>
            <a:r>
              <a:rPr lang="ru-RU" sz="2400" dirty="0"/>
              <a:t> </a:t>
            </a:r>
            <a:r>
              <a:rPr lang="ru-RU" sz="2400" dirty="0" err="1"/>
              <a:t>відкладів</a:t>
            </a:r>
            <a:r>
              <a:rPr lang="ru-RU" sz="2400" dirty="0"/>
              <a:t> належать </a:t>
            </a:r>
            <a:r>
              <a:rPr lang="ru-RU" sz="2400" dirty="0" err="1"/>
              <a:t>торфові</a:t>
            </a:r>
            <a:r>
              <a:rPr lang="ru-RU" sz="2400" dirty="0"/>
              <a:t> </a:t>
            </a:r>
            <a:r>
              <a:rPr lang="ru-RU" sz="2400" dirty="0" err="1"/>
              <a:t>поклади</a:t>
            </a:r>
            <a:r>
              <a:rPr lang="ru-RU" sz="2400" dirty="0"/>
              <a:t>, </a:t>
            </a:r>
            <a:r>
              <a:rPr lang="ru-RU" sz="2400" dirty="0" err="1"/>
              <a:t>болотні</a:t>
            </a:r>
            <a:r>
              <a:rPr lang="ru-RU" sz="2400" dirty="0"/>
              <a:t> </a:t>
            </a:r>
            <a:r>
              <a:rPr lang="ru-RU" sz="2400" dirty="0" err="1"/>
              <a:t>грунти</a:t>
            </a:r>
            <a:r>
              <a:rPr lang="ru-RU" sz="2400" dirty="0"/>
              <a:t>, </a:t>
            </a:r>
            <a:r>
              <a:rPr lang="ru-RU" sz="2400" dirty="0" err="1"/>
              <a:t>відклади</a:t>
            </a:r>
            <a:r>
              <a:rPr lang="ru-RU" sz="2400" dirty="0"/>
              <a:t> мулу та сапропелю.</a:t>
            </a:r>
          </a:p>
        </p:txBody>
      </p:sp>
    </p:spTree>
    <p:extLst>
      <p:ext uri="{BB962C8B-B14F-4D97-AF65-F5344CB8AC3E}">
        <p14:creationId xmlns="" xmlns:p14="http://schemas.microsoft.com/office/powerpoint/2010/main" val="36808991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ÐÐ°ÑÑÐ¸Ð½ÐºÐ¸ Ð¿Ð¾ Ð·Ð°Ð¿ÑÐ¾ÑÑ Ð±Ð¾Ð»Ð¾ÑÐ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76" y="404664"/>
            <a:ext cx="8246624" cy="59046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404664"/>
            <a:ext cx="51125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</a:rPr>
              <a:t>Торфові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поклади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формуються</a:t>
            </a:r>
            <a:r>
              <a:rPr lang="ru-RU" sz="2400" dirty="0">
                <a:solidFill>
                  <a:schemeClr val="bg1"/>
                </a:solidFill>
              </a:rPr>
              <a:t> в </a:t>
            </a:r>
            <a:r>
              <a:rPr lang="ru-RU" sz="2400" dirty="0" err="1">
                <a:solidFill>
                  <a:schemeClr val="bg1"/>
                </a:solidFill>
              </a:rPr>
              <a:t>умовах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перезволоження</a:t>
            </a:r>
            <a:r>
              <a:rPr lang="ru-RU" sz="2400" dirty="0">
                <a:solidFill>
                  <a:schemeClr val="bg1"/>
                </a:solidFill>
              </a:rPr>
              <a:t> та </a:t>
            </a:r>
            <a:r>
              <a:rPr lang="ru-RU" sz="2400" dirty="0" err="1">
                <a:solidFill>
                  <a:schemeClr val="bg1"/>
                </a:solidFill>
              </a:rPr>
              <a:t>недостатнього</a:t>
            </a:r>
            <a:r>
              <a:rPr lang="ru-RU" sz="2400" dirty="0">
                <a:solidFill>
                  <a:schemeClr val="bg1"/>
                </a:solidFill>
              </a:rPr>
              <a:t> доступу </a:t>
            </a:r>
            <a:r>
              <a:rPr lang="ru-RU" sz="2400" dirty="0" err="1">
                <a:solidFill>
                  <a:schemeClr val="bg1"/>
                </a:solidFill>
              </a:rPr>
              <a:t>кисню</a:t>
            </a:r>
            <a:r>
              <a:rPr lang="ru-RU" sz="2400" dirty="0">
                <a:solidFill>
                  <a:schemeClr val="bg1"/>
                </a:solidFill>
              </a:rPr>
              <a:t> при </a:t>
            </a:r>
            <a:r>
              <a:rPr lang="ru-RU" sz="2400" dirty="0" err="1">
                <a:solidFill>
                  <a:schemeClr val="bg1"/>
                </a:solidFill>
              </a:rPr>
              <a:t>заболочуванні</a:t>
            </a:r>
            <a:r>
              <a:rPr lang="ru-RU" sz="2400" dirty="0">
                <a:solidFill>
                  <a:schemeClr val="bg1"/>
                </a:solidFill>
              </a:rPr>
              <a:t> суходолу та </a:t>
            </a:r>
            <a:r>
              <a:rPr lang="ru-RU" sz="2400" dirty="0" err="1">
                <a:solidFill>
                  <a:schemeClr val="bg1"/>
                </a:solidFill>
              </a:rPr>
              <a:t>водойм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chemeClr val="bg1"/>
                </a:solidFill>
              </a:rPr>
              <a:t>Вони </a:t>
            </a:r>
            <a:r>
              <a:rPr lang="ru-RU" sz="2400" dirty="0" err="1">
                <a:solidFill>
                  <a:schemeClr val="bg1"/>
                </a:solidFill>
              </a:rPr>
              <a:t>складаються</a:t>
            </a:r>
            <a:r>
              <a:rPr lang="ru-RU" sz="2400" dirty="0">
                <a:solidFill>
                  <a:schemeClr val="bg1"/>
                </a:solidFill>
              </a:rPr>
              <a:t> з </a:t>
            </a:r>
            <a:r>
              <a:rPr lang="ru-RU" sz="2400" dirty="0" err="1">
                <a:solidFill>
                  <a:schemeClr val="bg1"/>
                </a:solidFill>
              </a:rPr>
              <a:t>декількох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шарів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утворених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рослинними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угрупуваннями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="" xmlns:p14="http://schemas.microsoft.com/office/powerpoint/2010/main" val="16256437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6628"/>
            <a:ext cx="8229600" cy="6172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396628"/>
            <a:ext cx="807524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Торф</a:t>
            </a:r>
            <a:r>
              <a:rPr lang="ru-RU" sz="2800" dirty="0">
                <a:solidFill>
                  <a:schemeClr val="bg1"/>
                </a:solidFill>
              </a:rPr>
              <a:t> - </a:t>
            </a:r>
            <a:r>
              <a:rPr lang="ru-RU" sz="2800" dirty="0" err="1">
                <a:solidFill>
                  <a:schemeClr val="bg1"/>
                </a:solidFill>
              </a:rPr>
              <a:t>це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органогенна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гірська</a:t>
            </a:r>
            <a:r>
              <a:rPr lang="ru-RU" sz="2800" dirty="0">
                <a:solidFill>
                  <a:schemeClr val="bg1"/>
                </a:solidFill>
              </a:rPr>
              <a:t> порода, </a:t>
            </a:r>
            <a:r>
              <a:rPr lang="ru-RU" sz="2800" dirty="0" err="1">
                <a:solidFill>
                  <a:schemeClr val="bg1"/>
                </a:solidFill>
              </a:rPr>
              <a:t>утворена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під</a:t>
            </a:r>
            <a:r>
              <a:rPr lang="ru-RU" sz="2800" dirty="0">
                <a:solidFill>
                  <a:schemeClr val="bg1"/>
                </a:solidFill>
              </a:rPr>
              <a:t> водою при </a:t>
            </a:r>
            <a:r>
              <a:rPr lang="ru-RU" sz="2800" dirty="0" err="1">
                <a:solidFill>
                  <a:schemeClr val="bg1"/>
                </a:solidFill>
              </a:rPr>
              <a:t>нестачі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кисню</a:t>
            </a:r>
            <a:r>
              <a:rPr lang="ru-RU" sz="2800" dirty="0">
                <a:solidFill>
                  <a:schemeClr val="bg1"/>
                </a:solidFill>
              </a:rPr>
              <a:t> з </a:t>
            </a:r>
            <a:r>
              <a:rPr lang="ru-RU" sz="2800" dirty="0" err="1">
                <a:solidFill>
                  <a:schemeClr val="bg1"/>
                </a:solidFill>
              </a:rPr>
              <a:t>відмерлих</a:t>
            </a:r>
            <a:r>
              <a:rPr lang="ru-RU" sz="2800" dirty="0">
                <a:solidFill>
                  <a:schemeClr val="bg1"/>
                </a:solidFill>
              </a:rPr>
              <a:t> і </a:t>
            </a:r>
            <a:r>
              <a:rPr lang="ru-RU" sz="2800" dirty="0" err="1">
                <a:solidFill>
                  <a:schemeClr val="bg1"/>
                </a:solidFill>
              </a:rPr>
              <a:t>неповністю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розкладених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залишків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рослин</a:t>
            </a:r>
            <a:r>
              <a:rPr lang="ru-RU" sz="2800" dirty="0">
                <a:solidFill>
                  <a:schemeClr val="bg1"/>
                </a:solidFill>
              </a:rPr>
              <a:t> з </a:t>
            </a:r>
            <a:r>
              <a:rPr lang="ru-RU" sz="2800" dirty="0" err="1">
                <a:solidFill>
                  <a:schemeClr val="bg1"/>
                </a:solidFill>
              </a:rPr>
              <a:t>домішками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мінеральних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компонентів</a:t>
            </a:r>
            <a:r>
              <a:rPr lang="ru-RU" sz="2800" dirty="0">
                <a:solidFill>
                  <a:schemeClr val="bg1"/>
                </a:solidFill>
              </a:rPr>
              <a:t> до 50 %. </a:t>
            </a:r>
            <a:endParaRPr lang="ru-RU" sz="2800" dirty="0" smtClean="0">
              <a:solidFill>
                <a:schemeClr val="bg1"/>
              </a:solidFill>
            </a:endParaRPr>
          </a:p>
          <a:p>
            <a:endParaRPr lang="ru-RU" sz="2800" dirty="0" smtClean="0">
              <a:solidFill>
                <a:schemeClr val="bg1"/>
              </a:solidFill>
            </a:endParaRPr>
          </a:p>
          <a:p>
            <a:endParaRPr lang="ru-RU" sz="2800" dirty="0">
              <a:solidFill>
                <a:schemeClr val="bg1"/>
              </a:solidFill>
            </a:endParaRPr>
          </a:p>
          <a:p>
            <a:endParaRPr lang="ru-RU" sz="2800" dirty="0" smtClean="0">
              <a:solidFill>
                <a:schemeClr val="bg1"/>
              </a:solidFill>
            </a:endParaRPr>
          </a:p>
          <a:p>
            <a:endParaRPr lang="ru-RU" sz="2800" dirty="0" smtClean="0">
              <a:solidFill>
                <a:schemeClr val="bg1"/>
              </a:solidFill>
            </a:endParaRPr>
          </a:p>
          <a:p>
            <a:endParaRPr lang="ru-RU" sz="2800" dirty="0">
              <a:solidFill>
                <a:schemeClr val="bg1"/>
              </a:solidFill>
            </a:endParaRPr>
          </a:p>
          <a:p>
            <a:endParaRPr lang="ru-RU" sz="2800" dirty="0" smtClean="0"/>
          </a:p>
          <a:p>
            <a:r>
              <a:rPr lang="ru-RU" sz="2800" dirty="0" err="1" smtClean="0"/>
              <a:t>Колір</a:t>
            </a:r>
            <a:r>
              <a:rPr lang="ru-RU" sz="2800" dirty="0" smtClean="0"/>
              <a:t> </a:t>
            </a:r>
            <a:r>
              <a:rPr lang="ru-RU" sz="2800" dirty="0" err="1"/>
              <a:t>його</a:t>
            </a:r>
            <a:r>
              <a:rPr lang="ru-RU" sz="2800" dirty="0"/>
              <a:t> </a:t>
            </a:r>
            <a:r>
              <a:rPr lang="ru-RU" sz="2800" dirty="0" err="1"/>
              <a:t>переважно</a:t>
            </a:r>
            <a:r>
              <a:rPr lang="ru-RU" sz="2800" dirty="0"/>
              <a:t> </a:t>
            </a:r>
            <a:r>
              <a:rPr lang="ru-RU" sz="2800" dirty="0" err="1"/>
              <a:t>бурий</a:t>
            </a:r>
            <a:r>
              <a:rPr lang="ru-RU" sz="2800" dirty="0"/>
              <a:t> та </a:t>
            </a:r>
            <a:r>
              <a:rPr lang="ru-RU" sz="2800" dirty="0" err="1"/>
              <a:t>чорний</a:t>
            </a:r>
            <a:r>
              <a:rPr lang="ru-RU" sz="2800" dirty="0"/>
              <a:t>. </a:t>
            </a:r>
            <a:r>
              <a:rPr lang="ru-RU" sz="2800" dirty="0" err="1"/>
              <a:t>Природна</a:t>
            </a:r>
            <a:r>
              <a:rPr lang="ru-RU" sz="2800" dirty="0"/>
              <a:t> </a:t>
            </a:r>
            <a:r>
              <a:rPr lang="ru-RU" sz="2800" dirty="0" err="1"/>
              <a:t>вологість</a:t>
            </a:r>
            <a:r>
              <a:rPr lang="ru-RU" sz="2800" dirty="0"/>
              <a:t> 75-95%, </a:t>
            </a:r>
            <a:r>
              <a:rPr lang="ru-RU" sz="2800" dirty="0" err="1"/>
              <a:t>вміст</a:t>
            </a:r>
            <a:r>
              <a:rPr lang="ru-RU" sz="2800" dirty="0"/>
              <a:t> </a:t>
            </a:r>
            <a:r>
              <a:rPr lang="ru-RU" sz="2800" dirty="0" err="1"/>
              <a:t>вуглецю</a:t>
            </a:r>
            <a:r>
              <a:rPr lang="ru-RU" sz="2800" dirty="0"/>
              <a:t> 45-66%. Торф є початковою </a:t>
            </a:r>
            <a:r>
              <a:rPr lang="ru-RU" sz="2800" dirty="0" err="1"/>
              <a:t>стадією</a:t>
            </a:r>
            <a:r>
              <a:rPr lang="ru-RU" sz="2800" dirty="0"/>
              <a:t> ряду </a:t>
            </a:r>
            <a:r>
              <a:rPr lang="ru-RU" sz="2800" dirty="0" err="1"/>
              <a:t>гумусових</a:t>
            </a:r>
            <a:r>
              <a:rPr lang="ru-RU" sz="2800" dirty="0"/>
              <a:t> горючих </a:t>
            </a:r>
            <a:r>
              <a:rPr lang="ru-RU" sz="2800" dirty="0" err="1"/>
              <a:t>корисних</a:t>
            </a:r>
            <a:r>
              <a:rPr lang="ru-RU" sz="2800" dirty="0"/>
              <a:t> </a:t>
            </a:r>
            <a:r>
              <a:rPr lang="ru-RU" sz="2800" dirty="0" err="1"/>
              <a:t>копалин</a:t>
            </a:r>
            <a:r>
              <a:rPr lang="ru-RU" sz="2800" dirty="0"/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24893912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other of Cactus\Desktop\du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4908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44008" y="2492896"/>
            <a:ext cx="3898776" cy="4104456"/>
          </a:xfrm>
        </p:spPr>
        <p:txBody>
          <a:bodyPr>
            <a:normAutofit fontScale="85000" lnSpcReduction="20000"/>
          </a:bodyPr>
          <a:lstStyle/>
          <a:p>
            <a:pPr marL="0" indent="457200" algn="just">
              <a:buNone/>
            </a:pPr>
            <a:r>
              <a:rPr lang="uk-UA" dirty="0"/>
              <a:t>Дюни - це видовжені асиметричні пагорби із </a:t>
            </a:r>
            <a:r>
              <a:rPr lang="uk-UA" dirty="0" smtClean="0"/>
              <a:t>заокругленими вершинами </a:t>
            </a:r>
            <a:r>
              <a:rPr lang="uk-UA" dirty="0"/>
              <a:t>та більш пологим </a:t>
            </a:r>
            <a:r>
              <a:rPr lang="uk-UA" dirty="0" err="1"/>
              <a:t>підвітровим</a:t>
            </a:r>
            <a:r>
              <a:rPr lang="uk-UA" dirty="0"/>
              <a:t> схилом. </a:t>
            </a:r>
            <a:r>
              <a:rPr lang="uk-UA" dirty="0" err="1"/>
              <a:t>Навітровий</a:t>
            </a:r>
            <a:r>
              <a:rPr lang="uk-UA" dirty="0"/>
              <a:t> </a:t>
            </a:r>
            <a:r>
              <a:rPr lang="uk-UA" dirty="0" smtClean="0"/>
              <a:t>схил переважно </a:t>
            </a:r>
            <a:r>
              <a:rPr lang="uk-UA" dirty="0"/>
              <a:t>більш крутий (до </a:t>
            </a:r>
            <a:r>
              <a:rPr lang="uk-UA" dirty="0" smtClean="0"/>
              <a:t>350 ). </a:t>
            </a:r>
            <a:r>
              <a:rPr lang="uk-UA" dirty="0"/>
              <a:t>Утворюються дюни на берегах морів, озер </a:t>
            </a:r>
            <a:r>
              <a:rPr lang="uk-UA" dirty="0" smtClean="0"/>
              <a:t>і рік</a:t>
            </a:r>
            <a:r>
              <a:rPr lang="uk-UA" dirty="0"/>
              <a:t>. Їх висота коливається від 5 до 30 м, досягаючи часом 100-200 і навіть </a:t>
            </a:r>
            <a:r>
              <a:rPr lang="uk-UA" dirty="0" smtClean="0"/>
              <a:t>500 м</a:t>
            </a:r>
            <a:r>
              <a:rPr lang="uk-UA" dirty="0"/>
              <a:t>. В поперечному перерізі вони мають асиметричну будову.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86208" y="980728"/>
            <a:ext cx="8229600" cy="1219200"/>
          </a:xfrm>
        </p:spPr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3600" b="1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Дюни</a:t>
            </a:r>
            <a:endParaRPr lang="uk-UA" sz="3600" b="1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455998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ÐÐ°ÑÑÐ¸Ð½ÐºÐ¸ Ð¿Ð¾ Ð·Ð°Ð¿ÑÐ¾ÑÑ Ð±Ð¾Ð»Ð¾ÑÐ¾ Ð¸ ÑÐ¾ÑÑ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31" y="548680"/>
            <a:ext cx="8295355" cy="58817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691884" y="980728"/>
            <a:ext cx="307626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При </a:t>
            </a:r>
            <a:r>
              <a:rPr lang="ru-RU" sz="2400" dirty="0" err="1"/>
              <a:t>подальшому</a:t>
            </a:r>
            <a:r>
              <a:rPr lang="ru-RU" sz="2400" dirty="0"/>
              <a:t> </a:t>
            </a:r>
            <a:r>
              <a:rPr lang="ru-RU" sz="2400" dirty="0" err="1"/>
              <a:t>захороненні</a:t>
            </a:r>
            <a:r>
              <a:rPr lang="ru-RU" sz="2400" dirty="0"/>
              <a:t> </a:t>
            </a:r>
            <a:r>
              <a:rPr lang="ru-RU" sz="2400" dirty="0" err="1"/>
              <a:t>пластів</a:t>
            </a:r>
            <a:r>
              <a:rPr lang="ru-RU" sz="2400" dirty="0"/>
              <a:t> торфу, вони </a:t>
            </a:r>
            <a:r>
              <a:rPr lang="ru-RU" sz="2400" dirty="0" err="1"/>
              <a:t>попадають</a:t>
            </a:r>
            <a:r>
              <a:rPr lang="ru-RU" sz="2400" dirty="0"/>
              <a:t> в зону </a:t>
            </a:r>
            <a:r>
              <a:rPr lang="ru-RU" sz="2400" dirty="0" err="1"/>
              <a:t>підвищеного</a:t>
            </a:r>
            <a:r>
              <a:rPr lang="ru-RU" sz="2400" dirty="0"/>
              <a:t> </a:t>
            </a:r>
            <a:r>
              <a:rPr lang="ru-RU" sz="2400" dirty="0" err="1"/>
              <a:t>тиску</a:t>
            </a:r>
            <a:r>
              <a:rPr lang="ru-RU" sz="2400" dirty="0"/>
              <a:t> й </a:t>
            </a:r>
            <a:r>
              <a:rPr lang="ru-RU" sz="2400" dirty="0" err="1"/>
              <a:t>температури</a:t>
            </a:r>
            <a:r>
              <a:rPr lang="ru-RU" sz="2400" dirty="0"/>
              <a:t>. </a:t>
            </a:r>
            <a:endParaRPr lang="ru-RU" sz="2400" dirty="0" smtClean="0"/>
          </a:p>
          <a:p>
            <a:r>
              <a:rPr lang="ru-RU" sz="2400" dirty="0" smtClean="0"/>
              <a:t>Торф </a:t>
            </a:r>
            <a:r>
              <a:rPr lang="ru-RU" sz="2400" dirty="0" err="1"/>
              <a:t>ущільнюється</a:t>
            </a:r>
            <a:r>
              <a:rPr lang="ru-RU" sz="2400" dirty="0"/>
              <a:t>, в </a:t>
            </a:r>
            <a:r>
              <a:rPr lang="ru-RU" sz="2400" dirty="0" err="1"/>
              <a:t>ньому</a:t>
            </a:r>
            <a:r>
              <a:rPr lang="ru-RU" sz="2400" dirty="0"/>
              <a:t> </a:t>
            </a:r>
            <a:r>
              <a:rPr lang="ru-RU" sz="2400" dirty="0" err="1"/>
              <a:t>збільшується</a:t>
            </a:r>
            <a:r>
              <a:rPr lang="ru-RU" sz="2400" dirty="0"/>
              <a:t> </a:t>
            </a:r>
            <a:r>
              <a:rPr lang="ru-RU" sz="2400" dirty="0" err="1"/>
              <a:t>вміст</a:t>
            </a:r>
            <a:r>
              <a:rPr lang="ru-RU" sz="2400" dirty="0"/>
              <a:t> </a:t>
            </a:r>
            <a:r>
              <a:rPr lang="ru-RU" sz="2400" dirty="0" err="1"/>
              <a:t>вуглецю</a:t>
            </a:r>
            <a:r>
              <a:rPr lang="ru-RU" sz="2400" dirty="0"/>
              <a:t>, </a:t>
            </a:r>
            <a:r>
              <a:rPr lang="ru-RU" sz="2400" dirty="0" err="1"/>
              <a:t>знижується</a:t>
            </a:r>
            <a:r>
              <a:rPr lang="ru-RU" sz="2400" dirty="0"/>
              <a:t> </a:t>
            </a:r>
            <a:r>
              <a:rPr lang="ru-RU" sz="2400" dirty="0" err="1"/>
              <a:t>кількість</a:t>
            </a:r>
            <a:r>
              <a:rPr lang="ru-RU" sz="2400" dirty="0"/>
              <a:t> </a:t>
            </a:r>
            <a:r>
              <a:rPr lang="ru-RU" sz="2400" dirty="0" err="1"/>
              <a:t>кисню</a:t>
            </a:r>
            <a:r>
              <a:rPr lang="ru-RU" sz="2400" dirty="0"/>
              <a:t> і </a:t>
            </a:r>
            <a:r>
              <a:rPr lang="ru-RU" sz="2400" dirty="0" err="1"/>
              <a:t>водню</a:t>
            </a:r>
            <a:r>
              <a:rPr lang="ru-RU" sz="2400" dirty="0"/>
              <a:t>. В </a:t>
            </a:r>
            <a:r>
              <a:rPr lang="ru-RU" sz="2400" dirty="0" err="1"/>
              <a:t>результаті</a:t>
            </a:r>
            <a:r>
              <a:rPr lang="ru-RU" sz="2400" dirty="0"/>
              <a:t> </a:t>
            </a:r>
            <a:r>
              <a:rPr lang="ru-RU" sz="2400" dirty="0" err="1"/>
              <a:t>утворюється</a:t>
            </a:r>
            <a:r>
              <a:rPr lang="ru-RU" sz="2400" dirty="0"/>
              <a:t> </a:t>
            </a:r>
            <a:r>
              <a:rPr lang="ru-RU" sz="2400" dirty="0" err="1"/>
              <a:t>лігніт</a:t>
            </a:r>
            <a:r>
              <a:rPr lang="ru-RU" sz="2400" dirty="0"/>
              <a:t> </a:t>
            </a:r>
            <a:r>
              <a:rPr lang="ru-RU" sz="2400" dirty="0" err="1"/>
              <a:t>або</a:t>
            </a:r>
            <a:r>
              <a:rPr lang="ru-RU" sz="2400" dirty="0"/>
              <a:t> буре </a:t>
            </a:r>
            <a:r>
              <a:rPr lang="ru-RU" sz="2400" dirty="0" err="1"/>
              <a:t>вугілля</a:t>
            </a:r>
            <a:r>
              <a:rPr lang="ru-RU" sz="2400" dirty="0"/>
              <a:t>.</a:t>
            </a:r>
          </a:p>
        </p:txBody>
      </p:sp>
      <p:pic>
        <p:nvPicPr>
          <p:cNvPr id="23558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81" y="1139915"/>
            <a:ext cx="5024118" cy="4699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ÐÐ°ÑÑÐ¸Ð½ÐºÐ¸ Ð¿Ð¾ Ð·Ð°Ð¿ÑÐ¾ÑÑ Ð±ÑÑÑÐ¹ ÑÐ³Ð¾Ð»Ñ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92" y="1139915"/>
            <a:ext cx="5098198" cy="46992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033905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125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4578" name="Picture 2" descr="ÐÐ°ÑÑÐ¸Ð½ÐºÐ¸ Ð¿Ð¾ Ð·Ð°Ð¿ÑÐ¾ÑÑ Ð±Ð¾Ð»Ð¾ÑÐ¾ Ð¸ ÑÐ³Ð¾Ð»Ñ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21814"/>
            <a:ext cx="8229600" cy="56883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688308"/>
            <a:ext cx="80752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Подальше </a:t>
            </a:r>
            <a:r>
              <a:rPr lang="ru-RU" sz="2400" dirty="0" err="1">
                <a:solidFill>
                  <a:schemeClr val="bg1"/>
                </a:solidFill>
              </a:rPr>
              <a:t>опускання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пластів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призводить</a:t>
            </a:r>
            <a:r>
              <a:rPr lang="ru-RU" sz="2400" dirty="0">
                <a:solidFill>
                  <a:schemeClr val="bg1"/>
                </a:solidFill>
              </a:rPr>
              <a:t> до </a:t>
            </a:r>
            <a:r>
              <a:rPr lang="ru-RU" sz="2400" dirty="0" err="1">
                <a:solidFill>
                  <a:schemeClr val="bg1"/>
                </a:solidFill>
              </a:rPr>
              <a:t>ще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більшої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метаморфізації</a:t>
            </a:r>
            <a:r>
              <a:rPr lang="ru-RU" sz="2400" dirty="0">
                <a:solidFill>
                  <a:schemeClr val="bg1"/>
                </a:solidFill>
              </a:rPr>
              <a:t> початкового продукту</a:t>
            </a:r>
            <a:r>
              <a:rPr lang="ru-RU" sz="2400" dirty="0" smtClean="0">
                <a:solidFill>
                  <a:schemeClr val="bg1"/>
                </a:solidFill>
              </a:rPr>
              <a:t>. </a:t>
            </a:r>
            <a:r>
              <a:rPr lang="ru-RU" sz="2400" dirty="0" err="1">
                <a:solidFill>
                  <a:schemeClr val="bg1"/>
                </a:solidFill>
              </a:rPr>
              <a:t>Розвивається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неухильне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ущільнення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речовини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збільшується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вміст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вуглецю</a:t>
            </a:r>
            <a:r>
              <a:rPr lang="ru-RU" sz="2400" dirty="0">
                <a:solidFill>
                  <a:schemeClr val="bg1"/>
                </a:solidFill>
              </a:rPr>
              <a:t> з </a:t>
            </a:r>
            <a:r>
              <a:rPr lang="ru-RU" sz="2400" dirty="0" err="1">
                <a:solidFill>
                  <a:schemeClr val="bg1"/>
                </a:solidFill>
              </a:rPr>
              <a:t>одночасним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зменшенням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кисню</a:t>
            </a:r>
            <a:r>
              <a:rPr lang="ru-RU" sz="2400" dirty="0">
                <a:solidFill>
                  <a:schemeClr val="bg1"/>
                </a:solidFill>
              </a:rPr>
              <a:t> і </a:t>
            </a:r>
            <a:r>
              <a:rPr lang="ru-RU" sz="2400" dirty="0" err="1">
                <a:solidFill>
                  <a:schemeClr val="bg1"/>
                </a:solidFill>
              </a:rPr>
              <a:t>водню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chemeClr val="bg1"/>
                </a:solidFill>
              </a:rPr>
              <a:t>При </a:t>
            </a:r>
            <a:r>
              <a:rPr lang="ru-RU" sz="2400" dirty="0" err="1">
                <a:solidFill>
                  <a:schemeClr val="bg1"/>
                </a:solidFill>
              </a:rPr>
              <a:t>цьому</a:t>
            </a:r>
            <a:r>
              <a:rPr lang="ru-RU" sz="2400" dirty="0">
                <a:solidFill>
                  <a:schemeClr val="bg1"/>
                </a:solidFill>
              </a:rPr>
              <a:t> буре </a:t>
            </a:r>
            <a:r>
              <a:rPr lang="ru-RU" sz="2400" dirty="0" err="1">
                <a:solidFill>
                  <a:schemeClr val="bg1"/>
                </a:solidFill>
              </a:rPr>
              <a:t>вугілля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перетворюється</a:t>
            </a:r>
            <a:r>
              <a:rPr lang="ru-RU" sz="2400" dirty="0">
                <a:solidFill>
                  <a:schemeClr val="bg1"/>
                </a:solidFill>
              </a:rPr>
              <a:t> в </a:t>
            </a:r>
            <a:r>
              <a:rPr lang="ru-RU" sz="2400" dirty="0" err="1">
                <a:solidFill>
                  <a:schemeClr val="bg1"/>
                </a:solidFill>
              </a:rPr>
              <a:t>кам'яне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потім</a:t>
            </a:r>
            <a:r>
              <a:rPr lang="ru-RU" sz="2400" dirty="0">
                <a:solidFill>
                  <a:schemeClr val="bg1"/>
                </a:solidFill>
              </a:rPr>
              <a:t> - в </a:t>
            </a:r>
            <a:r>
              <a:rPr lang="ru-RU" sz="2400" dirty="0" err="1">
                <a:solidFill>
                  <a:schemeClr val="bg1"/>
                </a:solidFill>
              </a:rPr>
              <a:t>напівантрацит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який</a:t>
            </a:r>
            <a:r>
              <a:rPr lang="ru-RU" sz="2400" dirty="0">
                <a:solidFill>
                  <a:schemeClr val="bg1"/>
                </a:solidFill>
              </a:rPr>
              <a:t> в </a:t>
            </a:r>
            <a:r>
              <a:rPr lang="ru-RU" sz="2400" dirty="0" err="1">
                <a:solidFill>
                  <a:schemeClr val="bg1"/>
                </a:solidFill>
              </a:rPr>
              <a:t>подальшому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переформовується</a:t>
            </a:r>
            <a:r>
              <a:rPr lang="ru-RU" sz="2400" dirty="0">
                <a:solidFill>
                  <a:schemeClr val="bg1"/>
                </a:solidFill>
              </a:rPr>
              <a:t> в антрацит. </a:t>
            </a:r>
          </a:p>
        </p:txBody>
      </p:sp>
      <p:pic>
        <p:nvPicPr>
          <p:cNvPr id="24580" name="Picture 4" descr="ÐÐ°ÑÑÐ¸Ð½ÐºÐ¸ Ð¿Ð¾ Ð·Ð°Ð¿ÑÐ¾ÑÑ ÑÐ³Ð¾Ð»Ñ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84" y="3431149"/>
            <a:ext cx="4853995" cy="27789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431148"/>
            <a:ext cx="4186808" cy="2739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ÐÐ°ÑÑÐ¸Ð½ÐºÐ¸ Ð¿Ð¾ Ð·Ð°Ð¿ÑÐ¾ÑÑ Ð°Ð½ÑÑÐ°ÑÐ¸Ñ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84" y="3419608"/>
            <a:ext cx="8229600" cy="3010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15773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18" y="548680"/>
            <a:ext cx="8229600" cy="58666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39555" y="572636"/>
            <a:ext cx="67790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</a:rPr>
              <a:t>Процес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перетворення</a:t>
            </a:r>
            <a:r>
              <a:rPr lang="ru-RU" sz="2400" dirty="0">
                <a:solidFill>
                  <a:schemeClr val="bg1"/>
                </a:solidFill>
              </a:rPr>
              <a:t> торфу в </a:t>
            </a:r>
            <a:r>
              <a:rPr lang="ru-RU" sz="2400" dirty="0" err="1">
                <a:solidFill>
                  <a:schemeClr val="bg1"/>
                </a:solidFill>
              </a:rPr>
              <a:t>кам'яне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вугілля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отримав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назву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вуглефікації</a:t>
            </a:r>
            <a:r>
              <a:rPr lang="ru-RU" sz="2400" dirty="0" smtClean="0">
                <a:solidFill>
                  <a:schemeClr val="bg1"/>
                </a:solidFill>
              </a:rPr>
              <a:t>. </a:t>
            </a:r>
          </a:p>
          <a:p>
            <a:r>
              <a:rPr lang="ru-RU" sz="2400" dirty="0" err="1" smtClean="0">
                <a:solidFill>
                  <a:schemeClr val="bg1"/>
                </a:solidFill>
              </a:rPr>
              <a:t>Кінцевою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його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стадією</a:t>
            </a:r>
            <a:r>
              <a:rPr lang="ru-RU" sz="2400" dirty="0">
                <a:solidFill>
                  <a:schemeClr val="bg1"/>
                </a:solidFill>
              </a:rPr>
              <a:t> є </a:t>
            </a:r>
            <a:r>
              <a:rPr lang="ru-RU" sz="2400" dirty="0" err="1">
                <a:solidFill>
                  <a:schemeClr val="bg1"/>
                </a:solidFill>
              </a:rPr>
              <a:t>утворення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графіту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chemeClr val="bg1"/>
                </a:solidFill>
              </a:rPr>
              <a:t>Сам </a:t>
            </a:r>
            <a:r>
              <a:rPr lang="ru-RU" sz="2400" dirty="0" err="1">
                <a:solidFill>
                  <a:schemeClr val="bg1"/>
                </a:solidFill>
              </a:rPr>
              <a:t>процес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перетворення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вугілля</a:t>
            </a:r>
            <a:r>
              <a:rPr lang="ru-RU" sz="2400" dirty="0">
                <a:solidFill>
                  <a:schemeClr val="bg1"/>
                </a:solidFill>
              </a:rPr>
              <a:t> у </a:t>
            </a:r>
            <a:r>
              <a:rPr lang="ru-RU" sz="2400" dirty="0" err="1">
                <a:solidFill>
                  <a:schemeClr val="bg1"/>
                </a:solidFill>
              </a:rPr>
              <a:t>графіт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називається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графітизацією</a:t>
            </a:r>
            <a:r>
              <a:rPr lang="ru-RU" sz="24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5604" name="Picture 4" descr="ÐÐ°ÑÑÐ¸Ð½ÐºÐ¸ Ð¿Ð¾ Ð·Ð°Ð¿ÑÐ¾ÑÑ Ð³ÑÐ°ÑÐ¸Ñ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18" y="2535584"/>
            <a:ext cx="7060564" cy="38797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="" xmlns:p14="http://schemas.microsoft.com/office/powerpoint/2010/main" val="16785763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340768"/>
            <a:ext cx="8147248" cy="2592288"/>
          </a:xfrm>
        </p:spPr>
        <p:txBody>
          <a:bodyPr>
            <a:normAutofit/>
          </a:bodyPr>
          <a:lstStyle/>
          <a:p>
            <a:pPr algn="ctr"/>
            <a:r>
              <a:rPr lang="ru-RU" sz="6000" dirty="0" err="1" smtClean="0"/>
              <a:t>Дякую</a:t>
            </a:r>
            <a:r>
              <a:rPr lang="ru-RU" sz="6000" dirty="0" smtClean="0"/>
              <a:t> за </a:t>
            </a:r>
            <a:r>
              <a:rPr lang="ru-RU" sz="6000" dirty="0" err="1" smtClean="0"/>
              <a:t>увагу</a:t>
            </a:r>
            <a:r>
              <a:rPr lang="ru-RU" sz="6000" dirty="0" smtClean="0"/>
              <a:t>!</a:t>
            </a:r>
            <a:endParaRPr lang="ru-RU" sz="6000" dirty="0"/>
          </a:p>
        </p:txBody>
      </p:sp>
    </p:spTree>
    <p:extLst>
      <p:ext uri="{BB962C8B-B14F-4D97-AF65-F5344CB8AC3E}">
        <p14:creationId xmlns="" xmlns:p14="http://schemas.microsoft.com/office/powerpoint/2010/main" val="36292740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1056</TotalTime>
  <Words>3715</Words>
  <Application>Microsoft Office PowerPoint</Application>
  <PresentationFormat>Экран (4:3)</PresentationFormat>
  <Paragraphs>268</Paragraphs>
  <Slides>93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93</vt:i4>
      </vt:variant>
    </vt:vector>
  </HeadingPairs>
  <TitlesOfParts>
    <vt:vector size="94" baseType="lpstr">
      <vt:lpstr>Бумажная</vt:lpstr>
      <vt:lpstr> Тема: «ГЕОЛОГІЧНА ДІЯЛЬНІСТЬ ВІТРУ. ПРОЦЕСИ ТА ЕОЛОВІ ФОРМИ РЕЛЬЄФУ. КРИОГЕННІ ПРОЦЕСИ І БАГАТОРІЧНА МЕРЗЛОТА» </vt:lpstr>
      <vt:lpstr>ЗМІСТ</vt:lpstr>
      <vt:lpstr>Геологічна діяльність вітру.</vt:lpstr>
      <vt:lpstr>Слайд 4</vt:lpstr>
      <vt:lpstr>Слайд 5</vt:lpstr>
      <vt:lpstr>Слайд 6</vt:lpstr>
      <vt:lpstr>Слайд 7</vt:lpstr>
      <vt:lpstr>Пагорби</vt:lpstr>
      <vt:lpstr>Дюни</vt:lpstr>
      <vt:lpstr>Бархани</vt:lpstr>
      <vt:lpstr>Такіри</vt:lpstr>
      <vt:lpstr>Слайд 12</vt:lpstr>
      <vt:lpstr>Льос</vt:lpstr>
      <vt:lpstr>Блюдця степові</vt:lpstr>
      <vt:lpstr>Поди</vt:lpstr>
      <vt:lpstr>Слайд 16</vt:lpstr>
      <vt:lpstr>Геологічна діяльність снігу і льоду.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Кучеряві скелі</vt:lpstr>
      <vt:lpstr>Слайд 30</vt:lpstr>
      <vt:lpstr>Схема співвідношення льодовикових і водно льодовикових форм</vt:lpstr>
      <vt:lpstr>Слайд 32</vt:lpstr>
      <vt:lpstr>Слайд 33</vt:lpstr>
      <vt:lpstr>Слайд 34</vt:lpstr>
      <vt:lpstr>Слайд 35</vt:lpstr>
      <vt:lpstr>Світовий  океан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Дякую за увагу!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Індивідуальне завдання з дисципліни «Геологія»  Тема: «ГЕОЛОГІЧНА ДІЯЛЬНІСТЬ ВІТРУ. ПРОЦЕСИ ТА ЕОЛОВІ ФОРМИ РЕЛЬЄФУ. КРИОГЕННІ ПРОЦЕСИ І БАГАТОРІЧНА МЕРЗЛОТА» </dc:title>
  <dc:creator>Mother of Cactus</dc:creator>
  <cp:lastModifiedBy>Пользователь Windows</cp:lastModifiedBy>
  <cp:revision>93</cp:revision>
  <dcterms:created xsi:type="dcterms:W3CDTF">2018-04-17T17:58:01Z</dcterms:created>
  <dcterms:modified xsi:type="dcterms:W3CDTF">2020-04-02T13:23:38Z</dcterms:modified>
</cp:coreProperties>
</file>