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9" r:id="rId5"/>
    <p:sldId id="263" r:id="rId6"/>
    <p:sldId id="262" r:id="rId7"/>
    <p:sldId id="257" r:id="rId8"/>
    <p:sldId id="258" r:id="rId9"/>
    <p:sldId id="264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704BD-3234-4B99-8CDD-1321FCA9D5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F3643D-FF28-4D94-AF33-594BE783F5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B1635-DD05-4651-B17E-DBFF2DAE5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FB77F-38F5-4367-A6D0-33C81F352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92407-4A95-4AB4-A75E-BADDE2F2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4112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5C5632-F803-4EBC-9E5E-BC9F92EA9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07967E-9074-48D5-B6CC-966A61C88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1A084-FE89-4980-891B-B24413A9C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362CB9-AE2B-4B7C-B285-B32FDAE2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192C8B-9CCD-4DA7-B70A-318D00796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729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9FB533-0F8A-4176-9331-7623ECAF5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43E18B-0913-4523-A1DB-F830E1435D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C4F57A-E208-40FF-9D4B-8A7A68D2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E08482-2EF5-4E92-B8E4-35031ABA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831492-9FB5-4CEE-9220-7B84C6D31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129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3F849-8FFA-491E-A852-491EFBB2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22CE5F-1264-4228-9696-2098250F2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78281-0025-4E07-8B41-CFD4AF7BE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27B64-4E27-4260-B491-0BBAC1FC7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A90DB4-CA4B-4F05-A4DF-398F3B26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06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5A3E0-FB9E-4A9E-ABAC-1D32141F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EC4B70-EA1A-4932-8A41-4185548F4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101BD2-3841-4C1C-B92B-C0C86C92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A79995-8D86-4E5F-B989-22D581CCA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FC7EF7-7F99-45FA-BF79-F0CD45E80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0690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C012AF-DB53-4BC2-A4C9-8B0D7AE8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034FB9-A70D-45C9-B7AB-787A6DF0C4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59EA69-3595-41B3-A069-DC087FD76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CBA13C-1259-4625-89DA-C68CA78D1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2340FE-43A3-4043-9585-A69A61F8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BA760-0C82-4B5D-A32E-F8A8A3236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4933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B2815F-EC6C-4CF5-9E33-5DD785430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36F8FF-FA45-459A-8BE5-73B3D038D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FC4B23-B3B9-4E87-8EF5-425AA5641B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8359B5C-5936-4B61-9034-A537D0EBF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579372-D4A6-45E6-980E-395F8A225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E571729-0E68-4EE6-83F9-53C333AA4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BC7A506-C157-4F32-9315-5C22FC9E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302BA8-F8AA-477D-8F4E-4E019CE7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3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06474F-637C-4D47-948F-2CF5C7683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A76CBAB-91CE-4D8D-8B09-56BEEE63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826B4B-6CE2-4750-A004-6988A611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C67273-2415-453A-8259-B965435C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79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44962-509B-43A7-8FCA-4E33BF60A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2C59D8-7510-4D3A-90DF-C5D70E3DD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E3B48B-77C6-4182-97F3-E0A750D2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79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C5BDB3-11F8-47B2-B54B-7EB03C26C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01EB06-0F36-415D-AC6B-0430B1947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8C9306-8124-4E1B-80ED-4F32C6DF6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74988-E3DE-435F-9EF4-6515C2C4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1C6A9E-9B76-4992-AAFB-D16917A99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463E53-31E2-4398-AC5A-91DA3E35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958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68DA5-3B0D-427C-AD61-DE73C7294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5A545A-DA14-485E-8176-515073E8D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27F98E-B472-45B7-9DE3-69A98B252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A3CB4-5635-40C8-8D68-B51B7ECB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96D28E-1DBC-41C8-8FE0-DA2E3B6B1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09C20-A0F8-433C-96F0-6661AAAC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5016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04A062-60CE-4069-AA31-19FEC289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066E6-A1B9-48F4-934E-B7216B397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79C19-830E-48BB-A243-6ACEEA4D03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F04D9-2BB0-4BF5-85BF-7F2D406F19EE}" type="datetimeFigureOut">
              <a:rPr lang="ru-UA" smtClean="0"/>
              <a:t>13.09.2022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C7356-26D6-43A4-8B09-D0829B9AA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28566-81B1-420E-9B00-81DAE4006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44EE1-90E0-49FD-A4C3-389D626C94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3314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62EFC-790E-4881-9E77-3654299ED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3171"/>
            <a:ext cx="9144000" cy="2387600"/>
          </a:xfrm>
        </p:spPr>
        <p:txBody>
          <a:bodyPr/>
          <a:lstStyle/>
          <a:p>
            <a:r>
              <a:rPr lang="uk-UA" b="1" dirty="0"/>
              <a:t>Бактеріальна хромосома:  структура та реплікація</a:t>
            </a:r>
            <a:r>
              <a:rPr lang="uk-UA" dirty="0"/>
              <a:t> </a:t>
            </a:r>
            <a:endParaRPr lang="ru-UA" dirty="0"/>
          </a:p>
        </p:txBody>
      </p:sp>
      <p:pic>
        <p:nvPicPr>
          <p:cNvPr id="1026" name="Picture 2" descr="Bacterial genome - Labster Theory">
            <a:extLst>
              <a:ext uri="{FF2B5EF4-FFF2-40B4-BE49-F238E27FC236}">
                <a16:creationId xmlns:a16="http://schemas.microsoft.com/office/drawing/2014/main" id="{F61EBAC9-B130-4768-92F0-C6EFDDC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693" y="2373212"/>
            <a:ext cx="48768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hapter 13: Concept 13.2">
            <a:extLst>
              <a:ext uri="{FF2B5EF4-FFF2-40B4-BE49-F238E27FC236}">
                <a16:creationId xmlns:a16="http://schemas.microsoft.com/office/drawing/2014/main" id="{A7F81608-B606-407F-BB53-476FD3E41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659" y="4022726"/>
            <a:ext cx="261937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9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B3B8940-ECA3-4290-8266-07400C086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772" y="3812926"/>
            <a:ext cx="4459224" cy="2475579"/>
          </a:xfrm>
        </p:spPr>
        <p:txBody>
          <a:bodyPr>
            <a:normAutofit/>
          </a:bodyPr>
          <a:lstStyle/>
          <a:p>
            <a:r>
              <a:rPr lang="uk-UA" dirty="0"/>
              <a:t>Геном </a:t>
            </a:r>
            <a:r>
              <a:rPr lang="uk-UA" i="1" dirty="0"/>
              <a:t>E. </a:t>
            </a:r>
            <a:r>
              <a:rPr lang="uk-UA" dirty="0" err="1"/>
              <a:t>coli</a:t>
            </a:r>
            <a:r>
              <a:rPr lang="uk-UA" dirty="0"/>
              <a:t> представлений однією циркулярною молекулою ДНК довжиною 4,6 мільйонів пар основ. </a:t>
            </a:r>
            <a:endParaRPr lang="ru-UA" dirty="0"/>
          </a:p>
        </p:txBody>
      </p:sp>
      <p:pic>
        <p:nvPicPr>
          <p:cNvPr id="5122" name="Picture 2" descr="How to become a uropathogen: Comparative genomic analysis of  extraintestinal pathogenic Escherichia coli strains | PNAS">
            <a:extLst>
              <a:ext uri="{FF2B5EF4-FFF2-40B4-BE49-F238E27FC236}">
                <a16:creationId xmlns:a16="http://schemas.microsoft.com/office/drawing/2014/main" id="{3D1DA8D8-A3D8-4395-B6A3-8BBBC38C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36" y="695745"/>
            <a:ext cx="5179874" cy="533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ишечная палочка устраняет конкурентов, пробуждая спящие в них вирусы —  Naked Science">
            <a:extLst>
              <a:ext uri="{FF2B5EF4-FFF2-40B4-BE49-F238E27FC236}">
                <a16:creationId xmlns:a16="http://schemas.microsoft.com/office/drawing/2014/main" id="{781EB610-8208-4F41-9360-1FEEE9735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723" y="69574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7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BE53043-FADD-4AE7-BEA1-30792A0BB9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2" y="206944"/>
            <a:ext cx="3545305" cy="295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4343752-90A5-4625-8699-1D13CC67AF45}"/>
              </a:ext>
            </a:extLst>
          </p:cNvPr>
          <p:cNvSpPr/>
          <p:nvPr/>
        </p:nvSpPr>
        <p:spPr>
          <a:xfrm>
            <a:off x="4411579" y="1053384"/>
            <a:ext cx="72349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Mycoplasma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genitalium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збудник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урогенитального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міксоплазмозу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внутрішньоклітинний паразит без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клітиннох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стінки. Як наслідок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паразитарності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 має дуже малий геном – близько 580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т.п.н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5DDEC9-D60D-4D38-8930-BCE5D17F62D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0" t="25086" r="34965" b="22691"/>
          <a:stretch/>
        </p:blipFill>
        <p:spPr bwMode="auto">
          <a:xfrm>
            <a:off x="8501714" y="3637413"/>
            <a:ext cx="3177540" cy="2534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5FD362-444B-47D7-BFB8-05E22493A434}"/>
              </a:ext>
            </a:extLst>
          </p:cNvPr>
          <p:cNvSpPr/>
          <p:nvPr/>
        </p:nvSpPr>
        <p:spPr>
          <a:xfrm>
            <a:off x="930442" y="4304709"/>
            <a:ext cx="7234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Bradyrhizobium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japonicum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вид бульбочкових </a:t>
            </a:r>
            <a:r>
              <a:rPr lang="uk-UA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азотфіксаторів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</a:rPr>
              <a:t>, симбіонт сої. Має один з найбільш великих геномів серед бактерій – близько 9-10 млн в залежності від штаму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5268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rganization and segregation of bacterial chromosomes | Nature Reviews  Genetics">
            <a:extLst>
              <a:ext uri="{FF2B5EF4-FFF2-40B4-BE49-F238E27FC236}">
                <a16:creationId xmlns:a16="http://schemas.microsoft.com/office/drawing/2014/main" id="{F60DBBD7-2374-48DD-AC32-622AA2D89E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" b="61625"/>
          <a:stretch/>
        </p:blipFill>
        <p:spPr bwMode="auto">
          <a:xfrm>
            <a:off x="659784" y="1974974"/>
            <a:ext cx="4634698" cy="246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7D35B6B-9951-4534-8958-7FC86457ABBF}"/>
              </a:ext>
            </a:extLst>
          </p:cNvPr>
          <p:cNvPicPr/>
          <p:nvPr/>
        </p:nvPicPr>
        <p:blipFill rotWithShape="1">
          <a:blip r:embed="rId3"/>
          <a:srcRect l="44053" t="53478" r="32021" b="12894"/>
          <a:stretch/>
        </p:blipFill>
        <p:spPr bwMode="auto">
          <a:xfrm>
            <a:off x="4157279" y="4479790"/>
            <a:ext cx="2438400" cy="19278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9A10EC-BE51-422D-B35A-69430E7C5616}"/>
              </a:ext>
            </a:extLst>
          </p:cNvPr>
          <p:cNvSpPr txBox="1"/>
          <p:nvPr/>
        </p:nvSpPr>
        <p:spPr>
          <a:xfrm>
            <a:off x="399495" y="103433"/>
            <a:ext cx="6489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Бактеріальна хромосома має вторинну структуру</a:t>
            </a:r>
            <a:endParaRPr lang="ru-UA" sz="3200" dirty="0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1032BF-22D0-412C-9FC3-328B29B5D7C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2" t="23945" r="23934" b="7639"/>
          <a:stretch/>
        </p:blipFill>
        <p:spPr bwMode="auto">
          <a:xfrm>
            <a:off x="7106653" y="202916"/>
            <a:ext cx="4425563" cy="4724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D63A0D-840A-46C0-81CA-432B037F40D6}"/>
              </a:ext>
            </a:extLst>
          </p:cNvPr>
          <p:cNvSpPr txBox="1"/>
          <p:nvPr/>
        </p:nvSpPr>
        <p:spPr>
          <a:xfrm>
            <a:off x="1340252" y="50089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PAN</a:t>
            </a:r>
            <a:r>
              <a:rPr lang="uk-UA" sz="3200" b="1" dirty="0">
                <a:solidFill>
                  <a:srgbClr val="FF0000"/>
                </a:solidFill>
              </a:rPr>
              <a:t> -білки</a:t>
            </a:r>
            <a:endParaRPr lang="ru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B9DBE7-8EF5-4C3A-AE50-6F9078DCCF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82" t="20453" r="51651" b="7314"/>
          <a:stretch/>
        </p:blipFill>
        <p:spPr>
          <a:xfrm>
            <a:off x="7712445" y="312313"/>
            <a:ext cx="3728622" cy="59958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43E3815-16B4-4718-AA5F-26CB65D8E03F}"/>
              </a:ext>
            </a:extLst>
          </p:cNvPr>
          <p:cNvSpPr txBox="1"/>
          <p:nvPr/>
        </p:nvSpPr>
        <p:spPr>
          <a:xfrm>
            <a:off x="976081" y="3681135"/>
            <a:ext cx="55146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Розмноження бактерій – бінарний поділ</a:t>
            </a:r>
          </a:p>
          <a:p>
            <a:endParaRPr lang="uk-UA" sz="3200" b="1" dirty="0">
              <a:solidFill>
                <a:srgbClr val="FF0000"/>
              </a:solidFill>
            </a:endParaRPr>
          </a:p>
          <a:p>
            <a:r>
              <a:rPr lang="uk-UA" sz="3200" b="1" dirty="0">
                <a:solidFill>
                  <a:srgbClr val="FF0000"/>
                </a:solidFill>
              </a:rPr>
              <a:t>Реплікація - </a:t>
            </a:r>
            <a:r>
              <a:rPr lang="uk-UA" sz="3200" b="1" dirty="0" err="1">
                <a:solidFill>
                  <a:srgbClr val="FF0000"/>
                </a:solidFill>
              </a:rPr>
              <a:t>напівконсервативна</a:t>
            </a:r>
            <a:endParaRPr lang="ru-UA" sz="3200" dirty="0">
              <a:solidFill>
                <a:srgbClr val="FF0000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C146DF8F-33B5-42D7-A618-5E4CA849C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41" y="312313"/>
            <a:ext cx="5788626" cy="1045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7">
            <a:extLst>
              <a:ext uri="{FF2B5EF4-FFF2-40B4-BE49-F238E27FC236}">
                <a16:creationId xmlns:a16="http://schemas.microsoft.com/office/drawing/2014/main" id="{AC6F9BD4-AD7B-4A10-BC74-0DF7A540C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8263"/>
              </p:ext>
            </p:extLst>
          </p:nvPr>
        </p:nvGraphicFramePr>
        <p:xfrm>
          <a:off x="491994" y="1692536"/>
          <a:ext cx="5998719" cy="1201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Image" r:id="rId5" imgW="17104130" imgH="2846453" progId="Photoshop.Image.8">
                  <p:embed/>
                </p:oleObj>
              </mc:Choice>
              <mc:Fallback>
                <p:oleObj name="Image" r:id="rId5" imgW="17104130" imgH="2846453" progId="Photoshop.Image.8">
                  <p:embed/>
                  <p:pic>
                    <p:nvPicPr>
                      <p:cNvPr id="11268" name="Object 7">
                        <a:extLst>
                          <a:ext uri="{FF2B5EF4-FFF2-40B4-BE49-F238E27FC236}">
                            <a16:creationId xmlns:a16="http://schemas.microsoft.com/office/drawing/2014/main" id="{BB7BA628-623F-4A30-9E35-D94199B72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94" y="1692536"/>
                        <a:ext cx="5998719" cy="1201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067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ganization and segregation of bacterial chromosomes | Nature Reviews  Genetics">
            <a:extLst>
              <a:ext uri="{FF2B5EF4-FFF2-40B4-BE49-F238E27FC236}">
                <a16:creationId xmlns:a16="http://schemas.microsoft.com/office/drawing/2014/main" id="{570C3D54-5AFD-4C97-B832-871FFB8C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0" r="-2070"/>
          <a:stretch/>
        </p:blipFill>
        <p:spPr bwMode="auto">
          <a:xfrm>
            <a:off x="2606863" y="233736"/>
            <a:ext cx="7451537" cy="600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961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IL 250 - Lecture 11">
            <a:extLst>
              <a:ext uri="{FF2B5EF4-FFF2-40B4-BE49-F238E27FC236}">
                <a16:creationId xmlns:a16="http://schemas.microsoft.com/office/drawing/2014/main" id="{64AB74C2-B398-4AAC-B2D6-77E7886E4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7" y="1423248"/>
            <a:ext cx="476250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gures and data in Single-molecule visualization of fast polymerase  turnover in the bacterial replisome | eLife">
            <a:extLst>
              <a:ext uri="{FF2B5EF4-FFF2-40B4-BE49-F238E27FC236}">
                <a16:creationId xmlns:a16="http://schemas.microsoft.com/office/drawing/2014/main" id="{F47A585B-84D8-4DFC-9ED7-61D29E41A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5" t="3017" r="-264" b="32973"/>
          <a:stretch/>
        </p:blipFill>
        <p:spPr bwMode="auto">
          <a:xfrm>
            <a:off x="5723137" y="1209583"/>
            <a:ext cx="6096000" cy="385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33AAA-1EE8-4530-AAC2-8CB40FA7108C}"/>
              </a:ext>
            </a:extLst>
          </p:cNvPr>
          <p:cNvSpPr txBox="1"/>
          <p:nvPr/>
        </p:nvSpPr>
        <p:spPr>
          <a:xfrm>
            <a:off x="3284737" y="392512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>
                <a:solidFill>
                  <a:srgbClr val="FF0000"/>
                </a:solidFill>
              </a:rPr>
              <a:t>Реплісома</a:t>
            </a:r>
            <a:endParaRPr lang="ru-UA" sz="3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F0F468-026B-4489-A193-85598A5B78AB}"/>
              </a:ext>
            </a:extLst>
          </p:cNvPr>
          <p:cNvSpPr txBox="1"/>
          <p:nvPr/>
        </p:nvSpPr>
        <p:spPr>
          <a:xfrm>
            <a:off x="6560598" y="5356029"/>
            <a:ext cx="4100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Ферментативний апарат реплікації</a:t>
            </a:r>
            <a:endParaRPr lang="ru-U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ow does the replisome respond to DNA damage? - MRC Laboratory of Molecular  Biology">
            <a:extLst>
              <a:ext uri="{FF2B5EF4-FFF2-40B4-BE49-F238E27FC236}">
                <a16:creationId xmlns:a16="http://schemas.microsoft.com/office/drawing/2014/main" id="{32B3D82C-5388-4EEA-AFCC-5C83DF1B4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3" y="331487"/>
            <a:ext cx="6097511" cy="61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230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813C54-01F5-41F8-9EB0-DE081C144F76}"/>
              </a:ext>
            </a:extLst>
          </p:cNvPr>
          <p:cNvPicPr/>
          <p:nvPr/>
        </p:nvPicPr>
        <p:blipFill rotWithShape="1">
          <a:blip r:embed="rId2"/>
          <a:srcRect l="33608" t="18472" r="35606" b="5359"/>
          <a:stretch/>
        </p:blipFill>
        <p:spPr bwMode="auto">
          <a:xfrm>
            <a:off x="5894773" y="133165"/>
            <a:ext cx="4984699" cy="61758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595E66-2F4B-4335-81CB-A503CCD265AA}"/>
              </a:ext>
            </a:extLst>
          </p:cNvPr>
          <p:cNvSpPr txBox="1"/>
          <p:nvPr/>
        </p:nvSpPr>
        <p:spPr>
          <a:xfrm>
            <a:off x="1136341" y="641087"/>
            <a:ext cx="524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Напрям реплікації –  5</a:t>
            </a:r>
            <a:r>
              <a:rPr lang="en-US" sz="3200" b="1" dirty="0">
                <a:solidFill>
                  <a:srgbClr val="FF0000"/>
                </a:solidFill>
              </a:rPr>
              <a:t>’</a:t>
            </a:r>
            <a:r>
              <a:rPr lang="uk-UA" sz="3200" b="1" dirty="0">
                <a:solidFill>
                  <a:srgbClr val="FF0000"/>
                </a:solidFill>
              </a:rPr>
              <a:t>      </a:t>
            </a:r>
            <a:r>
              <a:rPr lang="en-US" sz="3200" b="1" dirty="0">
                <a:solidFill>
                  <a:srgbClr val="FF0000"/>
                </a:solidFill>
              </a:rPr>
              <a:t>3’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uk-UA" sz="3200" b="1" dirty="0">
                <a:solidFill>
                  <a:srgbClr val="FF0000"/>
                </a:solidFill>
              </a:rPr>
              <a:t> нового ланцюга</a:t>
            </a:r>
            <a:endParaRPr lang="ru-UA" sz="3200" dirty="0">
              <a:solidFill>
                <a:srgbClr val="FF0000"/>
              </a:solidFill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F549F88-9240-416A-B0A4-0CD28CE2C428}"/>
              </a:ext>
            </a:extLst>
          </p:cNvPr>
          <p:cNvSpPr/>
          <p:nvPr/>
        </p:nvSpPr>
        <p:spPr>
          <a:xfrm>
            <a:off x="5246702" y="941033"/>
            <a:ext cx="568171" cy="54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0490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105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Adobe Photoshop Image</vt:lpstr>
      <vt:lpstr>Бактеріальна хромосома:  структура та реплікація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helenVoit@gmail.com</dc:creator>
  <cp:lastModifiedBy>helenVoit@gmail.com</cp:lastModifiedBy>
  <cp:revision>12</cp:revision>
  <dcterms:created xsi:type="dcterms:W3CDTF">2022-09-13T05:51:50Z</dcterms:created>
  <dcterms:modified xsi:type="dcterms:W3CDTF">2022-09-13T09:48:17Z</dcterms:modified>
</cp:coreProperties>
</file>