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64" r:id="rId5"/>
    <p:sldId id="260" r:id="rId6"/>
    <p:sldId id="261" r:id="rId7"/>
    <p:sldId id="262" r:id="rId8"/>
    <p:sldId id="263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706" autoAdjust="0"/>
  </p:normalViewPr>
  <p:slideViewPr>
    <p:cSldViewPr snapToGrid="0">
      <p:cViewPr>
        <p:scale>
          <a:sx n="94" d="100"/>
          <a:sy n="94" d="100"/>
        </p:scale>
        <p:origin x="-384" y="18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54A711F-988E-4161-97B8-1281D5C1E351}" type="datetimeFigureOut">
              <a:rPr lang="ru-RU" smtClean="0"/>
              <a:t>19.01.2020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F1E8757-DDBB-495A-BC2C-C028F2AC8284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92744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711F-988E-4161-97B8-1281D5C1E351}" type="datetimeFigureOut">
              <a:rPr lang="ru-RU" smtClean="0"/>
              <a:t>19.01.2020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E8757-DDBB-495A-BC2C-C028F2AC82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7923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711F-988E-4161-97B8-1281D5C1E351}" type="datetimeFigureOut">
              <a:rPr lang="ru-RU" smtClean="0"/>
              <a:t>19.01.2020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E8757-DDBB-495A-BC2C-C028F2AC82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0083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711F-988E-4161-97B8-1281D5C1E351}" type="datetimeFigureOut">
              <a:rPr lang="ru-RU" smtClean="0"/>
              <a:t>19.01.2020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E8757-DDBB-495A-BC2C-C028F2AC82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6988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54A711F-988E-4161-97B8-1281D5C1E351}" type="datetimeFigureOut">
              <a:rPr lang="ru-RU" smtClean="0"/>
              <a:t>19.01.2020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F1E8757-DDBB-495A-BC2C-C028F2AC8284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41431882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711F-988E-4161-97B8-1281D5C1E351}" type="datetimeFigureOut">
              <a:rPr lang="ru-RU" smtClean="0"/>
              <a:t>19.01.2020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E8757-DDBB-495A-BC2C-C028F2AC82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0795011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711F-988E-4161-97B8-1281D5C1E351}" type="datetimeFigureOut">
              <a:rPr lang="ru-RU" smtClean="0"/>
              <a:t>19.01.2020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E8757-DDBB-495A-BC2C-C028F2AC82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8913749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711F-988E-4161-97B8-1281D5C1E351}" type="datetimeFigureOut">
              <a:rPr lang="ru-RU" smtClean="0"/>
              <a:t>19.01.2020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E8757-DDBB-495A-BC2C-C028F2AC82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6391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711F-988E-4161-97B8-1281D5C1E351}" type="datetimeFigureOut">
              <a:rPr lang="ru-RU" smtClean="0"/>
              <a:t>19.01.2020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E8757-DDBB-495A-BC2C-C028F2AC82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2995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F54A711F-988E-4161-97B8-1281D5C1E351}" type="datetimeFigureOut">
              <a:rPr lang="ru-RU" smtClean="0"/>
              <a:t>19.01.2020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CF1E8757-DDBB-495A-BC2C-C028F2AC828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58814799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F54A711F-988E-4161-97B8-1281D5C1E351}" type="datetimeFigureOut">
              <a:rPr lang="ru-RU" smtClean="0"/>
              <a:t>19.01.2020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CF1E8757-DDBB-495A-BC2C-C028F2AC82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053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54A711F-988E-4161-97B8-1281D5C1E351}" type="datetimeFigureOut">
              <a:rPr lang="ru-RU" smtClean="0"/>
              <a:t>19.01.2020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F1E8757-DDBB-495A-BC2C-C028F2AC8284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03120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Фоніка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958080" y="7040879"/>
            <a:ext cx="5302338" cy="396240"/>
          </a:xfrm>
        </p:spPr>
        <p:txBody>
          <a:bodyPr>
            <a:normAutofit/>
          </a:bodyPr>
          <a:lstStyle/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7706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60088" y="1043568"/>
            <a:ext cx="10169912" cy="5319132"/>
          </a:xfrm>
        </p:spPr>
        <p:txBody>
          <a:bodyPr/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 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художніх творах важливе значення має поетична фоніка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Але 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фоніка включає </a:t>
            </a:r>
            <a:r>
              <a:rPr lang="uk-UA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евфонію і какофонію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Українська мова мелодійна, милозвучна. Повторення окремих звуків у тому чи іншому контексті надає творові виразності. До засобів поетичного звукопису належать </a:t>
            </a:r>
            <a:r>
              <a:rPr lang="uk-UA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алітерація, асонанс, звуконаслідування (</a:t>
            </a:r>
            <a:r>
              <a:rPr lang="uk-UA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ономатопся</a:t>
            </a:r>
            <a:r>
              <a:rPr lang="uk-UA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какофонія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 мові художнього твору в значно більшій мірі має значення звучання мови. Перш за все письменники додержуються загальних вимог милозвучності, тобто</a:t>
            </a:r>
            <a:r>
              <a:rPr lang="uk-UA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uk-UA" i="1" u="sng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евфонії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характерних для мови.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uk-UA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Наприклад: чергування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 – в,  і –й,   з –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із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зі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Крім того, </a:t>
            </a:r>
            <a:r>
              <a:rPr lang="uk-UA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звукове оформлення творів повинно відігравати і певну художню функцію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1277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1679" y="367991"/>
            <a:ext cx="9275072" cy="5787482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uk-UA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Алітерація</a:t>
            </a:r>
            <a:r>
              <a:rPr lang="uk-UA" dirty="0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(лат. 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— до,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littera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— буква) — повторення однакових приголосних звуків чи звукосполучень з метою створення звукового образу зображуваного або посилення інтонаційної виразності мови.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uk-UA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Жужне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жах на ножах,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тривожних </a:t>
            </a:r>
            <a:r>
              <a:rPr lang="uk-UA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рубежах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(і. Драч)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uk-UA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Асонанс 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uk-UA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франц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uk-UA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assonanse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від лат. </a:t>
            </a:r>
            <a:r>
              <a:rPr lang="uk-UA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assono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— звучу до ладу) — повторення голосних звуків.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Впали роси на покоси,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Засвітилися навколо.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Там дівча ходило босе,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Білу ніжку прокололо.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(Д. Павличко)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457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1257300" y="301083"/>
            <a:ext cx="8086310" cy="1438507"/>
          </a:xfrm>
        </p:spPr>
        <p:txBody>
          <a:bodyPr/>
          <a:lstStyle/>
          <a:p>
            <a:r>
              <a:rPr lang="ru-RU" sz="1400" b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Ономатопея</a:t>
            </a:r>
            <a:r>
              <a:rPr lang="ru-RU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грец</a:t>
            </a:r>
            <a:r>
              <a:rPr lang="ru-RU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onomatopoieia</a:t>
            </a:r>
            <a:r>
              <a:rPr lang="ru-RU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1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звуконаслідування</a:t>
            </a:r>
            <a:r>
              <a:rPr lang="ru-RU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— </a:t>
            </a:r>
            <a:r>
              <a:rPr lang="ru-RU" sz="1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імітація</a:t>
            </a:r>
            <a:r>
              <a:rPr lang="ru-RU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звукових</a:t>
            </a:r>
            <a:r>
              <a:rPr lang="ru-RU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явищ</a:t>
            </a:r>
            <a:r>
              <a:rPr lang="ru-RU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1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баладі</a:t>
            </a:r>
            <a:r>
              <a:rPr lang="ru-RU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"Утоплена" Т. Шевченко </a:t>
            </a:r>
            <a:r>
              <a:rPr lang="ru-RU" sz="1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вдало</a:t>
            </a:r>
            <a:r>
              <a:rPr lang="ru-RU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передає</a:t>
            </a:r>
            <a:r>
              <a:rPr lang="ru-RU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звуконаслідування</a:t>
            </a:r>
            <a:r>
              <a:rPr lang="ru-RU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повторення</a:t>
            </a:r>
            <a:r>
              <a:rPr lang="ru-RU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с, ш шелест осоки:</a:t>
            </a:r>
          </a:p>
          <a:p>
            <a:endParaRPr lang="ru-RU" sz="1200" dirty="0"/>
          </a:p>
        </p:txBody>
      </p:sp>
      <p:sp>
        <p:nvSpPr>
          <p:cNvPr id="9" name="Объект 8"/>
          <p:cNvSpPr>
            <a:spLocks noGrp="1"/>
          </p:cNvSpPr>
          <p:nvPr>
            <p:ph sz="half" idx="2"/>
          </p:nvPr>
        </p:nvSpPr>
        <p:spPr>
          <a:xfrm>
            <a:off x="1257300" y="1878051"/>
            <a:ext cx="4206798" cy="272740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«</a:t>
            </a:r>
            <a:r>
              <a:rPr lang="ru-RU" dirty="0" err="1" smtClean="0">
                <a:solidFill>
                  <a:schemeClr val="tx1"/>
                </a:solidFill>
              </a:rPr>
              <a:t>Хто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се, </a:t>
            </a:r>
            <a:r>
              <a:rPr lang="ru-RU" dirty="0" err="1">
                <a:solidFill>
                  <a:schemeClr val="tx1"/>
                </a:solidFill>
              </a:rPr>
              <a:t>хто</a:t>
            </a:r>
            <a:r>
              <a:rPr lang="ru-RU" dirty="0">
                <a:solidFill>
                  <a:schemeClr val="tx1"/>
                </a:solidFill>
              </a:rPr>
              <a:t> се по </a:t>
            </a:r>
            <a:r>
              <a:rPr lang="ru-RU" dirty="0" err="1">
                <a:solidFill>
                  <a:schemeClr val="tx1"/>
                </a:solidFill>
              </a:rPr>
              <a:t>сім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боці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 err="1">
                <a:solidFill>
                  <a:schemeClr val="tx1"/>
                </a:solidFill>
              </a:rPr>
              <a:t>чеше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русу</a:t>
            </a:r>
            <a:r>
              <a:rPr lang="ru-RU" dirty="0">
                <a:solidFill>
                  <a:schemeClr val="tx1"/>
                </a:solidFill>
              </a:rPr>
              <a:t> косу?</a:t>
            </a:r>
          </a:p>
          <a:p>
            <a:pPr marL="0" indent="0">
              <a:buNone/>
            </a:pPr>
            <a:r>
              <a:rPr lang="ru-RU" dirty="0" err="1">
                <a:solidFill>
                  <a:schemeClr val="tx1"/>
                </a:solidFill>
              </a:rPr>
              <a:t>Хто</a:t>
            </a:r>
            <a:r>
              <a:rPr lang="ru-RU" dirty="0">
                <a:solidFill>
                  <a:schemeClr val="tx1"/>
                </a:solidFill>
              </a:rPr>
              <a:t> се, </a:t>
            </a:r>
            <a:r>
              <a:rPr lang="ru-RU" dirty="0" err="1">
                <a:solidFill>
                  <a:schemeClr val="tx1"/>
                </a:solidFill>
              </a:rPr>
              <a:t>хто</a:t>
            </a:r>
            <a:r>
              <a:rPr lang="ru-RU" dirty="0">
                <a:solidFill>
                  <a:schemeClr val="tx1"/>
                </a:solidFill>
              </a:rPr>
              <a:t> се по </a:t>
            </a:r>
            <a:r>
              <a:rPr lang="ru-RU" dirty="0" err="1">
                <a:solidFill>
                  <a:schemeClr val="tx1"/>
                </a:solidFill>
              </a:rPr>
              <a:t>тім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боці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Рве на </a:t>
            </a:r>
            <a:r>
              <a:rPr lang="ru-RU" dirty="0" err="1">
                <a:solidFill>
                  <a:schemeClr val="tx1"/>
                </a:solidFill>
              </a:rPr>
              <a:t>собі</a:t>
            </a:r>
            <a:r>
              <a:rPr lang="ru-RU" dirty="0">
                <a:solidFill>
                  <a:schemeClr val="tx1"/>
                </a:solidFill>
              </a:rPr>
              <a:t> коси?</a:t>
            </a:r>
          </a:p>
          <a:p>
            <a:pPr marL="0" indent="0">
              <a:buNone/>
            </a:pPr>
            <a:r>
              <a:rPr lang="ru-RU" dirty="0" err="1">
                <a:solidFill>
                  <a:schemeClr val="tx1"/>
                </a:solidFill>
              </a:rPr>
              <a:t>Хто</a:t>
            </a:r>
            <a:r>
              <a:rPr lang="ru-RU" dirty="0">
                <a:solidFill>
                  <a:schemeClr val="tx1"/>
                </a:solidFill>
              </a:rPr>
              <a:t> се, </a:t>
            </a:r>
            <a:r>
              <a:rPr lang="ru-RU" dirty="0" err="1">
                <a:solidFill>
                  <a:schemeClr val="tx1"/>
                </a:solidFill>
              </a:rPr>
              <a:t>хто</a:t>
            </a:r>
            <a:r>
              <a:rPr lang="ru-RU" dirty="0">
                <a:solidFill>
                  <a:schemeClr val="tx1"/>
                </a:solidFill>
              </a:rPr>
              <a:t> се?" — </a:t>
            </a:r>
            <a:r>
              <a:rPr lang="ru-RU" dirty="0" err="1">
                <a:solidFill>
                  <a:schemeClr val="tx1"/>
                </a:solidFill>
              </a:rPr>
              <a:t>тихесенько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 err="1">
                <a:solidFill>
                  <a:schemeClr val="tx1"/>
                </a:solidFill>
              </a:rPr>
              <a:t>Спитає</a:t>
            </a:r>
            <a:r>
              <a:rPr lang="ru-RU" dirty="0">
                <a:solidFill>
                  <a:schemeClr val="tx1"/>
                </a:solidFill>
              </a:rPr>
              <a:t> — </a:t>
            </a:r>
            <a:r>
              <a:rPr lang="ru-RU" dirty="0" err="1">
                <a:solidFill>
                  <a:schemeClr val="tx1"/>
                </a:solidFill>
              </a:rPr>
              <a:t>повіє</a:t>
            </a:r>
            <a:r>
              <a:rPr lang="ru-RU" dirty="0" smtClean="0">
                <a:solidFill>
                  <a:schemeClr val="tx1"/>
                </a:solidFill>
              </a:rPr>
              <a:t>...»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3"/>
          </p:nvPr>
        </p:nvSpPr>
        <p:spPr>
          <a:xfrm>
            <a:off x="6689620" y="1783265"/>
            <a:ext cx="4800600" cy="658852"/>
          </a:xfrm>
        </p:spPr>
        <p:txBody>
          <a:bodyPr/>
          <a:lstStyle/>
          <a:p>
            <a:r>
              <a:rPr lang="ru-RU" sz="1200" b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Звуконаслідування</a:t>
            </a:r>
            <a:r>
              <a:rPr lang="ru-RU" sz="1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sz="1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народних</a:t>
            </a:r>
            <a:r>
              <a:rPr lang="ru-RU" sz="1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піснях</a:t>
            </a:r>
            <a:r>
              <a:rPr lang="ru-RU" sz="1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2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Объект 10"/>
          <p:cNvSpPr>
            <a:spLocks noGrp="1"/>
          </p:cNvSpPr>
          <p:nvPr>
            <p:ph sz="quarter" idx="4"/>
          </p:nvPr>
        </p:nvSpPr>
        <p:spPr>
          <a:xfrm>
            <a:off x="6689620" y="2854712"/>
            <a:ext cx="3959795" cy="2319454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«</a:t>
            </a:r>
            <a:r>
              <a:rPr lang="ru-RU" dirty="0" err="1" smtClean="0">
                <a:solidFill>
                  <a:schemeClr val="tx1"/>
                </a:solidFill>
              </a:rPr>
              <a:t>Пливе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човен</a:t>
            </a:r>
            <a:r>
              <a:rPr lang="ru-RU" dirty="0">
                <a:solidFill>
                  <a:schemeClr val="tx1"/>
                </a:solidFill>
              </a:rPr>
              <a:t> води </a:t>
            </a:r>
            <a:r>
              <a:rPr lang="ru-RU" dirty="0" err="1">
                <a:solidFill>
                  <a:schemeClr val="tx1"/>
                </a:solidFill>
              </a:rPr>
              <a:t>повен</a:t>
            </a:r>
            <a:r>
              <a:rPr lang="ru-RU" dirty="0">
                <a:solidFill>
                  <a:schemeClr val="tx1"/>
                </a:solidFill>
              </a:rPr>
              <a:t>,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Та все хлюп, хлюп, хлюп.</a:t>
            </a:r>
          </a:p>
          <a:p>
            <a:pPr marL="0" indent="0">
              <a:buNone/>
            </a:pPr>
            <a:r>
              <a:rPr lang="ru-RU" dirty="0" err="1">
                <a:solidFill>
                  <a:schemeClr val="tx1"/>
                </a:solidFill>
              </a:rPr>
              <a:t>Іде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козак</a:t>
            </a:r>
            <a:r>
              <a:rPr lang="ru-RU" dirty="0">
                <a:solidFill>
                  <a:schemeClr val="tx1"/>
                </a:solidFill>
              </a:rPr>
              <a:t> до </a:t>
            </a:r>
            <a:r>
              <a:rPr lang="ru-RU" dirty="0" err="1">
                <a:solidFill>
                  <a:schemeClr val="tx1"/>
                </a:solidFill>
              </a:rPr>
              <a:t>дівчини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Та все туп, туп, туп</a:t>
            </a:r>
            <a:r>
              <a:rPr lang="ru-RU" dirty="0" smtClean="0">
                <a:solidFill>
                  <a:schemeClr val="tx1"/>
                </a:solidFill>
              </a:rPr>
              <a:t>.»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5362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357660" y="669072"/>
            <a:ext cx="9815861" cy="1962615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Є підстави розрізняти </a:t>
            </a:r>
            <a:r>
              <a:rPr lang="uk-UA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два види звуконаслідування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як це робить І. </a:t>
            </a:r>
            <a:r>
              <a:rPr lang="uk-UA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Качуровський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SzPts val="1000"/>
              <a:buNone/>
              <a:tabLst>
                <a:tab pos="457200" algn="l"/>
              </a:tabLst>
            </a:pP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вживання слів, які буквально </a:t>
            </a:r>
            <a:r>
              <a:rPr lang="uk-UA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відтворюють звуки навколишнього світу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крик птаха, свист вітру, гуркіт грому (ку-ку-</a:t>
            </a:r>
            <a:r>
              <a:rPr lang="uk-UA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-ку, гур-гур);</a:t>
            </a:r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SzPts val="1000"/>
              <a:buNone/>
              <a:tabLst>
                <a:tab pos="457200" algn="l"/>
              </a:tabLst>
            </a:pP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 </a:t>
            </a:r>
            <a:r>
              <a:rPr lang="uk-UA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імітація звукових ефектів добором певних слів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Приклад: поема Т. Шевченка "Утоплена" (розмова вітру з осокою).</a:t>
            </a:r>
            <a:endParaRPr lang="uk-UA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Похожее изображение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551" y="3420944"/>
            <a:ext cx="5207620" cy="224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1976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82751" y="1037063"/>
            <a:ext cx="10058399" cy="4842529"/>
          </a:xfrm>
        </p:spPr>
        <p:txBody>
          <a:bodyPr/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uk-UA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Какофонія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uk-UA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грец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uk-UA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какоріюніа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— погане звучання) — немилозвучність, безладне хаотичне нагромадження звуків.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Типовими випадками какофонії є </a:t>
            </a:r>
            <a:r>
              <a:rPr lang="uk-UA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збіг голосних у, о 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чи </a:t>
            </a:r>
            <a:r>
              <a:rPr lang="uk-UA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приголосних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ніч й день. І. </a:t>
            </a:r>
            <a:r>
              <a:rPr lang="uk-UA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Качуровський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випадків какофонії відносить </a:t>
            </a:r>
            <a:r>
              <a:rPr lang="uk-UA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збіг однакових або подібних складів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розказано новини. Поети-футуристи свідомо використовували какофонію. Зустрічається вона у </a:t>
            </a:r>
            <a:r>
              <a:rPr lang="uk-UA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забавляйках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скоромовках: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Карл украв у Клари коралі,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 Клара у Карла вкрала кларнет.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3236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1678" y="691377"/>
            <a:ext cx="10144868" cy="5188216"/>
          </a:xfrm>
        </p:spPr>
        <p:txBody>
          <a:bodyPr/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uk-UA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Ліпограма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uk-UA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грец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uk-UA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lеірo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— не вистачати) — вірш, у якому бракує певного звука для відтворення евфонічного ефекту. Так, Г. Державін у вірші "Соловей во </a:t>
            </a:r>
            <a:r>
              <a:rPr lang="uk-UA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сне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 уникав приголосного р. П. Тичина використовує слова на </a:t>
            </a:r>
            <a:r>
              <a:rPr lang="uk-UA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ль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позбавлені змісту.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Гуляв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над </a:t>
            </a:r>
            <a:r>
              <a:rPr lang="uk-UA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Тібром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Рафаель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вечірній час в </a:t>
            </a:r>
            <a:r>
              <a:rPr lang="uk-UA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іюні</a:t>
            </a:r>
            <a:endParaRPr lang="uk-UA" dirty="0" smtClean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— Се сум, се сон, лелію </a:t>
            </a:r>
            <a:r>
              <a:rPr lang="uk-UA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льо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uk-UA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Льолюні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я, </a:t>
            </a:r>
            <a:r>
              <a:rPr lang="uk-UA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льолюні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Забилось серце. </a:t>
            </a:r>
            <a:r>
              <a:rPr lang="uk-UA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Слухать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став: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як вона 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співає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2612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sz="half" idx="1"/>
          </p:nvPr>
        </p:nvSpPr>
        <p:spPr>
          <a:xfrm>
            <a:off x="1257300" y="490654"/>
            <a:ext cx="4800600" cy="5943600"/>
          </a:xfrm>
        </p:spPr>
        <p:txBody>
          <a:bodyPr>
            <a:noAutofit/>
          </a:bodyPr>
          <a:lstStyle/>
          <a:p>
            <a:pPr marL="0" lvl="0" indent="0">
              <a:lnSpc>
                <a:spcPct val="100000"/>
              </a:lnSpc>
              <a:spcAft>
                <a:spcPts val="1000"/>
              </a:spcAft>
              <a:buClr>
                <a:srgbClr val="2A1A00"/>
              </a:buClr>
              <a:buNone/>
            </a:pPr>
            <a:r>
              <a:rPr lang="uk-UA" sz="1900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Фоносимволіка</a:t>
            </a:r>
            <a:endParaRPr lang="uk-UA" sz="1900" dirty="0" smtClean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Aft>
                <a:spcPts val="1000"/>
              </a:spcAft>
              <a:buNone/>
            </a:pPr>
            <a:r>
              <a:rPr lang="uk-UA" sz="19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Звуки можуть мати символічне значення. Найхарактерніші символічні значення деяких звуків:</a:t>
            </a:r>
          </a:p>
          <a:p>
            <a:pPr marL="0" indent="0">
              <a:lnSpc>
                <a:spcPct val="100000"/>
              </a:lnSpc>
              <a:spcAft>
                <a:spcPts val="1000"/>
              </a:spcAft>
              <a:buNone/>
            </a:pPr>
            <a:r>
              <a:rPr lang="uk-UA" sz="1900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</a:t>
            </a:r>
            <a:r>
              <a:rPr lang="uk-UA" sz="19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— радість, відвага, сила духу.</a:t>
            </a:r>
          </a:p>
          <a:p>
            <a:pPr marL="0" indent="0">
              <a:lnSpc>
                <a:spcPct val="100000"/>
              </a:lnSpc>
              <a:spcAft>
                <a:spcPts val="1000"/>
              </a:spcAft>
              <a:buNone/>
            </a:pPr>
            <a:r>
              <a:rPr lang="uk-UA" sz="1900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 </a:t>
            </a:r>
            <a:r>
              <a:rPr lang="uk-UA" sz="19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— голосіння, голосний крик, радість, страх, білий колір.</a:t>
            </a:r>
          </a:p>
          <a:p>
            <a:pPr marL="0" indent="0">
              <a:lnSpc>
                <a:spcPct val="100000"/>
              </a:lnSpc>
              <a:spcAft>
                <a:spcPts val="1000"/>
              </a:spcAft>
              <a:buNone/>
            </a:pPr>
            <a:r>
              <a:rPr lang="uk-UA" sz="1900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</a:t>
            </a:r>
            <a:r>
              <a:rPr lang="uk-UA" sz="19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— спокій, ніжність, кохання, краса, синь, захоплення, подив, переляк.</a:t>
            </a:r>
          </a:p>
          <a:p>
            <a:pPr marL="0" indent="0">
              <a:lnSpc>
                <a:spcPct val="100000"/>
              </a:lnSpc>
              <a:spcAft>
                <a:spcPts val="1000"/>
              </a:spcAft>
              <a:buNone/>
            </a:pPr>
            <a:r>
              <a:rPr lang="uk-UA" sz="1900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</a:t>
            </a:r>
            <a:r>
              <a:rPr lang="uk-UA" sz="19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— страх, сум, біль, жаль, передчуття смерті: Кружить, кружить над Рунами крук (І. </a:t>
            </a:r>
            <a:r>
              <a:rPr lang="uk-UA" sz="19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Качуровський</a:t>
            </a:r>
            <a:r>
              <a:rPr lang="uk-UA" sz="19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 marL="0" indent="0">
              <a:lnSpc>
                <a:spcPct val="100000"/>
              </a:lnSpc>
              <a:spcAft>
                <a:spcPts val="1000"/>
              </a:spcAft>
              <a:buNone/>
            </a:pPr>
            <a:r>
              <a:rPr lang="uk-UA" sz="1900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</a:t>
            </a:r>
            <a:r>
              <a:rPr lang="uk-UA" sz="19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— грім, битва, гамір: "Гармидер, гамір, гаму гаї" (Т. Шевченко).</a:t>
            </a:r>
          </a:p>
          <a:p>
            <a:pPr marL="0" indent="0">
              <a:lnSpc>
                <a:spcPct val="100000"/>
              </a:lnSpc>
              <a:buNone/>
            </a:pPr>
            <a:endParaRPr lang="uk-U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sz="half" idx="2"/>
          </p:nvPr>
        </p:nvSpPr>
        <p:spPr>
          <a:xfrm>
            <a:off x="6681250" y="490654"/>
            <a:ext cx="4800600" cy="594360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Aft>
                <a:spcPts val="1000"/>
              </a:spcAft>
              <a:buNone/>
            </a:pPr>
            <a:r>
              <a:rPr lang="uk-UA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</a:t>
            </a:r>
            <a:r>
              <a:rPr lang="uk-UA" sz="19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— любов, ніжність, м'якість, лагідний смуток:</a:t>
            </a:r>
          </a:p>
          <a:p>
            <a:pPr marL="0" indent="0">
              <a:lnSpc>
                <a:spcPct val="100000"/>
              </a:lnSpc>
              <a:spcAft>
                <a:spcPts val="1000"/>
              </a:spcAft>
              <a:buNone/>
            </a:pPr>
            <a:r>
              <a:rPr lang="uk-UA" sz="19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Неначе ляля в льолі білій</a:t>
            </a:r>
          </a:p>
          <a:p>
            <a:pPr marL="0" indent="0">
              <a:lnSpc>
                <a:spcPct val="100000"/>
              </a:lnSpc>
              <a:spcAft>
                <a:spcPts val="1000"/>
              </a:spcAft>
              <a:buNone/>
            </a:pPr>
            <a:r>
              <a:rPr lang="uk-UA" sz="19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Святеє</a:t>
            </a:r>
            <a:r>
              <a:rPr lang="uk-UA" sz="19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сонечко зійшло.</a:t>
            </a:r>
          </a:p>
          <a:p>
            <a:pPr marL="0" indent="0">
              <a:lnSpc>
                <a:spcPct val="100000"/>
              </a:lnSpc>
              <a:spcAft>
                <a:spcPts val="1000"/>
              </a:spcAft>
              <a:buNone/>
            </a:pPr>
            <a:r>
              <a:rPr lang="uk-UA" sz="19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(Г. Шевченко)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1900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 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—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суворість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героїзм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рішучість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трагізм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рух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 кражу, за войну, за кров,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Щоб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братню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кров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промити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просять</a:t>
            </a:r>
            <a:endParaRPr lang="ru-RU" sz="19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потім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дар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тобі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приносять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пожару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вкрадений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покров</a:t>
            </a:r>
            <a:r>
              <a:rPr lang="ru-RU" sz="19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(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Т. Шевченко)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7274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7717" y="1081668"/>
            <a:ext cx="4360127" cy="2715012"/>
          </a:xfrm>
        </p:spPr>
      </p:pic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8450" y="3125389"/>
            <a:ext cx="4800600" cy="2699004"/>
          </a:xfrm>
        </p:spPr>
      </p:pic>
    </p:spTree>
    <p:extLst>
      <p:ext uri="{BB962C8B-B14F-4D97-AF65-F5344CB8AC3E}">
        <p14:creationId xmlns:p14="http://schemas.microsoft.com/office/powerpoint/2010/main" val="4132880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0B082E"/>
      </a:dk2>
      <a:lt2>
        <a:srgbClr val="F3F3F2"/>
      </a:lt2>
      <a:accent1>
        <a:srgbClr val="62B4C6"/>
      </a:accent1>
      <a:accent2>
        <a:srgbClr val="1B376E"/>
      </a:accent2>
      <a:accent3>
        <a:srgbClr val="9EBE55"/>
      </a:accent3>
      <a:accent4>
        <a:srgbClr val="C65E5E"/>
      </a:accent4>
      <a:accent5>
        <a:srgbClr val="D3BA55"/>
      </a:accent5>
      <a:accent6>
        <a:srgbClr val="96648A"/>
      </a:accent6>
      <a:hlink>
        <a:srgbClr val="62B4C6"/>
      </a:hlink>
      <a:folHlink>
        <a:srgbClr val="96648A"/>
      </a:folHlink>
    </a:clrScheme>
    <a:fontScheme name="Badge">
      <a:majorFont>
        <a:latin typeface="Impact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dge" id="{71A07785-5930-41D4-9A83-E23602B48E98}" vid="{D71F8F05-6246-47AF-9E68-E57F6C93F79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TM10001106[[fn=Эмблема]]</Template>
  <TotalTime>155</TotalTime>
  <Words>652</Words>
  <Application>Microsoft Office PowerPoint</Application>
  <PresentationFormat>Произвольный</PresentationFormat>
  <Paragraphs>56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Badge</vt:lpstr>
      <vt:lpstr>Фоніка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Фоніка</dc:title>
  <dc:creator>jmeka</dc:creator>
  <cp:lastModifiedBy>Валя</cp:lastModifiedBy>
  <cp:revision>10</cp:revision>
  <dcterms:created xsi:type="dcterms:W3CDTF">2019-12-14T09:02:32Z</dcterms:created>
  <dcterms:modified xsi:type="dcterms:W3CDTF">2020-01-19T17:58:17Z</dcterms:modified>
</cp:coreProperties>
</file>