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6" autoAdjust="0"/>
  </p:normalViewPr>
  <p:slideViewPr>
    <p:cSldViewPr snapToGrid="0">
      <p:cViewPr>
        <p:scale>
          <a:sx n="94" d="100"/>
          <a:sy n="94" d="100"/>
        </p:scale>
        <p:origin x="-384" y="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54A711F-988E-4161-97B8-1281D5C1E351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F1E8757-DDBB-495A-BC2C-C028F2AC8284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274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711F-988E-4161-97B8-1281D5C1E351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8757-DDBB-495A-BC2C-C028F2AC8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92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711F-988E-4161-97B8-1281D5C1E351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8757-DDBB-495A-BC2C-C028F2AC8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08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711F-988E-4161-97B8-1281D5C1E351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8757-DDBB-495A-BC2C-C028F2AC8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98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54A711F-988E-4161-97B8-1281D5C1E351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1E8757-DDBB-495A-BC2C-C028F2AC828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43188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711F-988E-4161-97B8-1281D5C1E351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8757-DDBB-495A-BC2C-C028F2AC8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79501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711F-988E-4161-97B8-1281D5C1E351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8757-DDBB-495A-BC2C-C028F2AC8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1374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711F-988E-4161-97B8-1281D5C1E351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8757-DDBB-495A-BC2C-C028F2AC8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9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711F-988E-4161-97B8-1281D5C1E351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8757-DDBB-495A-BC2C-C028F2AC8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99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54A711F-988E-4161-97B8-1281D5C1E351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F1E8757-DDBB-495A-BC2C-C028F2AC82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88147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54A711F-988E-4161-97B8-1281D5C1E351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F1E8757-DDBB-495A-BC2C-C028F2AC8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5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54A711F-988E-4161-97B8-1281D5C1E351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F1E8757-DDBB-495A-BC2C-C028F2AC828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312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Фоніка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8080" y="7040879"/>
            <a:ext cx="5302338" cy="396240"/>
          </a:xfrm>
        </p:spPr>
        <p:txBody>
          <a:bodyPr>
            <a:norm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70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0088" y="1043568"/>
            <a:ext cx="10169912" cy="531913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художніх творах важливе значення має поетична фоніка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Але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фоніка включає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евфонію і какофонію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Українська мова мелодійна, милозвучна. Повторення окремих звуків у тому чи іншому контексті надає творові виразності. До засобів поетичного звукопису належать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алітерація, асонанс, звуконаслідування (</a:t>
            </a:r>
            <a:r>
              <a:rPr lang="uk-UA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ономатопся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какофонія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мові художнього твору в значно більшій мірі має значення звучання мови. Перш за все письменники додержуються загальних вимог милозвучності, тобто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i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евфонії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характерних для мови.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Наприклад: чергування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– в,  і –й,   з –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 того,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звукове оформлення творів повинно відігравати і певну художню функцію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27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9" y="367991"/>
            <a:ext cx="9275072" cy="578748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Алітерація</a:t>
            </a:r>
            <a: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(лат. 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до,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littera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буква) — повторення однакових приголосних звуків чи звукосполучень з метою створення звукового образу зображуваного або посилення інтонаційної виразності мови.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Жужне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жах на ножах,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тривожних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рубежах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(і. Драч)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Асонанс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франц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assonanse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 лат.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assono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звучу до ладу) — повторення голосних звуків.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Впали роси на покоси,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Засвітилися навколо.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Там дівча ходило босе,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Білу ніжку прокололо.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(Д. Павличко)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5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257300" y="301083"/>
            <a:ext cx="8086310" cy="1438507"/>
          </a:xfrm>
        </p:spPr>
        <p:txBody>
          <a:bodyPr/>
          <a:lstStyle/>
          <a:p>
            <a:r>
              <a:rPr lang="ru-RU" sz="14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Ономатопея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onomatopoieia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звуконаслідування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імітація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звукових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баладі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"Утоплена" Т. Шевченко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вдало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звуконаслідування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повторення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с, ш шелест осоки:</a:t>
            </a:r>
          </a:p>
          <a:p>
            <a:endParaRPr lang="ru-RU" sz="12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257300" y="1878051"/>
            <a:ext cx="4206798" cy="27274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err="1" smtClean="0">
                <a:solidFill>
                  <a:schemeClr val="tx1"/>
                </a:solidFill>
              </a:rPr>
              <a:t>Хто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се, </a:t>
            </a:r>
            <a:r>
              <a:rPr lang="ru-RU" dirty="0" err="1">
                <a:solidFill>
                  <a:schemeClr val="tx1"/>
                </a:solidFill>
              </a:rPr>
              <a:t>хто</a:t>
            </a:r>
            <a:r>
              <a:rPr lang="ru-RU" dirty="0">
                <a:solidFill>
                  <a:schemeClr val="tx1"/>
                </a:solidFill>
              </a:rPr>
              <a:t> се по </a:t>
            </a:r>
            <a:r>
              <a:rPr lang="ru-RU" dirty="0" err="1">
                <a:solidFill>
                  <a:schemeClr val="tx1"/>
                </a:solidFill>
              </a:rPr>
              <a:t>сім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боці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чеше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русу</a:t>
            </a:r>
            <a:r>
              <a:rPr lang="ru-RU" dirty="0">
                <a:solidFill>
                  <a:schemeClr val="tx1"/>
                </a:solidFill>
              </a:rPr>
              <a:t> косу?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Хто</a:t>
            </a:r>
            <a:r>
              <a:rPr lang="ru-RU" dirty="0">
                <a:solidFill>
                  <a:schemeClr val="tx1"/>
                </a:solidFill>
              </a:rPr>
              <a:t> се, </a:t>
            </a:r>
            <a:r>
              <a:rPr lang="ru-RU" dirty="0" err="1">
                <a:solidFill>
                  <a:schemeClr val="tx1"/>
                </a:solidFill>
              </a:rPr>
              <a:t>хто</a:t>
            </a:r>
            <a:r>
              <a:rPr lang="ru-RU" dirty="0">
                <a:solidFill>
                  <a:schemeClr val="tx1"/>
                </a:solidFill>
              </a:rPr>
              <a:t> се по </a:t>
            </a:r>
            <a:r>
              <a:rPr lang="ru-RU" dirty="0" err="1">
                <a:solidFill>
                  <a:schemeClr val="tx1"/>
                </a:solidFill>
              </a:rPr>
              <a:t>тім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боці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Рве на </a:t>
            </a:r>
            <a:r>
              <a:rPr lang="ru-RU" dirty="0" err="1">
                <a:solidFill>
                  <a:schemeClr val="tx1"/>
                </a:solidFill>
              </a:rPr>
              <a:t>собі</a:t>
            </a:r>
            <a:r>
              <a:rPr lang="ru-RU" dirty="0">
                <a:solidFill>
                  <a:schemeClr val="tx1"/>
                </a:solidFill>
              </a:rPr>
              <a:t> коси?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Хто</a:t>
            </a:r>
            <a:r>
              <a:rPr lang="ru-RU" dirty="0">
                <a:solidFill>
                  <a:schemeClr val="tx1"/>
                </a:solidFill>
              </a:rPr>
              <a:t> се, </a:t>
            </a:r>
            <a:r>
              <a:rPr lang="ru-RU" dirty="0" err="1">
                <a:solidFill>
                  <a:schemeClr val="tx1"/>
                </a:solidFill>
              </a:rPr>
              <a:t>хто</a:t>
            </a:r>
            <a:r>
              <a:rPr lang="ru-RU" dirty="0">
                <a:solidFill>
                  <a:schemeClr val="tx1"/>
                </a:solidFill>
              </a:rPr>
              <a:t> се?" — </a:t>
            </a:r>
            <a:r>
              <a:rPr lang="ru-RU" dirty="0" err="1">
                <a:solidFill>
                  <a:schemeClr val="tx1"/>
                </a:solidFill>
              </a:rPr>
              <a:t>тихесенько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Спитає</a:t>
            </a:r>
            <a:r>
              <a:rPr lang="ru-RU" dirty="0">
                <a:solidFill>
                  <a:schemeClr val="tx1"/>
                </a:solidFill>
              </a:rPr>
              <a:t> — </a:t>
            </a:r>
            <a:r>
              <a:rPr lang="ru-RU" dirty="0" err="1">
                <a:solidFill>
                  <a:schemeClr val="tx1"/>
                </a:solidFill>
              </a:rPr>
              <a:t>повіє</a:t>
            </a:r>
            <a:r>
              <a:rPr lang="ru-RU" dirty="0" smtClean="0">
                <a:solidFill>
                  <a:schemeClr val="tx1"/>
                </a:solidFill>
              </a:rPr>
              <a:t>...»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689620" y="1783265"/>
            <a:ext cx="4800600" cy="658852"/>
          </a:xfrm>
        </p:spPr>
        <p:txBody>
          <a:bodyPr/>
          <a:lstStyle/>
          <a:p>
            <a:r>
              <a:rPr lang="ru-RU" sz="1200" b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Звуконаслідування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народних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піснях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6689620" y="2854712"/>
            <a:ext cx="3959795" cy="231945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err="1" smtClean="0">
                <a:solidFill>
                  <a:schemeClr val="tx1"/>
                </a:solidFill>
              </a:rPr>
              <a:t>Пливе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човен</a:t>
            </a:r>
            <a:r>
              <a:rPr lang="ru-RU" dirty="0">
                <a:solidFill>
                  <a:schemeClr val="tx1"/>
                </a:solidFill>
              </a:rPr>
              <a:t> води </a:t>
            </a:r>
            <a:r>
              <a:rPr lang="ru-RU" dirty="0" err="1">
                <a:solidFill>
                  <a:schemeClr val="tx1"/>
                </a:solidFill>
              </a:rPr>
              <a:t>повен</a:t>
            </a:r>
            <a:r>
              <a:rPr lang="ru-RU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Та все хлюп, хлюп, хлюп.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Іде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козак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дівчини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Та все туп, туп, туп</a:t>
            </a:r>
            <a:r>
              <a:rPr lang="ru-RU" dirty="0" smtClean="0">
                <a:solidFill>
                  <a:schemeClr val="tx1"/>
                </a:solidFill>
              </a:rPr>
              <a:t>.»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36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57660" y="669072"/>
            <a:ext cx="9815861" cy="196261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 підстави розрізняти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 види звуконаслідування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 це робить І.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Качуровський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вживання слів, які буквально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відтворюють звуки навколишнього світу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крик птаха, свист вітру, гуркіт грому (ку-ку-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-ку, гур-гур);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імітація звукових ефектів добором певних слів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Приклад: поема Т. Шевченка "Утоплена" (розмова вітру з осокою).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Похожее изображени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51" y="3420944"/>
            <a:ext cx="5207620" cy="224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9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2751" y="1037063"/>
            <a:ext cx="10058399" cy="4842529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Какофонія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грец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какоріюніа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погане звучання) — немилозвучність, безладне хаотичне нагромадження звуків.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Типовими випадками какофонії є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збіг голосних у, о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приголосних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ніч й день. І.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Качуровський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випадків какофонії відносить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збіг однакових або подібних складів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розказано новини. Поети-футуристи свідомо використовували какофонію. Зустрічається вона у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забавляйках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скоромовках: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Карл украв у Клари коралі,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Клара у Карла вкрала кларнет.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2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691377"/>
            <a:ext cx="10144868" cy="5188216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Ліпограма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грец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lеірo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не вистачати) — вірш, у якому бракує певного звука для відтворення евфонічного ефекту. Так, Г. Державін у вірші "Соловей во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сне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уникав приголосного р. П. Тичина використовує слова на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позбавлені змісту.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Гуляв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Тібром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Рафаель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вечірній час в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іюні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Се сум, се сон, лелію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льо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Льолюні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я,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льолюні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Забилось серце.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Слухать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став: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 вона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співає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6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257300" y="490654"/>
            <a:ext cx="4800600" cy="5943600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Aft>
                <a:spcPts val="1000"/>
              </a:spcAft>
              <a:buClr>
                <a:srgbClr val="2A1A00"/>
              </a:buClr>
              <a:buNone/>
            </a:pPr>
            <a:r>
              <a:rPr lang="uk-UA" sz="19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Фоносимволіка</a:t>
            </a:r>
            <a:endParaRPr lang="uk-UA" sz="1900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Звуки можуть мати символічне значення. Найхарактерніші символічні значення деяких звуків: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uk-UA" sz="19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радість, відвага, сила духу.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uk-UA" sz="19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голосіння, голосний крик, радість, страх, білий колір.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uk-UA" sz="19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спокій, ніжність, кохання, краса, синь, захоплення, подив, переляк.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uk-UA" sz="19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страх, сум, біль, жаль, передчуття смерті: Кружить, кружить над Рунами крук (І. </a:t>
            </a:r>
            <a:r>
              <a:rPr lang="uk-UA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Качуровський</a:t>
            </a: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uk-UA" sz="19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грім, битва, гамір: "Гармидер, гамір, гаму гаї" (Т. Шевченко).</a:t>
            </a:r>
          </a:p>
          <a:p>
            <a:pPr marL="0" indent="0">
              <a:lnSpc>
                <a:spcPct val="100000"/>
              </a:lnSpc>
              <a:buNone/>
            </a:pP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681250" y="490654"/>
            <a:ext cx="4800600" cy="5943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uk-UA" sz="19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любов, ніжність, м'якість, лагідний смуток: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Неначе ляля в льолі білій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uk-UA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Святеє</a:t>
            </a: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сонечко зійшло.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(Г. Шевченко)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9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суворість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героїзм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рішучість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трагізм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рух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кражу, за войну, за кров,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братню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кров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промити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просять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потім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дар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тобі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приносять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пожару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вкрадений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покров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 Шевченко)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27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717" y="1081668"/>
            <a:ext cx="4360127" cy="271501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450" y="3125389"/>
            <a:ext cx="4800600" cy="2699004"/>
          </a:xfrm>
        </p:spPr>
      </p:pic>
    </p:spTree>
    <p:extLst>
      <p:ext uri="{BB962C8B-B14F-4D97-AF65-F5344CB8AC3E}">
        <p14:creationId xmlns:p14="http://schemas.microsoft.com/office/powerpoint/2010/main" val="41328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155</TotalTime>
  <Words>652</Words>
  <Application>Microsoft Office PowerPoint</Application>
  <PresentationFormat>Произвольный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Badge</vt:lpstr>
      <vt:lpstr>Фоніка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Фоніка</dc:title>
  <dc:creator>jmeka</dc:creator>
  <cp:lastModifiedBy>Валя</cp:lastModifiedBy>
  <cp:revision>10</cp:revision>
  <dcterms:created xsi:type="dcterms:W3CDTF">2019-12-14T09:02:32Z</dcterms:created>
  <dcterms:modified xsi:type="dcterms:W3CDTF">2020-01-19T17:58:17Z</dcterms:modified>
</cp:coreProperties>
</file>