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88" r:id="rId4"/>
    <p:sldId id="289" r:id="rId5"/>
    <p:sldId id="290" r:id="rId6"/>
    <p:sldId id="291" r:id="rId7"/>
    <p:sldId id="294" r:id="rId8"/>
    <p:sldId id="295" r:id="rId9"/>
    <p:sldId id="296" r:id="rId10"/>
    <p:sldId id="269" r:id="rId11"/>
    <p:sldId id="266" r:id="rId12"/>
    <p:sldId id="264" r:id="rId13"/>
    <p:sldId id="281" r:id="rId14"/>
    <p:sldId id="265" r:id="rId15"/>
    <p:sldId id="258" r:id="rId16"/>
    <p:sldId id="263" r:id="rId17"/>
    <p:sldId id="282" r:id="rId18"/>
    <p:sldId id="271" r:id="rId19"/>
    <p:sldId id="259" r:id="rId20"/>
    <p:sldId id="279" r:id="rId21"/>
    <p:sldId id="278" r:id="rId22"/>
    <p:sldId id="274" r:id="rId23"/>
    <p:sldId id="287" r:id="rId24"/>
    <p:sldId id="283" r:id="rId25"/>
    <p:sldId id="275" r:id="rId26"/>
    <p:sldId id="261" r:id="rId27"/>
    <p:sldId id="284" r:id="rId28"/>
    <p:sldId id="285" r:id="rId29"/>
    <p:sldId id="286" r:id="rId30"/>
    <p:sldId id="273" r:id="rId31"/>
    <p:sldId id="262" r:id="rId32"/>
    <p:sldId id="26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97" autoAdjust="0"/>
    <p:restoredTop sz="94624" autoAdjust="0"/>
  </p:normalViewPr>
  <p:slideViewPr>
    <p:cSldViewPr>
      <p:cViewPr>
        <p:scale>
          <a:sx n="70" d="100"/>
          <a:sy n="70" d="100"/>
        </p:scale>
        <p:origin x="-16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BC610-7ADF-4817-9644-EED61E3E7B18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CE44339-57F4-46A6-853C-AAF4DFC223CE}">
      <dgm:prSet/>
      <dgm:spPr/>
      <dgm:t>
        <a:bodyPr/>
        <a:lstStyle/>
        <a:p>
          <a:pPr rtl="0"/>
          <a:r>
            <a:rPr lang="uk-UA" b="1" dirty="0" smtClean="0"/>
            <a:t>ВИДИ СПЕКТРОСКОПІЇ</a:t>
          </a:r>
          <a:endParaRPr lang="ru-RU" dirty="0"/>
        </a:p>
      </dgm:t>
    </dgm:pt>
    <dgm:pt modelId="{5EBAA760-94BE-4011-BEB8-CB6CFCFFB9C1}" type="parTrans" cxnId="{5D769204-C409-4E26-A35A-0438070DB908}">
      <dgm:prSet/>
      <dgm:spPr/>
      <dgm:t>
        <a:bodyPr/>
        <a:lstStyle/>
        <a:p>
          <a:endParaRPr lang="ru-RU"/>
        </a:p>
      </dgm:t>
    </dgm:pt>
    <dgm:pt modelId="{0B107A0D-8588-4E7F-975B-2EE834393C05}" type="sibTrans" cxnId="{5D769204-C409-4E26-A35A-0438070DB908}">
      <dgm:prSet/>
      <dgm:spPr/>
      <dgm:t>
        <a:bodyPr/>
        <a:lstStyle/>
        <a:p>
          <a:endParaRPr lang="ru-RU"/>
        </a:p>
      </dgm:t>
    </dgm:pt>
    <dgm:pt modelId="{5FDF3385-2270-4C57-9487-3D5D0787F24F}">
      <dgm:prSet/>
      <dgm:spPr/>
      <dgm:t>
        <a:bodyPr/>
        <a:lstStyle/>
        <a:p>
          <a:pPr rtl="0"/>
          <a:r>
            <a:rPr lang="uk-UA" dirty="0" smtClean="0"/>
            <a:t>Атомна - </a:t>
          </a:r>
          <a:r>
            <a:rPr lang="uk-UA" alt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вивчає енергетичні переходи між електронними </a:t>
          </a:r>
          <a:r>
            <a:rPr lang="uk-UA" alt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орбіталями</a:t>
          </a:r>
          <a:r>
            <a:rPr lang="uk-UA" alt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атомів</a:t>
          </a:r>
          <a:r>
            <a:rPr lang="uk-UA" alt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uk-UA" dirty="0" smtClean="0"/>
            <a:t> </a:t>
          </a:r>
          <a:endParaRPr lang="ru-RU" dirty="0"/>
        </a:p>
      </dgm:t>
    </dgm:pt>
    <dgm:pt modelId="{74280A94-6E91-4459-A5BA-984BCE4EDBD0}" type="parTrans" cxnId="{2B6A24CC-7DA9-4BA3-8E33-F7653964ADAC}">
      <dgm:prSet/>
      <dgm:spPr/>
      <dgm:t>
        <a:bodyPr/>
        <a:lstStyle/>
        <a:p>
          <a:endParaRPr lang="ru-RU"/>
        </a:p>
      </dgm:t>
    </dgm:pt>
    <dgm:pt modelId="{3C95B6BB-68A0-4BC6-971B-87B85BF41127}" type="sibTrans" cxnId="{2B6A24CC-7DA9-4BA3-8E33-F7653964ADAC}">
      <dgm:prSet/>
      <dgm:spPr/>
      <dgm:t>
        <a:bodyPr/>
        <a:lstStyle/>
        <a:p>
          <a:endParaRPr lang="ru-RU"/>
        </a:p>
      </dgm:t>
    </dgm:pt>
    <dgm:pt modelId="{C26B22BD-36C5-4C1F-9A43-2A78450E5047}">
      <dgm:prSet/>
      <dgm:spPr/>
      <dgm:t>
        <a:bodyPr/>
        <a:lstStyle/>
        <a:p>
          <a:pPr rtl="0"/>
          <a:r>
            <a:rPr lang="uk-UA" dirty="0" smtClean="0"/>
            <a:t>Молекулярна - </a:t>
          </a:r>
          <a:r>
            <a:rPr lang="uk-UA" alt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вивчає енергетичні переходи між електронними, коливальними, обертальними рівнями енергії </a:t>
          </a:r>
          <a:r>
            <a:rPr lang="uk-UA" alt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молекул</a:t>
          </a:r>
          <a:r>
            <a:rPr lang="uk-UA" alt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uk-UA" dirty="0" smtClean="0"/>
            <a:t>  </a:t>
          </a:r>
          <a:endParaRPr lang="uk-UA" dirty="0"/>
        </a:p>
      </dgm:t>
    </dgm:pt>
    <dgm:pt modelId="{4124F2A2-CC60-4016-8F4C-8044CEA68739}" type="parTrans" cxnId="{1A643649-C2A9-466C-A2D1-7DFE29C546B7}">
      <dgm:prSet/>
      <dgm:spPr/>
      <dgm:t>
        <a:bodyPr/>
        <a:lstStyle/>
        <a:p>
          <a:endParaRPr lang="ru-RU"/>
        </a:p>
      </dgm:t>
    </dgm:pt>
    <dgm:pt modelId="{9A8EC582-B934-4E6E-B334-7E8B16F6C172}" type="sibTrans" cxnId="{1A643649-C2A9-466C-A2D1-7DFE29C546B7}">
      <dgm:prSet/>
      <dgm:spPr/>
      <dgm:t>
        <a:bodyPr/>
        <a:lstStyle/>
        <a:p>
          <a:endParaRPr lang="ru-RU"/>
        </a:p>
      </dgm:t>
    </dgm:pt>
    <dgm:pt modelId="{79CBEC89-0CE0-4D56-880F-1A40037DEC42}" type="pres">
      <dgm:prSet presAssocID="{6A5BC610-7ADF-4817-9644-EED61E3E7B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C68AC6E-21EA-44C0-82EA-94A92C8943BB}" type="pres">
      <dgm:prSet presAssocID="{8CE44339-57F4-46A6-853C-AAF4DFC223CE}" presName="hierRoot1" presStyleCnt="0">
        <dgm:presLayoutVars>
          <dgm:hierBranch val="init"/>
        </dgm:presLayoutVars>
      </dgm:prSet>
      <dgm:spPr/>
    </dgm:pt>
    <dgm:pt modelId="{6E7970E6-248C-4E8C-9E02-ED3993663FCA}" type="pres">
      <dgm:prSet presAssocID="{8CE44339-57F4-46A6-853C-AAF4DFC223CE}" presName="rootComposite1" presStyleCnt="0"/>
      <dgm:spPr/>
    </dgm:pt>
    <dgm:pt modelId="{FDB2347F-0986-4D81-B6BA-641FF1A11692}" type="pres">
      <dgm:prSet presAssocID="{8CE44339-57F4-46A6-853C-AAF4DFC223CE}" presName="rootText1" presStyleLbl="node0" presStyleIdx="0" presStyleCnt="1" custScaleX="91283" custScaleY="486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E5B865-5BA8-4DA0-88D5-3442CD9F47AF}" type="pres">
      <dgm:prSet presAssocID="{8CE44339-57F4-46A6-853C-AAF4DFC223CE}" presName="rootConnector1" presStyleLbl="node1" presStyleIdx="0" presStyleCnt="0"/>
      <dgm:spPr/>
    </dgm:pt>
    <dgm:pt modelId="{9FC3E653-392A-4C07-8737-BCA376A79EC5}" type="pres">
      <dgm:prSet presAssocID="{8CE44339-57F4-46A6-853C-AAF4DFC223CE}" presName="hierChild2" presStyleCnt="0"/>
      <dgm:spPr/>
    </dgm:pt>
    <dgm:pt modelId="{7056D333-86EE-425C-89F2-5844823DA466}" type="pres">
      <dgm:prSet presAssocID="{74280A94-6E91-4459-A5BA-984BCE4EDBD0}" presName="Name37" presStyleLbl="parChTrans1D2" presStyleIdx="0" presStyleCnt="2"/>
      <dgm:spPr/>
    </dgm:pt>
    <dgm:pt modelId="{1112F05B-880E-4983-AF70-5206EBE8B99E}" type="pres">
      <dgm:prSet presAssocID="{5FDF3385-2270-4C57-9487-3D5D0787F24F}" presName="hierRoot2" presStyleCnt="0">
        <dgm:presLayoutVars>
          <dgm:hierBranch val="init"/>
        </dgm:presLayoutVars>
      </dgm:prSet>
      <dgm:spPr/>
    </dgm:pt>
    <dgm:pt modelId="{8B27CE0E-20B5-48F5-BDD9-EEEF529477E9}" type="pres">
      <dgm:prSet presAssocID="{5FDF3385-2270-4C57-9487-3D5D0787F24F}" presName="rootComposite" presStyleCnt="0"/>
      <dgm:spPr/>
    </dgm:pt>
    <dgm:pt modelId="{629C851A-48BE-46C7-84CF-F21DBB0694DD}" type="pres">
      <dgm:prSet presAssocID="{5FDF3385-2270-4C57-9487-3D5D0787F24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78D267-A34A-491F-AB0E-E9C59FEA70F8}" type="pres">
      <dgm:prSet presAssocID="{5FDF3385-2270-4C57-9487-3D5D0787F24F}" presName="rootConnector" presStyleLbl="node2" presStyleIdx="0" presStyleCnt="2"/>
      <dgm:spPr/>
    </dgm:pt>
    <dgm:pt modelId="{473D5850-F27D-4945-B155-F26124AE1CBE}" type="pres">
      <dgm:prSet presAssocID="{5FDF3385-2270-4C57-9487-3D5D0787F24F}" presName="hierChild4" presStyleCnt="0"/>
      <dgm:spPr/>
    </dgm:pt>
    <dgm:pt modelId="{7AED5A20-41BA-44E6-A43F-152EA2AC9747}" type="pres">
      <dgm:prSet presAssocID="{5FDF3385-2270-4C57-9487-3D5D0787F24F}" presName="hierChild5" presStyleCnt="0"/>
      <dgm:spPr/>
    </dgm:pt>
    <dgm:pt modelId="{8D965155-42FC-43E9-88D4-C918271F90D6}" type="pres">
      <dgm:prSet presAssocID="{4124F2A2-CC60-4016-8F4C-8044CEA68739}" presName="Name37" presStyleLbl="parChTrans1D2" presStyleIdx="1" presStyleCnt="2"/>
      <dgm:spPr/>
    </dgm:pt>
    <dgm:pt modelId="{CC9B53CC-605C-4B44-B730-1E5C9B9C76FF}" type="pres">
      <dgm:prSet presAssocID="{C26B22BD-36C5-4C1F-9A43-2A78450E5047}" presName="hierRoot2" presStyleCnt="0">
        <dgm:presLayoutVars>
          <dgm:hierBranch val="init"/>
        </dgm:presLayoutVars>
      </dgm:prSet>
      <dgm:spPr/>
    </dgm:pt>
    <dgm:pt modelId="{94FC69E3-9DEE-41D6-B5B8-F7BC29D0B4AE}" type="pres">
      <dgm:prSet presAssocID="{C26B22BD-36C5-4C1F-9A43-2A78450E5047}" presName="rootComposite" presStyleCnt="0"/>
      <dgm:spPr/>
    </dgm:pt>
    <dgm:pt modelId="{EA677016-3A9D-46E4-86ED-5199FBCB3177}" type="pres">
      <dgm:prSet presAssocID="{C26B22BD-36C5-4C1F-9A43-2A78450E504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CF9FD3-5E83-4CD9-A5E8-64A10F13A5DC}" type="pres">
      <dgm:prSet presAssocID="{C26B22BD-36C5-4C1F-9A43-2A78450E5047}" presName="rootConnector" presStyleLbl="node2" presStyleIdx="1" presStyleCnt="2"/>
      <dgm:spPr/>
    </dgm:pt>
    <dgm:pt modelId="{7C623530-8057-4B01-A2E2-0D160879B501}" type="pres">
      <dgm:prSet presAssocID="{C26B22BD-36C5-4C1F-9A43-2A78450E5047}" presName="hierChild4" presStyleCnt="0"/>
      <dgm:spPr/>
    </dgm:pt>
    <dgm:pt modelId="{A976BF23-E910-4CDE-A5FB-3AC9E19F09B7}" type="pres">
      <dgm:prSet presAssocID="{C26B22BD-36C5-4C1F-9A43-2A78450E5047}" presName="hierChild5" presStyleCnt="0"/>
      <dgm:spPr/>
    </dgm:pt>
    <dgm:pt modelId="{71BF59B8-4A6A-478D-A414-CBE5FB961A89}" type="pres">
      <dgm:prSet presAssocID="{8CE44339-57F4-46A6-853C-AAF4DFC223CE}" presName="hierChild3" presStyleCnt="0"/>
      <dgm:spPr/>
    </dgm:pt>
  </dgm:ptLst>
  <dgm:cxnLst>
    <dgm:cxn modelId="{1A643649-C2A9-466C-A2D1-7DFE29C546B7}" srcId="{8CE44339-57F4-46A6-853C-AAF4DFC223CE}" destId="{C26B22BD-36C5-4C1F-9A43-2A78450E5047}" srcOrd="1" destOrd="0" parTransId="{4124F2A2-CC60-4016-8F4C-8044CEA68739}" sibTransId="{9A8EC582-B934-4E6E-B334-7E8B16F6C172}"/>
    <dgm:cxn modelId="{78001AC7-96D4-476E-9552-436C61A0A246}" type="presOf" srcId="{5FDF3385-2270-4C57-9487-3D5D0787F24F}" destId="{629C851A-48BE-46C7-84CF-F21DBB0694DD}" srcOrd="0" destOrd="0" presId="urn:microsoft.com/office/officeart/2005/8/layout/orgChart1"/>
    <dgm:cxn modelId="{2B6A24CC-7DA9-4BA3-8E33-F7653964ADAC}" srcId="{8CE44339-57F4-46A6-853C-AAF4DFC223CE}" destId="{5FDF3385-2270-4C57-9487-3D5D0787F24F}" srcOrd="0" destOrd="0" parTransId="{74280A94-6E91-4459-A5BA-984BCE4EDBD0}" sibTransId="{3C95B6BB-68A0-4BC6-971B-87B85BF41127}"/>
    <dgm:cxn modelId="{D268E4CA-2591-42C3-9B1A-67F08663ADF9}" type="presOf" srcId="{C26B22BD-36C5-4C1F-9A43-2A78450E5047}" destId="{EA677016-3A9D-46E4-86ED-5199FBCB3177}" srcOrd="0" destOrd="0" presId="urn:microsoft.com/office/officeart/2005/8/layout/orgChart1"/>
    <dgm:cxn modelId="{C72D2122-B78F-43F0-A801-B8554707E140}" type="presOf" srcId="{5FDF3385-2270-4C57-9487-3D5D0787F24F}" destId="{3178D267-A34A-491F-AB0E-E9C59FEA70F8}" srcOrd="1" destOrd="0" presId="urn:microsoft.com/office/officeart/2005/8/layout/orgChart1"/>
    <dgm:cxn modelId="{F33A0D4B-70E0-423B-815F-C2FDB0C0D3A4}" type="presOf" srcId="{74280A94-6E91-4459-A5BA-984BCE4EDBD0}" destId="{7056D333-86EE-425C-89F2-5844823DA466}" srcOrd="0" destOrd="0" presId="urn:microsoft.com/office/officeart/2005/8/layout/orgChart1"/>
    <dgm:cxn modelId="{14ED3FAC-4D5F-431D-B066-30A6D467CC17}" type="presOf" srcId="{6A5BC610-7ADF-4817-9644-EED61E3E7B18}" destId="{79CBEC89-0CE0-4D56-880F-1A40037DEC42}" srcOrd="0" destOrd="0" presId="urn:microsoft.com/office/officeart/2005/8/layout/orgChart1"/>
    <dgm:cxn modelId="{02DEF327-899D-4B13-A91D-644CBB63B807}" type="presOf" srcId="{8CE44339-57F4-46A6-853C-AAF4DFC223CE}" destId="{FDB2347F-0986-4D81-B6BA-641FF1A11692}" srcOrd="0" destOrd="0" presId="urn:microsoft.com/office/officeart/2005/8/layout/orgChart1"/>
    <dgm:cxn modelId="{8F118646-14CD-4CA0-BB93-6F1EF19DA598}" type="presOf" srcId="{4124F2A2-CC60-4016-8F4C-8044CEA68739}" destId="{8D965155-42FC-43E9-88D4-C918271F90D6}" srcOrd="0" destOrd="0" presId="urn:microsoft.com/office/officeart/2005/8/layout/orgChart1"/>
    <dgm:cxn modelId="{5F560707-D34C-4705-8849-947AFB856E6E}" type="presOf" srcId="{C26B22BD-36C5-4C1F-9A43-2A78450E5047}" destId="{91CF9FD3-5E83-4CD9-A5E8-64A10F13A5DC}" srcOrd="1" destOrd="0" presId="urn:microsoft.com/office/officeart/2005/8/layout/orgChart1"/>
    <dgm:cxn modelId="{0E54BFC7-80F8-42CB-9318-11010E45C3B1}" type="presOf" srcId="{8CE44339-57F4-46A6-853C-AAF4DFC223CE}" destId="{FBE5B865-5BA8-4DA0-88D5-3442CD9F47AF}" srcOrd="1" destOrd="0" presId="urn:microsoft.com/office/officeart/2005/8/layout/orgChart1"/>
    <dgm:cxn modelId="{5D769204-C409-4E26-A35A-0438070DB908}" srcId="{6A5BC610-7ADF-4817-9644-EED61E3E7B18}" destId="{8CE44339-57F4-46A6-853C-AAF4DFC223CE}" srcOrd="0" destOrd="0" parTransId="{5EBAA760-94BE-4011-BEB8-CB6CFCFFB9C1}" sibTransId="{0B107A0D-8588-4E7F-975B-2EE834393C05}"/>
    <dgm:cxn modelId="{7C91D56B-778E-4D4D-84BF-26A3F6954DBD}" type="presParOf" srcId="{79CBEC89-0CE0-4D56-880F-1A40037DEC42}" destId="{9C68AC6E-21EA-44C0-82EA-94A92C8943BB}" srcOrd="0" destOrd="0" presId="urn:microsoft.com/office/officeart/2005/8/layout/orgChart1"/>
    <dgm:cxn modelId="{0A967B36-8F6D-4363-A5EA-05739265ABD9}" type="presParOf" srcId="{9C68AC6E-21EA-44C0-82EA-94A92C8943BB}" destId="{6E7970E6-248C-4E8C-9E02-ED3993663FCA}" srcOrd="0" destOrd="0" presId="urn:microsoft.com/office/officeart/2005/8/layout/orgChart1"/>
    <dgm:cxn modelId="{F40D0672-6D0D-4844-960C-7DD3C310DA6A}" type="presParOf" srcId="{6E7970E6-248C-4E8C-9E02-ED3993663FCA}" destId="{FDB2347F-0986-4D81-B6BA-641FF1A11692}" srcOrd="0" destOrd="0" presId="urn:microsoft.com/office/officeart/2005/8/layout/orgChart1"/>
    <dgm:cxn modelId="{9CB6DA5C-AE1B-4B34-9149-DD168A03D890}" type="presParOf" srcId="{6E7970E6-248C-4E8C-9E02-ED3993663FCA}" destId="{FBE5B865-5BA8-4DA0-88D5-3442CD9F47AF}" srcOrd="1" destOrd="0" presId="urn:microsoft.com/office/officeart/2005/8/layout/orgChart1"/>
    <dgm:cxn modelId="{D5CC1574-EE93-4876-85AC-9C0B0DE1A384}" type="presParOf" srcId="{9C68AC6E-21EA-44C0-82EA-94A92C8943BB}" destId="{9FC3E653-392A-4C07-8737-BCA376A79EC5}" srcOrd="1" destOrd="0" presId="urn:microsoft.com/office/officeart/2005/8/layout/orgChart1"/>
    <dgm:cxn modelId="{56917987-47AF-4335-BCB0-6FCBE5D1DAF9}" type="presParOf" srcId="{9FC3E653-392A-4C07-8737-BCA376A79EC5}" destId="{7056D333-86EE-425C-89F2-5844823DA466}" srcOrd="0" destOrd="0" presId="urn:microsoft.com/office/officeart/2005/8/layout/orgChart1"/>
    <dgm:cxn modelId="{15292177-3B65-4F8E-8923-5311975E6801}" type="presParOf" srcId="{9FC3E653-392A-4C07-8737-BCA376A79EC5}" destId="{1112F05B-880E-4983-AF70-5206EBE8B99E}" srcOrd="1" destOrd="0" presId="urn:microsoft.com/office/officeart/2005/8/layout/orgChart1"/>
    <dgm:cxn modelId="{8744DC2D-F11A-48B1-9B81-BAE7557657AD}" type="presParOf" srcId="{1112F05B-880E-4983-AF70-5206EBE8B99E}" destId="{8B27CE0E-20B5-48F5-BDD9-EEEF529477E9}" srcOrd="0" destOrd="0" presId="urn:microsoft.com/office/officeart/2005/8/layout/orgChart1"/>
    <dgm:cxn modelId="{B94D409D-CDB6-42C9-95C6-09F3740ADB41}" type="presParOf" srcId="{8B27CE0E-20B5-48F5-BDD9-EEEF529477E9}" destId="{629C851A-48BE-46C7-84CF-F21DBB0694DD}" srcOrd="0" destOrd="0" presId="urn:microsoft.com/office/officeart/2005/8/layout/orgChart1"/>
    <dgm:cxn modelId="{751B7CEB-0863-4849-A03B-15A17C0D0975}" type="presParOf" srcId="{8B27CE0E-20B5-48F5-BDD9-EEEF529477E9}" destId="{3178D267-A34A-491F-AB0E-E9C59FEA70F8}" srcOrd="1" destOrd="0" presId="urn:microsoft.com/office/officeart/2005/8/layout/orgChart1"/>
    <dgm:cxn modelId="{5630ED67-29C9-439B-8460-83D9982E0CB5}" type="presParOf" srcId="{1112F05B-880E-4983-AF70-5206EBE8B99E}" destId="{473D5850-F27D-4945-B155-F26124AE1CBE}" srcOrd="1" destOrd="0" presId="urn:microsoft.com/office/officeart/2005/8/layout/orgChart1"/>
    <dgm:cxn modelId="{3B6851A2-B88F-4896-8647-31427F4FA733}" type="presParOf" srcId="{1112F05B-880E-4983-AF70-5206EBE8B99E}" destId="{7AED5A20-41BA-44E6-A43F-152EA2AC9747}" srcOrd="2" destOrd="0" presId="urn:microsoft.com/office/officeart/2005/8/layout/orgChart1"/>
    <dgm:cxn modelId="{F48D7D33-2F39-4D15-84E0-EB6712B132CA}" type="presParOf" srcId="{9FC3E653-392A-4C07-8737-BCA376A79EC5}" destId="{8D965155-42FC-43E9-88D4-C918271F90D6}" srcOrd="2" destOrd="0" presId="urn:microsoft.com/office/officeart/2005/8/layout/orgChart1"/>
    <dgm:cxn modelId="{2E9B6FDB-DF6C-45DC-A62E-74CC3A2988E5}" type="presParOf" srcId="{9FC3E653-392A-4C07-8737-BCA376A79EC5}" destId="{CC9B53CC-605C-4B44-B730-1E5C9B9C76FF}" srcOrd="3" destOrd="0" presId="urn:microsoft.com/office/officeart/2005/8/layout/orgChart1"/>
    <dgm:cxn modelId="{A2CD69A0-C4A0-476A-B269-DCD486D3EB4A}" type="presParOf" srcId="{CC9B53CC-605C-4B44-B730-1E5C9B9C76FF}" destId="{94FC69E3-9DEE-41D6-B5B8-F7BC29D0B4AE}" srcOrd="0" destOrd="0" presId="urn:microsoft.com/office/officeart/2005/8/layout/orgChart1"/>
    <dgm:cxn modelId="{BFF558C3-07E5-4C90-8104-E07E3F11539A}" type="presParOf" srcId="{94FC69E3-9DEE-41D6-B5B8-F7BC29D0B4AE}" destId="{EA677016-3A9D-46E4-86ED-5199FBCB3177}" srcOrd="0" destOrd="0" presId="urn:microsoft.com/office/officeart/2005/8/layout/orgChart1"/>
    <dgm:cxn modelId="{CEDE7E9E-319D-4D4A-956A-E1A38A830A30}" type="presParOf" srcId="{94FC69E3-9DEE-41D6-B5B8-F7BC29D0B4AE}" destId="{91CF9FD3-5E83-4CD9-A5E8-64A10F13A5DC}" srcOrd="1" destOrd="0" presId="urn:microsoft.com/office/officeart/2005/8/layout/orgChart1"/>
    <dgm:cxn modelId="{DDAC2452-12B4-49B5-9840-3B6D16841A1C}" type="presParOf" srcId="{CC9B53CC-605C-4B44-B730-1E5C9B9C76FF}" destId="{7C623530-8057-4B01-A2E2-0D160879B501}" srcOrd="1" destOrd="0" presId="urn:microsoft.com/office/officeart/2005/8/layout/orgChart1"/>
    <dgm:cxn modelId="{FA61F2AE-FF67-4FE9-B984-CA4D6E10CCED}" type="presParOf" srcId="{CC9B53CC-605C-4B44-B730-1E5C9B9C76FF}" destId="{A976BF23-E910-4CDE-A5FB-3AC9E19F09B7}" srcOrd="2" destOrd="0" presId="urn:microsoft.com/office/officeart/2005/8/layout/orgChart1"/>
    <dgm:cxn modelId="{2F1EA302-6EC7-487F-BDBF-71F8D304820A}" type="presParOf" srcId="{9C68AC6E-21EA-44C0-82EA-94A92C8943BB}" destId="{71BF59B8-4A6A-478D-A414-CBE5FB961A8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965155-42FC-43E9-88D4-C918271F90D6}">
      <dsp:nvSpPr>
        <dsp:cNvPr id="0" name=""/>
        <dsp:cNvSpPr/>
      </dsp:nvSpPr>
      <dsp:spPr>
        <a:xfrm>
          <a:off x="3924436" y="1318456"/>
          <a:ext cx="2147637" cy="745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730"/>
              </a:lnTo>
              <a:lnTo>
                <a:pt x="2147637" y="372730"/>
              </a:lnTo>
              <a:lnTo>
                <a:pt x="2147637" y="745460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6D333-86EE-425C-89F2-5844823DA466}">
      <dsp:nvSpPr>
        <dsp:cNvPr id="0" name=""/>
        <dsp:cNvSpPr/>
      </dsp:nvSpPr>
      <dsp:spPr>
        <a:xfrm>
          <a:off x="1776798" y="1318456"/>
          <a:ext cx="2147637" cy="745460"/>
        </a:xfrm>
        <a:custGeom>
          <a:avLst/>
          <a:gdLst/>
          <a:ahLst/>
          <a:cxnLst/>
          <a:rect l="0" t="0" r="0" b="0"/>
          <a:pathLst>
            <a:path>
              <a:moveTo>
                <a:pt x="2147637" y="0"/>
              </a:moveTo>
              <a:lnTo>
                <a:pt x="2147637" y="372730"/>
              </a:lnTo>
              <a:lnTo>
                <a:pt x="0" y="372730"/>
              </a:lnTo>
              <a:lnTo>
                <a:pt x="0" y="745460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2347F-0986-4D81-B6BA-641FF1A11692}">
      <dsp:nvSpPr>
        <dsp:cNvPr id="0" name=""/>
        <dsp:cNvSpPr/>
      </dsp:nvSpPr>
      <dsp:spPr>
        <a:xfrm>
          <a:off x="2304247" y="454272"/>
          <a:ext cx="3240376" cy="8641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ВИДИ СПЕКТРОСКОПІЇ</a:t>
          </a:r>
          <a:endParaRPr lang="ru-RU" sz="2200" kern="1200" dirty="0"/>
        </a:p>
      </dsp:txBody>
      <dsp:txXfrm>
        <a:off x="2304247" y="454272"/>
        <a:ext cx="3240376" cy="864184"/>
      </dsp:txXfrm>
    </dsp:sp>
    <dsp:sp modelId="{629C851A-48BE-46C7-84CF-F21DBB0694DD}">
      <dsp:nvSpPr>
        <dsp:cNvPr id="0" name=""/>
        <dsp:cNvSpPr/>
      </dsp:nvSpPr>
      <dsp:spPr>
        <a:xfrm>
          <a:off x="1892" y="2063917"/>
          <a:ext cx="3549813" cy="17749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Атомна - </a:t>
          </a:r>
          <a:r>
            <a:rPr lang="uk-UA" alt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вивчає енергетичні переходи між електронними </a:t>
          </a:r>
          <a:r>
            <a:rPr lang="uk-UA" altLang="ru-RU" sz="22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орбіталями</a:t>
          </a:r>
          <a:r>
            <a:rPr lang="uk-UA" alt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2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атомів</a:t>
          </a:r>
          <a:r>
            <a:rPr lang="uk-UA" alt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uk-UA" sz="2200" kern="1200" dirty="0" smtClean="0"/>
            <a:t> </a:t>
          </a:r>
          <a:endParaRPr lang="ru-RU" sz="2200" kern="1200" dirty="0"/>
        </a:p>
      </dsp:txBody>
      <dsp:txXfrm>
        <a:off x="1892" y="2063917"/>
        <a:ext cx="3549813" cy="1774906"/>
      </dsp:txXfrm>
    </dsp:sp>
    <dsp:sp modelId="{EA677016-3A9D-46E4-86ED-5199FBCB3177}">
      <dsp:nvSpPr>
        <dsp:cNvPr id="0" name=""/>
        <dsp:cNvSpPr/>
      </dsp:nvSpPr>
      <dsp:spPr>
        <a:xfrm>
          <a:off x="4297166" y="2063917"/>
          <a:ext cx="3549813" cy="17749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Молекулярна - </a:t>
          </a:r>
          <a:r>
            <a:rPr lang="uk-UA" alt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вивчає енергетичні переходи між електронними, коливальними, обертальними рівнями енергії </a:t>
          </a:r>
          <a:r>
            <a:rPr lang="uk-UA" altLang="ru-RU" sz="22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молекул</a:t>
          </a:r>
          <a:r>
            <a:rPr lang="uk-UA" alt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uk-UA" sz="2200" kern="1200" dirty="0" smtClean="0"/>
            <a:t>  </a:t>
          </a:r>
          <a:endParaRPr lang="uk-UA" sz="2200" kern="1200" dirty="0"/>
        </a:p>
      </dsp:txBody>
      <dsp:txXfrm>
        <a:off x="4297166" y="2063917"/>
        <a:ext cx="3549813" cy="1774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wmf"/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36153-9157-4218-B21A-AC353816AA7B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30105-C2B6-4877-B136-8759BA5FC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7549FD7-6297-4C58-9FD9-859EFD1D4BDF}" type="datetime1">
              <a:rPr lang="ru-RU" smtClean="0"/>
              <a:pPr/>
              <a:t>27.02.2017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AC6C5-B8A5-46E7-81B0-3F3538E087B7}" type="datetime1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2302C41-0A92-4D77-839C-E4A191B544AC}" type="datetime1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710010-0AC8-47D9-AF5D-9DB5B08CE8B0}" type="datetime1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DB0A97-EC36-4932-B425-C8984BE7EE4E}" type="datetime1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715FA-44D5-4DEA-A412-2B0DAA0CF155}" type="datetime1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0D28B-A00B-40ED-8736-A78DE6D728DD}" type="datetime1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7CB222-EF79-40A4-80BA-161B5521EA2B}" type="datetime1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34DB654-7A3D-4714-A26B-95E1CB234CFD}" type="datetime1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033E72-51CF-4DFF-9137-5E24F85B53D1}" type="datetime1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FB362F-EDD9-415E-BA80-333DDD2A25E8}" type="datetime1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F5C8C7B-0496-4BAD-9DAD-880B0A0FF36B}" type="datetime1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r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35.gif"/><Relationship Id="rId7" Type="http://schemas.openxmlformats.org/officeDocument/2006/relationships/oleObject" Target="../embeddings/oleObject7.bin"/><Relationship Id="rId12" Type="http://schemas.openxmlformats.org/officeDocument/2006/relationships/image" Target="../media/image40.gi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gif"/><Relationship Id="rId11" Type="http://schemas.openxmlformats.org/officeDocument/2006/relationships/image" Target="../media/image39.gif"/><Relationship Id="rId5" Type="http://schemas.openxmlformats.org/officeDocument/2006/relationships/image" Target="../media/image37.gif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36.gif"/><Relationship Id="rId9" Type="http://schemas.openxmlformats.org/officeDocument/2006/relationships/oleObject" Target="../embeddings/oleObject9.bin"/><Relationship Id="rId1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XXXX-x\NKMD\&#1060;&#1110;&#1079;&#1080;&#1095;&#1085;&#1110;%20&#1084;&#1077;&#1090;&#1086;&#1076;&#1080;%20&#1076;&#1086;&#1089;&#1083;&#1110;&#1076;&#1078;&#1077;&#1085;&#1085;&#1103;%20&#1088;&#1077;&#1095;&#1086;&#1074;&#1080;&#1085;\1&#1055;&#1088;&#1077;&#1079;&#1077;&#1085;&#1090;&#1072;&#1094;&#1110;&#1111;%20&#1083;&#1077;&#1082;&#1094;&#1110;&#1081;%20&#1060;&#1052;&#1044;&#1056;%202015\&#1048;&#1085;&#1090;&#1077;&#1088;&#1087;&#1088;&#1077;&#1090;&#1072;&#1094;&#1080;&#1080;%20&#1076;&#1072;&#1085;&#1085;&#1099;&#1093;%20&#1080;&#1085;&#1092;&#1088;&#1072;&#1082;&#1088;&#1072;&#1089;&#1085;&#1086;&#1081;%20(&#1048;&#1050;)%20&#1089;&#1087;&#1077;&#1082;&#1090;&#1088;&#1086;&#1089;&#1082;&#1086;&#1087;&#1080;&#1080;.mp4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lib.e-science.ru/book/?c=11" TargetMode="External"/><Relationship Id="rId7" Type="http://schemas.openxmlformats.org/officeDocument/2006/relationships/hyperlink" Target="https://www.youtube.com/watch?v=AzsBzBo0bFg" TargetMode="External"/><Relationship Id="rId2" Type="http://schemas.openxmlformats.org/officeDocument/2006/relationships/hyperlink" Target="http://medulka.ru/himiya-biohimiya/books-p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om-eknig.ru/" TargetMode="External"/><Relationship Id="rId5" Type="http://schemas.openxmlformats.org/officeDocument/2006/relationships/hyperlink" Target="http://www.newlibrary.ru/" TargetMode="External"/><Relationship Id="rId4" Type="http://schemas.openxmlformats.org/officeDocument/2006/relationships/hyperlink" Target="http://www.medliter.ru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1988840"/>
            <a:ext cx="6588224" cy="2924896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dirty="0" smtClean="0">
                <a:solidFill>
                  <a:schemeClr val="accent4"/>
                </a:solidFill>
              </a:rPr>
              <a:t>Лекція </a:t>
            </a:r>
            <a:r>
              <a:rPr lang="uk-UA" sz="3600" dirty="0" smtClean="0">
                <a:solidFill>
                  <a:schemeClr val="accent4"/>
                </a:solidFill>
              </a:rPr>
              <a:t>№ 3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>
                <a:solidFill>
                  <a:srgbClr val="FF0000"/>
                </a:solidFill>
              </a:rPr>
              <a:t>основи</a:t>
            </a:r>
            <a:r>
              <a:rPr lang="uk-UA" sz="3600" dirty="0" smtClean="0">
                <a:solidFill>
                  <a:srgbClr val="FF0000"/>
                </a:solidFill>
              </a:rPr>
              <a:t> спектроскопії.  </a:t>
            </a:r>
            <a:r>
              <a:rPr lang="uk-UA" sz="4000" dirty="0" smtClean="0"/>
              <a:t>Методи </a:t>
            </a:r>
            <a:r>
              <a:rPr lang="uk-UA" sz="4000" dirty="0" smtClean="0"/>
              <a:t>оптичної молекулярної спектроскопії (</a:t>
            </a:r>
            <a:r>
              <a:rPr lang="uk-UA" sz="4000" dirty="0" smtClean="0"/>
              <a:t>коливальна)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517232"/>
            <a:ext cx="6400800" cy="1057672"/>
          </a:xfrm>
        </p:spPr>
        <p:txBody>
          <a:bodyPr/>
          <a:lstStyle/>
          <a:p>
            <a:pPr algn="r"/>
            <a:r>
              <a:rPr lang="uk-UA" dirty="0" smtClean="0"/>
              <a:t>Лектор доц., </a:t>
            </a:r>
            <a:r>
              <a:rPr lang="uk-UA" dirty="0" err="1" smtClean="0"/>
              <a:t>к.б.н</a:t>
            </a:r>
            <a:r>
              <a:rPr lang="uk-UA" dirty="0" smtClean="0"/>
              <a:t>. Корнет М.М.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80798" y="260648"/>
            <a:ext cx="56188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Запорізький національній університет</a:t>
            </a:r>
          </a:p>
          <a:p>
            <a:pPr algn="ctr"/>
            <a:r>
              <a:rPr lang="uk-UA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Кафедра хімії </a:t>
            </a:r>
            <a:endParaRPr lang="ru-RU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314" name="Picture 2" descr="http://cs619531.vk.me/v619531124/a89/jgwPXkhAvj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2083660" cy="19560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053594" cy="452726"/>
          </a:xfrm>
        </p:spPr>
        <p:txBody>
          <a:bodyPr/>
          <a:lstStyle/>
          <a:p>
            <a:fld id="{35D67378-A861-4D5D-B729-57DBAD7C7C20}" type="slidenum">
              <a:rPr lang="ru-RU"/>
              <a:pPr/>
              <a:t>10</a:t>
            </a:fld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817688" y="1130560"/>
            <a:ext cx="9947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600" dirty="0"/>
              <a:t>Рентген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124744"/>
            <a:ext cx="15662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</a:rPr>
              <a:t>γ</a:t>
            </a:r>
            <a:r>
              <a:rPr lang="ru-RU" sz="1600" dirty="0" err="1" smtClean="0"/>
              <a:t>-випромін-ня</a:t>
            </a:r>
            <a:endParaRPr lang="ru-RU" sz="1600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987824" y="1196752"/>
            <a:ext cx="895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/>
              <a:t>УФ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995936" y="908720"/>
            <a:ext cx="14401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 err="1" smtClean="0"/>
              <a:t>Видимий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діапазон</a:t>
            </a:r>
            <a:endParaRPr lang="ru-RU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652120" y="1196752"/>
            <a:ext cx="4858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 smtClean="0"/>
              <a:t>ІЧ</a:t>
            </a:r>
            <a:endParaRPr lang="ru-RU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732240" y="831195"/>
            <a:ext cx="14729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dirty="0" err="1" smtClean="0"/>
              <a:t>Мікрохвилі</a:t>
            </a:r>
            <a:endParaRPr lang="ru-RU" dirty="0"/>
          </a:p>
          <a:p>
            <a:pPr algn="ctr"/>
            <a:r>
              <a:rPr lang="ru-RU" dirty="0" err="1" smtClean="0"/>
              <a:t>Радіохвилі</a:t>
            </a:r>
            <a:endParaRPr lang="ru-RU" dirty="0"/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0" y="1628800"/>
          <a:ext cx="7632972" cy="4894290"/>
        </p:xfrm>
        <a:graphic>
          <a:graphicData uri="http://schemas.openxmlformats.org/presentationml/2006/ole">
            <p:oleObj spid="_x0000_s25602" name="CorelDRAW" r:id="rId3" imgW="10369800" imgH="6649920" progId="">
              <p:embed/>
            </p:oleObj>
          </a:graphicData>
        </a:graphic>
      </p:graphicFrame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79388" y="3041441"/>
            <a:ext cx="8724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ν</a:t>
            </a:r>
            <a:r>
              <a:rPr lang="ru-RU" sz="2000" dirty="0">
                <a:latin typeface="Times New Roman" pitchFamily="18" charset="0"/>
              </a:rPr>
              <a:t> (с</a:t>
            </a:r>
            <a:r>
              <a:rPr lang="ru-RU" sz="2000" baseline="30000" dirty="0">
                <a:latin typeface="Times New Roman" pitchFamily="18" charset="0"/>
              </a:rPr>
              <a:t>-1</a:t>
            </a:r>
            <a:r>
              <a:rPr lang="ru-RU" sz="2000" dirty="0">
                <a:latin typeface="Times New Roman" pitchFamily="18" charset="0"/>
              </a:rPr>
              <a:t>)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79388" y="4034115"/>
            <a:ext cx="11184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200" dirty="0">
                <a:latin typeface="Times New Roman" pitchFamily="18" charset="0"/>
              </a:rPr>
              <a:t>ω</a:t>
            </a:r>
            <a:r>
              <a:rPr lang="ru-RU" sz="2200" dirty="0">
                <a:latin typeface="Times New Roman" pitchFamily="18" charset="0"/>
              </a:rPr>
              <a:t> (см</a:t>
            </a:r>
            <a:r>
              <a:rPr lang="ru-RU" sz="2200" baseline="30000" dirty="0">
                <a:latin typeface="Times New Roman" pitchFamily="18" charset="0"/>
              </a:rPr>
              <a:t>-1</a:t>
            </a:r>
            <a:r>
              <a:rPr lang="ru-RU" sz="2200" dirty="0">
                <a:latin typeface="Times New Roman" pitchFamily="18" charset="0"/>
              </a:rPr>
              <a:t>)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50825" y="5115203"/>
            <a:ext cx="9320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200" dirty="0">
                <a:latin typeface="Times New Roman" pitchFamily="18" charset="0"/>
              </a:rPr>
              <a:t>λ</a:t>
            </a:r>
            <a:r>
              <a:rPr lang="ru-RU" sz="2200" dirty="0">
                <a:latin typeface="Times New Roman" pitchFamily="18" charset="0"/>
              </a:rPr>
              <a:t> (нм)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50825" y="6050240"/>
            <a:ext cx="94581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200" dirty="0">
                <a:latin typeface="Times New Roman" pitchFamily="18" charset="0"/>
              </a:rPr>
              <a:t>Е (эВ)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260648"/>
            <a:ext cx="81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1"/>
                </a:solidFill>
              </a:rPr>
              <a:t>Ділянки електромагнітного випромінювання</a:t>
            </a:r>
            <a:endParaRPr lang="ru-RU" sz="2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599875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200" dirty="0" smtClean="0">
                <a:latin typeface="+mj-lt"/>
                <a:cs typeface="Arial" pitchFamily="34" charset="0"/>
              </a:rPr>
              <a:t>2. </a:t>
            </a:r>
            <a:r>
              <a:rPr lang="uk-UA" sz="3200" dirty="0" smtClean="0">
                <a:latin typeface="+mj-lt"/>
                <a:cs typeface="Arial" pitchFamily="34" charset="0"/>
              </a:rPr>
              <a:t>Молекулярна спектроскопія</a:t>
            </a:r>
            <a:endParaRPr lang="ru-RU" sz="32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501008"/>
            <a:ext cx="46085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Молекулярну спектроскопію використовують для визначення структури, функцій і динаміки поведінки різних речовин за допомогою їх електромагнітних характеристик, дослідження кінетики хімічних реакцій, складу речовин, зокрема визначення наявності в речовині функціональних груп та структурних фрагментів, ідентифікації </a:t>
            </a:r>
            <a:r>
              <a:rPr lang="uk-UA" dirty="0" err="1" smtClean="0"/>
              <a:t>міжфазних</a:t>
            </a:r>
            <a:r>
              <a:rPr lang="uk-UA" dirty="0" smtClean="0"/>
              <a:t> взаємодій тощо. </a:t>
            </a:r>
            <a:endParaRPr lang="ru-RU" dirty="0"/>
          </a:p>
        </p:txBody>
      </p:sp>
      <p:pic>
        <p:nvPicPr>
          <p:cNvPr id="21506" name="Picture 2" descr="http://www.spm.unn.ru/upload/photos/photos/photsm/eq/IMG_1956Sh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717032"/>
            <a:ext cx="3203848" cy="23042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124744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spcBef>
                <a:spcPts val="600"/>
              </a:spcBef>
              <a:spcAft>
                <a:spcPts val="600"/>
              </a:spcAft>
            </a:pPr>
            <a:r>
              <a:rPr lang="uk-UA" sz="2000" b="1" i="1" dirty="0" smtClean="0">
                <a:solidFill>
                  <a:schemeClr val="accent1"/>
                </a:solidFill>
              </a:rPr>
              <a:t>Молекулярна спектроскопія </a:t>
            </a:r>
            <a:r>
              <a:rPr lang="uk-UA" sz="2000" dirty="0" smtClean="0">
                <a:solidFill>
                  <a:schemeClr val="accent1"/>
                </a:solidFill>
              </a:rPr>
              <a:t>(англ. </a:t>
            </a:r>
            <a:r>
              <a:rPr lang="uk-UA" sz="2000" i="1" dirty="0" err="1" smtClean="0">
                <a:solidFill>
                  <a:schemeClr val="accent1"/>
                </a:solidFill>
              </a:rPr>
              <a:t>molecular</a:t>
            </a:r>
            <a:r>
              <a:rPr lang="uk-UA" sz="2000" i="1" dirty="0" smtClean="0">
                <a:solidFill>
                  <a:schemeClr val="accent1"/>
                </a:solidFill>
              </a:rPr>
              <a:t> </a:t>
            </a:r>
            <a:r>
              <a:rPr lang="uk-UA" sz="2000" i="1" dirty="0" err="1" smtClean="0">
                <a:solidFill>
                  <a:schemeClr val="accent1"/>
                </a:solidFill>
              </a:rPr>
              <a:t>spectroscopy</a:t>
            </a:r>
            <a:r>
              <a:rPr lang="uk-UA" sz="2000" dirty="0" smtClean="0">
                <a:solidFill>
                  <a:schemeClr val="accent1"/>
                </a:solidFill>
              </a:rPr>
              <a:t>)</a:t>
            </a:r>
            <a:r>
              <a:rPr lang="uk-UA" sz="2000" dirty="0" smtClean="0"/>
              <a:t> – вивчає енергетичні переходи між електронними, коливальними, обертальними рівнями енергії молекул за молекулярними спектрами випромінювання, поглинання та відбивання електромагнітних хвиль в діапазоні хвильових чисел 10</a:t>
            </a:r>
            <a:r>
              <a:rPr lang="uk-UA" sz="2000" baseline="30000" dirty="0" smtClean="0"/>
              <a:t>3</a:t>
            </a:r>
            <a:r>
              <a:rPr lang="uk-UA" sz="2000" dirty="0" smtClean="0"/>
              <a:t>-10</a:t>
            </a:r>
            <a:r>
              <a:rPr lang="uk-UA" sz="2000" baseline="30000" dirty="0" smtClean="0"/>
              <a:t>5</a:t>
            </a:r>
            <a:r>
              <a:rPr lang="uk-UA" sz="2000" dirty="0" smtClean="0"/>
              <a:t>см</a:t>
            </a:r>
            <a:r>
              <a:rPr lang="uk-UA" sz="2000" baseline="30000" dirty="0" smtClean="0"/>
              <a:t>-1</a:t>
            </a:r>
            <a:r>
              <a:rPr lang="uk-UA" sz="2000" dirty="0" smtClean="0"/>
              <a:t>. Включає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</a:rPr>
              <a:t>ІЧ-спектроскопію, спектроскопію у видимій частині спектру і </a:t>
            </a:r>
            <a:r>
              <a:rPr lang="uk-UA" sz="2000" dirty="0" err="1" smtClean="0">
                <a:solidFill>
                  <a:schemeClr val="accent2">
                    <a:lumMod val="75000"/>
                  </a:schemeClr>
                </a:solidFill>
              </a:rPr>
              <a:t>УФ-спектроскопію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836712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Структура енергетичних рівнів молекул  є набагато складнішою ніж у атомів. Це обумовлено тим, що повна енергія молекули складається не тільки з </a:t>
            </a:r>
            <a:r>
              <a:rPr lang="uk-UA" dirty="0" smtClean="0">
                <a:solidFill>
                  <a:srgbClr val="FF0000"/>
                </a:solidFill>
              </a:rPr>
              <a:t>електронної,</a:t>
            </a:r>
            <a:r>
              <a:rPr lang="uk-UA" dirty="0" smtClean="0"/>
              <a:t> але й </a:t>
            </a:r>
            <a:r>
              <a:rPr lang="uk-UA" dirty="0" smtClean="0">
                <a:solidFill>
                  <a:srgbClr val="FF0000"/>
                </a:solidFill>
              </a:rPr>
              <a:t>енергії коливань ядер</a:t>
            </a:r>
            <a:r>
              <a:rPr lang="uk-UA" dirty="0" smtClean="0"/>
              <a:t> та енергії </a:t>
            </a:r>
            <a:r>
              <a:rPr lang="uk-UA" dirty="0" smtClean="0">
                <a:solidFill>
                  <a:srgbClr val="FF0000"/>
                </a:solidFill>
              </a:rPr>
              <a:t>обертання молекули.</a:t>
            </a:r>
            <a:r>
              <a:rPr lang="uk-UA" dirty="0" smtClean="0"/>
              <a:t> У зв'язку із цим у випромінюванні молекул спостерігаються </a:t>
            </a:r>
            <a:r>
              <a:rPr lang="uk-UA" dirty="0" smtClean="0">
                <a:solidFill>
                  <a:srgbClr val="FF0000"/>
                </a:solidFill>
              </a:rPr>
              <a:t>електронні, коливальні та обертальні спектри,</a:t>
            </a:r>
            <a:r>
              <a:rPr lang="uk-UA" dirty="0" smtClean="0"/>
              <a:t> а також їх  комбінації (наприклад, коливально-обертальні спектри).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27584" y="260648"/>
            <a:ext cx="295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</a:rPr>
              <a:t>Енергетичні рівні  </a:t>
            </a:r>
            <a:endParaRPr lang="uk-UA" sz="35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6021288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/>
              <a:t>Рис. 1. Схематично показані енергетичні рівні і спектр ізольованого атома і молекули</a:t>
            </a:r>
            <a:endParaRPr lang="ru-RU" sz="1600" dirty="0"/>
          </a:p>
        </p:txBody>
      </p:sp>
      <p:pic>
        <p:nvPicPr>
          <p:cNvPr id="27652" name="Picture 4" descr="http://bib.convdocs.org/docs/15/14347/conv_5/file5_html_m6269b8d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7849227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8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9512" y="260648"/>
            <a:ext cx="2736304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uk-UA" sz="2400" b="1" cap="none" dirty="0" smtClean="0">
                <a:solidFill>
                  <a:srgbClr val="FF0000"/>
                </a:solidFill>
                <a:latin typeface="+mj-lt"/>
              </a:rPr>
              <a:t>Енергетичні рівні  </a:t>
            </a:r>
            <a:endParaRPr lang="uk-UA" sz="3500" b="1" cap="none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Picture 6" descr="http://upload.wikimedia.org/wikipedia/commons/thumb/d/da/Morse-potential_ru.png/220px-Morse-potential_ru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2793651" cy="2577778"/>
          </a:xfrm>
          <a:prstGeom prst="rect">
            <a:avLst/>
          </a:prstGeom>
          <a:noFill/>
        </p:spPr>
      </p:pic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179512" y="4337050"/>
          <a:ext cx="3528392" cy="2422089"/>
        </p:xfrm>
        <a:graphic>
          <a:graphicData uri="http://schemas.openxmlformats.org/presentationml/2006/ole">
            <p:oleObj spid="_x0000_s79874" name="CorelDRAW" r:id="rId4" imgW="7290720" imgH="3615120" progId="">
              <p:embed/>
            </p:oleObj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716016" y="260648"/>
            <a:ext cx="25432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Енергія переходів  </a:t>
            </a:r>
            <a:endParaRPr lang="uk-UA" sz="35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>
            <p:ph sz="quarter" idx="4"/>
          </p:nvPr>
        </p:nvGraphicFramePr>
        <p:xfrm>
          <a:off x="4788024" y="3284984"/>
          <a:ext cx="2814359" cy="720080"/>
        </p:xfrm>
        <a:graphic>
          <a:graphicData uri="http://schemas.openxmlformats.org/presentationml/2006/ole">
            <p:oleObj spid="_x0000_s79875" name="Формула" r:id="rId5" imgW="1256755" imgH="393529" progId="Equation.3">
              <p:embed/>
            </p:oleObj>
          </a:graphicData>
        </a:graphic>
      </p:graphicFrame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3923928" y="836712"/>
          <a:ext cx="1025525" cy="2316163"/>
        </p:xfrm>
        <a:graphic>
          <a:graphicData uri="http://schemas.openxmlformats.org/presentationml/2006/ole">
            <p:oleObj spid="_x0000_s79876" name="CorelDRAW" r:id="rId6" imgW="1710360" imgH="4436640" progId="">
              <p:embed/>
            </p:oleObj>
          </a:graphicData>
        </a:graphic>
      </p:graphicFrame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1772816"/>
            <a:ext cx="3096344" cy="12545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427984" y="4221088"/>
            <a:ext cx="3658374" cy="430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en-US" sz="2200" dirty="0" smtClean="0">
                <a:solidFill>
                  <a:srgbClr val="00B050"/>
                </a:solidFill>
              </a:rPr>
              <a:t>E</a:t>
            </a:r>
            <a:r>
              <a:rPr lang="ru-RU" sz="2200" baseline="30000" dirty="0" smtClean="0">
                <a:solidFill>
                  <a:srgbClr val="00B050"/>
                </a:solidFill>
              </a:rPr>
              <a:t>об</a:t>
            </a:r>
            <a:r>
              <a:rPr lang="en-US" sz="2200" baseline="-25000" dirty="0" smtClean="0">
                <a:solidFill>
                  <a:srgbClr val="00B050"/>
                </a:solidFill>
              </a:rPr>
              <a:t>j,j+1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>
                <a:solidFill>
                  <a:srgbClr val="00B050"/>
                </a:solidFill>
              </a:rPr>
              <a:t>~ </a:t>
            </a:r>
            <a:r>
              <a:rPr lang="en-US" sz="2200" dirty="0" smtClean="0">
                <a:solidFill>
                  <a:srgbClr val="00B050"/>
                </a:solidFill>
              </a:rPr>
              <a:t>10</a:t>
            </a:r>
            <a:r>
              <a:rPr lang="en-US" sz="2200" baseline="30000" dirty="0" smtClean="0">
                <a:solidFill>
                  <a:srgbClr val="00B050"/>
                </a:solidFill>
              </a:rPr>
              <a:t>-3</a:t>
            </a:r>
            <a:r>
              <a:rPr lang="ru-RU" sz="2200" dirty="0">
                <a:solidFill>
                  <a:srgbClr val="00B050"/>
                </a:solidFill>
              </a:rPr>
              <a:t>-</a:t>
            </a:r>
            <a:r>
              <a:rPr lang="en-US" sz="2200" dirty="0">
                <a:solidFill>
                  <a:srgbClr val="00B050"/>
                </a:solidFill>
              </a:rPr>
              <a:t>0,1</a:t>
            </a:r>
            <a:r>
              <a:rPr lang="ru-RU" sz="2200" dirty="0">
                <a:solidFill>
                  <a:srgbClr val="00B050"/>
                </a:solidFill>
              </a:rPr>
              <a:t> кДж/моль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4499992" y="4869160"/>
            <a:ext cx="3609065" cy="430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</a:rPr>
              <a:t>E</a:t>
            </a:r>
            <a:r>
              <a:rPr lang="ru-RU" sz="2200" baseline="30000" dirty="0">
                <a:solidFill>
                  <a:srgbClr val="C00000"/>
                </a:solidFill>
              </a:rPr>
              <a:t>кол</a:t>
            </a:r>
            <a:r>
              <a:rPr lang="en-US" sz="2200" baseline="-25000" dirty="0">
                <a:solidFill>
                  <a:srgbClr val="C00000"/>
                </a:solidFill>
              </a:rPr>
              <a:t>v,v+1</a:t>
            </a:r>
            <a:r>
              <a:rPr lang="en-US" sz="2200" dirty="0">
                <a:solidFill>
                  <a:srgbClr val="C00000"/>
                </a:solidFill>
              </a:rPr>
              <a:t> ~ </a:t>
            </a:r>
            <a:r>
              <a:rPr lang="ru-RU" sz="2200" dirty="0" smtClean="0">
                <a:solidFill>
                  <a:srgbClr val="C00000"/>
                </a:solidFill>
              </a:rPr>
              <a:t>0,1-10 </a:t>
            </a:r>
            <a:r>
              <a:rPr lang="ru-RU" sz="2200" dirty="0">
                <a:solidFill>
                  <a:srgbClr val="C00000"/>
                </a:solidFill>
              </a:rPr>
              <a:t>кДж/моль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44008" y="5445224"/>
            <a:ext cx="3449983" cy="430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200" dirty="0" smtClean="0"/>
              <a:t>E</a:t>
            </a:r>
            <a:r>
              <a:rPr lang="en-US" sz="2200" baseline="30000" dirty="0" smtClean="0"/>
              <a:t>e</a:t>
            </a:r>
            <a:r>
              <a:rPr lang="en-US" sz="2200" baseline="-25000" dirty="0" smtClean="0"/>
              <a:t>n,n+1</a:t>
            </a:r>
            <a:r>
              <a:rPr lang="en-US" sz="2200" dirty="0" smtClean="0"/>
              <a:t> ~ </a:t>
            </a:r>
            <a:r>
              <a:rPr lang="ru-RU" sz="2200" dirty="0" smtClean="0"/>
              <a:t>10-10</a:t>
            </a:r>
            <a:r>
              <a:rPr lang="ru-RU" sz="2200" baseline="30000" dirty="0" smtClean="0"/>
              <a:t>6</a:t>
            </a:r>
            <a:r>
              <a:rPr lang="ru-RU" sz="2200" dirty="0" smtClean="0"/>
              <a:t> кДж/моль</a:t>
            </a:r>
            <a:endParaRPr lang="ru-RU" sz="2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3068960"/>
            <a:ext cx="2255041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1600" dirty="0" smtClean="0">
                <a:latin typeface="Times New Roman" pitchFamily="18" charset="0"/>
              </a:rPr>
              <a:t>Між'ядерна відстань (</a:t>
            </a:r>
            <a:r>
              <a:rPr lang="en-US" sz="1600" b="1" i="1" dirty="0" smtClean="0">
                <a:latin typeface="Times New Roman" pitchFamily="18" charset="0"/>
              </a:rPr>
              <a:t>r</a:t>
            </a:r>
            <a:r>
              <a:rPr lang="uk-UA" sz="1600" dirty="0" smtClean="0">
                <a:latin typeface="Times New Roman" pitchFamily="18" charset="0"/>
              </a:rPr>
              <a:t>)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356992"/>
            <a:ext cx="3384376" cy="7848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500" dirty="0" smtClean="0"/>
              <a:t>Рис. Потенційні криві для гармонічного і ангармонічного осциляторів</a:t>
            </a:r>
            <a:endParaRPr lang="uk-UA" sz="1500" dirty="0"/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-281165" y="1909967"/>
            <a:ext cx="93166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itchFamily="18" charset="0"/>
              </a:rPr>
              <a:t>Енергія</a:t>
            </a:r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3059832" y="2924944"/>
            <a:ext cx="864096" cy="20882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3779912" y="0"/>
            <a:ext cx="72008" cy="6858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528" y="2636912"/>
            <a:ext cx="7643032" cy="792088"/>
          </a:xfrm>
          <a:prstGeom prst="rect">
            <a:avLst/>
          </a:prstGeom>
        </p:spPr>
        <p:txBody>
          <a:bodyPr/>
          <a:lstStyle/>
          <a:p>
            <a:pPr marR="0" lvl="0" indent="4320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</a:t>
            </a:r>
            <a:r>
              <a:rPr kumimoji="0" lang="uk-UA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овна енергія молекули  є сумою </a:t>
            </a:r>
            <a:r>
              <a:rPr kumimoji="0" lang="uk-UA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квантованих</a:t>
            </a:r>
            <a:r>
              <a:rPr kumimoji="0" lang="uk-UA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значень енергії трьох видів її руху: 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9166" y="3974"/>
            <a:ext cx="8492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95536" y="4077072"/>
            <a:ext cx="74533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just"/>
            <a:r>
              <a:rPr lang="uk-UA" dirty="0"/>
              <a:t>де</a:t>
            </a:r>
            <a:r>
              <a:rPr lang="uk-UA" i="1" dirty="0">
                <a:solidFill>
                  <a:srgbClr val="FF0000"/>
                </a:solidFill>
              </a:rPr>
              <a:t> </a:t>
            </a:r>
            <a:r>
              <a:rPr lang="uk-UA" i="1" dirty="0" smtClean="0">
                <a:solidFill>
                  <a:srgbClr val="FF0000"/>
                </a:solidFill>
              </a:rPr>
              <a:t> </a:t>
            </a:r>
            <a:r>
              <a:rPr lang="uk-UA" sz="2000" dirty="0" err="1" smtClean="0">
                <a:solidFill>
                  <a:srgbClr val="FF0000"/>
                </a:solidFill>
              </a:rPr>
              <a:t>Ее</a:t>
            </a:r>
            <a:r>
              <a:rPr lang="uk-UA" sz="2000" dirty="0" smtClean="0">
                <a:solidFill>
                  <a:srgbClr val="FF0000"/>
                </a:solidFill>
              </a:rPr>
              <a:t>    </a:t>
            </a:r>
            <a:r>
              <a:rPr lang="uk-UA" dirty="0" smtClean="0"/>
              <a:t>-  енергія</a:t>
            </a:r>
            <a:r>
              <a:rPr lang="uk-UA" dirty="0"/>
              <a:t>, обумовлена електронною конфігурацією;</a:t>
            </a:r>
          </a:p>
          <a:p>
            <a:pPr algn="just"/>
            <a:r>
              <a:rPr lang="en-US" dirty="0"/>
              <a:t> </a:t>
            </a:r>
            <a:r>
              <a:rPr lang="uk-UA" dirty="0" smtClean="0"/>
              <a:t>     </a:t>
            </a:r>
            <a:r>
              <a:rPr lang="uk-UA" sz="2000" dirty="0" err="1" smtClean="0">
                <a:solidFill>
                  <a:srgbClr val="FF0000"/>
                </a:solidFill>
              </a:rPr>
              <a:t>Екол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-  енергія</a:t>
            </a:r>
            <a:r>
              <a:rPr lang="uk-UA" dirty="0"/>
              <a:t>, яка відповідає коливанням молекули (коливальна енергія);</a:t>
            </a:r>
          </a:p>
          <a:p>
            <a:pPr algn="just"/>
            <a:r>
              <a:rPr lang="uk-UA" sz="2000" dirty="0" smtClean="0">
                <a:solidFill>
                  <a:srgbClr val="FF0000"/>
                </a:solidFill>
              </a:rPr>
              <a:t>     </a:t>
            </a:r>
            <a:r>
              <a:rPr lang="uk-UA" sz="2000" dirty="0" err="1" smtClean="0">
                <a:solidFill>
                  <a:srgbClr val="FF0000"/>
                </a:solidFill>
              </a:rPr>
              <a:t>Еоб</a:t>
            </a:r>
            <a:r>
              <a:rPr lang="uk-UA" dirty="0" smtClean="0">
                <a:solidFill>
                  <a:srgbClr val="FF0000"/>
                </a:solidFill>
              </a:rPr>
              <a:t>  </a:t>
            </a:r>
            <a:r>
              <a:rPr lang="uk-UA" dirty="0" smtClean="0"/>
              <a:t>- </a:t>
            </a:r>
            <a:r>
              <a:rPr lang="uk-UA" dirty="0"/>
              <a:t>енергія, пов’язана з обертанням молекули (обертальна енергія). </a:t>
            </a:r>
            <a:endParaRPr lang="uk-UA" dirty="0" smtClean="0"/>
          </a:p>
          <a:p>
            <a:pPr algn="just"/>
            <a:endParaRPr lang="uk-UA" dirty="0"/>
          </a:p>
          <a:p>
            <a:pPr algn="just"/>
            <a:r>
              <a:rPr lang="uk-UA" dirty="0" smtClean="0">
                <a:solidFill>
                  <a:srgbClr val="FF0000"/>
                </a:solidFill>
              </a:rPr>
              <a:t>       Зміна </a:t>
            </a:r>
            <a:r>
              <a:rPr lang="uk-UA" dirty="0">
                <a:solidFill>
                  <a:srgbClr val="FF0000"/>
                </a:solidFill>
              </a:rPr>
              <a:t>кожного з цих видів енергії дає відповідні спектри випромінювання чи поглинання.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67744" y="188640"/>
            <a:ext cx="375936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latin typeface="+mj-lt"/>
              </a:rPr>
              <a:t>Енергія молекули</a:t>
            </a:r>
            <a:endParaRPr lang="ru-RU" sz="3200" b="1" dirty="0">
              <a:latin typeface="+mj-lt"/>
            </a:endParaRPr>
          </a:p>
        </p:txBody>
      </p:sp>
      <p:sp>
        <p:nvSpPr>
          <p:cNvPr id="41" name="Номер слайда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51520" y="1196752"/>
            <a:ext cx="7632848" cy="1584176"/>
          </a:xfrm>
          <a:prstGeom prst="rect">
            <a:avLst/>
          </a:prstGeom>
        </p:spPr>
        <p:txBody>
          <a:bodyPr/>
          <a:lstStyle/>
          <a:p>
            <a:pPr marR="0" lvl="0" indent="432000" algn="just" defTabSz="914400" rtl="0" eaLnBrk="1" fontAlgn="auto" latinLnBrk="0" hangingPunct="1"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uk-UA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Згідно з квантовою механікою енергія всіх видів руху в молекулі може набувати тільки певних значень, тобто вона </a:t>
            </a:r>
            <a:r>
              <a:rPr kumimoji="0" lang="uk-UA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квантується</a:t>
            </a:r>
            <a:r>
              <a:rPr kumimoji="0" lang="uk-UA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uk-UA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першому наближенні окремі види молекулярних рухів – рух електронів, коливання ядер та обертання молекули – можна вважати незалежними одне від одного. </a:t>
            </a:r>
            <a:endParaRPr kumimoji="0" lang="ru-RU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27784" y="3140969"/>
            <a:ext cx="396044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Е ≈ </a:t>
            </a:r>
            <a:r>
              <a:rPr lang="uk-UA" sz="2400" dirty="0" err="1" smtClean="0">
                <a:solidFill>
                  <a:srgbClr val="FF0000"/>
                </a:solidFill>
              </a:rPr>
              <a:t>Е</a:t>
            </a:r>
            <a:r>
              <a:rPr lang="uk-UA" sz="1600" dirty="0" err="1" smtClean="0">
                <a:solidFill>
                  <a:srgbClr val="FF0000"/>
                </a:solidFill>
              </a:rPr>
              <a:t>е</a:t>
            </a:r>
            <a:r>
              <a:rPr lang="uk-UA" sz="1600" dirty="0" smtClean="0">
                <a:solidFill>
                  <a:srgbClr val="FF0000"/>
                </a:solidFill>
              </a:rPr>
              <a:t> </a:t>
            </a:r>
            <a:r>
              <a:rPr lang="uk-UA" sz="2400" dirty="0" smtClean="0">
                <a:solidFill>
                  <a:srgbClr val="FF0000"/>
                </a:solidFill>
              </a:rPr>
              <a:t>+ </a:t>
            </a:r>
            <a:r>
              <a:rPr lang="uk-UA" sz="2400" dirty="0" err="1" smtClean="0">
                <a:solidFill>
                  <a:srgbClr val="FF0000"/>
                </a:solidFill>
              </a:rPr>
              <a:t>Е</a:t>
            </a:r>
            <a:r>
              <a:rPr lang="uk-UA" sz="1600" dirty="0" err="1" smtClean="0">
                <a:solidFill>
                  <a:srgbClr val="FF0000"/>
                </a:solidFill>
              </a:rPr>
              <a:t>кол</a:t>
            </a:r>
            <a:r>
              <a:rPr lang="uk-UA" sz="1600" dirty="0" smtClean="0">
                <a:solidFill>
                  <a:srgbClr val="FF0000"/>
                </a:solidFill>
              </a:rPr>
              <a:t> </a:t>
            </a:r>
            <a:r>
              <a:rPr lang="uk-UA" sz="2400" dirty="0" smtClean="0">
                <a:solidFill>
                  <a:srgbClr val="FF0000"/>
                </a:solidFill>
              </a:rPr>
              <a:t>+ </a:t>
            </a:r>
            <a:r>
              <a:rPr lang="uk-UA" sz="2400" dirty="0" err="1" smtClean="0">
                <a:solidFill>
                  <a:srgbClr val="FF0000"/>
                </a:solidFill>
              </a:rPr>
              <a:t>Е</a:t>
            </a:r>
            <a:r>
              <a:rPr lang="uk-UA" sz="1600" dirty="0" err="1" smtClean="0">
                <a:solidFill>
                  <a:srgbClr val="FF0000"/>
                </a:solidFill>
              </a:rPr>
              <a:t>об</a:t>
            </a:r>
            <a:endParaRPr lang="uk-UA" sz="1600" dirty="0" smtClean="0">
              <a:solidFill>
                <a:srgbClr val="FF0000"/>
              </a:solidFill>
            </a:endParaRPr>
          </a:p>
          <a:p>
            <a:pPr algn="ctr"/>
            <a:r>
              <a:rPr lang="ru-RU" i="1" dirty="0" err="1" smtClean="0">
                <a:solidFill>
                  <a:srgbClr val="FF0000"/>
                </a:solidFill>
              </a:rPr>
              <a:t>Наближення</a:t>
            </a:r>
            <a:r>
              <a:rPr lang="ru-RU" i="1" dirty="0" smtClean="0">
                <a:solidFill>
                  <a:srgbClr val="FF0000"/>
                </a:solidFill>
              </a:rPr>
              <a:t> Борна-Оппенгеймера</a:t>
            </a:r>
            <a:r>
              <a:rPr lang="uk-UA" sz="2400" dirty="0" smtClean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260648"/>
            <a:ext cx="493204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08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latin typeface="+mj-lt"/>
                <a:ea typeface="Times New Roman" pitchFamily="18" charset="0"/>
                <a:cs typeface="Arial" pitchFamily="34" charset="0"/>
              </a:rPr>
              <a:t>3</a:t>
            </a:r>
            <a:r>
              <a:rPr lang="uk-UA" sz="2400" dirty="0" smtClean="0">
                <a:latin typeface="+mj-lt"/>
                <a:ea typeface="Times New Roman" pitchFamily="18" charset="0"/>
                <a:cs typeface="Arial" pitchFamily="34" charset="0"/>
              </a:rPr>
              <a:t>. </a:t>
            </a:r>
            <a:r>
              <a:rPr lang="uk-UA" sz="2400" dirty="0" smtClean="0">
                <a:latin typeface="+mj-lt"/>
                <a:ea typeface="Times New Roman" pitchFamily="18" charset="0"/>
                <a:cs typeface="Arial" pitchFamily="34" charset="0"/>
              </a:rPr>
              <a:t>Коливальна спектроскопія</a:t>
            </a:r>
            <a:endParaRPr lang="ru-RU" sz="2400" dirty="0" smtClean="0">
              <a:latin typeface="+mj-lt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79512" y="4941168"/>
            <a:ext cx="792088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Коливальна спектроскопія є методом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не деструктивного аналізу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вона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молекулярно-специфічна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що дозволяє отримувати інформацію про функціональні групи в молекулі, їх типи, взаємодії та орієнтації;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селективна по відношенню до ізомерів, завдяки ділянці «відбитків пальців»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6565" name="Picture 5" descr="http://www.cchem.berkeley.edu/cbhgrp/images/surfaceside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340768"/>
            <a:ext cx="2993718" cy="34563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1196752"/>
            <a:ext cx="48600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ea typeface="Times New Roman" pitchFamily="18" charset="0"/>
                <a:cs typeface="Arial" pitchFamily="34" charset="0"/>
              </a:rPr>
              <a:t>Методи досліджень, які ґрунтуються на вивченні коливальних станів молекул чи інших складних частинок та переходів між цими станами, називаються </a:t>
            </a:r>
            <a:r>
              <a:rPr lang="uk-UA" sz="2000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методами коливальної спектроскопії (англ. </a:t>
            </a:r>
            <a:r>
              <a:rPr lang="en-US" sz="2000" i="1" dirty="0" smtClean="0">
                <a:solidFill>
                  <a:srgbClr val="FF0000"/>
                </a:solidFill>
              </a:rPr>
              <a:t>v</a:t>
            </a:r>
            <a:r>
              <a:rPr lang="uk-UA" sz="2000" i="1" dirty="0" err="1" smtClean="0">
                <a:solidFill>
                  <a:srgbClr val="FF0000"/>
                </a:solidFill>
              </a:rPr>
              <a:t>ibrational</a:t>
            </a:r>
            <a:r>
              <a:rPr lang="uk-UA" sz="2000" i="1" dirty="0" smtClean="0">
                <a:solidFill>
                  <a:srgbClr val="FF0000"/>
                </a:solidFill>
              </a:rPr>
              <a:t> </a:t>
            </a:r>
            <a:r>
              <a:rPr lang="uk-UA" sz="2000" i="1" dirty="0" err="1" smtClean="0">
                <a:solidFill>
                  <a:srgbClr val="FF0000"/>
                </a:solidFill>
              </a:rPr>
              <a:t>spectroscopy</a:t>
            </a:r>
            <a:r>
              <a:rPr lang="uk-UA" sz="2000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)</a:t>
            </a:r>
            <a:r>
              <a:rPr lang="uk-UA" sz="2000" dirty="0" smtClean="0">
                <a:ea typeface="Times New Roman" pitchFamily="18" charset="0"/>
                <a:cs typeface="Arial" pitchFamily="34" charset="0"/>
              </a:rPr>
              <a:t>. Коливальні переходи спостерігаються при дії на речовину електромагнітного </a:t>
            </a:r>
            <a:r>
              <a:rPr lang="uk-UA" sz="2000" dirty="0" err="1" smtClean="0">
                <a:ea typeface="Times New Roman" pitchFamily="18" charset="0"/>
                <a:cs typeface="Arial" pitchFamily="34" charset="0"/>
              </a:rPr>
              <a:t>випро-мінювання</a:t>
            </a:r>
            <a:r>
              <a:rPr lang="uk-UA" sz="2000" dirty="0" smtClean="0">
                <a:ea typeface="Times New Roman" pitchFamily="18" charset="0"/>
                <a:cs typeface="Arial" pitchFamily="34" charset="0"/>
              </a:rPr>
              <a:t>. Їх реєструють за допомогою спектральної апаратури і представляють у вигляді спектрів. </a:t>
            </a:r>
            <a:endParaRPr lang="ru-RU" sz="2000" dirty="0" smtClean="0"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97152"/>
            <a:ext cx="7632848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uk-UA" sz="2200" dirty="0" smtClean="0">
                <a:ea typeface="Times New Roman" pitchFamily="18" charset="0"/>
                <a:cs typeface="Arial" pitchFamily="34" charset="0"/>
              </a:rPr>
              <a:t>Перевагою методів коливальної спектроскопії є те, що вони допускають дослідження практично будь-якої неорганічної або органічної речовини в будь-якому агрегатному стані (газ, рідина, кристали).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65537" name="Рисунок 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442798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1052736"/>
            <a:ext cx="3456384" cy="2970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uk-UA" sz="1700" dirty="0" smtClean="0"/>
              <a:t>Переходам частинок між коливальними рівнями енергії в спектрах відповідають </a:t>
            </a:r>
            <a:r>
              <a:rPr lang="uk-UA" sz="1700" i="1" dirty="0" smtClean="0">
                <a:solidFill>
                  <a:schemeClr val="accent5">
                    <a:lumMod val="75000"/>
                  </a:schemeClr>
                </a:solidFill>
              </a:rPr>
              <a:t>спектральні сигнали</a:t>
            </a:r>
            <a:r>
              <a:rPr lang="uk-UA" sz="1700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uk-UA" sz="1700" dirty="0" smtClean="0"/>
              <a:t>Інтенсивність спектральних сигналів характеризують </a:t>
            </a:r>
            <a:r>
              <a:rPr lang="uk-UA" sz="1700" dirty="0" smtClean="0">
                <a:solidFill>
                  <a:schemeClr val="bg2">
                    <a:lumMod val="50000"/>
                  </a:schemeClr>
                </a:solidFill>
              </a:rPr>
              <a:t>пропусканням (</a:t>
            </a:r>
            <a:r>
              <a:rPr lang="uk-UA" sz="1700" i="1" dirty="0" smtClean="0">
                <a:solidFill>
                  <a:schemeClr val="bg2">
                    <a:lumMod val="50000"/>
                  </a:schemeClr>
                </a:solidFill>
              </a:rPr>
              <a:t>Т, %</a:t>
            </a:r>
            <a:r>
              <a:rPr lang="uk-UA" sz="17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uk-UA" sz="1700" dirty="0" smtClean="0"/>
              <a:t>. </a:t>
            </a:r>
            <a:r>
              <a:rPr lang="uk-UA" sz="1700" dirty="0" err="1" smtClean="0"/>
              <a:t>Положе-ння</a:t>
            </a:r>
            <a:r>
              <a:rPr lang="uk-UA" sz="1700" dirty="0" smtClean="0"/>
              <a:t> сигналів та їх максимумів у коливальних спектрах </a:t>
            </a:r>
            <a:r>
              <a:rPr lang="uk-UA" sz="1700" dirty="0" err="1" smtClean="0"/>
              <a:t>прий-нято</a:t>
            </a:r>
            <a:r>
              <a:rPr lang="uk-UA" sz="1700" dirty="0" smtClean="0"/>
              <a:t> представляти </a:t>
            </a:r>
            <a:r>
              <a:rPr lang="uk-UA" sz="1700" i="1" dirty="0" smtClean="0">
                <a:solidFill>
                  <a:schemeClr val="bg2">
                    <a:lumMod val="50000"/>
                  </a:schemeClr>
                </a:solidFill>
              </a:rPr>
              <a:t>хвильовим числом</a:t>
            </a:r>
            <a:r>
              <a:rPr lang="uk-UA" sz="1700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uk-UA" sz="1700" i="1" dirty="0" smtClean="0">
                <a:solidFill>
                  <a:schemeClr val="bg2">
                    <a:lumMod val="50000"/>
                  </a:schemeClr>
                </a:solidFill>
              </a:rPr>
              <a:t>ῦ</a:t>
            </a:r>
            <a:r>
              <a:rPr lang="uk-UA" sz="1700" dirty="0" smtClean="0">
                <a:solidFill>
                  <a:schemeClr val="bg2">
                    <a:lumMod val="50000"/>
                  </a:schemeClr>
                </a:solidFill>
              </a:rPr>
              <a:t>, см</a:t>
            </a:r>
            <a:r>
              <a:rPr lang="uk-UA" sz="1700" baseline="30000" dirty="0" smtClean="0">
                <a:solidFill>
                  <a:schemeClr val="bg2">
                    <a:lumMod val="50000"/>
                  </a:schemeClr>
                </a:solidFill>
              </a:rPr>
              <a:t>-1</a:t>
            </a:r>
            <a:r>
              <a:rPr lang="uk-UA" sz="1700" dirty="0" smtClean="0">
                <a:solidFill>
                  <a:schemeClr val="bg2">
                    <a:lumMod val="50000"/>
                  </a:schemeClr>
                </a:solidFill>
              </a:rPr>
              <a:t>) або </a:t>
            </a:r>
            <a:r>
              <a:rPr lang="uk-UA" sz="1700" i="1" dirty="0" smtClean="0">
                <a:solidFill>
                  <a:schemeClr val="bg2">
                    <a:lumMod val="50000"/>
                  </a:schemeClr>
                </a:solidFill>
              </a:rPr>
              <a:t>частотою</a:t>
            </a:r>
            <a:r>
              <a:rPr lang="uk-UA" sz="1700" dirty="0" smtClean="0"/>
              <a:t>. </a:t>
            </a:r>
            <a:endParaRPr lang="en-US" sz="17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260648"/>
            <a:ext cx="397256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dirty="0" smtClean="0">
                <a:ea typeface="Times New Roman" pitchFamily="18" charset="0"/>
                <a:cs typeface="Arial" pitchFamily="34" charset="0"/>
              </a:rPr>
              <a:t>Коливальна спектроскопія</a:t>
            </a:r>
            <a:endParaRPr lang="ru-RU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467544" y="903203"/>
            <a:ext cx="7416824" cy="26468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buClrTx/>
              <a:buSzTx/>
              <a:buFontTx/>
              <a:buNone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Класичними методами коливальної спектроскопії є </a:t>
            </a:r>
            <a:b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</a:b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ІЧ-спектроскопія і спектроскопія </a:t>
            </a:r>
            <a:r>
              <a:rPr kumimoji="0" lang="uk-UA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КР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, які 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відрізняються за способом генерації сигналу:</a:t>
            </a:r>
            <a:endParaRPr kumimoji="0" lang="uk-UA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indent="457200" algn="just" eaLnBrk="0" fontAlgn="base" hangingPunct="0"/>
            <a:r>
              <a:rPr lang="uk-UA" i="1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-</a:t>
            </a:r>
            <a:r>
              <a:rPr lang="uk-UA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Спектроскопія </a:t>
            </a:r>
            <a:r>
              <a:rPr lang="uk-UA" i="1" dirty="0" err="1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КР</a:t>
            </a:r>
            <a:r>
              <a:rPr lang="uk-UA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заснована на розсіюванні випромінювання, </a:t>
            </a:r>
            <a:r>
              <a:rPr lang="uk-UA" i="1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с</a:t>
            </a:r>
            <a:r>
              <a:rPr lang="uk-UA" dirty="0" smtClean="0"/>
              <a:t>пектри </a:t>
            </a:r>
            <a:r>
              <a:rPr lang="uk-UA" dirty="0" err="1" smtClean="0"/>
              <a:t>КР</a:t>
            </a:r>
            <a:r>
              <a:rPr lang="uk-UA" dirty="0" smtClean="0"/>
              <a:t> виникають у результаті взаємодії речовини з монохроматичним випромінюванням УФ чи видимого діапазонів;</a:t>
            </a:r>
          </a:p>
          <a:p>
            <a:pPr lvl="0" indent="457200" algn="just" eaLnBrk="0" fontAlgn="base" hangingPunct="0"/>
            <a:r>
              <a:rPr lang="uk-UA" dirty="0" smtClean="0"/>
              <a:t>- </a:t>
            </a:r>
            <a:r>
              <a:rPr lang="uk-UA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ІЧ-спектри отримують у режимі поглинання </a:t>
            </a:r>
            <a:r>
              <a:rPr lang="uk-UA" dirty="0" smtClean="0"/>
              <a:t>при безпосередньому впливові ІЧ-випромінювання на речовину.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188640"/>
            <a:ext cx="397256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dirty="0" smtClean="0">
                <a:ea typeface="Times New Roman" pitchFamily="18" charset="0"/>
                <a:cs typeface="Arial" pitchFamily="34" charset="0"/>
              </a:rPr>
              <a:t>Коливальна спектроскопія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861048"/>
            <a:ext cx="7416824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uk-UA" dirty="0" smtClean="0">
                <a:solidFill>
                  <a:schemeClr val="accent1"/>
                </a:solidFill>
              </a:rPr>
              <a:t>Принципова відмінність між ІЧ- і </a:t>
            </a:r>
            <a:r>
              <a:rPr lang="uk-UA" dirty="0" err="1" smtClean="0">
                <a:solidFill>
                  <a:schemeClr val="accent1"/>
                </a:solidFill>
              </a:rPr>
              <a:t>КР-спектроскопією</a:t>
            </a:r>
            <a:r>
              <a:rPr lang="uk-UA" dirty="0" smtClean="0">
                <a:solidFill>
                  <a:schemeClr val="accent1"/>
                </a:solidFill>
              </a:rPr>
              <a:t>:</a:t>
            </a:r>
            <a:endParaRPr lang="ru-RU" dirty="0" smtClean="0">
              <a:solidFill>
                <a:schemeClr val="accent1"/>
              </a:solidFill>
            </a:endParaRPr>
          </a:p>
          <a:p>
            <a:pPr indent="457200" algn="just"/>
            <a:r>
              <a:rPr lang="uk-UA" dirty="0" smtClean="0"/>
              <a:t>А) Обов’язковою умовою безпосереднього поглинання сполукою </a:t>
            </a:r>
            <a:r>
              <a:rPr lang="uk-UA" i="1" dirty="0" smtClean="0">
                <a:solidFill>
                  <a:schemeClr val="accent2">
                    <a:lumMod val="75000"/>
                  </a:schemeClr>
                </a:solidFill>
              </a:rPr>
              <a:t>ІЧ-випромінювання</a:t>
            </a:r>
            <a:r>
              <a:rPr lang="uk-UA" dirty="0" smtClean="0"/>
              <a:t> є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зміна</a:t>
            </a:r>
            <a:r>
              <a:rPr lang="uk-UA" dirty="0" smtClean="0"/>
              <a:t> постійного </a:t>
            </a:r>
            <a:r>
              <a:rPr lang="uk-UA" i="1" dirty="0" smtClean="0">
                <a:solidFill>
                  <a:schemeClr val="accent2">
                    <a:lumMod val="75000"/>
                  </a:schemeClr>
                </a:solidFill>
              </a:rPr>
              <a:t>дипольного моменту</a:t>
            </a:r>
            <a:r>
              <a:rPr lang="uk-UA" dirty="0" smtClean="0"/>
              <a:t> молекул у процесі коливального переходу.</a:t>
            </a:r>
            <a:endParaRPr lang="ru-RU" dirty="0" smtClean="0"/>
          </a:p>
          <a:p>
            <a:pPr indent="457200" algn="just"/>
            <a:r>
              <a:rPr lang="uk-UA" dirty="0" smtClean="0"/>
              <a:t>Б) Щоб коливання в </a:t>
            </a:r>
            <a:r>
              <a:rPr lang="uk-UA" i="1" dirty="0" smtClean="0">
                <a:solidFill>
                  <a:schemeClr val="accent2">
                    <a:lumMod val="75000"/>
                  </a:schemeClr>
                </a:solidFill>
              </a:rPr>
              <a:t>спектроскопії </a:t>
            </a:r>
            <a:r>
              <a:rPr lang="uk-UA" i="1" dirty="0" err="1" smtClean="0">
                <a:solidFill>
                  <a:schemeClr val="accent2">
                    <a:lumMod val="75000"/>
                  </a:schemeClr>
                </a:solidFill>
              </a:rPr>
              <a:t>КР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dirty="0" smtClean="0"/>
              <a:t>були активними</a:t>
            </a:r>
            <a:r>
              <a:rPr lang="uk-UA" i="1" dirty="0" smtClean="0"/>
              <a:t>,</a:t>
            </a:r>
            <a:r>
              <a:rPr lang="uk-UA" dirty="0" smtClean="0"/>
              <a:t> повинна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змінюватися </a:t>
            </a:r>
            <a:r>
              <a:rPr lang="uk-UA" i="1" dirty="0" smtClean="0">
                <a:solidFill>
                  <a:schemeClr val="accent2">
                    <a:lumMod val="75000"/>
                  </a:schemeClr>
                </a:solidFill>
              </a:rPr>
              <a:t>поляризація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dirty="0" smtClean="0"/>
              <a:t>при молекулярних коливаннях.  </a:t>
            </a:r>
            <a:endParaRPr lang="ru-RU" dirty="0" smtClean="0"/>
          </a:p>
          <a:p>
            <a:pPr indent="457200" algn="just"/>
            <a:r>
              <a:rPr lang="uk-UA" dirty="0" smtClean="0"/>
              <a:t>В) Інтенсивність смуг в ІЧ-спектрах тим більша, чим більша полярність відповідних зв’язків, інтенсивність в </a:t>
            </a:r>
            <a:r>
              <a:rPr lang="uk-UA" dirty="0" err="1" smtClean="0"/>
              <a:t>КР</a:t>
            </a:r>
            <a:r>
              <a:rPr lang="uk-UA" dirty="0" smtClean="0"/>
              <a:t> спектрах тим більша, чим менш полярний відповідний зв'язок і чим вища її поляризація.  </a:t>
            </a:r>
            <a:endParaRPr lang="ru-RU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7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980728"/>
            <a:ext cx="748883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tx2"/>
                </a:solidFill>
              </a:rPr>
              <a:t>Області застосування: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2000" dirty="0" smtClean="0"/>
              <a:t>Для ідентифікації речовин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2000" dirty="0" smtClean="0"/>
              <a:t>Визначення окремих хімічних зв'язків і груп в молекулах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2000" dirty="0" smtClean="0"/>
              <a:t>Дослідження </a:t>
            </a:r>
            <a:r>
              <a:rPr lang="uk-UA" sz="2000" dirty="0" err="1" smtClean="0"/>
              <a:t>внутрішньо-</a:t>
            </a:r>
            <a:r>
              <a:rPr lang="uk-UA" sz="2000" dirty="0" smtClean="0"/>
              <a:t> і міжмолекулярних взаємодій, різних видів ізомерії, фазових переходів, водневих зв'язків, адсорбуючих молекул і каталізаторів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2000" dirty="0" smtClean="0"/>
              <a:t>Дослідження розподілу напружень, дислокацій, вимірювання ступеня структурного безладу в різних твердих речовинах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2000" dirty="0" smtClean="0"/>
              <a:t>Визначення енергетичних діаграм молекул</a:t>
            </a:r>
            <a:endParaRPr lang="uk-UA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260648"/>
            <a:ext cx="397256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dirty="0" smtClean="0">
                <a:ea typeface="Times New Roman" pitchFamily="18" charset="0"/>
                <a:cs typeface="Arial" pitchFamily="34" charset="0"/>
              </a:rPr>
              <a:t>Коливальна спектроскопія</a:t>
            </a:r>
            <a:endParaRPr lang="ru-RU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88640"/>
            <a:ext cx="538641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dirty="0" smtClean="0">
                <a:latin typeface="+mj-lt"/>
                <a:ea typeface="Times New Roman" pitchFamily="18" charset="0"/>
                <a:cs typeface="Arial" pitchFamily="34" charset="0"/>
              </a:rPr>
              <a:t>4</a:t>
            </a:r>
            <a:r>
              <a:rPr lang="en-US" sz="2800" dirty="0" smtClean="0">
                <a:latin typeface="+mj-lt"/>
                <a:ea typeface="Times New Roman" pitchFamily="18" charset="0"/>
                <a:cs typeface="Arial" pitchFamily="34" charset="0"/>
              </a:rPr>
              <a:t>. </a:t>
            </a:r>
            <a:r>
              <a:rPr lang="uk-UA" sz="2800" dirty="0" smtClean="0">
                <a:latin typeface="+mj-lt"/>
                <a:ea typeface="Times New Roman" pitchFamily="18" charset="0"/>
                <a:cs typeface="Arial" pitchFamily="34" charset="0"/>
              </a:rPr>
              <a:t>Інфрачервона спектроскопія</a:t>
            </a:r>
            <a:endParaRPr lang="ru-RU" sz="28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5220072" y="2348880"/>
            <a:ext cx="2376263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b="1" dirty="0" smtClean="0"/>
              <a:t>ІЧ-спектри зазвичай знімають в інтервалі частот 700-4000 см</a:t>
            </a:r>
            <a:r>
              <a:rPr lang="uk-UA" sz="1600" b="1" baseline="30000" dirty="0" smtClean="0"/>
              <a:t>-1 </a:t>
            </a:r>
            <a:endParaRPr lang="uk-UA" sz="1600" b="1" baseline="30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2276872"/>
            <a:ext cx="424847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Середня ІЧ-ділянка</a:t>
            </a:r>
            <a:r>
              <a:rPr lang="ru-RU" dirty="0" smtClean="0"/>
              <a:t>: 4000 – 625 см</a:t>
            </a:r>
            <a:r>
              <a:rPr lang="ru-RU" baseline="30000" dirty="0" smtClean="0"/>
              <a:t>-1</a:t>
            </a:r>
          </a:p>
          <a:p>
            <a:r>
              <a:rPr lang="uk-UA" dirty="0" smtClean="0"/>
              <a:t>Ближня  ІЧ-ділянка </a:t>
            </a:r>
            <a:r>
              <a:rPr lang="ru-RU" dirty="0" smtClean="0"/>
              <a:t>12500 - 4000 см</a:t>
            </a:r>
            <a:r>
              <a:rPr lang="ru-RU" baseline="30000" dirty="0" smtClean="0"/>
              <a:t>-1</a:t>
            </a:r>
          </a:p>
          <a:p>
            <a:r>
              <a:rPr lang="ru-RU" dirty="0" smtClean="0"/>
              <a:t>Дальня </a:t>
            </a:r>
            <a:r>
              <a:rPr lang="uk-UA" dirty="0" smtClean="0"/>
              <a:t>ІЧ-ділянка</a:t>
            </a:r>
            <a:r>
              <a:rPr lang="ru-RU" dirty="0" smtClean="0"/>
              <a:t>  625 - 50 см</a:t>
            </a:r>
            <a:r>
              <a:rPr lang="ru-RU" baseline="30000" dirty="0" smtClean="0"/>
              <a:t>-1</a:t>
            </a:r>
            <a:endParaRPr lang="ru-RU" baseline="30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836712"/>
            <a:ext cx="7776864" cy="126188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indent="457200" algn="just"/>
            <a:r>
              <a:rPr lang="uk-UA" sz="2000" i="1" dirty="0" smtClean="0">
                <a:solidFill>
                  <a:schemeClr val="accent5">
                    <a:lumMod val="75000"/>
                  </a:schemeClr>
                </a:solidFill>
              </a:rPr>
              <a:t>Інфрачервона спектроскопія</a:t>
            </a: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</a:rPr>
              <a:t> (ІЧ-спектроскопія,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infrared spectroscopy</a:t>
            </a: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uk-UA" sz="2000" dirty="0" smtClean="0"/>
              <a:t> </a:t>
            </a:r>
            <a:r>
              <a:rPr lang="uk-UA" dirty="0" smtClean="0"/>
              <a:t>– розділ молекулярної оптичної спектроскопії, що вивчає спектри поглинання та віддзеркалення електромагнітного випромінювання в ІЧ-ділянці. Це неруйнівний метод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7504" y="3441774"/>
            <a:ext cx="7848872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 smtClean="0"/>
              <a:t>ІЧ-випромінювання, внаслідок малої енергоємності, не торкається електронів в молекулі, тому з ІЧ-спектроскопією безпосередньо пов'язані випадки обертального й коливального руху. 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79512" y="4653136"/>
            <a:ext cx="7776864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uk-UA" sz="1700" b="1" dirty="0" smtClean="0"/>
              <a:t>Поглинанням в ІЧ-ділянці володіють молекули, </a:t>
            </a:r>
            <a:r>
              <a:rPr lang="uk-UA" sz="1700" b="1" dirty="0" smtClean="0">
                <a:solidFill>
                  <a:schemeClr val="bg2">
                    <a:lumMod val="50000"/>
                  </a:schemeClr>
                </a:solidFill>
              </a:rPr>
              <a:t>електричні дипольні </a:t>
            </a:r>
            <a:r>
              <a:rPr lang="uk-UA" sz="1700" b="1" dirty="0" smtClean="0">
                <a:solidFill>
                  <a:schemeClr val="accent1"/>
                </a:solidFill>
              </a:rPr>
              <a:t>моменти</a:t>
            </a:r>
            <a:r>
              <a:rPr lang="uk-UA" sz="1700" b="1" dirty="0" smtClean="0"/>
              <a:t> яких </a:t>
            </a:r>
            <a:r>
              <a:rPr lang="uk-UA" sz="1700" b="1" dirty="0" smtClean="0">
                <a:solidFill>
                  <a:schemeClr val="accent1"/>
                </a:solidFill>
              </a:rPr>
              <a:t>змінюються</a:t>
            </a:r>
            <a:r>
              <a:rPr lang="uk-UA" sz="1700" b="1" dirty="0" smtClean="0"/>
              <a:t> при збудженні </a:t>
            </a:r>
            <a:r>
              <a:rPr lang="uk-UA" sz="1700" b="1" dirty="0" smtClean="0">
                <a:solidFill>
                  <a:schemeClr val="accent1"/>
                </a:solidFill>
              </a:rPr>
              <a:t>коливальних рухів </a:t>
            </a:r>
            <a:r>
              <a:rPr lang="uk-UA" sz="1700" b="1" dirty="0" smtClean="0"/>
              <a:t>ядер .  </a:t>
            </a:r>
            <a:endParaRPr lang="uk-UA" sz="17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5589240"/>
            <a:ext cx="7776864" cy="861774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 smtClean="0"/>
              <a:t> </a:t>
            </a:r>
            <a:r>
              <a:rPr lang="uk-UA" sz="1600" i="1" dirty="0" smtClean="0">
                <a:solidFill>
                  <a:srgbClr val="FF0000"/>
                </a:solidFill>
              </a:rPr>
              <a:t>Дипольний момент </a:t>
            </a:r>
            <a:r>
              <a:rPr lang="uk-UA" sz="1600" dirty="0" smtClean="0"/>
              <a:t>означає розбіжність центрів ваги “+” і “-” зарядів у молекулі, тобто </a:t>
            </a:r>
            <a:r>
              <a:rPr lang="uk-UA" sz="1600" dirty="0" smtClean="0">
                <a:solidFill>
                  <a:srgbClr val="FF0000"/>
                </a:solidFill>
              </a:rPr>
              <a:t>електричну асиметрію молекули</a:t>
            </a:r>
            <a:r>
              <a:rPr lang="uk-UA" sz="1600" dirty="0" smtClean="0"/>
              <a:t>. Молекули, що мають центр симетрії (H</a:t>
            </a:r>
            <a:r>
              <a:rPr lang="uk-UA" sz="1600" baseline="-25000" dirty="0" smtClean="0"/>
              <a:t>2</a:t>
            </a:r>
            <a:r>
              <a:rPr lang="uk-UA" sz="1600" dirty="0" smtClean="0"/>
              <a:t>, Cl</a:t>
            </a:r>
            <a:r>
              <a:rPr lang="uk-UA" sz="1600" baseline="-25000" dirty="0" smtClean="0"/>
              <a:t>2</a:t>
            </a:r>
            <a:r>
              <a:rPr lang="uk-UA" sz="1600" dirty="0" smtClean="0"/>
              <a:t>, O</a:t>
            </a:r>
            <a:r>
              <a:rPr lang="uk-UA" sz="1600" baseline="-25000" dirty="0" smtClean="0"/>
              <a:t>2</a:t>
            </a:r>
            <a:r>
              <a:rPr lang="uk-UA" sz="1600" dirty="0" smtClean="0"/>
              <a:t>), позбавлені дипольного моменту. </a:t>
            </a:r>
            <a:endParaRPr lang="ru-RU" sz="16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/>
        </p:nvSpPr>
        <p:spPr>
          <a:xfrm>
            <a:off x="0" y="764704"/>
            <a:ext cx="7558557" cy="3660440"/>
          </a:xfrm>
          <a:custGeom>
            <a:avLst/>
            <a:gdLst>
              <a:gd name="connsiteX0" fmla="*/ 0 w 7558557"/>
              <a:gd name="connsiteY0" fmla="*/ 384346 h 3660440"/>
              <a:gd name="connsiteX1" fmla="*/ 112573 w 7558557"/>
              <a:gd name="connsiteY1" fmla="*/ 112572 h 3660440"/>
              <a:gd name="connsiteX2" fmla="*/ 384347 w 7558557"/>
              <a:gd name="connsiteY2" fmla="*/ 0 h 3660440"/>
              <a:gd name="connsiteX3" fmla="*/ 7174211 w 7558557"/>
              <a:gd name="connsiteY3" fmla="*/ 0 h 3660440"/>
              <a:gd name="connsiteX4" fmla="*/ 7445985 w 7558557"/>
              <a:gd name="connsiteY4" fmla="*/ 112573 h 3660440"/>
              <a:gd name="connsiteX5" fmla="*/ 7558557 w 7558557"/>
              <a:gd name="connsiteY5" fmla="*/ 384347 h 3660440"/>
              <a:gd name="connsiteX6" fmla="*/ 7558557 w 7558557"/>
              <a:gd name="connsiteY6" fmla="*/ 3276094 h 3660440"/>
              <a:gd name="connsiteX7" fmla="*/ 7445985 w 7558557"/>
              <a:gd name="connsiteY7" fmla="*/ 3547868 h 3660440"/>
              <a:gd name="connsiteX8" fmla="*/ 7174211 w 7558557"/>
              <a:gd name="connsiteY8" fmla="*/ 3660440 h 3660440"/>
              <a:gd name="connsiteX9" fmla="*/ 384346 w 7558557"/>
              <a:gd name="connsiteY9" fmla="*/ 3660440 h 3660440"/>
              <a:gd name="connsiteX10" fmla="*/ 112572 w 7558557"/>
              <a:gd name="connsiteY10" fmla="*/ 3547867 h 3660440"/>
              <a:gd name="connsiteX11" fmla="*/ 0 w 7558557"/>
              <a:gd name="connsiteY11" fmla="*/ 3276093 h 3660440"/>
              <a:gd name="connsiteX12" fmla="*/ 0 w 7558557"/>
              <a:gd name="connsiteY12" fmla="*/ 384346 h 36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58557" h="3660440">
                <a:moveTo>
                  <a:pt x="0" y="384346"/>
                </a:moveTo>
                <a:cubicBezTo>
                  <a:pt x="0" y="282411"/>
                  <a:pt x="40494" y="184651"/>
                  <a:pt x="112573" y="112572"/>
                </a:cubicBezTo>
                <a:cubicBezTo>
                  <a:pt x="184652" y="40493"/>
                  <a:pt x="282412" y="0"/>
                  <a:pt x="384347" y="0"/>
                </a:cubicBezTo>
                <a:lnTo>
                  <a:pt x="7174211" y="0"/>
                </a:lnTo>
                <a:cubicBezTo>
                  <a:pt x="7276146" y="0"/>
                  <a:pt x="7373906" y="40494"/>
                  <a:pt x="7445985" y="112573"/>
                </a:cubicBezTo>
                <a:cubicBezTo>
                  <a:pt x="7518064" y="184652"/>
                  <a:pt x="7558557" y="282412"/>
                  <a:pt x="7558557" y="384347"/>
                </a:cubicBezTo>
                <a:lnTo>
                  <a:pt x="7558557" y="3276094"/>
                </a:lnTo>
                <a:cubicBezTo>
                  <a:pt x="7558557" y="3378029"/>
                  <a:pt x="7518063" y="3475789"/>
                  <a:pt x="7445985" y="3547868"/>
                </a:cubicBezTo>
                <a:cubicBezTo>
                  <a:pt x="7373906" y="3619947"/>
                  <a:pt x="7276146" y="3660440"/>
                  <a:pt x="7174211" y="3660440"/>
                </a:cubicBezTo>
                <a:lnTo>
                  <a:pt x="384346" y="3660440"/>
                </a:lnTo>
                <a:cubicBezTo>
                  <a:pt x="282411" y="3660440"/>
                  <a:pt x="184651" y="3619946"/>
                  <a:pt x="112572" y="3547867"/>
                </a:cubicBezTo>
                <a:cubicBezTo>
                  <a:pt x="40493" y="3475788"/>
                  <a:pt x="0" y="3378028"/>
                  <a:pt x="0" y="3276093"/>
                </a:cubicBezTo>
                <a:lnTo>
                  <a:pt x="0" y="38434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731" tIns="249731" rIns="249731" bIns="2436950" numCol="1" spcCol="1270" anchor="t" anchorCtr="0">
            <a:noAutofit/>
          </a:bodyPr>
          <a:lstStyle/>
          <a:p>
            <a:pPr lvl="0" algn="l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3600" kern="1200" dirty="0" smtClean="0"/>
              <a:t>1. Теоретичні основи спектроскопії.</a:t>
            </a:r>
            <a:endParaRPr lang="ru-RU" sz="3600" kern="1200" dirty="0"/>
          </a:p>
        </p:txBody>
      </p:sp>
      <p:sp>
        <p:nvSpPr>
          <p:cNvPr id="16" name="Полилиния 15"/>
          <p:cNvSpPr/>
          <p:nvPr/>
        </p:nvSpPr>
        <p:spPr>
          <a:xfrm>
            <a:off x="0" y="2132856"/>
            <a:ext cx="7380312" cy="2304256"/>
          </a:xfrm>
          <a:custGeom>
            <a:avLst/>
            <a:gdLst>
              <a:gd name="connsiteX0" fmla="*/ 0 w 7160738"/>
              <a:gd name="connsiteY0" fmla="*/ 219626 h 2091680"/>
              <a:gd name="connsiteX1" fmla="*/ 64327 w 7160738"/>
              <a:gd name="connsiteY1" fmla="*/ 64327 h 2091680"/>
              <a:gd name="connsiteX2" fmla="*/ 219626 w 7160738"/>
              <a:gd name="connsiteY2" fmla="*/ 0 h 2091680"/>
              <a:gd name="connsiteX3" fmla="*/ 6941112 w 7160738"/>
              <a:gd name="connsiteY3" fmla="*/ 0 h 2091680"/>
              <a:gd name="connsiteX4" fmla="*/ 7096411 w 7160738"/>
              <a:gd name="connsiteY4" fmla="*/ 64327 h 2091680"/>
              <a:gd name="connsiteX5" fmla="*/ 7160738 w 7160738"/>
              <a:gd name="connsiteY5" fmla="*/ 219626 h 2091680"/>
              <a:gd name="connsiteX6" fmla="*/ 7160738 w 7160738"/>
              <a:gd name="connsiteY6" fmla="*/ 1872054 h 2091680"/>
              <a:gd name="connsiteX7" fmla="*/ 7096411 w 7160738"/>
              <a:gd name="connsiteY7" fmla="*/ 2027353 h 2091680"/>
              <a:gd name="connsiteX8" fmla="*/ 6941112 w 7160738"/>
              <a:gd name="connsiteY8" fmla="*/ 2091680 h 2091680"/>
              <a:gd name="connsiteX9" fmla="*/ 219626 w 7160738"/>
              <a:gd name="connsiteY9" fmla="*/ 2091680 h 2091680"/>
              <a:gd name="connsiteX10" fmla="*/ 64327 w 7160738"/>
              <a:gd name="connsiteY10" fmla="*/ 2027353 h 2091680"/>
              <a:gd name="connsiteX11" fmla="*/ 0 w 7160738"/>
              <a:gd name="connsiteY11" fmla="*/ 1872054 h 2091680"/>
              <a:gd name="connsiteX12" fmla="*/ 0 w 7160738"/>
              <a:gd name="connsiteY12" fmla="*/ 219626 h 209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60738" h="2091680">
                <a:moveTo>
                  <a:pt x="0" y="219626"/>
                </a:moveTo>
                <a:cubicBezTo>
                  <a:pt x="0" y="161378"/>
                  <a:pt x="23139" y="105515"/>
                  <a:pt x="64327" y="64327"/>
                </a:cubicBezTo>
                <a:cubicBezTo>
                  <a:pt x="105515" y="23139"/>
                  <a:pt x="161378" y="0"/>
                  <a:pt x="219626" y="0"/>
                </a:cubicBezTo>
                <a:lnTo>
                  <a:pt x="6941112" y="0"/>
                </a:lnTo>
                <a:cubicBezTo>
                  <a:pt x="6999360" y="0"/>
                  <a:pt x="7055223" y="23139"/>
                  <a:pt x="7096411" y="64327"/>
                </a:cubicBezTo>
                <a:cubicBezTo>
                  <a:pt x="7137599" y="105515"/>
                  <a:pt x="7160738" y="161378"/>
                  <a:pt x="7160738" y="219626"/>
                </a:cubicBezTo>
                <a:lnTo>
                  <a:pt x="7160738" y="1872054"/>
                </a:lnTo>
                <a:cubicBezTo>
                  <a:pt x="7160738" y="1930302"/>
                  <a:pt x="7137599" y="1986165"/>
                  <a:pt x="7096411" y="2027353"/>
                </a:cubicBezTo>
                <a:cubicBezTo>
                  <a:pt x="7055223" y="2068541"/>
                  <a:pt x="6999360" y="2091680"/>
                  <a:pt x="6941112" y="2091680"/>
                </a:cubicBezTo>
                <a:lnTo>
                  <a:pt x="219626" y="2091680"/>
                </a:lnTo>
                <a:cubicBezTo>
                  <a:pt x="161378" y="2091680"/>
                  <a:pt x="105515" y="2068541"/>
                  <a:pt x="64327" y="2027353"/>
                </a:cubicBezTo>
                <a:cubicBezTo>
                  <a:pt x="23139" y="1986165"/>
                  <a:pt x="0" y="1930302"/>
                  <a:pt x="0" y="1872054"/>
                </a:cubicBezTo>
                <a:lnTo>
                  <a:pt x="0" y="21962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486" tIns="201486" rIns="201486" bIns="1244963" numCol="1" spcCol="1270" anchor="t" anchorCtr="0">
            <a:noAutofit/>
          </a:bodyPr>
          <a:lstStyle/>
          <a:p>
            <a:pPr lvl="0" algn="l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3600" kern="1200" dirty="0" smtClean="0"/>
              <a:t>2. Молекулярна спектроскопія.                            </a:t>
            </a:r>
            <a:endParaRPr lang="ru-RU" sz="3600" kern="1200" dirty="0"/>
          </a:p>
        </p:txBody>
      </p:sp>
      <p:pic>
        <p:nvPicPr>
          <p:cNvPr id="26627" name="Picture 3" descr="https://www.alcf.anl.gov/files/galli_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942425"/>
            <a:ext cx="3203848" cy="291557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0" y="2924944"/>
            <a:ext cx="7812360" cy="1944216"/>
            <a:chOff x="397818" y="2614600"/>
            <a:chExt cx="7096412" cy="2027354"/>
          </a:xfrm>
          <a:scene3d>
            <a:camera prst="orthographicFront"/>
            <a:lightRig rig="flat" dir="t"/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97818" y="2614600"/>
              <a:ext cx="6532697" cy="1693912"/>
            </a:xfrm>
            <a:prstGeom prst="roundRect">
              <a:avLst>
                <a:gd name="adj" fmla="val 105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62144" y="2678926"/>
              <a:ext cx="7032086" cy="19630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1180637" numCol="1" spcCol="1270" anchor="t" anchorCtr="0">
              <a:noAutofit/>
            </a:bodyPr>
            <a:lstStyle/>
            <a:p>
              <a:pPr lvl="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500" kern="1200" dirty="0" smtClean="0"/>
                <a:t>3</a:t>
              </a:r>
              <a:r>
                <a:rPr lang="uk-UA" sz="2500" kern="1200" dirty="0" smtClean="0"/>
                <a:t>. </a:t>
              </a:r>
              <a:r>
                <a:rPr lang="uk-UA" sz="2500" i="0" kern="1200" baseline="0" dirty="0" smtClean="0"/>
                <a:t>Коливальна спектроскопія.</a:t>
              </a:r>
              <a:endParaRPr lang="ru-RU" sz="2500" kern="1200" dirty="0"/>
            </a:p>
          </p:txBody>
        </p:sp>
      </p:grpSp>
      <p:sp>
        <p:nvSpPr>
          <p:cNvPr id="17" name="Полилиния 16"/>
          <p:cNvSpPr/>
          <p:nvPr/>
        </p:nvSpPr>
        <p:spPr>
          <a:xfrm>
            <a:off x="0" y="3645024"/>
            <a:ext cx="3371456" cy="941256"/>
          </a:xfrm>
          <a:custGeom>
            <a:avLst/>
            <a:gdLst>
              <a:gd name="connsiteX0" fmla="*/ 0 w 3371456"/>
              <a:gd name="connsiteY0" fmla="*/ 98832 h 941256"/>
              <a:gd name="connsiteX1" fmla="*/ 28947 w 3371456"/>
              <a:gd name="connsiteY1" fmla="*/ 28947 h 941256"/>
              <a:gd name="connsiteX2" fmla="*/ 98832 w 3371456"/>
              <a:gd name="connsiteY2" fmla="*/ 0 h 941256"/>
              <a:gd name="connsiteX3" fmla="*/ 3272624 w 3371456"/>
              <a:gd name="connsiteY3" fmla="*/ 0 h 941256"/>
              <a:gd name="connsiteX4" fmla="*/ 3342509 w 3371456"/>
              <a:gd name="connsiteY4" fmla="*/ 28947 h 941256"/>
              <a:gd name="connsiteX5" fmla="*/ 3371456 w 3371456"/>
              <a:gd name="connsiteY5" fmla="*/ 98832 h 941256"/>
              <a:gd name="connsiteX6" fmla="*/ 3371456 w 3371456"/>
              <a:gd name="connsiteY6" fmla="*/ 842424 h 941256"/>
              <a:gd name="connsiteX7" fmla="*/ 3342509 w 3371456"/>
              <a:gd name="connsiteY7" fmla="*/ 912309 h 941256"/>
              <a:gd name="connsiteX8" fmla="*/ 3272624 w 3371456"/>
              <a:gd name="connsiteY8" fmla="*/ 941256 h 941256"/>
              <a:gd name="connsiteX9" fmla="*/ 98832 w 3371456"/>
              <a:gd name="connsiteY9" fmla="*/ 941256 h 941256"/>
              <a:gd name="connsiteX10" fmla="*/ 28947 w 3371456"/>
              <a:gd name="connsiteY10" fmla="*/ 912309 h 941256"/>
              <a:gd name="connsiteX11" fmla="*/ 0 w 3371456"/>
              <a:gd name="connsiteY11" fmla="*/ 842424 h 941256"/>
              <a:gd name="connsiteX12" fmla="*/ 0 w 3371456"/>
              <a:gd name="connsiteY12" fmla="*/ 98832 h 94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1456" h="941256">
                <a:moveTo>
                  <a:pt x="0" y="98832"/>
                </a:moveTo>
                <a:cubicBezTo>
                  <a:pt x="0" y="72620"/>
                  <a:pt x="10413" y="47482"/>
                  <a:pt x="28947" y="28947"/>
                </a:cubicBezTo>
                <a:cubicBezTo>
                  <a:pt x="47482" y="10412"/>
                  <a:pt x="72620" y="0"/>
                  <a:pt x="98832" y="0"/>
                </a:cubicBezTo>
                <a:lnTo>
                  <a:pt x="3272624" y="0"/>
                </a:lnTo>
                <a:cubicBezTo>
                  <a:pt x="3298836" y="0"/>
                  <a:pt x="3323974" y="10413"/>
                  <a:pt x="3342509" y="28947"/>
                </a:cubicBezTo>
                <a:cubicBezTo>
                  <a:pt x="3361044" y="47482"/>
                  <a:pt x="3371456" y="72620"/>
                  <a:pt x="3371456" y="98832"/>
                </a:cubicBezTo>
                <a:lnTo>
                  <a:pt x="3371456" y="842424"/>
                </a:lnTo>
                <a:cubicBezTo>
                  <a:pt x="3371456" y="868636"/>
                  <a:pt x="3361043" y="893774"/>
                  <a:pt x="3342509" y="912309"/>
                </a:cubicBezTo>
                <a:cubicBezTo>
                  <a:pt x="3323974" y="930844"/>
                  <a:pt x="3298836" y="941256"/>
                  <a:pt x="3272624" y="941256"/>
                </a:cubicBezTo>
                <a:lnTo>
                  <a:pt x="98832" y="941256"/>
                </a:lnTo>
                <a:cubicBezTo>
                  <a:pt x="72620" y="941256"/>
                  <a:pt x="47482" y="930843"/>
                  <a:pt x="28947" y="912309"/>
                </a:cubicBezTo>
                <a:cubicBezTo>
                  <a:pt x="10412" y="893774"/>
                  <a:pt x="0" y="868636"/>
                  <a:pt x="0" y="842424"/>
                </a:cubicBezTo>
                <a:lnTo>
                  <a:pt x="0" y="9883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7527" tIns="97527" rIns="97527" bIns="97527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1800" i="0" kern="1200" baseline="0" dirty="0" smtClean="0"/>
              <a:t>4. Інфрачервона спектроскопія. </a:t>
            </a:r>
            <a:endParaRPr lang="uk-UA" sz="1800" i="0" kern="1200" baseline="0" dirty="0"/>
          </a:p>
        </p:txBody>
      </p:sp>
      <p:sp>
        <p:nvSpPr>
          <p:cNvPr id="18" name="Полилиния 17"/>
          <p:cNvSpPr/>
          <p:nvPr/>
        </p:nvSpPr>
        <p:spPr>
          <a:xfrm>
            <a:off x="3419872" y="3645024"/>
            <a:ext cx="3371456" cy="941256"/>
          </a:xfrm>
          <a:custGeom>
            <a:avLst/>
            <a:gdLst>
              <a:gd name="connsiteX0" fmla="*/ 0 w 3371456"/>
              <a:gd name="connsiteY0" fmla="*/ 98832 h 941256"/>
              <a:gd name="connsiteX1" fmla="*/ 28947 w 3371456"/>
              <a:gd name="connsiteY1" fmla="*/ 28947 h 941256"/>
              <a:gd name="connsiteX2" fmla="*/ 98832 w 3371456"/>
              <a:gd name="connsiteY2" fmla="*/ 0 h 941256"/>
              <a:gd name="connsiteX3" fmla="*/ 3272624 w 3371456"/>
              <a:gd name="connsiteY3" fmla="*/ 0 h 941256"/>
              <a:gd name="connsiteX4" fmla="*/ 3342509 w 3371456"/>
              <a:gd name="connsiteY4" fmla="*/ 28947 h 941256"/>
              <a:gd name="connsiteX5" fmla="*/ 3371456 w 3371456"/>
              <a:gd name="connsiteY5" fmla="*/ 98832 h 941256"/>
              <a:gd name="connsiteX6" fmla="*/ 3371456 w 3371456"/>
              <a:gd name="connsiteY6" fmla="*/ 842424 h 941256"/>
              <a:gd name="connsiteX7" fmla="*/ 3342509 w 3371456"/>
              <a:gd name="connsiteY7" fmla="*/ 912309 h 941256"/>
              <a:gd name="connsiteX8" fmla="*/ 3272624 w 3371456"/>
              <a:gd name="connsiteY8" fmla="*/ 941256 h 941256"/>
              <a:gd name="connsiteX9" fmla="*/ 98832 w 3371456"/>
              <a:gd name="connsiteY9" fmla="*/ 941256 h 941256"/>
              <a:gd name="connsiteX10" fmla="*/ 28947 w 3371456"/>
              <a:gd name="connsiteY10" fmla="*/ 912309 h 941256"/>
              <a:gd name="connsiteX11" fmla="*/ 0 w 3371456"/>
              <a:gd name="connsiteY11" fmla="*/ 842424 h 941256"/>
              <a:gd name="connsiteX12" fmla="*/ 0 w 3371456"/>
              <a:gd name="connsiteY12" fmla="*/ 98832 h 94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1456" h="941256">
                <a:moveTo>
                  <a:pt x="0" y="98832"/>
                </a:moveTo>
                <a:cubicBezTo>
                  <a:pt x="0" y="72620"/>
                  <a:pt x="10413" y="47482"/>
                  <a:pt x="28947" y="28947"/>
                </a:cubicBezTo>
                <a:cubicBezTo>
                  <a:pt x="47482" y="10412"/>
                  <a:pt x="72620" y="0"/>
                  <a:pt x="98832" y="0"/>
                </a:cubicBezTo>
                <a:lnTo>
                  <a:pt x="3272624" y="0"/>
                </a:lnTo>
                <a:cubicBezTo>
                  <a:pt x="3298836" y="0"/>
                  <a:pt x="3323974" y="10413"/>
                  <a:pt x="3342509" y="28947"/>
                </a:cubicBezTo>
                <a:cubicBezTo>
                  <a:pt x="3361044" y="47482"/>
                  <a:pt x="3371456" y="72620"/>
                  <a:pt x="3371456" y="98832"/>
                </a:cubicBezTo>
                <a:lnTo>
                  <a:pt x="3371456" y="842424"/>
                </a:lnTo>
                <a:cubicBezTo>
                  <a:pt x="3371456" y="868636"/>
                  <a:pt x="3361043" y="893774"/>
                  <a:pt x="3342509" y="912309"/>
                </a:cubicBezTo>
                <a:cubicBezTo>
                  <a:pt x="3323974" y="930844"/>
                  <a:pt x="3298836" y="941256"/>
                  <a:pt x="3272624" y="941256"/>
                </a:cubicBezTo>
                <a:lnTo>
                  <a:pt x="98832" y="941256"/>
                </a:lnTo>
                <a:cubicBezTo>
                  <a:pt x="72620" y="941256"/>
                  <a:pt x="47482" y="930843"/>
                  <a:pt x="28947" y="912309"/>
                </a:cubicBezTo>
                <a:cubicBezTo>
                  <a:pt x="10412" y="893774"/>
                  <a:pt x="0" y="868636"/>
                  <a:pt x="0" y="842424"/>
                </a:cubicBezTo>
                <a:lnTo>
                  <a:pt x="0" y="9883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7527" tIns="97527" rIns="97527" bIns="97527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1800" i="0" kern="1200" baseline="0" dirty="0" smtClean="0"/>
              <a:t>5.</a:t>
            </a:r>
            <a:r>
              <a:rPr lang="uk-UA" sz="1800" i="0" kern="1200" dirty="0" smtClean="0"/>
              <a:t> </a:t>
            </a:r>
            <a:r>
              <a:rPr lang="uk-UA" sz="1800" i="0" kern="1200" baseline="0" dirty="0" smtClean="0"/>
              <a:t>Спектроскопія комбінаційного розсіювання.</a:t>
            </a:r>
            <a:endParaRPr lang="uk-UA" sz="1800" i="0" kern="1200" baseline="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116632"/>
            <a:ext cx="1148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/>
              <a:t>ПЛАН</a:t>
            </a:r>
            <a:endParaRPr lang="ru-RU" sz="28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755576" y="44624"/>
            <a:ext cx="6813084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Валентні та деформаційні коливання </a:t>
            </a:r>
            <a:endParaRPr lang="uk-UA" sz="2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79512" y="692696"/>
            <a:ext cx="4211960" cy="830997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/>
              <a:t>Коливальні рухи ядер, які призводять до зміни </a:t>
            </a:r>
            <a:r>
              <a:rPr lang="uk-UA" sz="1600" dirty="0" smtClean="0">
                <a:solidFill>
                  <a:schemeClr val="accent6">
                    <a:lumMod val="75000"/>
                  </a:schemeClr>
                </a:solidFill>
              </a:rPr>
              <a:t>довжини зв'язку</a:t>
            </a:r>
            <a:r>
              <a:rPr lang="uk-UA" sz="1600" dirty="0" smtClean="0"/>
              <a:t> називаються </a:t>
            </a:r>
            <a:r>
              <a:rPr lang="uk-UA" sz="1600" dirty="0" smtClean="0">
                <a:solidFill>
                  <a:schemeClr val="accent6">
                    <a:lumMod val="75000"/>
                  </a:schemeClr>
                </a:solidFill>
              </a:rPr>
              <a:t>валентними коливаннями</a:t>
            </a:r>
            <a:r>
              <a:rPr lang="uk-UA" sz="1600" dirty="0" smtClean="0"/>
              <a:t> </a:t>
            </a:r>
            <a:r>
              <a:rPr lang="uk-UA" sz="1600" b="1" dirty="0" smtClean="0"/>
              <a:t>(</a:t>
            </a:r>
            <a:r>
              <a:rPr lang="uk-UA" sz="1600" b="1" dirty="0" smtClean="0">
                <a:latin typeface="Symbol" pitchFamily="18" charset="2"/>
              </a:rPr>
              <a:t>n)</a:t>
            </a:r>
            <a:endParaRPr lang="uk-UA" sz="1600" b="1" dirty="0">
              <a:latin typeface="Symbol" pitchFamily="18" charset="2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79512" y="1628800"/>
            <a:ext cx="4248472" cy="830997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/>
              <a:t>Коливальні рухи ядер, які призводять до зміни </a:t>
            </a:r>
            <a:r>
              <a:rPr lang="uk-UA" sz="1600" dirty="0" smtClean="0">
                <a:solidFill>
                  <a:schemeClr val="accent6">
                    <a:lumMod val="75000"/>
                  </a:schemeClr>
                </a:solidFill>
              </a:rPr>
              <a:t>кутів між зв'язками</a:t>
            </a:r>
            <a:r>
              <a:rPr lang="uk-UA" sz="1600" dirty="0" smtClean="0"/>
              <a:t>, називаються </a:t>
            </a:r>
            <a:r>
              <a:rPr lang="uk-UA" sz="1600" dirty="0" smtClean="0">
                <a:solidFill>
                  <a:schemeClr val="accent6">
                    <a:lumMod val="75000"/>
                  </a:schemeClr>
                </a:solidFill>
              </a:rPr>
              <a:t>деформаційними коливаннями</a:t>
            </a:r>
            <a:r>
              <a:rPr lang="uk-UA" sz="1600" dirty="0" smtClean="0"/>
              <a:t> </a:t>
            </a:r>
            <a:r>
              <a:rPr lang="uk-UA" sz="1600" b="1" dirty="0" smtClean="0"/>
              <a:t>(</a:t>
            </a:r>
            <a:r>
              <a:rPr lang="uk-UA" sz="1600" b="1" dirty="0" smtClean="0">
                <a:latin typeface="Symbol" pitchFamily="18" charset="2"/>
              </a:rPr>
              <a:t>d</a:t>
            </a:r>
            <a:r>
              <a:rPr lang="uk-UA" sz="1600" b="1" dirty="0" smtClean="0"/>
              <a:t>)</a:t>
            </a:r>
            <a:endParaRPr lang="uk-UA" sz="1600" b="1" dirty="0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Object 14"/>
          <p:cNvGraphicFramePr>
            <a:graphicFrameLocks noChangeAspect="1"/>
          </p:cNvGraphicFramePr>
          <p:nvPr/>
        </p:nvGraphicFramePr>
        <p:xfrm>
          <a:off x="4572000" y="764704"/>
          <a:ext cx="3382963" cy="550862"/>
        </p:xfrm>
        <a:graphic>
          <a:graphicData uri="http://schemas.openxmlformats.org/presentationml/2006/ole">
            <p:oleObj spid="_x0000_s62466" name="CS ChemDraw Drawing" r:id="rId3" imgW="3462020" imgH="566420" progId="ChemDraw.Document.6.0">
              <p:embed/>
            </p:oleObj>
          </a:graphicData>
        </a:graphic>
      </p:graphicFrame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" name="Object 16"/>
          <p:cNvGraphicFramePr>
            <a:graphicFrameLocks noChangeAspect="1"/>
          </p:cNvGraphicFramePr>
          <p:nvPr/>
        </p:nvGraphicFramePr>
        <p:xfrm>
          <a:off x="4644008" y="1484784"/>
          <a:ext cx="2303462" cy="864096"/>
        </p:xfrm>
        <a:graphic>
          <a:graphicData uri="http://schemas.openxmlformats.org/presentationml/2006/ole">
            <p:oleObj spid="_x0000_s62467" name="CS ChemDraw Drawing" r:id="rId4" imgW="2903220" imgH="1379220" progId="ChemDraw.Document.6.0">
              <p:embed/>
            </p:oleObj>
          </a:graphicData>
        </a:graphic>
      </p:graphicFrame>
      <p:pic>
        <p:nvPicPr>
          <p:cNvPr id="13" name="Рисунок 1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492897"/>
            <a:ext cx="788436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"/>
          <p:cNvSpPr txBox="1">
            <a:spLocks/>
          </p:cNvSpPr>
          <p:nvPr/>
        </p:nvSpPr>
        <p:spPr>
          <a:xfrm>
            <a:off x="6251448" y="8096944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950913" y="7149334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203575" y="5949280"/>
            <a:ext cx="1447800" cy="485775"/>
          </a:xfrm>
          <a:prstGeom prst="rect">
            <a:avLst/>
          </a:prstGeom>
          <a:solidFill>
            <a:schemeClr val="bg1"/>
          </a:solidFill>
          <a:ln w="28575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E </a:t>
            </a:r>
            <a:r>
              <a:rPr lang="en-US" sz="2400" b="1" dirty="0">
                <a:latin typeface="Symbol" pitchFamily="18" charset="2"/>
              </a:rPr>
              <a:t>d &lt; E n</a:t>
            </a:r>
            <a:r>
              <a:rPr lang="en-US" b="1" dirty="0">
                <a:latin typeface="Symbol" pitchFamily="18" charset="2"/>
              </a:rPr>
              <a:t> </a:t>
            </a:r>
            <a:endParaRPr lang="ru-RU" b="1" dirty="0">
              <a:latin typeface="Symbol" pitchFamily="18" charset="2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79512" y="5805264"/>
            <a:ext cx="252028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400" b="1" dirty="0" smtClean="0"/>
              <a:t>Спостерігаються при великих довжинах хвиль </a:t>
            </a:r>
            <a:endParaRPr lang="ru-RU" sz="1400" b="1" dirty="0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2699791" y="6165304"/>
            <a:ext cx="50378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5364088" y="5805264"/>
            <a:ext cx="2808312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400" b="1" dirty="0" smtClean="0"/>
              <a:t>Частота пов'язана з міцністю відповідних зв'язків</a:t>
            </a:r>
            <a:endParaRPr lang="uk-UA" sz="1400" b="1" dirty="0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H="1">
            <a:off x="4643438" y="6093296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251520" y="6453336"/>
            <a:ext cx="7956376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dirty="0" smtClean="0"/>
              <a:t>Найбільш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інтенсивними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dirty="0" smtClean="0"/>
              <a:t>є піки, що відповідають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валентним коливанням 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3" name="Номер слайда 8"/>
          <p:cNvSpPr txBox="1">
            <a:spLocks/>
          </p:cNvSpPr>
          <p:nvPr/>
        </p:nvSpPr>
        <p:spPr>
          <a:xfrm>
            <a:off x="6518275" y="6381750"/>
            <a:ext cx="2133600" cy="476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3141E-9647-4169-8C88-514152AA0D18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843808" y="0"/>
            <a:ext cx="5184775" cy="92333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k-UA" dirty="0" smtClean="0"/>
              <a:t>Правило відбору:</a:t>
            </a:r>
          </a:p>
          <a:p>
            <a:pPr algn="ctr"/>
            <a:r>
              <a:rPr lang="uk-UA" dirty="0" smtClean="0"/>
              <a:t>Проявляються коливання, які призводять до зміни дипольного моменту молекули.</a:t>
            </a:r>
            <a:endParaRPr lang="uk-UA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620688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</a:rPr>
              <a:t>Коливання</a:t>
            </a:r>
            <a:endParaRPr lang="uk-UA" sz="3500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pic>
        <p:nvPicPr>
          <p:cNvPr id="6" name="Picture 12" descr="Symmetrical_stretchi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2000250" cy="1428750"/>
          </a:xfrm>
          <a:prstGeom prst="rect">
            <a:avLst/>
          </a:prstGeom>
          <a:noFill/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259632" y="1988840"/>
            <a:ext cx="1979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 err="1" smtClean="0"/>
              <a:t>Валентне</a:t>
            </a:r>
            <a:r>
              <a:rPr lang="ru-RU" dirty="0" smtClean="0"/>
              <a:t> </a:t>
            </a:r>
            <a:r>
              <a:rPr lang="ru-RU" dirty="0" err="1" smtClean="0"/>
              <a:t>симетричне(</a:t>
            </a:r>
            <a:r>
              <a:rPr lang="ru-RU" b="1" dirty="0" err="1" smtClean="0">
                <a:latin typeface="Times New Roman" pitchFamily="18" charset="0"/>
              </a:rPr>
              <a:t>ν</a:t>
            </a:r>
            <a:r>
              <a:rPr lang="en-US" b="1" dirty="0">
                <a:latin typeface="Times New Roman" pitchFamily="18" charset="0"/>
              </a:rPr>
              <a:t>(s)</a:t>
            </a:r>
            <a:r>
              <a:rPr lang="en-US" dirty="0">
                <a:latin typeface="Times New Roman" pitchFamily="18" charset="0"/>
              </a:rPr>
              <a:t>)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251520" y="3933056"/>
            <a:ext cx="29878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 err="1" smtClean="0"/>
              <a:t>Валентне</a:t>
            </a:r>
            <a:r>
              <a:rPr lang="ru-RU" dirty="0" smtClean="0"/>
              <a:t> </a:t>
            </a:r>
            <a:r>
              <a:rPr lang="ru-RU" dirty="0" err="1" smtClean="0"/>
              <a:t>антисиметричне</a:t>
            </a:r>
            <a:r>
              <a:rPr lang="ru-RU" dirty="0" smtClean="0"/>
              <a:t> </a:t>
            </a:r>
            <a:r>
              <a:rPr lang="ru-RU" dirty="0" err="1"/>
              <a:t>(</a:t>
            </a:r>
            <a:r>
              <a:rPr lang="ru-RU" b="1" dirty="0" err="1">
                <a:latin typeface="Times New Roman" pitchFamily="18" charset="0"/>
              </a:rPr>
              <a:t>ν</a:t>
            </a:r>
            <a:r>
              <a:rPr lang="en-US" b="1" dirty="0">
                <a:latin typeface="Times New Roman" pitchFamily="18" charset="0"/>
              </a:rPr>
              <a:t>(</a:t>
            </a:r>
            <a:r>
              <a:rPr lang="ru-RU" b="1" dirty="0">
                <a:latin typeface="Times New Roman" pitchFamily="18" charset="0"/>
              </a:rPr>
              <a:t>а</a:t>
            </a:r>
            <a:r>
              <a:rPr lang="en-US" b="1" dirty="0">
                <a:latin typeface="Times New Roman" pitchFamily="18" charset="0"/>
              </a:rPr>
              <a:t>s)</a:t>
            </a:r>
            <a:r>
              <a:rPr lang="ru-RU" b="1" dirty="0">
                <a:latin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</a:rPr>
              <a:t>ν</a:t>
            </a:r>
            <a:r>
              <a:rPr lang="en-US" b="1" dirty="0">
                <a:latin typeface="Times New Roman" pitchFamily="18" charset="0"/>
              </a:rPr>
              <a:t>(</a:t>
            </a:r>
            <a:r>
              <a:rPr lang="ru-RU" b="1" dirty="0">
                <a:latin typeface="Times New Roman" pitchFamily="18" charset="0"/>
              </a:rPr>
              <a:t>а</a:t>
            </a:r>
            <a:r>
              <a:rPr lang="en-US" b="1" dirty="0">
                <a:latin typeface="Times New Roman" pitchFamily="18" charset="0"/>
              </a:rPr>
              <a:t>)</a:t>
            </a:r>
            <a:r>
              <a:rPr lang="en-US" dirty="0"/>
              <a:t>)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9" name="Picture 15" descr="Asymmetrical_stretchin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08920"/>
            <a:ext cx="2000250" cy="1428750"/>
          </a:xfrm>
          <a:prstGeom prst="rect">
            <a:avLst/>
          </a:prstGeom>
          <a:noFill/>
        </p:spPr>
      </p:pic>
      <p:pic>
        <p:nvPicPr>
          <p:cNvPr id="10" name="Picture 16" descr="Scissorin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764704"/>
            <a:ext cx="2000250" cy="1428750"/>
          </a:xfrm>
          <a:prstGeom prst="rect">
            <a:avLst/>
          </a:prstGeom>
          <a:noFill/>
        </p:spPr>
      </p:pic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5436096" y="3717032"/>
            <a:ext cx="2664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 err="1" smtClean="0"/>
              <a:t>Деформаційне</a:t>
            </a:r>
            <a:r>
              <a:rPr lang="ru-RU" dirty="0" smtClean="0"/>
              <a:t>  </a:t>
            </a:r>
            <a:r>
              <a:rPr lang="ru-RU" dirty="0" err="1" smtClean="0"/>
              <a:t>антисиметричне</a:t>
            </a:r>
            <a:r>
              <a:rPr lang="ru-RU" dirty="0" smtClean="0"/>
              <a:t>(</a:t>
            </a:r>
            <a:r>
              <a:rPr lang="ru-RU" b="1" dirty="0">
                <a:latin typeface="Times New Roman" pitchFamily="18" charset="0"/>
                <a:sym typeface="Symbol" pitchFamily="18" charset="2"/>
              </a:rPr>
              <a:t></a:t>
            </a:r>
            <a:r>
              <a:rPr lang="en-US" b="1" dirty="0">
                <a:latin typeface="Times New Roman" pitchFamily="18" charset="0"/>
              </a:rPr>
              <a:t>(</a:t>
            </a:r>
            <a:r>
              <a:rPr lang="ru-RU" b="1" dirty="0">
                <a:latin typeface="Times New Roman" pitchFamily="18" charset="0"/>
              </a:rPr>
              <a:t>а</a:t>
            </a:r>
            <a:r>
              <a:rPr lang="en-US" b="1" dirty="0">
                <a:latin typeface="Times New Roman" pitchFamily="18" charset="0"/>
              </a:rPr>
              <a:t>s)</a:t>
            </a:r>
            <a:r>
              <a:rPr lang="en-US" dirty="0">
                <a:latin typeface="Times New Roman" pitchFamily="18" charset="0"/>
              </a:rPr>
              <a:t>)</a:t>
            </a:r>
          </a:p>
        </p:txBody>
      </p:sp>
      <p:pic>
        <p:nvPicPr>
          <p:cNvPr id="12" name="Picture 18" descr="Modo_rotacao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348880"/>
            <a:ext cx="2000250" cy="1428750"/>
          </a:xfrm>
          <a:prstGeom prst="rect">
            <a:avLst/>
          </a:prstGeom>
          <a:noFill/>
        </p:spPr>
      </p:pic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5364088" y="2060848"/>
            <a:ext cx="24479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dirty="0" err="1" smtClean="0"/>
              <a:t>Деформаційне</a:t>
            </a:r>
            <a:r>
              <a:rPr lang="ru-RU" dirty="0" smtClean="0"/>
              <a:t> </a:t>
            </a:r>
            <a:r>
              <a:rPr lang="ru-RU" dirty="0" err="1" smtClean="0"/>
              <a:t>симетричне</a:t>
            </a:r>
            <a:r>
              <a:rPr lang="ru-RU" dirty="0" smtClean="0"/>
              <a:t> (</a:t>
            </a:r>
            <a:r>
              <a:rPr lang="ru-RU" b="1" dirty="0">
                <a:latin typeface="Times New Roman" pitchFamily="18" charset="0"/>
                <a:sym typeface="Symbol" pitchFamily="18" charset="2"/>
              </a:rPr>
              <a:t></a:t>
            </a:r>
            <a:r>
              <a:rPr lang="en-US" b="1" dirty="0">
                <a:latin typeface="Times New Roman" pitchFamily="18" charset="0"/>
              </a:rPr>
              <a:t>(s)</a:t>
            </a:r>
            <a:r>
              <a:rPr lang="en-US" dirty="0"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14" name="Object 20"/>
          <p:cNvGraphicFramePr>
            <a:graphicFrameLocks noChangeAspect="1"/>
          </p:cNvGraphicFramePr>
          <p:nvPr/>
        </p:nvGraphicFramePr>
        <p:xfrm>
          <a:off x="1763688" y="836712"/>
          <a:ext cx="2017712" cy="1571625"/>
        </p:xfrm>
        <a:graphic>
          <a:graphicData uri="http://schemas.openxmlformats.org/presentationml/2006/ole">
            <p:oleObj spid="_x0000_s56322" name="CorelDRAW" r:id="rId7" imgW="1422720" imgH="1108080" progId="">
              <p:embed/>
            </p:oleObj>
          </a:graphicData>
        </a:graphic>
      </p:graphicFrame>
      <p:graphicFrame>
        <p:nvGraphicFramePr>
          <p:cNvPr id="15" name="Object 22"/>
          <p:cNvGraphicFramePr>
            <a:graphicFrameLocks noChangeAspect="1"/>
          </p:cNvGraphicFramePr>
          <p:nvPr/>
        </p:nvGraphicFramePr>
        <p:xfrm>
          <a:off x="6516216" y="2564904"/>
          <a:ext cx="1657350" cy="1481138"/>
        </p:xfrm>
        <a:graphic>
          <a:graphicData uri="http://schemas.openxmlformats.org/presentationml/2006/ole">
            <p:oleObj spid="_x0000_s56323" name="CorelDRAW" r:id="rId8" imgW="1238400" imgH="1108080" progId="">
              <p:embed/>
            </p:oleObj>
          </a:graphicData>
        </a:graphic>
      </p:graphicFrame>
      <p:graphicFrame>
        <p:nvGraphicFramePr>
          <p:cNvPr id="16" name="Object 25"/>
          <p:cNvGraphicFramePr>
            <a:graphicFrameLocks noChangeAspect="1"/>
          </p:cNvGraphicFramePr>
          <p:nvPr/>
        </p:nvGraphicFramePr>
        <p:xfrm>
          <a:off x="1619672" y="2708920"/>
          <a:ext cx="1905000" cy="1547813"/>
        </p:xfrm>
        <a:graphic>
          <a:graphicData uri="http://schemas.openxmlformats.org/presentationml/2006/ole">
            <p:oleObj spid="_x0000_s56324" name="CorelDRAW" r:id="rId9" imgW="1566720" imgH="1273680" progId="">
              <p:embed/>
            </p:oleObj>
          </a:graphicData>
        </a:graphic>
      </p:graphicFrame>
      <p:graphicFrame>
        <p:nvGraphicFramePr>
          <p:cNvPr id="17" name="Object 31"/>
          <p:cNvGraphicFramePr>
            <a:graphicFrameLocks noChangeAspect="1"/>
          </p:cNvGraphicFramePr>
          <p:nvPr/>
        </p:nvGraphicFramePr>
        <p:xfrm>
          <a:off x="6516216" y="1052736"/>
          <a:ext cx="1492250" cy="1212850"/>
        </p:xfrm>
        <a:graphic>
          <a:graphicData uri="http://schemas.openxmlformats.org/presentationml/2006/ole">
            <p:oleObj spid="_x0000_s56325" name="CorelDRAW" r:id="rId10" imgW="1566720" imgH="1273680" progId="">
              <p:embed/>
            </p:oleObj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07504" y="188640"/>
            <a:ext cx="258436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err="1" smtClean="0">
                <a:latin typeface="+mj-lt"/>
              </a:rPr>
              <a:t>ІЧ-спектроскопія</a:t>
            </a:r>
            <a:endParaRPr lang="ru-RU" sz="2400" dirty="0">
              <a:latin typeface="+mj-lt"/>
            </a:endParaRPr>
          </a:p>
        </p:txBody>
      </p:sp>
      <p:pic>
        <p:nvPicPr>
          <p:cNvPr id="19" name="Picture 29" descr="Twisting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67944" y="4581128"/>
            <a:ext cx="1944538" cy="1388456"/>
          </a:xfrm>
          <a:prstGeom prst="rect">
            <a:avLst/>
          </a:prstGeom>
          <a:noFill/>
        </p:spPr>
      </p:pic>
      <p:pic>
        <p:nvPicPr>
          <p:cNvPr id="20" name="Picture 30" descr="Wagging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4208" y="4437112"/>
            <a:ext cx="2016224" cy="1440160"/>
          </a:xfrm>
          <a:prstGeom prst="rect">
            <a:avLst/>
          </a:prstGeom>
          <a:noFill/>
        </p:spPr>
      </p:pic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1835696" y="6093296"/>
            <a:ext cx="1749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 err="1" smtClean="0"/>
              <a:t>Крутильні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el-GR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</a:t>
            </a:r>
            <a:r>
              <a:rPr lang="en-US" dirty="0"/>
              <a:t>)</a:t>
            </a:r>
            <a:endParaRPr lang="en-US" dirty="0">
              <a:latin typeface="Times New Roman" pitchFamily="18" charset="0"/>
            </a:endParaRPr>
          </a:p>
        </p:txBody>
      </p:sp>
      <p:graphicFrame>
        <p:nvGraphicFramePr>
          <p:cNvPr id="23" name="Object 15"/>
          <p:cNvGraphicFramePr>
            <a:graphicFrameLocks noChangeAspect="1"/>
          </p:cNvGraphicFramePr>
          <p:nvPr/>
        </p:nvGraphicFramePr>
        <p:xfrm>
          <a:off x="179512" y="4581128"/>
          <a:ext cx="1691901" cy="1402039"/>
        </p:xfrm>
        <a:graphic>
          <a:graphicData uri="http://schemas.openxmlformats.org/presentationml/2006/ole">
            <p:oleObj spid="_x0000_s56326" name="CorelDRAW" r:id="rId13" imgW="1539000" imgH="1274400" progId="">
              <p:embed/>
            </p:oleObj>
          </a:graphicData>
        </a:graphic>
      </p:graphicFrame>
      <p:graphicFrame>
        <p:nvGraphicFramePr>
          <p:cNvPr id="24" name="Object 18"/>
          <p:cNvGraphicFramePr>
            <a:graphicFrameLocks noChangeAspect="1"/>
          </p:cNvGraphicFramePr>
          <p:nvPr/>
        </p:nvGraphicFramePr>
        <p:xfrm>
          <a:off x="2123728" y="4653136"/>
          <a:ext cx="1637164" cy="1377158"/>
        </p:xfrm>
        <a:graphic>
          <a:graphicData uri="http://schemas.openxmlformats.org/presentationml/2006/ole">
            <p:oleObj spid="_x0000_s56327" name="CorelDRAW" r:id="rId14" imgW="1512720" imgH="1273680" progId="">
              <p:embed/>
            </p:oleObj>
          </a:graphicData>
        </a:graphic>
      </p:graphicFrame>
      <p:graphicFrame>
        <p:nvGraphicFramePr>
          <p:cNvPr id="25" name="Object 21"/>
          <p:cNvGraphicFramePr>
            <a:graphicFrameLocks noChangeAspect="1"/>
          </p:cNvGraphicFramePr>
          <p:nvPr/>
        </p:nvGraphicFramePr>
        <p:xfrm>
          <a:off x="3851920" y="4365104"/>
          <a:ext cx="1415381" cy="1296144"/>
        </p:xfrm>
        <a:graphic>
          <a:graphicData uri="http://schemas.openxmlformats.org/presentationml/2006/ole">
            <p:oleObj spid="_x0000_s56328" name="CorelDRAW" r:id="rId15" imgW="1385280" imgH="1269000" progId="">
              <p:embed/>
            </p:oleObj>
          </a:graphicData>
        </a:graphic>
      </p:graphicFrame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0" y="6021288"/>
            <a:ext cx="1749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 err="1" smtClean="0"/>
              <a:t>Маятникові</a:t>
            </a:r>
            <a:r>
              <a:rPr lang="ru-RU" dirty="0" smtClean="0"/>
              <a:t>  </a:t>
            </a:r>
            <a:r>
              <a:rPr lang="ru-RU" dirty="0"/>
              <a:t>(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dirty="0"/>
              <a:t>)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3995936" y="6073169"/>
            <a:ext cx="1944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 err="1" smtClean="0"/>
              <a:t>Крутильно-деформаційні</a:t>
            </a:r>
            <a:r>
              <a:rPr lang="ru-RU" dirty="0" smtClean="0"/>
              <a:t>(</a:t>
            </a:r>
            <a:r>
              <a:rPr lang="el-GR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</a:t>
            </a:r>
            <a:r>
              <a:rPr lang="en-US" dirty="0"/>
              <a:t>)</a:t>
            </a:r>
            <a:endParaRPr lang="en-US" dirty="0">
              <a:latin typeface="Times New Roman" pitchFamily="18" charset="0"/>
            </a:endParaRPr>
          </a:p>
        </p:txBody>
      </p:sp>
      <p:graphicFrame>
        <p:nvGraphicFramePr>
          <p:cNvPr id="28" name="Object 25"/>
          <p:cNvGraphicFramePr>
            <a:graphicFrameLocks noChangeAspect="1"/>
          </p:cNvGraphicFramePr>
          <p:nvPr/>
        </p:nvGraphicFramePr>
        <p:xfrm>
          <a:off x="5724128" y="4509120"/>
          <a:ext cx="1440160" cy="1318739"/>
        </p:xfrm>
        <a:graphic>
          <a:graphicData uri="http://schemas.openxmlformats.org/presentationml/2006/ole">
            <p:oleObj spid="_x0000_s56329" name="CorelDRAW" r:id="rId16" imgW="1385280" imgH="1269000" progId="">
              <p:embed/>
            </p:oleObj>
          </a:graphicData>
        </a:graphic>
      </p:graphicFrame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156176" y="5805264"/>
            <a:ext cx="17494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 err="1" smtClean="0"/>
              <a:t>Деформаційно-вієрні</a:t>
            </a:r>
            <a:r>
              <a:rPr lang="ru-RU" dirty="0" smtClean="0"/>
              <a:t>   </a:t>
            </a:r>
            <a:r>
              <a:rPr lang="ru-RU" dirty="0"/>
              <a:t>(</a:t>
            </a:r>
            <a:r>
              <a:rPr lang="el-GR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ω</a:t>
            </a:r>
            <a:r>
              <a:rPr lang="en-US" dirty="0"/>
              <a:t>)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3" grpId="0"/>
      <p:bldP spid="22" grpId="0"/>
      <p:bldP spid="26" grpId="0"/>
      <p:bldP spid="27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3" name="Picture 9" descr="http://chipo.chem.uic.edu/web1/ocol/spec/GIFs/IRChart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528" y="2492896"/>
            <a:ext cx="7524328" cy="4240134"/>
          </a:xfrm>
          <a:prstGeom prst="rect">
            <a:avLst/>
          </a:prstGeom>
          <a:solidFill>
            <a:schemeClr val="bg2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620688"/>
            <a:ext cx="8100392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solidFill>
                  <a:schemeClr val="accent1"/>
                </a:solidFill>
              </a:rPr>
              <a:t>Інтенсивність смуг </a:t>
            </a:r>
            <a:r>
              <a:rPr lang="uk-UA" sz="1600" dirty="0" smtClean="0"/>
              <a:t>в спектрі </a:t>
            </a:r>
            <a:r>
              <a:rPr lang="uk-UA" sz="1600" dirty="0" smtClean="0">
                <a:solidFill>
                  <a:schemeClr val="accent1"/>
                </a:solidFill>
              </a:rPr>
              <a:t>визначається </a:t>
            </a:r>
            <a:r>
              <a:rPr lang="uk-UA" sz="1600" dirty="0" err="1" smtClean="0">
                <a:solidFill>
                  <a:schemeClr val="accent1"/>
                </a:solidFill>
              </a:rPr>
              <a:t>електр</a:t>
            </a:r>
            <a:r>
              <a:rPr lang="uk-UA" sz="1600" dirty="0" smtClean="0">
                <a:solidFill>
                  <a:schemeClr val="accent1"/>
                </a:solidFill>
              </a:rPr>
              <a:t>. властивостями молекули</a:t>
            </a:r>
            <a:r>
              <a:rPr lang="uk-UA" sz="1600" dirty="0" smtClean="0"/>
              <a:t>: </a:t>
            </a:r>
            <a:br>
              <a:rPr lang="uk-UA" sz="1600" dirty="0" smtClean="0"/>
            </a:br>
            <a:r>
              <a:rPr lang="uk-UA" sz="1600" dirty="0" err="1" smtClean="0"/>
              <a:t>ел</a:t>
            </a:r>
            <a:r>
              <a:rPr lang="uk-UA" sz="1600" dirty="0" smtClean="0"/>
              <a:t>. дипольним моментом і </a:t>
            </a:r>
            <a:r>
              <a:rPr lang="uk-UA" sz="1600" dirty="0" err="1" smtClean="0"/>
              <a:t>поляризованістю</a:t>
            </a:r>
            <a:r>
              <a:rPr lang="uk-UA" sz="1600" dirty="0" smtClean="0"/>
              <a:t>, їх зміною в процесі коливань. </a:t>
            </a:r>
            <a:r>
              <a:rPr lang="uk-UA" sz="1600" dirty="0" smtClean="0">
                <a:solidFill>
                  <a:schemeClr val="accent1"/>
                </a:solidFill>
              </a:rPr>
              <a:t>Встановлення </a:t>
            </a:r>
            <a:r>
              <a:rPr lang="uk-UA" sz="1600" i="1" dirty="0" smtClean="0">
                <a:solidFill>
                  <a:schemeClr val="accent1"/>
                </a:solidFill>
              </a:rPr>
              <a:t>характеристичних (групових) частот</a:t>
            </a:r>
            <a:r>
              <a:rPr lang="uk-UA" sz="1600" dirty="0" smtClean="0"/>
              <a:t> </a:t>
            </a:r>
            <a:r>
              <a:rPr lang="uk-UA" sz="1600" dirty="0" smtClean="0">
                <a:solidFill>
                  <a:schemeClr val="accent1"/>
                </a:solidFill>
              </a:rPr>
              <a:t>дозволяє</a:t>
            </a:r>
            <a:r>
              <a:rPr lang="uk-UA" sz="1600" dirty="0" smtClean="0"/>
              <a:t> без розрахунків, визначати за спектром присутність в молекулі різних груп і зв'язків і тим самим </a:t>
            </a:r>
            <a:r>
              <a:rPr lang="uk-UA" sz="1600" dirty="0" smtClean="0">
                <a:solidFill>
                  <a:schemeClr val="accent1"/>
                </a:solidFill>
              </a:rPr>
              <a:t>встановити будову молекули</a:t>
            </a:r>
            <a:r>
              <a:rPr lang="uk-UA" sz="1600" dirty="0" smtClean="0"/>
              <a:t>. Наприклад, 3720-3550 см</a:t>
            </a:r>
            <a:r>
              <a:rPr lang="uk-UA" sz="1600" baseline="30000" dirty="0" smtClean="0"/>
              <a:t>-1 </a:t>
            </a:r>
            <a:r>
              <a:rPr lang="uk-UA" sz="1600" dirty="0" smtClean="0"/>
              <a:t>– діапазон валентних коливань груп –ОН; 3050-2850 см</a:t>
            </a:r>
            <a:r>
              <a:rPr lang="uk-UA" sz="1600" baseline="30000" dirty="0" smtClean="0"/>
              <a:t>-1</a:t>
            </a:r>
            <a:r>
              <a:rPr lang="uk-UA" sz="1600" dirty="0" smtClean="0"/>
              <a:t> – груп –СН, –СН</a:t>
            </a:r>
            <a:r>
              <a:rPr lang="uk-UA" sz="1600" baseline="-25000" dirty="0" smtClean="0"/>
              <a:t>2</a:t>
            </a:r>
            <a:r>
              <a:rPr lang="uk-UA" sz="1600" dirty="0" smtClean="0"/>
              <a:t>, –СН</a:t>
            </a:r>
            <a:r>
              <a:rPr lang="uk-UA" sz="1600" baseline="-25000" dirty="0" smtClean="0"/>
              <a:t>3</a:t>
            </a:r>
            <a:r>
              <a:rPr lang="uk-UA" sz="1600" dirty="0" smtClean="0"/>
              <a:t> органічних речовин).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116632"/>
            <a:ext cx="139172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dirty="0" smtClean="0"/>
              <a:t>ІЧ-спектри 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cap="none" dirty="0" smtClean="0"/>
              <a:t>Розшифрування ІЧ-спектрів</a:t>
            </a:r>
            <a:endParaRPr lang="ru-RU" cap="none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8" name="Интерпретации данных инфракрасной (ИК) спектроскопи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124744"/>
            <a:ext cx="6984776" cy="523858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2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216024" y="3253040"/>
            <a:ext cx="7740352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Franklin Gothic Book" pitchFamily="34" charset="0"/>
                <a:ea typeface="Batang" pitchFamily="18" charset="-127"/>
                <a:cs typeface="Times New Roman" pitchFamily="18" charset="0"/>
              </a:rPr>
              <a:t>У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Franklin Gothic Book" pitchFamily="34" charset="0"/>
                <a:ea typeface="Batang" pitchFamily="18" charset="-127"/>
                <a:cs typeface="Times New Roman" pitchFamily="18" charset="0"/>
              </a:rPr>
              <a:t>Фур'є-спектрометрах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Batang" pitchFamily="18" charset="-127"/>
                <a:cs typeface="Times New Roman" pitchFamily="18" charset="0"/>
              </a:rPr>
              <a:t> відсутні вхідна і вихідна щілини, а основний елемент - інтерферометр. Потік випромінювання від джерела ділиться на два промені, які проходять через зразок і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Batang" pitchFamily="18" charset="-127"/>
                <a:cs typeface="Times New Roman" pitchFamily="18" charset="0"/>
              </a:rPr>
              <a:t>інтерферують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Batang" pitchFamily="18" charset="-127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Batang" pitchFamily="18" charset="-127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Batang" pitchFamily="18" charset="-127"/>
                <a:cs typeface="Times New Roman" pitchFamily="18" charset="0"/>
              </a:rPr>
              <a:t>Початковий сигнал залежить від енергії джерела випромінювання і від поглинання зразка і має вигляд суми великого числа гармонійних складових. Для отримання спектру в звичайній формі проводиться відповідне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Batang" pitchFamily="18" charset="-127"/>
                <a:cs typeface="Times New Roman" pitchFamily="18" charset="0"/>
              </a:rPr>
              <a:t>Фур'є-перетворення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Batang" pitchFamily="18" charset="-127"/>
                <a:cs typeface="Times New Roman" pitchFamily="18" charset="0"/>
              </a:rPr>
              <a:t> за допомогою вбудованої ЕОМ.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Batang" pitchFamily="18" charset="-127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Batang" pitchFamily="18" charset="-127"/>
                <a:cs typeface="Times New Roman" pitchFamily="18" charset="0"/>
              </a:rPr>
              <a:t>У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Batang" pitchFamily="18" charset="-127"/>
                <a:cs typeface="Times New Roman" pitchFamily="18" charset="0"/>
              </a:rPr>
              <a:t>Фур'є-спектрометрах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Batang" pitchFamily="18" charset="-127"/>
                <a:cs typeface="Times New Roman" pitchFamily="18" charset="0"/>
              </a:rPr>
              <a:t> подолані недоліки класичних спектрофотометрів (високе відношення сигнал: шум, можливість роботи в широкому діапазоні довжин хвиль без зміни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Batang" pitchFamily="18" charset="-127"/>
                <a:cs typeface="Times New Roman" pitchFamily="18" charset="0"/>
              </a:rPr>
              <a:t>диспергуючого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Batang" pitchFamily="18" charset="-127"/>
                <a:cs typeface="Times New Roman" pitchFamily="18" charset="0"/>
              </a:rPr>
              <a:t> елемента, швидка (за секунди і долі секунд) реєстрація спектру, висока роздільна здатність (до 0,001 см</a:t>
            </a:r>
            <a:r>
              <a:rPr kumimoji="0" lang="uk-UA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Batang" pitchFamily="18" charset="-127"/>
                <a:cs typeface="Times New Roman" pitchFamily="18" charset="0"/>
              </a:rPr>
              <a:t>-1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Batang" pitchFamily="18" charset="-127"/>
                <a:cs typeface="Times New Roman" pitchFamily="18" charset="0"/>
              </a:rPr>
              <a:t>)), але складність виготовлення і висока вартість обмежують їх використання. 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116632"/>
            <a:ext cx="267733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err="1" smtClean="0">
                <a:latin typeface="+mj-lt"/>
              </a:rPr>
              <a:t>ІЧ-спектроскопія</a:t>
            </a:r>
            <a:r>
              <a:rPr lang="ru-RU" sz="2400" dirty="0" smtClean="0">
                <a:latin typeface="+mj-lt"/>
              </a:rPr>
              <a:t> </a:t>
            </a:r>
            <a:endParaRPr lang="ru-RU" sz="24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692696"/>
            <a:ext cx="763284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Franklin Gothic Book" pitchFamily="34" charset="0"/>
                <a:ea typeface="Batang" pitchFamily="18" charset="-127"/>
                <a:cs typeface="Times New Roman" pitchFamily="18" charset="0"/>
              </a:rPr>
              <a:t>Для реєстрації спектрів використовують </a:t>
            </a:r>
            <a:r>
              <a:rPr lang="uk-UA" dirty="0" smtClean="0">
                <a:solidFill>
                  <a:schemeClr val="accent1"/>
                </a:solidFill>
                <a:latin typeface="Franklin Gothic Book" pitchFamily="34" charset="0"/>
                <a:ea typeface="Batang" pitchFamily="18" charset="-127"/>
                <a:cs typeface="Times New Roman" pitchFamily="18" charset="0"/>
              </a:rPr>
              <a:t>класичні спектрофотометри</a:t>
            </a:r>
            <a:r>
              <a:rPr lang="ru-RU" dirty="0" smtClean="0">
                <a:solidFill>
                  <a:schemeClr val="accent1"/>
                </a:solidFill>
                <a:latin typeface="Franklin Gothic Book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dirty="0" smtClean="0">
                <a:latin typeface="Franklin Gothic Book" pitchFamily="34" charset="0"/>
                <a:ea typeface="Batang" pitchFamily="18" charset="-127"/>
                <a:cs typeface="Times New Roman" pitchFamily="18" charset="0"/>
              </a:rPr>
              <a:t>(</a:t>
            </a:r>
            <a:r>
              <a:rPr lang="ru-RU" dirty="0" err="1" smtClean="0">
                <a:latin typeface="Franklin Gothic Book" pitchFamily="34" charset="0"/>
                <a:ea typeface="Batang" pitchFamily="18" charset="-127"/>
                <a:cs typeface="Times New Roman" pitchFamily="18" charset="0"/>
              </a:rPr>
              <a:t>диспергуюч</a:t>
            </a:r>
            <a:r>
              <a:rPr lang="uk-UA" dirty="0" smtClean="0">
                <a:latin typeface="Franklin Gothic Book" pitchFamily="34" charset="0"/>
                <a:ea typeface="Batang" pitchFamily="18" charset="-127"/>
                <a:cs typeface="Times New Roman" pitchFamily="18" charset="0"/>
              </a:rPr>
              <a:t>і</a:t>
            </a:r>
            <a:r>
              <a:rPr lang="ru-RU" dirty="0" smtClean="0">
                <a:latin typeface="Franklin Gothic Book" pitchFamily="34" charset="0"/>
                <a:ea typeface="Batang" pitchFamily="18" charset="-127"/>
                <a:cs typeface="Times New Roman" pitchFamily="18" charset="0"/>
              </a:rPr>
              <a:t>)</a:t>
            </a:r>
            <a:r>
              <a:rPr lang="uk-UA" dirty="0" smtClean="0">
                <a:latin typeface="Franklin Gothic Book" pitchFamily="34" charset="0"/>
                <a:ea typeface="Batang" pitchFamily="18" charset="-127"/>
                <a:cs typeface="Times New Roman" pitchFamily="18" charset="0"/>
              </a:rPr>
              <a:t> і </a:t>
            </a:r>
            <a:r>
              <a:rPr lang="uk-UA" dirty="0" err="1" smtClean="0">
                <a:solidFill>
                  <a:schemeClr val="accent1"/>
                </a:solidFill>
                <a:latin typeface="Franklin Gothic Book" pitchFamily="34" charset="0"/>
                <a:ea typeface="Batang" pitchFamily="18" charset="-127"/>
                <a:cs typeface="Times New Roman" pitchFamily="18" charset="0"/>
              </a:rPr>
              <a:t>Фур'є-спектрометри</a:t>
            </a:r>
            <a:r>
              <a:rPr lang="uk-UA" dirty="0" smtClean="0">
                <a:latin typeface="Franklin Gothic Book" pitchFamily="34" charset="0"/>
                <a:ea typeface="Batang" pitchFamily="18" charset="-127"/>
                <a:cs typeface="Times New Roman" pitchFamily="18" charset="0"/>
              </a:rPr>
              <a:t> (не </a:t>
            </a:r>
            <a:r>
              <a:rPr lang="uk-UA" dirty="0" err="1" smtClean="0">
                <a:latin typeface="Franklin Gothic Book" pitchFamily="34" charset="0"/>
                <a:ea typeface="Batang" pitchFamily="18" charset="-127"/>
                <a:cs typeface="Times New Roman" pitchFamily="18" charset="0"/>
              </a:rPr>
              <a:t>диспергуючі</a:t>
            </a:r>
            <a:r>
              <a:rPr lang="uk-UA" dirty="0" smtClean="0">
                <a:latin typeface="Franklin Gothic Book" pitchFamily="34" charset="0"/>
                <a:ea typeface="Batang" pitchFamily="18" charset="-127"/>
                <a:cs typeface="Times New Roman" pitchFamily="18" charset="0"/>
              </a:rPr>
              <a:t>). </a:t>
            </a:r>
            <a:endParaRPr lang="ru-RU" dirty="0" smtClean="0">
              <a:latin typeface="Franklin Gothic Book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412776"/>
            <a:ext cx="7632848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accent1"/>
                </a:solidFill>
                <a:latin typeface="Franklin Gothic Book" pitchFamily="34" charset="0"/>
                <a:ea typeface="Batang" pitchFamily="18" charset="-127"/>
                <a:cs typeface="Times New Roman" pitchFamily="18" charset="0"/>
              </a:rPr>
              <a:t>Основні частини класичного спектрофотометра:</a:t>
            </a:r>
            <a:endParaRPr lang="ru-RU" dirty="0" smtClean="0">
              <a:solidFill>
                <a:schemeClr val="accent1"/>
              </a:solidFill>
              <a:latin typeface="Franklin Gothic Book" pitchFamily="34" charset="0"/>
              <a:ea typeface="Batang" pitchFamily="18" charset="-127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dirty="0" smtClean="0">
                <a:latin typeface="Franklin Gothic Book" pitchFamily="34" charset="0"/>
                <a:ea typeface="Batang" pitchFamily="18" charset="-127"/>
                <a:cs typeface="Times New Roman" pitchFamily="18" charset="0"/>
              </a:rPr>
              <a:t>джерело безперервного теплового випромінювання;</a:t>
            </a:r>
            <a:endParaRPr lang="ru-RU" dirty="0" smtClean="0">
              <a:latin typeface="Franklin Gothic Book" pitchFamily="34" charset="0"/>
              <a:ea typeface="Batang" pitchFamily="18" charset="-127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dirty="0" smtClean="0">
                <a:latin typeface="Franklin Gothic Book" pitchFamily="34" charset="0"/>
                <a:ea typeface="Batang" pitchFamily="18" charset="-127"/>
                <a:cs typeface="Times New Roman" pitchFamily="18" charset="0"/>
              </a:rPr>
              <a:t>монохроматор (призми і дифракційної решітки);</a:t>
            </a:r>
            <a:endParaRPr lang="ru-RU" dirty="0" smtClean="0">
              <a:latin typeface="Franklin Gothic Book" pitchFamily="34" charset="0"/>
              <a:ea typeface="Batang" pitchFamily="18" charset="-127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dirty="0" smtClean="0">
                <a:latin typeface="Franklin Gothic Book" pitchFamily="34" charset="0"/>
                <a:ea typeface="Batang" pitchFamily="18" charset="-127"/>
                <a:cs typeface="Times New Roman" pitchFamily="18" charset="0"/>
              </a:rPr>
              <a:t>неселективний приймач випромінювання.</a:t>
            </a:r>
            <a:endParaRPr lang="ru-RU" dirty="0" smtClean="0">
              <a:latin typeface="Franklin Gothic Book" pitchFamily="34" charset="0"/>
              <a:ea typeface="Batang" pitchFamily="18" charset="-127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Franklin Gothic Book" pitchFamily="34" charset="0"/>
                <a:ea typeface="Batang" pitchFamily="18" charset="-127"/>
                <a:cs typeface="Times New Roman" pitchFamily="18" charset="0"/>
              </a:rPr>
              <a:t>Кювету з речовиною поміщається перед вхідними щілиною. Вихідний сигнал має вигляд звичайної спектральної кривої.</a:t>
            </a:r>
            <a:endParaRPr lang="ru-RU" dirty="0" smtClean="0">
              <a:latin typeface="Franklin Gothic Book" pitchFamily="34" charset="0"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3" name="Номер слайда 5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79239-BD90-48CF-89CA-6FF870EB9BCA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14630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Прилади:</a:t>
            </a:r>
            <a:endParaRPr lang="uk-UA" sz="35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5" name="Picture 5" descr="Affinity1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3455988" cy="2301875"/>
          </a:xfrm>
          <a:prstGeom prst="rect">
            <a:avLst/>
          </a:prstGeom>
          <a:noFill/>
        </p:spPr>
      </p:pic>
      <p:pic>
        <p:nvPicPr>
          <p:cNvPr id="6" name="Picture 6" descr="show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644900"/>
            <a:ext cx="3527425" cy="2381250"/>
          </a:xfrm>
          <a:prstGeom prst="rect">
            <a:avLst/>
          </a:prstGeom>
          <a:noFill/>
        </p:spPr>
      </p:pic>
      <p:pic>
        <p:nvPicPr>
          <p:cNvPr id="7" name="Picture 7" descr="5_photo_bruk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980728"/>
            <a:ext cx="3095625" cy="2320925"/>
          </a:xfrm>
          <a:prstGeom prst="rect">
            <a:avLst/>
          </a:prstGeom>
          <a:noFill/>
        </p:spPr>
      </p:pic>
      <p:pic>
        <p:nvPicPr>
          <p:cNvPr id="8" name="Picture 8" descr="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5024"/>
            <a:ext cx="3095625" cy="248443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131840" y="188640"/>
            <a:ext cx="267733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err="1" smtClean="0">
                <a:latin typeface="+mj-lt"/>
              </a:rPr>
              <a:t>ІЧ-спектроскопія</a:t>
            </a:r>
            <a:r>
              <a:rPr lang="ru-RU" sz="2400" dirty="0" smtClean="0">
                <a:latin typeface="+mj-lt"/>
              </a:rPr>
              <a:t> 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756084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08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ea typeface="Times New Roman" pitchFamily="18" charset="0"/>
                <a:cs typeface="Arial" pitchFamily="34" charset="0"/>
              </a:rPr>
              <a:t>4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. </a:t>
            </a:r>
            <a:r>
              <a:rPr lang="uk-UA" sz="2400" dirty="0" smtClean="0">
                <a:ea typeface="Times New Roman" pitchFamily="18" charset="0"/>
                <a:cs typeface="Arial" pitchFamily="34" charset="0"/>
              </a:rPr>
              <a:t>Спектроскопія комбінаційного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uk-UA" sz="2400" dirty="0" smtClean="0">
                <a:ea typeface="Times New Roman" pitchFamily="18" charset="0"/>
                <a:cs typeface="Arial" pitchFamily="34" charset="0"/>
              </a:rPr>
              <a:t>розсіювання</a:t>
            </a:r>
            <a:endParaRPr lang="ru-RU" sz="24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67544" y="1052736"/>
            <a:ext cx="7560840" cy="36933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Спектроскопія комбінаційного розсіювання (СКР, </a:t>
            </a:r>
            <a:r>
              <a:rPr kumimoji="0" lang="uk-UA" b="1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Раман-спектроскопія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b="1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раманівська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 спектроскопія, </a:t>
            </a:r>
            <a:r>
              <a:rPr kumimoji="0" lang="uk-UA" b="1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Raman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b="1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spectroscopy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це неруйнівний метод аналізу, який </a:t>
            </a:r>
            <a:r>
              <a:rPr kumimoji="0" lang="uk-UA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Arial" pitchFamily="34" charset="0"/>
              </a:rPr>
              <a:t>дозволяє визначити сукупність частот нормальних коливань молекули, вивчає взаємодію монохроматичного випромінювання з речовиною, що супроводжується зміною енергії розсіяного випромінювання порівняно з енергією падаючого на об'єкт (збуджуючого) випромінювання.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/>
              <a:t>Іноді спектроскопія </a:t>
            </a:r>
            <a:r>
              <a:rPr lang="uk-UA" dirty="0" err="1" smtClean="0"/>
              <a:t>КР</a:t>
            </a:r>
            <a:r>
              <a:rPr lang="uk-UA" dirty="0" smtClean="0"/>
              <a:t> – єдине джерело інформації про заборонені переходи в молекулах, яке дозволяє розрізняти просторові (</a:t>
            </a:r>
            <a:r>
              <a:rPr lang="uk-UA" dirty="0" err="1" smtClean="0"/>
              <a:t>цис-</a:t>
            </a:r>
            <a:r>
              <a:rPr lang="uk-UA" dirty="0" smtClean="0"/>
              <a:t> і транс) ізомери молекул.  </a:t>
            </a:r>
            <a:r>
              <a:rPr lang="uk-UA" i="1" dirty="0" smtClean="0"/>
              <a:t>Обертальні спектри</a:t>
            </a:r>
            <a:r>
              <a:rPr lang="uk-UA" dirty="0" smtClean="0"/>
              <a:t> </a:t>
            </a:r>
            <a:r>
              <a:rPr lang="uk-UA" dirty="0" err="1" smtClean="0"/>
              <a:t>КР</a:t>
            </a:r>
            <a:r>
              <a:rPr lang="uk-UA" dirty="0" smtClean="0"/>
              <a:t> світла дозволяють визначати довжину зв’язків і валентні кути в молекулах.</a:t>
            </a:r>
            <a:endParaRPr kumimoji="0" lang="uk-UA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725144"/>
            <a:ext cx="7560840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Методи КР- та ІЧ-спектроскопії доповнюють, а не повторюють один одного, оскільки визначаються різними правилами відбору переходів, хоч коливальні стани є такими ж. </a:t>
            </a:r>
            <a:r>
              <a:rPr lang="uk-UA" dirty="0" smtClean="0"/>
              <a:t>Наприклад, коливання гідроксильних, карбонільних груп або аміногруп дуже сильно проявляються в ІЧ-спектрі й дуже слабко – в </a:t>
            </a:r>
            <a:r>
              <a:rPr lang="uk-UA" dirty="0" err="1" smtClean="0"/>
              <a:t>Раман-спектрі</a:t>
            </a:r>
            <a:r>
              <a:rPr lang="uk-UA" dirty="0" smtClean="0"/>
              <a:t>. Однак подвійні та потрійні «</a:t>
            </a:r>
            <a:r>
              <a:rPr lang="uk-UA" dirty="0" err="1" smtClean="0"/>
              <a:t>вуглець-вуглець»-зв'язки</a:t>
            </a:r>
            <a:r>
              <a:rPr lang="uk-UA" dirty="0" smtClean="0"/>
              <a:t> і симетричні коливання ароматичних груп дуже сильні в </a:t>
            </a:r>
            <a:r>
              <a:rPr lang="uk-UA" dirty="0" err="1" smtClean="0"/>
              <a:t>Раман-спектрі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2367043" y="91951"/>
            <a:ext cx="3419527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Особливості методу СКР</a:t>
            </a:r>
            <a:endParaRPr kumimoji="0" lang="uk-UA" sz="2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6480720" cy="2740131"/>
          </a:xfrm>
          <a:prstGeom prst="rect">
            <a:avLst/>
          </a:prstGeom>
          <a:noFill/>
        </p:spPr>
      </p:pic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3429000"/>
            <a:ext cx="8028384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Рис.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Діаграма енергетичних станів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(1) Лазерний промінь збуджує зразок.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(2) Цей промінь розсіюється у всіх напрямках.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(3) Частково світло потрапляє на детектор.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(4) На спектрі представлено світло на початковій частоті лазера (або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Релеївське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 і спектральні особливості, характерні для кожного зразка.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5373216"/>
            <a:ext cx="8100392" cy="10156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uk-UA" sz="2000" dirty="0" smtClean="0"/>
              <a:t>Правило відбору: Проявляються коливання, які призводять до зміни </a:t>
            </a:r>
            <a:r>
              <a:rPr lang="uk-UA" sz="2000" dirty="0" err="1" smtClean="0"/>
              <a:t>поляризованості</a:t>
            </a:r>
            <a:r>
              <a:rPr lang="uk-UA" sz="2000" dirty="0" smtClean="0"/>
              <a:t> молекули.</a:t>
            </a:r>
            <a:r>
              <a:rPr lang="uk-UA" sz="2000" i="1" dirty="0" smtClean="0"/>
              <a:t> Спектри </a:t>
            </a:r>
            <a:r>
              <a:rPr lang="uk-UA" sz="2000" i="1" dirty="0" err="1" smtClean="0"/>
              <a:t>КР</a:t>
            </a:r>
            <a:r>
              <a:rPr lang="uk-UA" sz="2000" dirty="0" smtClean="0"/>
              <a:t> − це спектри розсіювання.</a:t>
            </a:r>
            <a:endParaRPr lang="uk-UA" sz="20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3164680"/>
            <a:ext cx="8172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Молекула в не збудженому стані знаходиться на основному нижньому рівні. Лазер підвищує енергію системи до нестабільного стану, індукуючи поляризацію хімічних груп. Поляризований стан не є істинним енергетичним станом і називається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«віртуальним станом»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Релаксація з віртуального до основного стану (переважно) відбувається майже негайно. Цей процес і є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0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Релеївським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розсіюванням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uk-UA" i="1" dirty="0" err="1" smtClean="0">
                <a:solidFill>
                  <a:schemeClr val="accent5">
                    <a:lumMod val="75000"/>
                  </a:schemeClr>
                </a:solidFill>
              </a:rPr>
              <a:t>Стокс-Раман</a:t>
            </a:r>
            <a:r>
              <a:rPr lang="uk-UA" i="1" dirty="0" smtClean="0">
                <a:solidFill>
                  <a:schemeClr val="accent5">
                    <a:lumMod val="75000"/>
                  </a:schemeClr>
                </a:solidFill>
              </a:rPr>
              <a:t> зсув </a:t>
            </a:r>
            <a:r>
              <a:rPr lang="uk-UA" dirty="0" smtClean="0"/>
              <a:t>- релаксація на першому коливальному рівні збудження.  </a:t>
            </a:r>
            <a:endParaRPr lang="ru-RU" dirty="0" smtClean="0"/>
          </a:p>
          <a:p>
            <a:pPr indent="457200" algn="just"/>
            <a:r>
              <a:rPr lang="uk-UA" i="1" dirty="0" err="1" smtClean="0">
                <a:solidFill>
                  <a:schemeClr val="tx2"/>
                </a:solidFill>
              </a:rPr>
              <a:t>Анти-Стокс-Раман</a:t>
            </a:r>
            <a:r>
              <a:rPr lang="uk-UA" i="1" dirty="0" smtClean="0">
                <a:solidFill>
                  <a:schemeClr val="tx2"/>
                </a:solidFill>
              </a:rPr>
              <a:t> зсув </a:t>
            </a:r>
            <a:r>
              <a:rPr lang="uk-UA" dirty="0" smtClean="0"/>
              <a:t>– це випромінювання при </a:t>
            </a:r>
            <a:r>
              <a:rPr lang="uk-UA" dirty="0" err="1" smtClean="0"/>
              <a:t>КР</a:t>
            </a:r>
            <a:r>
              <a:rPr lang="uk-UA" dirty="0" smtClean="0"/>
              <a:t> більш високої енергії ніж у лазера, яке з'являється при переході  на основний енергетичний рівень молекул, що від початку перебували у збудженому стані.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67043" y="91951"/>
            <a:ext cx="3419527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Особливості методу СКР</a:t>
            </a:r>
            <a:endParaRPr kumimoji="0" lang="uk-UA" sz="2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128" y="548680"/>
            <a:ext cx="63722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5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6560F-6E2E-4F34-9B8F-DE8FC8FF5623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1607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2400" dirty="0" smtClean="0">
                <a:latin typeface="Times New Roman" pitchFamily="18" charset="0"/>
              </a:rPr>
              <a:t>Прилади: </a:t>
            </a:r>
            <a:endParaRPr lang="uk-UA" sz="3500" dirty="0">
              <a:latin typeface="Times New Roman" pitchFamily="18" charset="0"/>
            </a:endParaRPr>
          </a:p>
        </p:txBody>
      </p:sp>
      <p:pic>
        <p:nvPicPr>
          <p:cNvPr id="6" name="Picture 5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708920"/>
            <a:ext cx="2886075" cy="1581150"/>
          </a:xfrm>
          <a:prstGeom prst="rect">
            <a:avLst/>
          </a:prstGeom>
          <a:noFill/>
        </p:spPr>
      </p:pic>
      <p:pic>
        <p:nvPicPr>
          <p:cNvPr id="7" name="Picture 6" descr="RamanScopeIII_250px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2381250" cy="2381250"/>
          </a:xfrm>
          <a:prstGeom prst="rect">
            <a:avLst/>
          </a:prstGeom>
          <a:noFill/>
        </p:spPr>
      </p:pic>
      <p:pic>
        <p:nvPicPr>
          <p:cNvPr id="8" name="Picture 7" descr="rfs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564904"/>
            <a:ext cx="2619375" cy="2395537"/>
          </a:xfrm>
          <a:prstGeom prst="rect">
            <a:avLst/>
          </a:prstGeom>
          <a:noFill/>
        </p:spPr>
      </p:pic>
      <p:pic>
        <p:nvPicPr>
          <p:cNvPr id="9" name="Picture 8" descr="NSI-600RS%2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345059"/>
            <a:ext cx="3384376" cy="251294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987824" y="188640"/>
            <a:ext cx="286488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latin typeface="+mj-lt"/>
              </a:rPr>
              <a:t>Спектроскопия КР </a:t>
            </a:r>
            <a:endParaRPr lang="ru-RU" sz="2400" dirty="0">
              <a:latin typeface="+mj-lt"/>
            </a:endParaRPr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1159053"/>
            <a:ext cx="8100392" cy="12618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Раман-спектрометри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засновані на одному з двох способів отримання спектрів: дисперсійна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Раман-спектроскопія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або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Раман-спектроскопія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з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Фур’є-перетворенням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. Кожен із способів має унікальні переваги і ідеально підходить для виконання певних завдань.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908720"/>
            <a:ext cx="8856984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СПЕКТРОСКОПІЯ</a:t>
            </a: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(від лат. </a:t>
            </a:r>
            <a:r>
              <a:rPr lang="uk-UA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Spectrum</a:t>
            </a:r>
            <a:r>
              <a:rPr lang="uk-UA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образ, уявлення і </a:t>
            </a:r>
            <a:r>
              <a:rPr lang="uk-UA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грец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uk-UA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Skopeo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- дивлюся), розділ фізики, що вивчає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закономірності взаємодії електромагнітного випромінювання (світла) з хімічною речовиною.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 взаємодії можуть супроводжуватися </a:t>
            </a:r>
            <a:r>
              <a:rPr lang="uk-UA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поглинанням</a:t>
            </a:r>
            <a: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випромінюванням</a:t>
            </a:r>
            <a: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розсіюванням</a:t>
            </a:r>
            <a: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електромагнітного випромінювання.</a:t>
            </a:r>
          </a:p>
          <a:p>
            <a:pPr algn="just"/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Спектри виникають при переходах між рівнями енергії в атомах, молекулах і утворених  із них макроскопічних системах.</a:t>
            </a: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files.school-collection.edu.ru/dlrstore/8f45686d-870e-4a4b-9491-2e8723c2d992/Pict/p-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94569"/>
            <a:ext cx="2906541" cy="2178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g-2006-10.photosight.ru/07/16883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89922"/>
            <a:ext cx="2892865" cy="2183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7624" y="220578"/>
            <a:ext cx="619268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ТЕОРЕТИЧНІ ОСНОВИ СПЕКТРОСКОПІЇ </a:t>
            </a:r>
            <a:endParaRPr lang="ru-RU" sz="2000" b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445224"/>
            <a:ext cx="8784976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Спектроскопія дозволяє отримувати відомості про енергетичні стаціонарні стани атомів або молекул на підставі переходів між цими станами.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741682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/>
            <a:r>
              <a:rPr lang="uk-UA" sz="2000" b="1" dirty="0" smtClean="0">
                <a:solidFill>
                  <a:srgbClr val="FF0000"/>
                </a:solidFill>
              </a:rPr>
              <a:t>Переваги : 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uk-UA" sz="2000" dirty="0" smtClean="0"/>
              <a:t>Неруйнівний метод аналізу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000" dirty="0" smtClean="0"/>
              <a:t>Може використовуватися для дослідження твердих, рідких і газоподібних зразків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000" dirty="0" smtClean="0"/>
              <a:t>Не потрібна </a:t>
            </a:r>
            <a:r>
              <a:rPr lang="uk-UA" sz="2000" dirty="0" err="1" smtClean="0"/>
              <a:t>пробопідготовка</a:t>
            </a:r>
            <a:endParaRPr lang="uk-UA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uk-UA" sz="2000" dirty="0" smtClean="0"/>
              <a:t>Не вимагає вакуумування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000" dirty="0" smtClean="0"/>
              <a:t>Швидкий метод,  досить швидко реєструється спектр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000" dirty="0" smtClean="0"/>
              <a:t>Можна працювати з водними розчинами (на відміну від ІЧ-спектроскопії)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000" dirty="0" smtClean="0"/>
              <a:t>Можна працювати в скляному посуді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000" dirty="0" smtClean="0"/>
              <a:t>Можна використовувати волоконну оптику для віддаленої реєстрації спектра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000" dirty="0" smtClean="0"/>
              <a:t>Можна вивчати об'єкти від 1 мкм і менше (мікроскопія)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000" dirty="0" smtClean="0"/>
              <a:t>Пошук по бібліотеках, завдяки наявності ділянки «відбитків пальців».</a:t>
            </a:r>
            <a:endParaRPr lang="ru-RU" sz="2000" dirty="0" smtClean="0"/>
          </a:p>
          <a:p>
            <a:r>
              <a:rPr lang="uk-UA" sz="2000" b="1" dirty="0" smtClean="0">
                <a:solidFill>
                  <a:srgbClr val="FF0000"/>
                </a:solidFill>
              </a:rPr>
              <a:t>Недоліки: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000" dirty="0" smtClean="0"/>
              <a:t>Не може працювати з металами і сплавами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000" dirty="0" smtClean="0"/>
              <a:t>Труднощі при роботі з малими концентраціями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000" dirty="0" smtClean="0"/>
              <a:t>Вплив флуоресценції</a:t>
            </a:r>
            <a:endParaRPr lang="uk-UA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60648"/>
            <a:ext cx="6439583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dirty="0" smtClean="0"/>
              <a:t>Особливості методу </a:t>
            </a:r>
            <a:r>
              <a:rPr lang="uk-UA" sz="2800" dirty="0" err="1" smtClean="0"/>
              <a:t>КР-спектроскопії</a:t>
            </a:r>
            <a:endParaRPr lang="uk-UA" sz="2800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32656"/>
            <a:ext cx="5328592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00100" algn="l"/>
              </a:tabLst>
            </a:pPr>
            <a:r>
              <a:rPr lang="uk-UA" sz="2200" b="1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РЕКОМЕНДОВАНА ЛІТЕРАТУРА</a:t>
            </a:r>
            <a:endParaRPr lang="ru-RU" sz="22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980728"/>
            <a:ext cx="7560840" cy="5478423"/>
          </a:xfrm>
          <a:prstGeom prst="rect">
            <a:avLst/>
          </a:prstGeom>
          <a:gradFill flip="none" rotWithShape="1">
            <a:gsLst>
              <a:gs pos="0">
                <a:srgbClr val="FFFFFF">
                  <a:shade val="30000"/>
                  <a:satMod val="11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  <a:tab pos="457200" algn="l"/>
                <a:tab pos="800100" algn="l"/>
              </a:tabLst>
            </a:pPr>
            <a:r>
              <a:rPr lang="uk-UA" sz="1600" dirty="0" smtClean="0"/>
              <a:t>Корнет М.М. Фізичні методи в біології: навчально-методичний посібник для здобувачів ступеня вищої освіти бакалавра напряму підготовки «Біологія»</a:t>
            </a:r>
            <a:r>
              <a:rPr lang="en-US" sz="1600" dirty="0" smtClean="0"/>
              <a:t> </a:t>
            </a:r>
            <a:r>
              <a:rPr lang="uk-UA" sz="1600" dirty="0" smtClean="0"/>
              <a:t>М.М. Корнет, О.А. Бражко., Л.О. </a:t>
            </a:r>
            <a:r>
              <a:rPr lang="uk-UA" sz="1600" dirty="0" err="1" smtClean="0"/>
              <a:t>Омельянчик</a:t>
            </a:r>
            <a:r>
              <a:rPr lang="uk-UA" sz="1600" dirty="0" smtClean="0"/>
              <a:t>.  –  Запоріжжя: ЗНУ, 2015. – 102 с.</a:t>
            </a:r>
            <a:endParaRPr lang="ru-RU" sz="1600" dirty="0" smtClean="0"/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  <a:tab pos="800100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Луганська О. В. Навчальний посібник з фізико-хімічних методів аналізу / О. В. Луганська, Л. О.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Омельянчик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– Запоріжжя: ЗНУ, 2008. – 238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  <a:tab pos="800100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Отто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М. Современные методы аналитической химии /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Отто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М..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М.: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Техносфера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2008.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– 543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  <a:tab pos="800100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Пентин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Ю.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А. Физические методы исследования в химии / Ю.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Пентин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Л.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В. Вилков. – М.: Мир, ООО «Издательство АСТ», 2003. – 683 с.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  <a:tab pos="8001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Смагин В.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П. Физические методы исследования в химии [Текст]: учебное пособие / В.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П. Смагин. – [2-е изд.,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пепераб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и доп.].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Барнау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Алт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Ун-та, 2014. – 342 с.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  <a:tab pos="8001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00100" algn="l"/>
              </a:tabLs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ІНФОРМАЦІЙНІ РЕСУРСИ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  <a:tab pos="800100" algn="l"/>
              </a:tabLst>
            </a:pPr>
            <a:r>
              <a:rPr kumimoji="0" lang="uk-UA" sz="1600" b="0" i="0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  <a:hlinkClick r:id="rId2"/>
              </a:rPr>
              <a:t>http://medulka.ru/himiya-biohimiya/books-page</a:t>
            </a:r>
            <a:r>
              <a:rPr kumimoji="0" lang="uk-UA" sz="1600" b="0" i="0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  <a:tab pos="800100" algn="l"/>
              </a:tabLst>
            </a:pPr>
            <a:r>
              <a:rPr kumimoji="0" lang="uk-UA" sz="1600" b="0" i="0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  <a:hlinkClick r:id="rId3"/>
              </a:rPr>
              <a:t>http://lib.e-science.ru/book</a:t>
            </a:r>
            <a:endParaRPr kumimoji="0" lang="ru-RU" sz="1600" b="0" i="0" strike="noStrike" cap="none" normalizeH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  <a:tab pos="800100" algn="l"/>
              </a:tabLst>
            </a:pPr>
            <a:r>
              <a:rPr kumimoji="0" lang="uk-UA" sz="1600" b="0" i="0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  <a:hlinkClick r:id="rId4"/>
              </a:rPr>
              <a:t>http://www.medliter.ru</a:t>
            </a:r>
            <a:endParaRPr kumimoji="0" lang="uk-UA" sz="1600" b="0" i="0" strike="noStrike" cap="none" normalizeH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  <a:tab pos="800100" algn="l"/>
              </a:tabLst>
            </a:pPr>
            <a:r>
              <a:rPr kumimoji="0" lang="uk-UA" sz="1600" b="0" i="0" strike="noStrike" cap="none" normalizeH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Новая</a:t>
            </a:r>
            <a:r>
              <a:rPr kumimoji="0" lang="uk-UA" sz="1600" b="0" i="0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э</a:t>
            </a:r>
            <a:r>
              <a:rPr kumimoji="0" lang="uk-UA" sz="1600" b="0" i="0" strike="noStrike" cap="none" normalizeH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лектронная</a:t>
            </a:r>
            <a:r>
              <a:rPr kumimoji="0" lang="uk-UA" sz="1600" b="0" i="0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strike="noStrike" cap="none" normalizeH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библиотека</a:t>
            </a:r>
            <a:r>
              <a:rPr kumimoji="0" lang="uk-UA" sz="1600" b="0" i="0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uk-UA" sz="1600" b="0" i="0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  <a:hlinkClick r:id="rId5"/>
              </a:rPr>
              <a:t>http://www.newlibrary.ru</a:t>
            </a:r>
            <a:endParaRPr kumimoji="0" lang="ru-RU" sz="1600" b="0" i="0" strike="noStrike" cap="none" normalizeH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  <a:tab pos="800100" algn="l"/>
              </a:tabLst>
            </a:pPr>
            <a:r>
              <a:rPr kumimoji="0" lang="uk-UA" sz="1600" b="0" i="0" strike="noStrike" cap="none" normalizeH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Дом</a:t>
            </a:r>
            <a:r>
              <a:rPr kumimoji="0" lang="uk-UA" sz="1600" b="0" i="0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strike="noStrike" cap="none" normalizeH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электронных</a:t>
            </a:r>
            <a:r>
              <a:rPr kumimoji="0" lang="uk-UA" sz="1600" b="0" i="0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книг: </a:t>
            </a:r>
            <a:r>
              <a:rPr kumimoji="0" lang="uk-UA" sz="1600" b="0" i="0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  <a:hlinkClick r:id="rId6"/>
              </a:rPr>
              <a:t>http://www.dom-eknig.ru</a:t>
            </a:r>
            <a:endParaRPr kumimoji="0" lang="en-US" sz="1600" b="0" i="0" strike="noStrike" cap="none" normalizeH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  <a:tab pos="457200" algn="l"/>
                <a:tab pos="800100" algn="l"/>
              </a:tabLst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Розшифрування ІЧ-спектрів 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7"/>
              </a:rPr>
              <a:t>https://www.youtube.com/watch?v=AzsBzBo0bFg</a:t>
            </a:r>
            <a:endParaRPr lang="uk-UA" sz="1400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  <a:tab pos="457200" algn="l"/>
                <a:tab pos="8001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atomic-energy.ru/files/styles/center/public/images/2014/01/ukraina-es.jpg?itok=m-CSnR8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32655"/>
            <a:ext cx="3857946" cy="2952329"/>
          </a:xfrm>
          <a:prstGeom prst="rect">
            <a:avLst/>
          </a:prstGeom>
          <a:noFill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051720" y="3717032"/>
            <a:ext cx="42755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dirty="0" smtClean="0">
                <a:solidFill>
                  <a:schemeClr val="tx2"/>
                </a:solidFill>
                <a:cs typeface="Times New Roman" pitchFamily="18" charset="0"/>
              </a:rPr>
              <a:t>Дякую за Вашу увагу!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pic>
        <p:nvPicPr>
          <p:cNvPr id="24583" name="Picture 7" descr="http://isu.ifmo.ru/pls/apex/f?p=2005:0:0:DWNLD_F:NO::FILE:E7FE8C27F5A7AD85187A9A17758E7043"/>
          <p:cNvPicPr>
            <a:picLocks noChangeAspect="1" noChangeArrowheads="1"/>
          </p:cNvPicPr>
          <p:nvPr/>
        </p:nvPicPr>
        <p:blipFill>
          <a:blip r:embed="rId3" cstate="print"/>
          <a:srcRect r="61066"/>
          <a:stretch>
            <a:fillRect/>
          </a:stretch>
        </p:blipFill>
        <p:spPr bwMode="auto">
          <a:xfrm>
            <a:off x="323528" y="260648"/>
            <a:ext cx="3059832" cy="3095969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" name="Picture 2" descr="https://upload.wikimedia.org/wikipedia/uk/thumb/6/62/Orbitals.gif/500px-Orbital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128792" cy="6116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8568952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Енергія атомів і молекул </a:t>
            </a:r>
            <a:r>
              <a:rPr lang="uk-UA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квантована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тобто атомна або молекулярна система може існувати тільки в певних дискретних енергетичних станах, перехід між якими можливий тільки стрибкоподібно.</a:t>
            </a:r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1277" y="1772816"/>
            <a:ext cx="8565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Розглянемо в атомі і молекулі два енергетичні рівня Е1і Е2</a:t>
            </a:r>
            <a:endParaRPr lang="uk-UA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4651" y="2670387"/>
            <a:ext cx="100811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20" y="4023154"/>
            <a:ext cx="1017587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33261" y="2217046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Е1</a:t>
            </a:r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4236848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Е2</a:t>
            </a:r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-255" y="2999816"/>
            <a:ext cx="2273423" cy="707886"/>
          </a:xfrm>
          <a:prstGeom prst="rect">
            <a:avLst/>
          </a:prstGeom>
        </p:spPr>
        <p:style>
          <a:lnRef idx="2">
            <a:schemeClr val="accent2"/>
          </a:lnRef>
          <a:fillRef idx="1002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 Е</a:t>
            </a:r>
          </a:p>
          <a:p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 Е2-Е1</a:t>
            </a:r>
            <a:endParaRPr lang="uk-UA" sz="2000" dirty="0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2274716" y="2947123"/>
            <a:ext cx="1871416" cy="707886"/>
          </a:xfrm>
          <a:prstGeom prst="rect">
            <a:avLst/>
          </a:prstGeom>
        </p:spPr>
        <p:style>
          <a:lnRef idx="2">
            <a:schemeClr val="accent2"/>
          </a:lnRef>
          <a:fillRef idx="1002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Поглинання 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pPr lvl="0"/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 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Е1-Е2</a:t>
            </a:r>
            <a:endParaRPr lang="uk-UA" sz="2000" dirty="0">
              <a:solidFill>
                <a:prstClr val="black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777524" y="2791963"/>
            <a:ext cx="171615" cy="123783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1899760" y="3326014"/>
            <a:ext cx="1224136" cy="15603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B0F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66558" y="2819256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</a:t>
            </a:r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>
            <a:off x="2525422" y="361599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</a:t>
            </a:r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4869159"/>
            <a:ext cx="856895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Вивчаючи переходи між енергетичними рівнями атома або молекули, можна скласти енергетичний спектр атома або молекули.</a:t>
            </a:r>
            <a:endParaRPr lang="uk-UA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08004" y="2234481"/>
            <a:ext cx="29444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b="1" smtClean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= Е2 –Е1 = hv</a:t>
            </a:r>
            <a:r>
              <a:rPr lang="uk-UA" sz="2400" b="1" smtClean="0">
                <a:ln/>
                <a:solidFill>
                  <a:srgbClr val="A04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smtClean="0">
                <a:ln/>
                <a:solidFill>
                  <a:srgbClr val="A04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smtClean="0">
                <a:ln/>
                <a:solidFill>
                  <a:srgbClr val="A04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smtClean="0">
                <a:ln/>
                <a:solidFill>
                  <a:srgbClr val="A04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b="1">
              <a:ln/>
              <a:solidFill>
                <a:srgbClr val="A04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88024" y="2670387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різниця енергії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двох рівнів;</a:t>
            </a:r>
          </a:p>
          <a:p>
            <a:r>
              <a:rPr lang="uk-UA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постійна Планка;</a:t>
            </a:r>
          </a:p>
          <a:p>
            <a:r>
              <a:rPr lang="uk-UA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електромагнітного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</a:t>
            </a:r>
            <a:r>
              <a:rPr lang="uk-UA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760963"/>
            <a:ext cx="842493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 спектри: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випускання (емісійні)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атомно-емісійна спектроскопія 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поглинання (абсорбційні)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атомно-абсорбційна-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ІЧ-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сп-я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атомна флуоресценція,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сп-я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видимій ділянці світла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відбиття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спектроскопія відбиття</a:t>
            </a:r>
            <a:endParaRPr lang="uk-UA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розсіювання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спектроскопія комбінаційного розсіювання світла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люмінесценції</a:t>
            </a:r>
          </a:p>
          <a:p>
            <a:r>
              <a:rPr lang="ru-RU" dirty="0">
                <a:solidFill>
                  <a:srgbClr val="222222"/>
                </a:solidFill>
                <a:latin typeface="arial"/>
              </a:rPr>
              <a:t> </a:t>
            </a:r>
            <a:endParaRPr lang="ru-RU" b="0" i="0" dirty="0">
              <a:solidFill>
                <a:srgbClr val="777777"/>
              </a:solidFill>
              <a:effectLst/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56463"/>
            <a:ext cx="864096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Спектр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 інтенсивності поглинання випромінювання і розсіювання) електромагнітного випромінювання атома (молекули) від частоти (або довжини хвилі) випромінювання.</a:t>
            </a:r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http://mors.in.ua/uploads/posts/2015-05/1433014408_tolko-odin-iz-chetyreh-lyudej-uvidit-vse-tsveta-etogo-spektra_b4c58817bb99f66fed6de85b88c230f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869160"/>
            <a:ext cx="8496945" cy="142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107432" y="6124200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4" name="Picture 5" descr="http://signlanguage-bg.com/demos/specbgsl/images/272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61048"/>
            <a:ext cx="3329049" cy="2442592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graphicFrame>
        <p:nvGraphicFramePr>
          <p:cNvPr id="9" name="Схема 8"/>
          <p:cNvGraphicFramePr/>
          <p:nvPr/>
        </p:nvGraphicFramePr>
        <p:xfrm>
          <a:off x="107504" y="0"/>
          <a:ext cx="7848872" cy="429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27884" y="538002"/>
            <a:ext cx="5148572" cy="1569660"/>
          </a:xfrm>
          <a:prstGeom prst="rect">
            <a:avLst/>
          </a:prstGeom>
          <a:solidFill>
            <a:srgbClr val="8B5D3D">
              <a:tint val="45000"/>
            </a:srgbClr>
          </a:solidFill>
          <a:ln w="9525" cap="flat" cmpd="sng" algn="ctr">
            <a:solidFill>
              <a:srgbClr val="8B5D3D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Методи атомної спектроскопії: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Атомно-абсорбційна спектроскопія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Атомно-емісійна спектроскопія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Атомна флуоресценція</a:t>
            </a:r>
            <a:endParaRPr kumimoji="0" lang="uk-UA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708920"/>
            <a:ext cx="5787521" cy="3416320"/>
          </a:xfrm>
          <a:prstGeom prst="rect">
            <a:avLst/>
          </a:prstGeom>
          <a:solidFill>
            <a:srgbClr val="C4652D">
              <a:tint val="45000"/>
            </a:srgbClr>
          </a:solidFill>
          <a:ln w="9525" cap="flat" cmpd="sng" algn="ctr">
            <a:solidFill>
              <a:srgbClr val="C4652D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Методи молекулярної спектроскопії: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Електронна спектроскопія.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Інфрачервона спектроскопія.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Спектроскопія комбінаційного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розсіювання світла.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Мікрохвильова спектроскопія.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Ядерний магнітний резонанс.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Електронний парамагнітний резонанс.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Мас-спектрометрія.</a:t>
            </a:r>
            <a:endParaRPr kumimoji="0" lang="uk-UA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2" descr="Картинки по запросу спектроскоп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1294"/>
            <a:ext cx="2504021" cy="1743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upload.wikimedia.org/wikipedia/commons/thumb/8/8b/Light_dispersion_conceptual.gif/300px-Light_dispersion_conceptual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88896"/>
            <a:ext cx="2472267" cy="1656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7969" y="116632"/>
            <a:ext cx="8568952" cy="370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 діапазоном довжин хвиль (або частот) електромагніт. випромінювання виділяють: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радіоспектроскопію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мікрохвильову спектроскопію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оптичну спектроскопію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рентгенівську спектроскопію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гамма-спектроскопію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794" y="620688"/>
            <a:ext cx="359173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l503.iki.rssi.ru/images/HEND/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90852"/>
            <a:ext cx="3175256" cy="2457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nanonewsnet.ru/files/thumbs/3d-graphics_rainbow_drops_015491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32" y="3790852"/>
            <a:ext cx="3175256" cy="24024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4290</TotalTime>
  <Words>2190</Words>
  <Application>Microsoft Office PowerPoint</Application>
  <PresentationFormat>Экран (4:3)</PresentationFormat>
  <Paragraphs>248</Paragraphs>
  <Slides>32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Изящная</vt:lpstr>
      <vt:lpstr>CorelDRAW</vt:lpstr>
      <vt:lpstr>Формула</vt:lpstr>
      <vt:lpstr>CS ChemDraw Drawing</vt:lpstr>
      <vt:lpstr>  Лекція № 3 основи спектроскопії.  Методи оптичної молекулярної спектроскопії (коливальна)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Енергетичні рівні 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Розшифрування ІЧ-спектрів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 оптичної молекулярної спектроскопії (коливальна спектроскопія)</dc:title>
  <dc:creator>Marina</dc:creator>
  <cp:lastModifiedBy>Marina</cp:lastModifiedBy>
  <cp:revision>178</cp:revision>
  <dcterms:created xsi:type="dcterms:W3CDTF">2015-10-17T09:51:04Z</dcterms:created>
  <dcterms:modified xsi:type="dcterms:W3CDTF">2017-02-27T20:12:36Z</dcterms:modified>
</cp:coreProperties>
</file>