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5"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2" r:id="rId76"/>
    <p:sldId id="333" r:id="rId77"/>
    <p:sldId id="334" r:id="rId78"/>
    <p:sldId id="335" r:id="rId79"/>
    <p:sldId id="336" r:id="rId80"/>
    <p:sldId id="337" r:id="rId81"/>
    <p:sldId id="338" r:id="rId82"/>
  </p:sldIdLst>
  <p:sldSz cx="9144000" cy="6858000" type="screen4x3"/>
  <p:notesSz cx="6858000" cy="9144000"/>
  <p:defaultTextStyle>
    <a:defPPr>
      <a:defRPr lang="ru-RU"/>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3880E7B-BA97-4B87-BFCB-E7515B67322F}"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5EB0D94-0994-4FFF-870B-881454DABCD8}"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0187B4B-E7F5-4454-A15A-2BFD60B7966B}"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a:xfrm>
            <a:off x="457200" y="6245225"/>
            <a:ext cx="2133600" cy="476250"/>
          </a:xfrm>
        </p:spPr>
        <p:txBody>
          <a:bodyPr/>
          <a:lstStyle>
            <a:lvl1pPr>
              <a:defRPr/>
            </a:lvl1pPr>
          </a:lstStyle>
          <a:p>
            <a:endParaRPr lang="ru-RU"/>
          </a:p>
        </p:txBody>
      </p:sp>
      <p:sp>
        <p:nvSpPr>
          <p:cNvPr id="4" name="Нижний колонтитул 3"/>
          <p:cNvSpPr>
            <a:spLocks noGrp="1"/>
          </p:cNvSpPr>
          <p:nvPr>
            <p:ph type="ftr" sz="quarter" idx="11"/>
          </p:nvPr>
        </p:nvSpPr>
        <p:spPr>
          <a:xfrm>
            <a:off x="3124200" y="6245225"/>
            <a:ext cx="2895600" cy="476250"/>
          </a:xfrm>
        </p:spPr>
        <p:txBody>
          <a:bodyPr/>
          <a:lstStyle>
            <a:lvl1pPr>
              <a:defRPr/>
            </a:lvl1pPr>
          </a:lstStyle>
          <a:p>
            <a:endParaRPr lang="ru-RU"/>
          </a:p>
        </p:txBody>
      </p:sp>
      <p:sp>
        <p:nvSpPr>
          <p:cNvPr id="5" name="Номер слайда 4"/>
          <p:cNvSpPr>
            <a:spLocks noGrp="1"/>
          </p:cNvSpPr>
          <p:nvPr>
            <p:ph type="sldNum" sz="quarter" idx="12"/>
          </p:nvPr>
        </p:nvSpPr>
        <p:spPr>
          <a:xfrm>
            <a:off x="6553200" y="6245225"/>
            <a:ext cx="2133600" cy="476250"/>
          </a:xfrm>
        </p:spPr>
        <p:txBody>
          <a:bodyPr/>
          <a:lstStyle>
            <a:lvl1pPr>
              <a:defRPr/>
            </a:lvl1pPr>
          </a:lstStyle>
          <a:p>
            <a:fld id="{B5074C62-7260-4DBC-9D77-0A49965DABF2}"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D4398F7D-8952-484F-941D-9B7FDEEBD786}"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9BF2B1D-013F-4D05-B897-0EC06F94DC5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FEDB57E-32ED-4642-998E-4F3AAEFCD43F}"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00D822B-4055-4827-8F6E-4283D6C4A29F}"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3D91FED3-6EE6-46DD-9ADC-C96F4004D49F}"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F4B1B7A3-E221-4AA7-BD9B-28915B42143E}"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320220C9-5C58-49E9-A070-9A3DFD80DD13}"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16BF4E8-D6D3-4324-99F8-E442375B4C04}"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9E6FFE2-3261-4B2C-B8FA-F3942036079B}"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4DE1719-913C-4E3B-B6EE-E6B4ABD7CCC0}"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en.wikipedia.org/wiki/Colored" TargetMode="External"/><Relationship Id="rId2" Type="http://schemas.openxmlformats.org/officeDocument/2006/relationships/hyperlink" Target="http://en.wikipedia.org/wiki/Negro" TargetMode="External"/><Relationship Id="rId1" Type="http://schemas.openxmlformats.org/officeDocument/2006/relationships/slideLayout" Target="../slideLayouts/slideLayout2.xml"/><Relationship Id="rId6" Type="http://schemas.openxmlformats.org/officeDocument/2006/relationships/hyperlink" Target="http://en.wikipedia.org/wiki/Person_of_color" TargetMode="External"/><Relationship Id="rId5" Type="http://schemas.openxmlformats.org/officeDocument/2006/relationships/hyperlink" Target="http://en.wikipedia.org/wiki/African-American" TargetMode="External"/><Relationship Id="rId4" Type="http://schemas.openxmlformats.org/officeDocument/2006/relationships/hyperlink" Target="http://en.wikipedia.org/wiki/Black_(people)"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en.wikipedia.org/wiki/Croesu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en.wikipedia.org/wiki/George_W._Bush" TargetMode="External"/><Relationship Id="rId2" Type="http://schemas.openxmlformats.org/officeDocument/2006/relationships/hyperlink" Target="http://en.wikipedia.org/wiki/Hamlet"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en.wikipedia.org/wiki/Winston_Churchill"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260350"/>
            <a:ext cx="7772400" cy="1470025"/>
          </a:xfrm>
        </p:spPr>
        <p:txBody>
          <a:bodyPr/>
          <a:lstStyle/>
          <a:p>
            <a:r>
              <a:rPr lang="en-US" sz="4000"/>
              <a:t>Theme 1</a:t>
            </a:r>
            <a:br>
              <a:rPr lang="en-US" sz="4000"/>
            </a:br>
            <a:r>
              <a:rPr lang="en-US" sz="4000">
                <a:solidFill>
                  <a:srgbClr val="0000CC"/>
                </a:solidFill>
              </a:rPr>
              <a:t>General Notes on Style and Stylistics</a:t>
            </a:r>
            <a:endParaRPr lang="ru-RU" sz="4000">
              <a:solidFill>
                <a:srgbClr val="0000CC"/>
              </a:solidFill>
            </a:endParaRPr>
          </a:p>
        </p:txBody>
      </p:sp>
      <p:sp>
        <p:nvSpPr>
          <p:cNvPr id="2052" name="Text Box 4"/>
          <p:cNvSpPr txBox="1">
            <a:spLocks noChangeArrowheads="1"/>
          </p:cNvSpPr>
          <p:nvPr/>
        </p:nvSpPr>
        <p:spPr bwMode="auto">
          <a:xfrm>
            <a:off x="0" y="2276475"/>
            <a:ext cx="9144000" cy="3084513"/>
          </a:xfrm>
          <a:prstGeom prst="rect">
            <a:avLst/>
          </a:prstGeom>
          <a:noFill/>
          <a:ln w="9525">
            <a:noFill/>
            <a:miter lim="800000"/>
            <a:headEnd/>
            <a:tailEnd/>
          </a:ln>
          <a:effectLst/>
        </p:spPr>
        <p:txBody>
          <a:bodyPr>
            <a:spAutoFit/>
          </a:bodyPr>
          <a:lstStyle/>
          <a:p>
            <a:pPr marL="342900" indent="-342900" algn="ctr">
              <a:spcBef>
                <a:spcPct val="50000"/>
              </a:spcBef>
            </a:pPr>
            <a:r>
              <a:rPr lang="en-US"/>
              <a:t>Plan</a:t>
            </a:r>
          </a:p>
          <a:p>
            <a:pPr marL="342900" indent="-342900" algn="ctr">
              <a:spcBef>
                <a:spcPct val="50000"/>
              </a:spcBef>
              <a:buFontTx/>
              <a:buAutoNum type="arabicPeriod"/>
            </a:pPr>
            <a:r>
              <a:rPr lang="en-US"/>
              <a:t>Object and Subject of Stylistics</a:t>
            </a:r>
          </a:p>
          <a:p>
            <a:pPr marL="342900" indent="-342900" algn="ctr">
              <a:spcBef>
                <a:spcPct val="50000"/>
              </a:spcBef>
              <a:buFontTx/>
              <a:buAutoNum type="arabicPeriod"/>
            </a:pPr>
            <a:r>
              <a:rPr lang="en-US"/>
              <a:t>Expressive Means and Stylistic Devices</a:t>
            </a:r>
          </a:p>
          <a:p>
            <a:pPr marL="342900" indent="-342900" algn="ctr">
              <a:spcBef>
                <a:spcPct val="50000"/>
              </a:spcBef>
              <a:buFontTx/>
              <a:buAutoNum type="arabicPeriod"/>
            </a:pPr>
            <a:r>
              <a:rPr lang="en-US"/>
              <a:t>Functional Styles</a:t>
            </a:r>
          </a:p>
          <a:p>
            <a:pPr marL="342900" indent="-342900" algn="ctr">
              <a:spcBef>
                <a:spcPct val="50000"/>
              </a:spcBef>
              <a:buFontTx/>
              <a:buAutoNum type="arabicPeriod"/>
            </a:pPr>
            <a:r>
              <a:rPr lang="en-US"/>
              <a:t>Meaning from a Stylistic Point of View</a:t>
            </a:r>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zh-CN" b="1">
                <a:ea typeface="宋体" charset="-122"/>
              </a:rPr>
              <a:t>Assonance</a:t>
            </a:r>
            <a:r>
              <a:rPr lang="ru-RU" altLang="zh-CN"/>
              <a:t> </a:t>
            </a:r>
            <a:endParaRPr lang="ru-RU"/>
          </a:p>
        </p:txBody>
      </p:sp>
      <p:sp>
        <p:nvSpPr>
          <p:cNvPr id="13315" name="Rectangle 3"/>
          <p:cNvSpPr>
            <a:spLocks noGrp="1" noChangeArrowheads="1"/>
          </p:cNvSpPr>
          <p:nvPr>
            <p:ph type="body" idx="1"/>
          </p:nvPr>
        </p:nvSpPr>
        <p:spPr/>
        <p:txBody>
          <a:bodyPr/>
          <a:lstStyle/>
          <a:p>
            <a:r>
              <a:rPr lang="en-US" altLang="zh-CN" i="1">
                <a:ea typeface="宋体" charset="-122"/>
              </a:rPr>
              <a:t>…Tell this soul with sorrow laden, if within the distant Aiden,</a:t>
            </a:r>
          </a:p>
          <a:p>
            <a:pPr>
              <a:buFontTx/>
              <a:buNone/>
            </a:pPr>
            <a:r>
              <a:rPr lang="en-US" altLang="zh-CN" i="1">
                <a:ea typeface="宋体" charset="-122"/>
              </a:rPr>
              <a:t>I shall clasp a sainted maiden, whom the angels name Lenore – </a:t>
            </a:r>
          </a:p>
          <a:p>
            <a:pPr>
              <a:buFontTx/>
              <a:buNone/>
            </a:pPr>
            <a:r>
              <a:rPr lang="en-US" altLang="zh-CN" i="1">
                <a:ea typeface="宋体" charset="-122"/>
              </a:rPr>
              <a:t>Clasp a rare and radiant maiden, whom the angels name Lenore?</a:t>
            </a:r>
          </a:p>
          <a:p>
            <a:r>
              <a:rPr lang="ru-RU" i="1"/>
              <a:t>"some ship in distress that cannot live."</a:t>
            </a:r>
            <a:r>
              <a:rPr lang="ru-RU"/>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zh-CN" b="1">
                <a:ea typeface="宋体" charset="-122"/>
              </a:rPr>
              <a:t>Euphony</a:t>
            </a:r>
            <a:r>
              <a:rPr lang="en-US" altLang="zh-CN">
                <a:ea typeface="宋体" charset="-122"/>
              </a:rPr>
              <a:t> </a:t>
            </a:r>
            <a:endParaRPr lang="ru-RU"/>
          </a:p>
        </p:txBody>
      </p:sp>
      <p:sp>
        <p:nvSpPr>
          <p:cNvPr id="14339" name="Rectangle 3"/>
          <p:cNvSpPr>
            <a:spLocks noGrp="1" noChangeArrowheads="1"/>
          </p:cNvSpPr>
          <p:nvPr>
            <p:ph type="body" idx="1"/>
          </p:nvPr>
        </p:nvSpPr>
        <p:spPr/>
        <p:txBody>
          <a:bodyPr/>
          <a:lstStyle/>
          <a:p>
            <a:pPr>
              <a:lnSpc>
                <a:spcPct val="90000"/>
              </a:lnSpc>
            </a:pPr>
            <a:r>
              <a:rPr lang="en-US" altLang="zh-CN" i="1">
                <a:ea typeface="宋体" charset="-122"/>
              </a:rPr>
              <a:t>She is like a beautiful exotic flower that must be sheltered from bitter winds</a:t>
            </a:r>
            <a:r>
              <a:rPr lang="en-US" altLang="zh-CN">
                <a:ea typeface="宋体" charset="-122"/>
              </a:rPr>
              <a:t>.</a:t>
            </a:r>
          </a:p>
          <a:p>
            <a:pPr>
              <a:lnSpc>
                <a:spcPct val="90000"/>
              </a:lnSpc>
            </a:pPr>
            <a:r>
              <a:rPr lang="en-US" altLang="zh-CN" i="1">
                <a:ea typeface="宋体" charset="-122"/>
              </a:rPr>
              <a:t>Isabel is infinitely good for me. I admire her more than any woman I’ve ever known. She has a wonderful brain &amp; she is as good as she is beautiful. I respect her energy &amp; her ambition. She was born to make success in life. I’m entirely unworthy of her.</a:t>
            </a:r>
            <a:endParaRPr lang="ru-RU" i="1"/>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zh-CN" b="1">
                <a:ea typeface="宋体" charset="-122"/>
              </a:rPr>
              <a:t>Paronomasia</a:t>
            </a:r>
            <a:endParaRPr lang="ru-RU"/>
          </a:p>
        </p:txBody>
      </p:sp>
      <p:sp>
        <p:nvSpPr>
          <p:cNvPr id="15363" name="Rectangle 3"/>
          <p:cNvSpPr>
            <a:spLocks noGrp="1" noChangeArrowheads="1"/>
          </p:cNvSpPr>
          <p:nvPr>
            <p:ph type="body" idx="1"/>
          </p:nvPr>
        </p:nvSpPr>
        <p:spPr/>
        <p:txBody>
          <a:bodyPr/>
          <a:lstStyle/>
          <a:p>
            <a:r>
              <a:rPr lang="en-US" altLang="zh-CN" i="1">
                <a:ea typeface="宋体" charset="-122"/>
              </a:rPr>
              <a:t>raven, never</a:t>
            </a:r>
            <a:r>
              <a:rPr lang="ru-RU" altLang="zh-CN"/>
              <a:t> </a:t>
            </a:r>
            <a:endParaRPr lang="en-US" altLang="zh-CN">
              <a:ea typeface="宋体" charset="-122"/>
            </a:endParaRPr>
          </a:p>
          <a:p>
            <a:endParaRPr lang="en-US" altLang="zh-CN">
              <a:ea typeface="宋体" charset="-122"/>
            </a:endParaRPr>
          </a:p>
          <a:p>
            <a:r>
              <a:rPr lang="en-US" altLang="zh-CN" i="1">
                <a:ea typeface="宋体" charset="-122"/>
              </a:rPr>
              <a:t>the raven, never flitting, still is sitting, still is sitting</a:t>
            </a:r>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Rhythm</a:t>
            </a:r>
            <a:endParaRPr lang="ru-RU"/>
          </a:p>
        </p:txBody>
      </p:sp>
      <p:sp>
        <p:nvSpPr>
          <p:cNvPr id="16387" name="Rectangle 3"/>
          <p:cNvSpPr>
            <a:spLocks noGrp="1" noChangeArrowheads="1"/>
          </p:cNvSpPr>
          <p:nvPr>
            <p:ph type="body" idx="1"/>
          </p:nvPr>
        </p:nvSpPr>
        <p:spPr/>
        <p:txBody>
          <a:bodyPr/>
          <a:lstStyle/>
          <a:p>
            <a:r>
              <a:rPr lang="en-US" altLang="zh-CN">
                <a:ea typeface="宋体" charset="-122"/>
              </a:rPr>
              <a:t>“…there passed the thought confused and difficulty grasped that he had only heard her use it,…” (S. Maugham. The Painted Veil).</a:t>
            </a:r>
          </a:p>
          <a:p>
            <a:r>
              <a:rPr lang="en-US" altLang="zh-CN">
                <a:ea typeface="宋体" charset="-122"/>
              </a:rPr>
              <a:t>/ ─│/ ─│/ ─│/ ─│//│/ ─│//│/ ─│/ ─│/ ─│/</a:t>
            </a:r>
            <a:r>
              <a:rPr lang="en-US" altLang="zh-CN" b="1">
                <a:ea typeface="宋体" charset="-122"/>
              </a:rPr>
              <a:t>,</a:t>
            </a:r>
            <a:r>
              <a:rPr lang="en-US" altLang="zh-CN">
                <a:ea typeface="宋体" charset="-122"/>
              </a:rPr>
              <a:t> </a:t>
            </a:r>
            <a:endParaRPr lang="ru-R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0"/>
            <a:ext cx="8229600" cy="765175"/>
          </a:xfrm>
        </p:spPr>
        <p:txBody>
          <a:bodyPr/>
          <a:lstStyle/>
          <a:p>
            <a:r>
              <a:rPr lang="en-US" altLang="zh-CN" b="1">
                <a:ea typeface="宋体" charset="-122"/>
              </a:rPr>
              <a:t>Types of rhyme</a:t>
            </a:r>
            <a:endParaRPr lang="ru-RU"/>
          </a:p>
        </p:txBody>
      </p:sp>
      <p:sp>
        <p:nvSpPr>
          <p:cNvPr id="17411" name="Rectangle 3"/>
          <p:cNvSpPr>
            <a:spLocks noGrp="1" noChangeArrowheads="1"/>
          </p:cNvSpPr>
          <p:nvPr>
            <p:ph type="body" idx="1"/>
          </p:nvPr>
        </p:nvSpPr>
        <p:spPr>
          <a:xfrm>
            <a:off x="457200" y="836613"/>
            <a:ext cx="8229600" cy="5761037"/>
          </a:xfrm>
        </p:spPr>
        <p:txBody>
          <a:bodyPr/>
          <a:lstStyle/>
          <a:p>
            <a:pPr marL="609600" indent="-609600">
              <a:lnSpc>
                <a:spcPct val="80000"/>
              </a:lnSpc>
              <a:buFontTx/>
              <a:buAutoNum type="arabicParenR"/>
            </a:pPr>
            <a:r>
              <a:rPr lang="en-US" altLang="zh-CN" sz="2400">
                <a:ea typeface="宋体" charset="-122"/>
              </a:rPr>
              <a:t>complete/exact/</a:t>
            </a:r>
            <a:r>
              <a:rPr lang="en-US" altLang="zh-CN" sz="2400" u="sng">
                <a:ea typeface="宋体" charset="-122"/>
              </a:rPr>
              <a:t>full/</a:t>
            </a:r>
            <a:r>
              <a:rPr lang="en-US" altLang="zh-CN" sz="2400">
                <a:ea typeface="宋体" charset="-122"/>
              </a:rPr>
              <a:t>identical </a:t>
            </a:r>
            <a:r>
              <a:rPr lang="en-US" altLang="zh-CN" sz="2400" u="sng">
                <a:ea typeface="宋体" charset="-122"/>
              </a:rPr>
              <a:t>rhymes</a:t>
            </a:r>
            <a:r>
              <a:rPr lang="en-US" altLang="zh-CN" sz="2400">
                <a:ea typeface="宋体" charset="-122"/>
              </a:rPr>
              <a:t> (</a:t>
            </a:r>
            <a:r>
              <a:rPr lang="en-US" altLang="zh-CN" sz="2400" i="1">
                <a:ea typeface="宋体" charset="-122"/>
              </a:rPr>
              <a:t>might-right</a:t>
            </a:r>
            <a:r>
              <a:rPr lang="en-US" altLang="zh-CN" sz="2400">
                <a:ea typeface="宋体" charset="-122"/>
              </a:rPr>
              <a:t>) and </a:t>
            </a:r>
            <a:r>
              <a:rPr lang="en-US" altLang="zh-CN" sz="2400" u="sng">
                <a:ea typeface="宋体" charset="-122"/>
              </a:rPr>
              <a:t>incomplete/</a:t>
            </a:r>
            <a:r>
              <a:rPr lang="en-US" altLang="zh-CN" sz="2400">
                <a:ea typeface="宋体" charset="-122"/>
              </a:rPr>
              <a:t>slant/half/ approximate/imperfect/near/oblique</a:t>
            </a:r>
            <a:r>
              <a:rPr lang="en-US" altLang="zh-CN" sz="2400" b="1">
                <a:ea typeface="宋体" charset="-122"/>
              </a:rPr>
              <a:t>.</a:t>
            </a:r>
            <a:r>
              <a:rPr lang="en-US" altLang="zh-CN" sz="2400">
                <a:ea typeface="宋体" charset="-122"/>
              </a:rPr>
              <a:t> </a:t>
            </a:r>
          </a:p>
          <a:p>
            <a:pPr marL="609600" indent="-609600">
              <a:lnSpc>
                <a:spcPct val="80000"/>
              </a:lnSpc>
              <a:buFontTx/>
              <a:buNone/>
            </a:pPr>
            <a:r>
              <a:rPr lang="en-US" altLang="zh-CN" sz="2400" i="1">
                <a:ea typeface="宋体" charset="-122"/>
              </a:rPr>
              <a:t>cat, cot; hope, cup; defeated, impeded</a:t>
            </a:r>
            <a:r>
              <a:rPr lang="en-US" altLang="zh-CN" sz="2400">
                <a:ea typeface="宋体" charset="-122"/>
              </a:rPr>
              <a:t>.</a:t>
            </a:r>
            <a:r>
              <a:rPr lang="ru-RU" altLang="zh-CN" sz="2400"/>
              <a:t> </a:t>
            </a:r>
            <a:endParaRPr lang="en-US" altLang="zh-CN" sz="2400">
              <a:ea typeface="宋体" charset="-122"/>
            </a:endParaRPr>
          </a:p>
          <a:p>
            <a:pPr marL="609600" indent="-609600">
              <a:lnSpc>
                <a:spcPct val="80000"/>
              </a:lnSpc>
              <a:buFontTx/>
              <a:buNone/>
            </a:pPr>
            <a:r>
              <a:rPr lang="en-US" altLang="zh-CN" sz="2400">
                <a:ea typeface="宋体" charset="-122"/>
              </a:rPr>
              <a:t>2) single (masculine)</a:t>
            </a:r>
            <a:r>
              <a:rPr lang="en-US" altLang="zh-CN" sz="2400" b="1">
                <a:ea typeface="宋体" charset="-122"/>
              </a:rPr>
              <a:t> – </a:t>
            </a:r>
            <a:r>
              <a:rPr lang="en-US" altLang="zh-CN" sz="2400">
                <a:ea typeface="宋体" charset="-122"/>
              </a:rPr>
              <a:t>double</a:t>
            </a:r>
            <a:r>
              <a:rPr lang="en-US" altLang="zh-CN" sz="2400" b="1">
                <a:ea typeface="宋体" charset="-122"/>
              </a:rPr>
              <a:t> </a:t>
            </a:r>
            <a:r>
              <a:rPr lang="en-US" altLang="zh-CN" sz="2400">
                <a:ea typeface="宋体" charset="-122"/>
              </a:rPr>
              <a:t>(feminine) - apocopated - triple. </a:t>
            </a:r>
          </a:p>
          <a:p>
            <a:pPr marL="609600" indent="-609600">
              <a:lnSpc>
                <a:spcPct val="80000"/>
              </a:lnSpc>
              <a:buFontTx/>
              <a:buNone/>
            </a:pPr>
            <a:r>
              <a:rPr lang="en-US" altLang="zh-CN" sz="2400" i="1">
                <a:ea typeface="宋体" charset="-122"/>
              </a:rPr>
              <a:t>cope, hopeless; kind, finder</a:t>
            </a:r>
            <a:r>
              <a:rPr lang="ru-RU" altLang="zh-CN" sz="2400"/>
              <a:t> </a:t>
            </a:r>
            <a:endParaRPr lang="en-US" altLang="zh-CN" sz="2400">
              <a:ea typeface="宋体" charset="-122"/>
            </a:endParaRPr>
          </a:p>
          <a:p>
            <a:pPr marL="609600" indent="-609600">
              <a:lnSpc>
                <a:spcPct val="80000"/>
              </a:lnSpc>
              <a:buFontTx/>
              <a:buNone/>
            </a:pPr>
            <a:r>
              <a:rPr lang="en-US" altLang="zh-CN" sz="2400">
                <a:ea typeface="宋体" charset="-122"/>
              </a:rPr>
              <a:t>3) simple (eye-rhyme)-compound (mosaic</a:t>
            </a:r>
            <a:r>
              <a:rPr lang="en-US" altLang="zh-CN" sz="2400" b="1">
                <a:ea typeface="宋体" charset="-122"/>
              </a:rPr>
              <a:t>)</a:t>
            </a:r>
            <a:r>
              <a:rPr lang="en-US" altLang="zh-CN" sz="2400">
                <a:ea typeface="宋体" charset="-122"/>
              </a:rPr>
              <a:t>. </a:t>
            </a:r>
          </a:p>
          <a:p>
            <a:pPr marL="609600" indent="-609600">
              <a:lnSpc>
                <a:spcPct val="80000"/>
              </a:lnSpc>
              <a:buFontTx/>
              <a:buNone/>
            </a:pPr>
            <a:r>
              <a:rPr lang="en-US" altLang="zh-CN" sz="2400">
                <a:ea typeface="宋体" charset="-122"/>
              </a:rPr>
              <a:t>"</a:t>
            </a:r>
            <a:r>
              <a:rPr lang="en-US" altLang="zh-CN" sz="2400" i="1">
                <a:ea typeface="宋体" charset="-122"/>
              </a:rPr>
              <a:t>upon her honour - won her", "bottom –forgot them- shot him“</a:t>
            </a:r>
          </a:p>
          <a:p>
            <a:pPr marL="609600" indent="-609600">
              <a:lnSpc>
                <a:spcPct val="80000"/>
              </a:lnSpc>
            </a:pPr>
            <a:r>
              <a:rPr lang="en-US" altLang="zh-CN" sz="2400" i="1">
                <a:ea typeface="宋体" charset="-122"/>
              </a:rPr>
              <a:t>According to the way the rhymes are arranged within a stanza, certain models have crystallized:</a:t>
            </a:r>
          </a:p>
          <a:p>
            <a:pPr marL="609600" indent="-609600">
              <a:lnSpc>
                <a:spcPct val="80000"/>
              </a:lnSpc>
            </a:pPr>
            <a:r>
              <a:rPr lang="en-US" altLang="zh-CN" sz="2400" i="1">
                <a:ea typeface="宋体" charset="-122"/>
              </a:rPr>
              <a:t>1. couplets – the last words of two successive lines are rhymed – aa;</a:t>
            </a:r>
          </a:p>
          <a:p>
            <a:pPr marL="609600" indent="-609600">
              <a:lnSpc>
                <a:spcPct val="80000"/>
              </a:lnSpc>
            </a:pPr>
            <a:r>
              <a:rPr lang="en-US" altLang="zh-CN" sz="2400" i="1">
                <a:ea typeface="宋体" charset="-122"/>
              </a:rPr>
              <a:t>2. triple rhymes – aaa;</a:t>
            </a:r>
          </a:p>
          <a:p>
            <a:pPr marL="609600" indent="-609600">
              <a:lnSpc>
                <a:spcPct val="80000"/>
              </a:lnSpc>
            </a:pPr>
            <a:r>
              <a:rPr lang="en-US" altLang="zh-CN" sz="2400" i="1">
                <a:ea typeface="宋体" charset="-122"/>
              </a:rPr>
              <a:t>3. cross rhymes – abab;</a:t>
            </a:r>
          </a:p>
          <a:p>
            <a:pPr marL="609600" indent="-609600">
              <a:lnSpc>
                <a:spcPct val="80000"/>
              </a:lnSpc>
            </a:pPr>
            <a:r>
              <a:rPr lang="en-US" altLang="zh-CN" sz="2400" i="1">
                <a:ea typeface="宋体" charset="-122"/>
              </a:rPr>
              <a:t>4. framing/ring rhymes – abba.</a:t>
            </a:r>
            <a:endParaRPr lang="ru-RU" sz="2400" i="1"/>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Graphon</a:t>
            </a:r>
            <a:endParaRPr lang="ru-RU"/>
          </a:p>
        </p:txBody>
      </p:sp>
      <p:sp>
        <p:nvSpPr>
          <p:cNvPr id="18435" name="Rectangle 3"/>
          <p:cNvSpPr>
            <a:spLocks noGrp="1" noChangeArrowheads="1"/>
          </p:cNvSpPr>
          <p:nvPr>
            <p:ph type="body" idx="1"/>
          </p:nvPr>
        </p:nvSpPr>
        <p:spPr/>
        <p:txBody>
          <a:bodyPr/>
          <a:lstStyle/>
          <a:p>
            <a:pPr lvl="1" algn="ctr">
              <a:lnSpc>
                <a:spcPct val="90000"/>
              </a:lnSpc>
              <a:buFontTx/>
              <a:buNone/>
            </a:pPr>
            <a:r>
              <a:rPr lang="en-US" altLang="zh-CN" sz="3200">
                <a:ea typeface="宋体" charset="-122"/>
              </a:rPr>
              <a:t>This intentional violation of the graphical shape of a word (or word combination) used to reflect its authentic pronunciation is called </a:t>
            </a:r>
            <a:r>
              <a:rPr lang="en-US" altLang="zh-CN" sz="3200" i="1">
                <a:ea typeface="宋体" charset="-122"/>
              </a:rPr>
              <a:t>graphon</a:t>
            </a:r>
            <a:r>
              <a:rPr lang="ru-RU" altLang="zh-CN" sz="3200"/>
              <a:t> </a:t>
            </a:r>
            <a:endParaRPr lang="en-US" altLang="zh-CN" sz="3200">
              <a:ea typeface="宋体" charset="-122"/>
            </a:endParaRPr>
          </a:p>
          <a:p>
            <a:pPr lvl="1" algn="ctr">
              <a:lnSpc>
                <a:spcPct val="90000"/>
              </a:lnSpc>
              <a:buFontTx/>
              <a:buNone/>
            </a:pPr>
            <a:endParaRPr lang="en-US" altLang="zh-CN" sz="3200">
              <a:ea typeface="宋体" charset="-122"/>
            </a:endParaRPr>
          </a:p>
          <a:p>
            <a:pPr algn="ctr">
              <a:lnSpc>
                <a:spcPct val="90000"/>
              </a:lnSpc>
              <a:buFontTx/>
              <a:buNone/>
            </a:pPr>
            <a:r>
              <a:rPr lang="en-US" altLang="zh-CN" i="1">
                <a:ea typeface="宋体" charset="-122"/>
              </a:rPr>
              <a:t>	 Graphon</a:t>
            </a:r>
            <a:r>
              <a:rPr lang="en-US" altLang="zh-CN">
                <a:ea typeface="宋体" charset="-122"/>
              </a:rPr>
              <a:t> proved to be an effective means of supplying information about the speaker's origin, social and educational background, physical or emotional condition.</a:t>
            </a:r>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Morpheme</a:t>
            </a:r>
            <a:endParaRPr lang="ru-RU"/>
          </a:p>
        </p:txBody>
      </p:sp>
      <p:sp>
        <p:nvSpPr>
          <p:cNvPr id="19459" name="Rectangle 3"/>
          <p:cNvSpPr>
            <a:spLocks noGrp="1" noChangeArrowheads="1"/>
          </p:cNvSpPr>
          <p:nvPr>
            <p:ph type="body" idx="1"/>
          </p:nvPr>
        </p:nvSpPr>
        <p:spPr>
          <a:xfrm>
            <a:off x="457200" y="1196975"/>
            <a:ext cx="8229600" cy="5472113"/>
          </a:xfrm>
        </p:spPr>
        <p:txBody>
          <a:bodyPr/>
          <a:lstStyle/>
          <a:p>
            <a:pPr>
              <a:lnSpc>
                <a:spcPct val="80000"/>
              </a:lnSpc>
            </a:pPr>
            <a:r>
              <a:rPr lang="en-US" altLang="zh-CN" sz="2800">
                <a:ea typeface="宋体" charset="-122"/>
              </a:rPr>
              <a:t>The basic unit of the morphological level being a </a:t>
            </a:r>
            <a:r>
              <a:rPr lang="en-US" altLang="zh-CN" sz="2800" u="sng">
                <a:ea typeface="宋体" charset="-122"/>
              </a:rPr>
              <a:t>morpheme</a:t>
            </a:r>
            <a:r>
              <a:rPr lang="en-US" altLang="zh-CN" sz="2800">
                <a:ea typeface="宋体" charset="-122"/>
              </a:rPr>
              <a:t> we shall concentrate on examining the ways of foregrounding a morpheme so that the latter, apart from its internet meaning, becomes vehicle of additional information - logical, emotive, expressive.</a:t>
            </a:r>
          </a:p>
          <a:p>
            <a:pPr>
              <a:lnSpc>
                <a:spcPct val="80000"/>
              </a:lnSpc>
            </a:pPr>
            <a:endParaRPr lang="en-US" altLang="zh-CN" sz="2800">
              <a:ea typeface="宋体" charset="-122"/>
            </a:endParaRPr>
          </a:p>
          <a:p>
            <a:pPr>
              <a:lnSpc>
                <a:spcPct val="80000"/>
              </a:lnSpc>
            </a:pPr>
            <a:r>
              <a:rPr lang="en-US" altLang="zh-CN" sz="2800">
                <a:ea typeface="宋体" charset="-122"/>
              </a:rPr>
              <a:t>One important way of promoting a morpheme is its </a:t>
            </a:r>
            <a:r>
              <a:rPr lang="en-US" altLang="zh-CN" sz="2800" u="sng">
                <a:ea typeface="宋体" charset="-122"/>
              </a:rPr>
              <a:t>repetition.</a:t>
            </a:r>
            <a:r>
              <a:rPr lang="ru-RU" altLang="zh-CN" sz="2800" u="sng"/>
              <a:t> </a:t>
            </a:r>
            <a:endParaRPr lang="en-US" altLang="zh-CN" sz="2800" u="sng">
              <a:ea typeface="宋体" charset="-122"/>
            </a:endParaRPr>
          </a:p>
          <a:p>
            <a:pPr>
              <a:lnSpc>
                <a:spcPct val="80000"/>
              </a:lnSpc>
            </a:pPr>
            <a:endParaRPr lang="en-US" altLang="zh-CN" sz="2800" u="sng">
              <a:ea typeface="宋体" charset="-122"/>
            </a:endParaRPr>
          </a:p>
          <a:p>
            <a:pPr>
              <a:lnSpc>
                <a:spcPct val="80000"/>
              </a:lnSpc>
            </a:pPr>
            <a:r>
              <a:rPr lang="en-US" altLang="zh-CN" sz="2800">
                <a:ea typeface="宋体" charset="-122"/>
              </a:rPr>
              <a:t>The second, even more effective way of using a morpheme for the creation of additional information is </a:t>
            </a:r>
            <a:r>
              <a:rPr lang="en-US" altLang="zh-CN" sz="2800" u="sng">
                <a:ea typeface="宋体" charset="-122"/>
              </a:rPr>
              <a:t>extension</a:t>
            </a:r>
            <a:r>
              <a:rPr lang="en-US" altLang="zh-CN" sz="2800">
                <a:ea typeface="宋体" charset="-122"/>
              </a:rPr>
              <a:t> of its normative valency which results in the formation of new words. </a:t>
            </a:r>
            <a:endParaRPr lang="ru-RU" sz="28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2800">
                <a:solidFill>
                  <a:srgbClr val="0000CC"/>
                </a:solidFill>
              </a:rPr>
              <a:t>Theme 3</a:t>
            </a:r>
            <a:br>
              <a:rPr lang="en-US" sz="2800">
                <a:solidFill>
                  <a:srgbClr val="0000CC"/>
                </a:solidFill>
              </a:rPr>
            </a:br>
            <a:r>
              <a:rPr lang="en-US" sz="2800">
                <a:solidFill>
                  <a:srgbClr val="0000CC"/>
                </a:solidFill>
              </a:rPr>
              <a:t>Stylistic classification of the English Vocabulary</a:t>
            </a:r>
            <a:endParaRPr lang="ru-RU" sz="2800">
              <a:solidFill>
                <a:srgbClr val="0000CC"/>
              </a:solidFill>
            </a:endParaRPr>
          </a:p>
        </p:txBody>
      </p:sp>
      <p:sp>
        <p:nvSpPr>
          <p:cNvPr id="20483" name="Rectangle 3"/>
          <p:cNvSpPr>
            <a:spLocks noGrp="1" noChangeArrowheads="1"/>
          </p:cNvSpPr>
          <p:nvPr>
            <p:ph type="body" idx="1"/>
          </p:nvPr>
        </p:nvSpPr>
        <p:spPr>
          <a:xfrm>
            <a:off x="539750" y="1628775"/>
            <a:ext cx="8229600" cy="4824413"/>
          </a:xfrm>
        </p:spPr>
        <p:txBody>
          <a:bodyPr/>
          <a:lstStyle/>
          <a:p>
            <a:pPr marL="609600" indent="-609600" algn="ctr">
              <a:lnSpc>
                <a:spcPct val="90000"/>
              </a:lnSpc>
              <a:buFontTx/>
              <a:buNone/>
            </a:pPr>
            <a:r>
              <a:rPr lang="en-US" sz="2800"/>
              <a:t>Plan</a:t>
            </a:r>
          </a:p>
          <a:p>
            <a:pPr marL="609600" indent="-609600" algn="ctr">
              <a:lnSpc>
                <a:spcPct val="90000"/>
              </a:lnSpc>
              <a:buFontTx/>
              <a:buNone/>
            </a:pPr>
            <a:endParaRPr lang="en-US" sz="2800"/>
          </a:p>
          <a:p>
            <a:pPr marL="609600" indent="-609600" algn="ctr">
              <a:lnSpc>
                <a:spcPct val="90000"/>
              </a:lnSpc>
              <a:buFontTx/>
              <a:buAutoNum type="arabicPeriod"/>
            </a:pPr>
            <a:r>
              <a:rPr lang="en-US" sz="2800"/>
              <a:t>General Considerations.</a:t>
            </a:r>
          </a:p>
          <a:p>
            <a:pPr marL="609600" indent="-609600" algn="ctr">
              <a:lnSpc>
                <a:spcPct val="90000"/>
              </a:lnSpc>
              <a:buFontTx/>
              <a:buAutoNum type="arabicPeriod"/>
            </a:pPr>
            <a:endParaRPr lang="en-US" sz="2800"/>
          </a:p>
          <a:p>
            <a:pPr marL="609600" indent="-609600" algn="ctr">
              <a:lnSpc>
                <a:spcPct val="90000"/>
              </a:lnSpc>
              <a:buFontTx/>
              <a:buAutoNum type="arabicPeriod"/>
            </a:pPr>
            <a:r>
              <a:rPr lang="en-US" sz="2800"/>
              <a:t>Neutral, Common Literary and Common Colloquial Vocabulary.</a:t>
            </a:r>
          </a:p>
          <a:p>
            <a:pPr marL="609600" indent="-609600" algn="ctr">
              <a:lnSpc>
                <a:spcPct val="90000"/>
              </a:lnSpc>
              <a:buFontTx/>
              <a:buAutoNum type="arabicPeriod"/>
            </a:pPr>
            <a:endParaRPr lang="en-US" sz="2800"/>
          </a:p>
          <a:p>
            <a:pPr marL="609600" indent="-609600" algn="ctr">
              <a:lnSpc>
                <a:spcPct val="90000"/>
              </a:lnSpc>
              <a:buFontTx/>
              <a:buAutoNum type="arabicPeriod"/>
            </a:pPr>
            <a:r>
              <a:rPr lang="en-US" sz="2800"/>
              <a:t>Special Literary Vocabulary.</a:t>
            </a:r>
          </a:p>
          <a:p>
            <a:pPr marL="609600" indent="-609600" algn="ctr">
              <a:lnSpc>
                <a:spcPct val="90000"/>
              </a:lnSpc>
              <a:buFontTx/>
              <a:buAutoNum type="arabicPeriod"/>
            </a:pPr>
            <a:endParaRPr lang="en-US" sz="2800"/>
          </a:p>
          <a:p>
            <a:pPr marL="609600" indent="-609600" algn="ctr">
              <a:lnSpc>
                <a:spcPct val="90000"/>
              </a:lnSpc>
              <a:buFontTx/>
              <a:buAutoNum type="arabicPeriod"/>
            </a:pPr>
            <a:r>
              <a:rPr lang="en-US" sz="2800"/>
              <a:t>Special Colloquial Vocabulary</a:t>
            </a:r>
            <a:endParaRPr lang="ru-RU" sz="28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57200" y="333375"/>
            <a:ext cx="8229600" cy="6524625"/>
          </a:xfrm>
        </p:spPr>
        <p:txBody>
          <a:bodyPr/>
          <a:lstStyle/>
          <a:p>
            <a:pPr>
              <a:lnSpc>
                <a:spcPct val="90000"/>
              </a:lnSpc>
            </a:pPr>
            <a:r>
              <a:rPr lang="en-US" altLang="zh-CN" sz="2500">
                <a:ea typeface="宋体" charset="-122"/>
              </a:rPr>
              <a:t>The word-stock of the English language may be divided into three main layers (strata): </a:t>
            </a:r>
          </a:p>
          <a:p>
            <a:pPr>
              <a:lnSpc>
                <a:spcPct val="90000"/>
              </a:lnSpc>
              <a:buFontTx/>
              <a:buNone/>
            </a:pPr>
            <a:r>
              <a:rPr lang="en-US" altLang="zh-CN" sz="2500" i="1">
                <a:ea typeface="宋体" charset="-122"/>
              </a:rPr>
              <a:t>		the literary layer</a:t>
            </a:r>
            <a:r>
              <a:rPr lang="en-US" altLang="zh-CN" sz="2500">
                <a:ea typeface="宋体" charset="-122"/>
              </a:rPr>
              <a:t> (stratum), </a:t>
            </a:r>
          </a:p>
          <a:p>
            <a:pPr>
              <a:lnSpc>
                <a:spcPct val="90000"/>
              </a:lnSpc>
              <a:buFontTx/>
              <a:buNone/>
            </a:pPr>
            <a:r>
              <a:rPr lang="en-US" altLang="zh-CN" sz="2500" i="1">
                <a:ea typeface="宋体" charset="-122"/>
              </a:rPr>
              <a:t>		the neutral layer</a:t>
            </a:r>
            <a:endParaRPr lang="en-US" altLang="zh-CN" sz="2500">
              <a:ea typeface="宋体" charset="-122"/>
            </a:endParaRPr>
          </a:p>
          <a:p>
            <a:pPr>
              <a:lnSpc>
                <a:spcPct val="90000"/>
              </a:lnSpc>
              <a:buFontTx/>
              <a:buNone/>
            </a:pPr>
            <a:r>
              <a:rPr lang="en-US" altLang="zh-CN" sz="2500" i="1">
                <a:ea typeface="宋体" charset="-122"/>
              </a:rPr>
              <a:t>		the colloquial layer</a:t>
            </a:r>
            <a:r>
              <a:rPr lang="en-US" altLang="zh-CN" sz="2500">
                <a:ea typeface="宋体" charset="-122"/>
              </a:rPr>
              <a:t>. </a:t>
            </a:r>
          </a:p>
          <a:p>
            <a:pPr>
              <a:lnSpc>
                <a:spcPct val="90000"/>
              </a:lnSpc>
              <a:buFontTx/>
              <a:buNone/>
            </a:pPr>
            <a:endParaRPr lang="en-US" altLang="zh-CN" sz="2500">
              <a:ea typeface="宋体" charset="-122"/>
            </a:endParaRPr>
          </a:p>
          <a:p>
            <a:pPr>
              <a:lnSpc>
                <a:spcPct val="90000"/>
              </a:lnSpc>
            </a:pPr>
            <a:r>
              <a:rPr lang="en-US" altLang="zh-CN" sz="2500">
                <a:ea typeface="宋体" charset="-122"/>
              </a:rPr>
              <a:t>The aspect of </a:t>
            </a:r>
            <a:r>
              <a:rPr lang="en-US" altLang="zh-CN" sz="2500" i="1" u="sng">
                <a:ea typeface="宋体" charset="-122"/>
              </a:rPr>
              <a:t>the literary layer</a:t>
            </a:r>
            <a:r>
              <a:rPr lang="en-US" altLang="zh-CN" sz="2500">
                <a:ea typeface="宋体" charset="-122"/>
              </a:rPr>
              <a:t> is its </a:t>
            </a:r>
            <a:r>
              <a:rPr lang="en-US" altLang="zh-CN" sz="2500" i="1">
                <a:ea typeface="宋体" charset="-122"/>
              </a:rPr>
              <a:t>bookish character</a:t>
            </a:r>
            <a:r>
              <a:rPr lang="en-US" altLang="zh-CN" sz="2500">
                <a:ea typeface="宋体" charset="-122"/>
              </a:rPr>
              <a:t>, which makes the layer more or less stable.</a:t>
            </a:r>
          </a:p>
          <a:p>
            <a:pPr>
              <a:lnSpc>
                <a:spcPct val="90000"/>
              </a:lnSpc>
            </a:pPr>
            <a:endParaRPr lang="en-US" altLang="zh-CN" sz="2500">
              <a:ea typeface="宋体" charset="-122"/>
            </a:endParaRPr>
          </a:p>
          <a:p>
            <a:pPr>
              <a:lnSpc>
                <a:spcPct val="90000"/>
              </a:lnSpc>
            </a:pPr>
            <a:r>
              <a:rPr lang="en-US" altLang="zh-CN" sz="2500">
                <a:ea typeface="宋体" charset="-122"/>
              </a:rPr>
              <a:t>The aspect of </a:t>
            </a:r>
            <a:r>
              <a:rPr lang="en-US" altLang="zh-CN" sz="2500" i="1" u="sng">
                <a:ea typeface="宋体" charset="-122"/>
              </a:rPr>
              <a:t>the</a:t>
            </a:r>
            <a:r>
              <a:rPr lang="en-US" altLang="zh-CN" sz="2500" u="sng">
                <a:ea typeface="宋体" charset="-122"/>
              </a:rPr>
              <a:t> </a:t>
            </a:r>
            <a:r>
              <a:rPr lang="en-US" altLang="zh-CN" sz="2500" i="1" u="sng">
                <a:ea typeface="宋体" charset="-122"/>
              </a:rPr>
              <a:t>colloquial layer</a:t>
            </a:r>
            <a:r>
              <a:rPr lang="en-US" altLang="zh-CN" sz="2500">
                <a:ea typeface="宋体" charset="-122"/>
              </a:rPr>
              <a:t> is its </a:t>
            </a:r>
            <a:r>
              <a:rPr lang="en-US" altLang="zh-CN" sz="2500" i="1">
                <a:ea typeface="宋体" charset="-122"/>
              </a:rPr>
              <a:t>lively spoken character</a:t>
            </a:r>
            <a:r>
              <a:rPr lang="en-US" altLang="zh-CN" sz="2500">
                <a:ea typeface="宋体" charset="-122"/>
              </a:rPr>
              <a:t>, which makes it unstable, fleeting.</a:t>
            </a:r>
          </a:p>
          <a:p>
            <a:pPr>
              <a:lnSpc>
                <a:spcPct val="90000"/>
              </a:lnSpc>
            </a:pPr>
            <a:endParaRPr lang="en-US" altLang="zh-CN" sz="2500">
              <a:ea typeface="宋体" charset="-122"/>
            </a:endParaRPr>
          </a:p>
          <a:p>
            <a:pPr>
              <a:lnSpc>
                <a:spcPct val="90000"/>
              </a:lnSpc>
            </a:pPr>
            <a:r>
              <a:rPr lang="en-US" altLang="zh-CN" sz="2500">
                <a:ea typeface="宋体" charset="-122"/>
              </a:rPr>
              <a:t>The aspect of </a:t>
            </a:r>
            <a:r>
              <a:rPr lang="en-US" altLang="zh-CN" sz="2500" i="1" u="sng">
                <a:ea typeface="宋体" charset="-122"/>
              </a:rPr>
              <a:t>the neutral layer</a:t>
            </a:r>
            <a:r>
              <a:rPr lang="en-US" altLang="zh-CN" sz="2500">
                <a:ea typeface="宋体" charset="-122"/>
              </a:rPr>
              <a:t> is its </a:t>
            </a:r>
            <a:r>
              <a:rPr lang="en-US" altLang="zh-CN" sz="2500" i="1">
                <a:ea typeface="宋体" charset="-122"/>
              </a:rPr>
              <a:t>universal character</a:t>
            </a:r>
            <a:r>
              <a:rPr lang="en-US" altLang="zh-CN" sz="2500">
                <a:ea typeface="宋体" charset="-122"/>
              </a:rPr>
              <a:t>. It can be employed in all styles of language and in all spheres of human activity. This makes the layer </a:t>
            </a:r>
            <a:r>
              <a:rPr lang="en-US" altLang="zh-CN" sz="2500" i="1">
                <a:ea typeface="宋体" charset="-122"/>
              </a:rPr>
              <a:t>the most stable of all</a:t>
            </a:r>
            <a:r>
              <a:rPr lang="en-US" altLang="zh-CN" sz="2500">
                <a:ea typeface="宋体" charset="-122"/>
              </a:rPr>
              <a:t>. </a:t>
            </a:r>
            <a:endParaRPr lang="ru-RU" sz="25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zh-CN" b="1">
                <a:ea typeface="宋体" charset="-122"/>
              </a:rPr>
              <a:t>The literary vocabulary</a:t>
            </a:r>
            <a:r>
              <a:rPr lang="en-US" altLang="zh-CN">
                <a:ea typeface="宋体" charset="-122"/>
              </a:rPr>
              <a:t> </a:t>
            </a:r>
            <a:endParaRPr lang="ru-RU"/>
          </a:p>
        </p:txBody>
      </p:sp>
      <p:sp>
        <p:nvSpPr>
          <p:cNvPr id="22531" name="Rectangle 3"/>
          <p:cNvSpPr>
            <a:spLocks noGrp="1" noChangeArrowheads="1"/>
          </p:cNvSpPr>
          <p:nvPr>
            <p:ph type="body" idx="1"/>
          </p:nvPr>
        </p:nvSpPr>
        <p:spPr/>
        <p:txBody>
          <a:bodyPr/>
          <a:lstStyle/>
          <a:p>
            <a:pPr marL="609600" indent="-609600"/>
            <a:r>
              <a:rPr lang="en-US" altLang="zh-CN">
                <a:ea typeface="宋体" charset="-122"/>
              </a:rPr>
              <a:t>common literary;</a:t>
            </a:r>
          </a:p>
          <a:p>
            <a:pPr marL="609600" indent="-609600"/>
            <a:r>
              <a:rPr lang="en-US" altLang="zh-CN">
                <a:ea typeface="宋体" charset="-122"/>
              </a:rPr>
              <a:t>terms and learned [′ lə:nid] words;</a:t>
            </a:r>
          </a:p>
          <a:p>
            <a:pPr marL="609600" indent="-609600"/>
            <a:r>
              <a:rPr lang="en-US" altLang="zh-CN">
                <a:ea typeface="宋体" charset="-122"/>
              </a:rPr>
              <a:t>poetic words;</a:t>
            </a:r>
          </a:p>
          <a:p>
            <a:pPr marL="609600" indent="-609600"/>
            <a:r>
              <a:rPr lang="en-US" altLang="zh-CN">
                <a:ea typeface="宋体" charset="-122"/>
              </a:rPr>
              <a:t>archaic words;</a:t>
            </a:r>
          </a:p>
          <a:p>
            <a:pPr marL="609600" indent="-609600"/>
            <a:r>
              <a:rPr lang="en-US" altLang="zh-CN">
                <a:ea typeface="宋体" charset="-122"/>
              </a:rPr>
              <a:t>barbarisms and foreign words; </a:t>
            </a:r>
          </a:p>
          <a:p>
            <a:pPr marL="609600" indent="-609600"/>
            <a:r>
              <a:rPr lang="en-US" altLang="zh-CN">
                <a:ea typeface="宋体" charset="-122"/>
              </a:rPr>
              <a:t>literary coinages and nonce-words.</a:t>
            </a:r>
            <a:endParaRPr lang="ru-RU" altLang="zh-CN"/>
          </a:p>
          <a:p>
            <a:pPr marL="609600" indent="-609600"/>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The Object of Stylistics</a:t>
            </a:r>
            <a:endParaRPr lang="ru-RU"/>
          </a:p>
        </p:txBody>
      </p:sp>
      <p:sp>
        <p:nvSpPr>
          <p:cNvPr id="3075" name="Rectangle 3"/>
          <p:cNvSpPr>
            <a:spLocks noGrp="1" noChangeArrowheads="1"/>
          </p:cNvSpPr>
          <p:nvPr>
            <p:ph type="body" idx="1"/>
          </p:nvPr>
        </p:nvSpPr>
        <p:spPr/>
        <p:txBody>
          <a:bodyPr/>
          <a:lstStyle/>
          <a:p>
            <a:pPr algn="ctr">
              <a:lnSpc>
                <a:spcPct val="90000"/>
              </a:lnSpc>
              <a:buFontTx/>
              <a:buNone/>
            </a:pPr>
            <a:r>
              <a:rPr lang="en-US" sz="2800"/>
              <a:t>The </a:t>
            </a:r>
            <a:r>
              <a:rPr lang="en-US" sz="2800" i="1"/>
              <a:t>object</a:t>
            </a:r>
            <a:r>
              <a:rPr lang="en-US" sz="2800"/>
              <a:t> of stylistics is language because stylistics is a branch of linguistics.</a:t>
            </a:r>
          </a:p>
          <a:p>
            <a:pPr algn="ctr">
              <a:lnSpc>
                <a:spcPct val="90000"/>
              </a:lnSpc>
              <a:buFontTx/>
              <a:buNone/>
            </a:pPr>
            <a:endParaRPr lang="en-US" sz="2800"/>
          </a:p>
          <a:p>
            <a:pPr algn="ctr">
              <a:lnSpc>
                <a:spcPct val="90000"/>
              </a:lnSpc>
              <a:buFontTx/>
              <a:buNone/>
            </a:pPr>
            <a:r>
              <a:rPr lang="en-US" sz="2800"/>
              <a:t>Stylistic is a branch of linguistics, the subject of which is the study of language styles (their aims, structure, characteristic features the effect they produce). </a:t>
            </a:r>
          </a:p>
          <a:p>
            <a:pPr algn="ctr">
              <a:lnSpc>
                <a:spcPct val="90000"/>
              </a:lnSpc>
              <a:buFontTx/>
              <a:buNone/>
            </a:pPr>
            <a:endParaRPr lang="en-US" sz="2800"/>
          </a:p>
          <a:p>
            <a:pPr algn="ctr">
              <a:lnSpc>
                <a:spcPct val="90000"/>
              </a:lnSpc>
              <a:buFontTx/>
              <a:buNone/>
            </a:pPr>
            <a:r>
              <a:rPr lang="en-US" sz="2800"/>
              <a:t>The </a:t>
            </a:r>
            <a:r>
              <a:rPr lang="en-US" sz="2800" u="sng"/>
              <a:t>norm</a:t>
            </a:r>
            <a:r>
              <a:rPr lang="en-US" sz="2800"/>
              <a:t> should be regarded as the invariant of the phonemic, morphological, lexical and syntactical patterns circulating in language-in-action at a given period of time.</a:t>
            </a:r>
            <a:endParaRPr lang="ru-RU" sz="2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zh-CN" b="1">
                <a:ea typeface="宋体" charset="-122"/>
              </a:rPr>
              <a:t>The colloquial</a:t>
            </a:r>
            <a:r>
              <a:rPr lang="en-US" altLang="zh-CN">
                <a:ea typeface="宋体" charset="-122"/>
              </a:rPr>
              <a:t> </a:t>
            </a:r>
            <a:r>
              <a:rPr lang="en-US" altLang="zh-CN" b="1">
                <a:ea typeface="宋体" charset="-122"/>
              </a:rPr>
              <a:t>vocabulary</a:t>
            </a:r>
            <a:r>
              <a:rPr lang="en-US" altLang="zh-CN">
                <a:ea typeface="宋体" charset="-122"/>
              </a:rPr>
              <a:t> </a:t>
            </a:r>
            <a:endParaRPr lang="ru-RU"/>
          </a:p>
        </p:txBody>
      </p:sp>
      <p:sp>
        <p:nvSpPr>
          <p:cNvPr id="23555" name="Rectangle 3"/>
          <p:cNvSpPr>
            <a:spLocks noGrp="1" noChangeArrowheads="1"/>
          </p:cNvSpPr>
          <p:nvPr>
            <p:ph type="body" idx="1"/>
          </p:nvPr>
        </p:nvSpPr>
        <p:spPr>
          <a:xfrm>
            <a:off x="457200" y="1600200"/>
            <a:ext cx="8229600" cy="4997450"/>
          </a:xfrm>
        </p:spPr>
        <p:txBody>
          <a:bodyPr/>
          <a:lstStyle/>
          <a:p>
            <a:pPr marL="609600" indent="-609600">
              <a:lnSpc>
                <a:spcPct val="80000"/>
              </a:lnSpc>
            </a:pPr>
            <a:r>
              <a:rPr lang="en-US" altLang="zh-CN" sz="2800">
                <a:ea typeface="宋体" charset="-122"/>
              </a:rPr>
              <a:t>common colloquial words;</a:t>
            </a:r>
          </a:p>
          <a:p>
            <a:pPr marL="609600" indent="-609600">
              <a:lnSpc>
                <a:spcPct val="80000"/>
              </a:lnSpc>
            </a:pPr>
            <a:r>
              <a:rPr lang="en-US" altLang="zh-CN" sz="2800">
                <a:ea typeface="宋体" charset="-122"/>
              </a:rPr>
              <a:t>slang;</a:t>
            </a:r>
          </a:p>
          <a:p>
            <a:pPr marL="609600" indent="-609600">
              <a:lnSpc>
                <a:spcPct val="80000"/>
              </a:lnSpc>
            </a:pPr>
            <a:r>
              <a:rPr lang="en-US" altLang="zh-CN" sz="2800">
                <a:ea typeface="宋体" charset="-122"/>
              </a:rPr>
              <a:t>jargonisms;</a:t>
            </a:r>
          </a:p>
          <a:p>
            <a:pPr marL="609600" indent="-609600">
              <a:lnSpc>
                <a:spcPct val="80000"/>
              </a:lnSpc>
            </a:pPr>
            <a:r>
              <a:rPr lang="en-US" altLang="zh-CN" sz="2800">
                <a:ea typeface="宋体" charset="-122"/>
              </a:rPr>
              <a:t>professionalisms;</a:t>
            </a:r>
          </a:p>
          <a:p>
            <a:pPr marL="609600" indent="-609600">
              <a:lnSpc>
                <a:spcPct val="80000"/>
              </a:lnSpc>
            </a:pPr>
            <a:r>
              <a:rPr lang="en-US" altLang="zh-CN" sz="2800">
                <a:ea typeface="宋体" charset="-122"/>
              </a:rPr>
              <a:t>dialectal words;</a:t>
            </a:r>
          </a:p>
          <a:p>
            <a:pPr marL="609600" indent="-609600">
              <a:lnSpc>
                <a:spcPct val="80000"/>
              </a:lnSpc>
            </a:pPr>
            <a:r>
              <a:rPr lang="en-US" altLang="zh-CN" sz="2800">
                <a:ea typeface="宋体" charset="-122"/>
              </a:rPr>
              <a:t>vulgar words; </a:t>
            </a:r>
            <a:endParaRPr lang="ru-RU" altLang="zh-CN" sz="2800"/>
          </a:p>
          <a:p>
            <a:pPr marL="609600" indent="-609600">
              <a:lnSpc>
                <a:spcPct val="80000"/>
              </a:lnSpc>
            </a:pPr>
            <a:r>
              <a:rPr lang="en-US" altLang="zh-CN" sz="2800">
                <a:ea typeface="宋体" charset="-122"/>
              </a:rPr>
              <a:t>colloquial coinages</a:t>
            </a:r>
            <a:r>
              <a:rPr lang="ru-RU" altLang="zh-CN" sz="2800"/>
              <a:t> </a:t>
            </a:r>
            <a:endParaRPr lang="en-US" altLang="zh-CN" sz="2800">
              <a:ea typeface="宋体" charset="-122"/>
            </a:endParaRPr>
          </a:p>
          <a:p>
            <a:pPr marL="609600" indent="-609600">
              <a:lnSpc>
                <a:spcPct val="80000"/>
              </a:lnSpc>
            </a:pPr>
            <a:endParaRPr lang="en-US" altLang="zh-CN" sz="2800">
              <a:ea typeface="宋体" charset="-122"/>
            </a:endParaRPr>
          </a:p>
          <a:p>
            <a:pPr marL="609600" indent="-609600">
              <a:lnSpc>
                <a:spcPct val="80000"/>
              </a:lnSpc>
              <a:buFontTx/>
              <a:buNone/>
            </a:pPr>
            <a:r>
              <a:rPr lang="en-US" altLang="zh-CN" sz="2800">
                <a:ea typeface="宋体" charset="-122"/>
              </a:rPr>
              <a:t>The common literary, neutral and common colloquial words are grouped under the term </a:t>
            </a:r>
            <a:r>
              <a:rPr lang="en-US" altLang="zh-CN" sz="2800" u="sng">
                <a:ea typeface="宋体" charset="-122"/>
              </a:rPr>
              <a:t>Standard English Vocabulary</a:t>
            </a:r>
            <a:r>
              <a:rPr lang="en-US" altLang="zh-CN" sz="2800">
                <a:ea typeface="宋体" charset="-122"/>
              </a:rPr>
              <a:t>.</a:t>
            </a:r>
            <a:endParaRPr lang="ru-RU" sz="2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Picture 4"/>
          <p:cNvPicPr>
            <a:picLocks noChangeAspect="1" noChangeArrowheads="1"/>
          </p:cNvPicPr>
          <p:nvPr/>
        </p:nvPicPr>
        <p:blipFill>
          <a:blip r:embed="rId2"/>
          <a:srcRect/>
          <a:stretch>
            <a:fillRect/>
          </a:stretch>
        </p:blipFill>
        <p:spPr bwMode="auto">
          <a:xfrm>
            <a:off x="1600200" y="0"/>
            <a:ext cx="6067425" cy="69103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25" name="Group 25"/>
          <p:cNvGraphicFramePr>
            <a:graphicFrameLocks noGrp="1"/>
          </p:cNvGraphicFramePr>
          <p:nvPr>
            <p:ph idx="1"/>
          </p:nvPr>
        </p:nvGraphicFramePr>
        <p:xfrm>
          <a:off x="323850" y="455613"/>
          <a:ext cx="8362950" cy="5853112"/>
        </p:xfrm>
        <a:graphic>
          <a:graphicData uri="http://schemas.openxmlformats.org/drawingml/2006/table">
            <a:tbl>
              <a:tblPr/>
              <a:tblGrid>
                <a:gridCol w="2787650"/>
                <a:gridCol w="2857500"/>
                <a:gridCol w="2717800"/>
              </a:tblGrid>
              <a:tr h="1081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Colloquial</a:t>
                      </a:r>
                      <a:endParaRPr kumimoji="0" lang="ru-RU" sz="3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Neutral</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Literary</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72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kid</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daddy</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get out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go on</a:t>
                      </a:r>
                      <a:endParaRPr kumimoji="0" lang="ru-RU" sz="3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child</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father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go away</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continue</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infant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parent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retire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6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0" i="0" u="none" strike="noStrike" cap="none" normalizeH="0" baseline="0" smtClean="0">
                          <a:ln>
                            <a:noFill/>
                          </a:ln>
                          <a:solidFill>
                            <a:schemeClr val="tx1"/>
                          </a:solidFill>
                          <a:effectLst/>
                          <a:latin typeface="Arial" charset="0"/>
                        </a:rPr>
                        <a:t>proceed</a:t>
                      </a:r>
                      <a:endParaRPr kumimoji="0" lang="ru-RU" sz="3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2800">
                <a:solidFill>
                  <a:srgbClr val="0000CC"/>
                </a:solidFill>
              </a:rPr>
              <a:t>Theme 4</a:t>
            </a:r>
            <a:br>
              <a:rPr lang="en-US" sz="2800">
                <a:solidFill>
                  <a:srgbClr val="0000CC"/>
                </a:solidFill>
              </a:rPr>
            </a:br>
            <a:r>
              <a:rPr lang="en-US" sz="2800">
                <a:solidFill>
                  <a:srgbClr val="0000CC"/>
                </a:solidFill>
              </a:rPr>
              <a:t>Semasiological Expressive Means and Stylistic Devices of the English Language</a:t>
            </a:r>
            <a:endParaRPr lang="ru-RU" sz="2800">
              <a:solidFill>
                <a:srgbClr val="0000CC"/>
              </a:solidFill>
            </a:endParaRPr>
          </a:p>
        </p:txBody>
      </p:sp>
      <p:sp>
        <p:nvSpPr>
          <p:cNvPr id="27651" name="Rectangle 3"/>
          <p:cNvSpPr>
            <a:spLocks noGrp="1" noChangeArrowheads="1"/>
          </p:cNvSpPr>
          <p:nvPr>
            <p:ph type="body" idx="1"/>
          </p:nvPr>
        </p:nvSpPr>
        <p:spPr/>
        <p:txBody>
          <a:bodyPr/>
          <a:lstStyle/>
          <a:p>
            <a:pPr marL="609600" indent="-609600" algn="ctr">
              <a:buFontTx/>
              <a:buNone/>
            </a:pPr>
            <a:r>
              <a:rPr lang="en-US"/>
              <a:t>Plan</a:t>
            </a:r>
          </a:p>
          <a:p>
            <a:pPr marL="609600" indent="-609600" algn="ctr">
              <a:buFontTx/>
              <a:buAutoNum type="arabicPeriod"/>
            </a:pPr>
            <a:endParaRPr lang="en-US"/>
          </a:p>
          <a:p>
            <a:pPr marL="609600" indent="-609600" algn="ctr">
              <a:buFontTx/>
              <a:buAutoNum type="arabicPeriod"/>
            </a:pPr>
            <a:r>
              <a:rPr lang="en-US"/>
              <a:t>Semasiological Expressive Means of the English Language.</a:t>
            </a:r>
          </a:p>
          <a:p>
            <a:pPr marL="609600" indent="-609600" algn="ctr">
              <a:buFontTx/>
              <a:buAutoNum type="arabicPeriod"/>
            </a:pPr>
            <a:endParaRPr lang="en-US"/>
          </a:p>
          <a:p>
            <a:pPr marL="609600" indent="-609600" algn="ctr">
              <a:buFontTx/>
              <a:buAutoNum type="arabicPeriod"/>
            </a:pPr>
            <a:r>
              <a:rPr lang="en-US"/>
              <a:t>Semasiological Stylistic Devices of the English Language.</a:t>
            </a:r>
          </a:p>
          <a:p>
            <a:pPr marL="609600" indent="-609600">
              <a:buFontTx/>
              <a:buAutoNum type="arabicPeriod"/>
            </a:pPr>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57200" y="260350"/>
            <a:ext cx="8229600" cy="6337300"/>
          </a:xfrm>
        </p:spPr>
        <p:txBody>
          <a:bodyPr/>
          <a:lstStyle/>
          <a:p>
            <a:pPr>
              <a:lnSpc>
                <a:spcPct val="90000"/>
              </a:lnSpc>
            </a:pPr>
            <a:r>
              <a:rPr lang="en-US" altLang="zh-CN" sz="2800" b="1">
                <a:ea typeface="宋体" charset="-122"/>
              </a:rPr>
              <a:t> Semasiology </a:t>
            </a:r>
            <a:r>
              <a:rPr lang="en-US" altLang="zh-CN" sz="2800">
                <a:ea typeface="宋体" charset="-122"/>
              </a:rPr>
              <a:t> (from Gr . semasia - "signification") deals not with every kind of linguistic meaning only. </a:t>
            </a:r>
          </a:p>
          <a:p>
            <a:pPr>
              <a:lnSpc>
                <a:spcPct val="90000"/>
              </a:lnSpc>
            </a:pPr>
            <a:endParaRPr lang="en-US" altLang="zh-CN" sz="2800">
              <a:ea typeface="宋体" charset="-122"/>
            </a:endParaRPr>
          </a:p>
          <a:p>
            <a:pPr>
              <a:lnSpc>
                <a:spcPct val="90000"/>
              </a:lnSpc>
            </a:pPr>
            <a:r>
              <a:rPr lang="en-US" altLang="zh-CN" sz="2800">
                <a:ea typeface="宋体" charset="-122"/>
              </a:rPr>
              <a:t>The subject of  stylistic semasiology is not the basic meaning of a linguistic unit as such but its additional meaning which appears in two cases:</a:t>
            </a:r>
          </a:p>
          <a:p>
            <a:pPr>
              <a:lnSpc>
                <a:spcPct val="90000"/>
              </a:lnSpc>
              <a:buFontTx/>
              <a:buNone/>
            </a:pPr>
            <a:r>
              <a:rPr lang="en-US" altLang="zh-CN" sz="2800">
                <a:ea typeface="宋体" charset="-122"/>
              </a:rPr>
              <a:t> </a:t>
            </a:r>
          </a:p>
          <a:p>
            <a:pPr>
              <a:lnSpc>
                <a:spcPct val="90000"/>
              </a:lnSpc>
              <a:buFontTx/>
              <a:buNone/>
            </a:pPr>
            <a:r>
              <a:rPr lang="en-US" altLang="zh-CN" sz="2800">
                <a:ea typeface="宋体" charset="-122"/>
              </a:rPr>
              <a:t>1) in case of unusual denotative reference of words, word-combinations, utterances, texts; </a:t>
            </a:r>
          </a:p>
          <a:p>
            <a:pPr>
              <a:lnSpc>
                <a:spcPct val="90000"/>
              </a:lnSpc>
              <a:buFontTx/>
              <a:buNone/>
            </a:pPr>
            <a:r>
              <a:rPr lang="en-US" altLang="zh-CN" sz="2800">
                <a:ea typeface="宋体" charset="-122"/>
              </a:rPr>
              <a:t>2) in case of unusual distribution of the meaning expressed by these units </a:t>
            </a:r>
          </a:p>
          <a:p>
            <a:pPr>
              <a:lnSpc>
                <a:spcPct val="90000"/>
              </a:lnSpc>
            </a:pPr>
            <a:endParaRPr lang="en-US" altLang="zh-CN" sz="2800">
              <a:ea typeface="宋体" charset="-122"/>
            </a:endParaRPr>
          </a:p>
          <a:p>
            <a:pPr>
              <a:lnSpc>
                <a:spcPct val="90000"/>
              </a:lnSpc>
              <a:buFontTx/>
              <a:buNone/>
            </a:pPr>
            <a:r>
              <a:rPr lang="en-US" altLang="zh-CN" sz="2800">
                <a:ea typeface="宋体" charset="-122"/>
              </a:rPr>
              <a:t>In stylistic semasiology we distinguish EM and SD. </a:t>
            </a:r>
            <a:endParaRPr lang="ru-RU"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718" name="Group 22"/>
          <p:cNvGrpSpPr>
            <a:grpSpLocks/>
          </p:cNvGrpSpPr>
          <p:nvPr/>
        </p:nvGrpSpPr>
        <p:grpSpPr bwMode="auto">
          <a:xfrm>
            <a:off x="684213" y="765175"/>
            <a:ext cx="8159750" cy="4953000"/>
            <a:chOff x="431" y="482"/>
            <a:chExt cx="5140" cy="3120"/>
          </a:xfrm>
        </p:grpSpPr>
        <p:sp>
          <p:nvSpPr>
            <p:cNvPr id="29701" name="Text Box 5"/>
            <p:cNvSpPr txBox="1">
              <a:spLocks noChangeArrowheads="1"/>
            </p:cNvSpPr>
            <p:nvPr/>
          </p:nvSpPr>
          <p:spPr bwMode="auto">
            <a:xfrm>
              <a:off x="1942" y="482"/>
              <a:ext cx="1914" cy="624"/>
            </a:xfrm>
            <a:prstGeom prst="rect">
              <a:avLst/>
            </a:prstGeom>
            <a:solidFill>
              <a:srgbClr val="FFFFFF"/>
            </a:solidFill>
            <a:ln w="9525">
              <a:solidFill>
                <a:srgbClr val="000000"/>
              </a:solidFill>
              <a:miter lim="800000"/>
              <a:headEnd/>
              <a:tailEnd/>
            </a:ln>
          </p:spPr>
          <p:txBody>
            <a:bodyPr/>
            <a:lstStyle/>
            <a:p>
              <a:pPr algn="ctr"/>
              <a:r>
                <a:rPr lang="en-US">
                  <a:latin typeface="Times New Roman" pitchFamily="18" charset="0"/>
                </a:rPr>
                <a:t>FIGURES OF SUBSTITUTION</a:t>
              </a:r>
              <a:endParaRPr lang="ru-RU"/>
            </a:p>
          </p:txBody>
        </p:sp>
        <p:sp>
          <p:nvSpPr>
            <p:cNvPr id="29702" name="Text Box 6"/>
            <p:cNvSpPr txBox="1">
              <a:spLocks noChangeArrowheads="1"/>
            </p:cNvSpPr>
            <p:nvPr/>
          </p:nvSpPr>
          <p:spPr bwMode="auto">
            <a:xfrm>
              <a:off x="431" y="2198"/>
              <a:ext cx="806" cy="46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Hyperbole</a:t>
              </a:r>
              <a:endParaRPr lang="ru-RU" sz="2000"/>
            </a:p>
          </p:txBody>
        </p:sp>
        <p:sp>
          <p:nvSpPr>
            <p:cNvPr id="29703" name="Text Box 7"/>
            <p:cNvSpPr txBox="1">
              <a:spLocks noChangeArrowheads="1"/>
            </p:cNvSpPr>
            <p:nvPr/>
          </p:nvSpPr>
          <p:spPr bwMode="auto">
            <a:xfrm>
              <a:off x="1438" y="2198"/>
              <a:ext cx="806" cy="468"/>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Meiosis</a:t>
              </a:r>
            </a:p>
            <a:p>
              <a:endParaRPr lang="ru-RU" sz="1800"/>
            </a:p>
          </p:txBody>
        </p:sp>
        <p:sp>
          <p:nvSpPr>
            <p:cNvPr id="29704" name="Text Box 8"/>
            <p:cNvSpPr txBox="1">
              <a:spLocks noChangeArrowheads="1"/>
            </p:cNvSpPr>
            <p:nvPr/>
          </p:nvSpPr>
          <p:spPr bwMode="auto">
            <a:xfrm>
              <a:off x="834" y="1418"/>
              <a:ext cx="1310" cy="46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quantity</a:t>
              </a:r>
              <a:endParaRPr lang="ru-RU" sz="2000"/>
            </a:p>
          </p:txBody>
        </p:sp>
        <p:sp>
          <p:nvSpPr>
            <p:cNvPr id="29705" name="Text Box 9"/>
            <p:cNvSpPr txBox="1">
              <a:spLocks noChangeArrowheads="1"/>
            </p:cNvSpPr>
            <p:nvPr/>
          </p:nvSpPr>
          <p:spPr bwMode="auto">
            <a:xfrm>
              <a:off x="1438" y="2978"/>
              <a:ext cx="806" cy="468"/>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Litotes</a:t>
              </a:r>
              <a:endParaRPr lang="ru-RU" sz="2400"/>
            </a:p>
          </p:txBody>
        </p:sp>
        <p:sp>
          <p:nvSpPr>
            <p:cNvPr id="29706" name="Text Box 10"/>
            <p:cNvSpPr txBox="1">
              <a:spLocks noChangeArrowheads="1"/>
            </p:cNvSpPr>
            <p:nvPr/>
          </p:nvSpPr>
          <p:spPr bwMode="auto">
            <a:xfrm>
              <a:off x="3453" y="1418"/>
              <a:ext cx="1512" cy="46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qualification</a:t>
              </a:r>
              <a:endParaRPr lang="ru-RU" sz="2000"/>
            </a:p>
          </p:txBody>
        </p:sp>
        <p:sp>
          <p:nvSpPr>
            <p:cNvPr id="29707" name="Text Box 11"/>
            <p:cNvSpPr txBox="1">
              <a:spLocks noChangeArrowheads="1"/>
            </p:cNvSpPr>
            <p:nvPr/>
          </p:nvSpPr>
          <p:spPr bwMode="auto">
            <a:xfrm>
              <a:off x="2647" y="2198"/>
              <a:ext cx="907" cy="109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Metonymy</a:t>
              </a:r>
            </a:p>
            <a:p>
              <a:pPr algn="ctr"/>
              <a:r>
                <a:rPr lang="en-US" sz="2000">
                  <a:latin typeface="Times New Roman" pitchFamily="18" charset="0"/>
                </a:rPr>
                <a:t>Synecdoche</a:t>
              </a:r>
            </a:p>
            <a:p>
              <a:pPr algn="ctr"/>
              <a:r>
                <a:rPr lang="en-US" sz="2000">
                  <a:latin typeface="Times New Roman" pitchFamily="18" charset="0"/>
                </a:rPr>
                <a:t>Periphrasis</a:t>
              </a:r>
            </a:p>
            <a:p>
              <a:pPr algn="ctr"/>
              <a:r>
                <a:rPr lang="en-US" sz="2000">
                  <a:latin typeface="Times New Roman" pitchFamily="18" charset="0"/>
                </a:rPr>
                <a:t>Euphemism</a:t>
              </a:r>
              <a:endParaRPr lang="ru-RU" sz="2000"/>
            </a:p>
          </p:txBody>
        </p:sp>
        <p:sp>
          <p:nvSpPr>
            <p:cNvPr id="29708" name="Text Box 12"/>
            <p:cNvSpPr txBox="1">
              <a:spLocks noChangeArrowheads="1"/>
            </p:cNvSpPr>
            <p:nvPr/>
          </p:nvSpPr>
          <p:spPr bwMode="auto">
            <a:xfrm>
              <a:off x="3655" y="2198"/>
              <a:ext cx="1221" cy="1404"/>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Metaphor</a:t>
              </a:r>
            </a:p>
            <a:p>
              <a:pPr algn="ctr"/>
              <a:r>
                <a:rPr lang="en-US" sz="2000">
                  <a:latin typeface="Times New Roman" pitchFamily="18" charset="0"/>
                </a:rPr>
                <a:t>Antonomasia</a:t>
              </a:r>
            </a:p>
            <a:p>
              <a:pPr algn="ctr"/>
              <a:r>
                <a:rPr lang="en-US" sz="2000">
                  <a:latin typeface="Times New Roman" pitchFamily="18" charset="0"/>
                </a:rPr>
                <a:t>Personification</a:t>
              </a:r>
            </a:p>
            <a:p>
              <a:pPr algn="ctr"/>
              <a:r>
                <a:rPr lang="en-US" sz="2000">
                  <a:latin typeface="Times New Roman" pitchFamily="18" charset="0"/>
                </a:rPr>
                <a:t>Allegory</a:t>
              </a:r>
            </a:p>
            <a:p>
              <a:pPr algn="ctr"/>
              <a:r>
                <a:rPr lang="en-US" sz="2000">
                  <a:latin typeface="Times New Roman" pitchFamily="18" charset="0"/>
                </a:rPr>
                <a:t>Epithet</a:t>
              </a:r>
              <a:endParaRPr lang="ru-RU" sz="2000"/>
            </a:p>
          </p:txBody>
        </p:sp>
        <p:sp>
          <p:nvSpPr>
            <p:cNvPr id="29709" name="Text Box 13"/>
            <p:cNvSpPr txBox="1">
              <a:spLocks noChangeArrowheads="1"/>
            </p:cNvSpPr>
            <p:nvPr/>
          </p:nvSpPr>
          <p:spPr bwMode="auto">
            <a:xfrm>
              <a:off x="4967" y="2205"/>
              <a:ext cx="604" cy="468"/>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Irony</a:t>
              </a:r>
              <a:endParaRPr lang="ru-RU" sz="2400"/>
            </a:p>
          </p:txBody>
        </p:sp>
        <p:sp>
          <p:nvSpPr>
            <p:cNvPr id="29710" name="Line 14"/>
            <p:cNvSpPr>
              <a:spLocks noChangeShapeType="1"/>
            </p:cNvSpPr>
            <p:nvPr/>
          </p:nvSpPr>
          <p:spPr bwMode="auto">
            <a:xfrm flipH="1">
              <a:off x="1539" y="1106"/>
              <a:ext cx="1411" cy="312"/>
            </a:xfrm>
            <a:prstGeom prst="line">
              <a:avLst/>
            </a:prstGeom>
            <a:noFill/>
            <a:ln w="9525">
              <a:solidFill>
                <a:srgbClr val="000000"/>
              </a:solidFill>
              <a:round/>
              <a:headEnd/>
              <a:tailEnd type="triangle" w="med" len="med"/>
            </a:ln>
          </p:spPr>
          <p:txBody>
            <a:bodyPr/>
            <a:lstStyle/>
            <a:p>
              <a:endParaRPr lang="ru-RU"/>
            </a:p>
          </p:txBody>
        </p:sp>
        <p:sp>
          <p:nvSpPr>
            <p:cNvPr id="29711" name="Line 15"/>
            <p:cNvSpPr>
              <a:spLocks noChangeShapeType="1"/>
            </p:cNvSpPr>
            <p:nvPr/>
          </p:nvSpPr>
          <p:spPr bwMode="auto">
            <a:xfrm>
              <a:off x="2950" y="1106"/>
              <a:ext cx="1209" cy="312"/>
            </a:xfrm>
            <a:prstGeom prst="line">
              <a:avLst/>
            </a:prstGeom>
            <a:noFill/>
            <a:ln w="9525">
              <a:solidFill>
                <a:srgbClr val="000000"/>
              </a:solidFill>
              <a:round/>
              <a:headEnd/>
              <a:tailEnd type="triangle" w="med" len="med"/>
            </a:ln>
          </p:spPr>
          <p:txBody>
            <a:bodyPr/>
            <a:lstStyle/>
            <a:p>
              <a:endParaRPr lang="ru-RU"/>
            </a:p>
          </p:txBody>
        </p:sp>
        <p:sp>
          <p:nvSpPr>
            <p:cNvPr id="29712" name="Line 16"/>
            <p:cNvSpPr>
              <a:spLocks noChangeShapeType="1"/>
            </p:cNvSpPr>
            <p:nvPr/>
          </p:nvSpPr>
          <p:spPr bwMode="auto">
            <a:xfrm flipH="1">
              <a:off x="1035" y="1886"/>
              <a:ext cx="303" cy="312"/>
            </a:xfrm>
            <a:prstGeom prst="line">
              <a:avLst/>
            </a:prstGeom>
            <a:noFill/>
            <a:ln w="9525">
              <a:solidFill>
                <a:srgbClr val="000000"/>
              </a:solidFill>
              <a:round/>
              <a:headEnd/>
              <a:tailEnd type="triangle" w="med" len="med"/>
            </a:ln>
          </p:spPr>
          <p:txBody>
            <a:bodyPr/>
            <a:lstStyle/>
            <a:p>
              <a:endParaRPr lang="ru-RU"/>
            </a:p>
          </p:txBody>
        </p:sp>
        <p:sp>
          <p:nvSpPr>
            <p:cNvPr id="29713" name="Line 17"/>
            <p:cNvSpPr>
              <a:spLocks noChangeShapeType="1"/>
            </p:cNvSpPr>
            <p:nvPr/>
          </p:nvSpPr>
          <p:spPr bwMode="auto">
            <a:xfrm>
              <a:off x="1338" y="1886"/>
              <a:ext cx="403" cy="312"/>
            </a:xfrm>
            <a:prstGeom prst="line">
              <a:avLst/>
            </a:prstGeom>
            <a:noFill/>
            <a:ln w="9525">
              <a:solidFill>
                <a:srgbClr val="000000"/>
              </a:solidFill>
              <a:round/>
              <a:headEnd/>
              <a:tailEnd type="triangle" w="med" len="med"/>
            </a:ln>
          </p:spPr>
          <p:txBody>
            <a:bodyPr/>
            <a:lstStyle/>
            <a:p>
              <a:endParaRPr lang="ru-RU"/>
            </a:p>
          </p:txBody>
        </p:sp>
        <p:sp>
          <p:nvSpPr>
            <p:cNvPr id="29714" name="Line 18"/>
            <p:cNvSpPr>
              <a:spLocks noChangeShapeType="1"/>
            </p:cNvSpPr>
            <p:nvPr/>
          </p:nvSpPr>
          <p:spPr bwMode="auto">
            <a:xfrm>
              <a:off x="1841" y="2666"/>
              <a:ext cx="0" cy="312"/>
            </a:xfrm>
            <a:prstGeom prst="line">
              <a:avLst/>
            </a:prstGeom>
            <a:noFill/>
            <a:ln w="9525">
              <a:solidFill>
                <a:srgbClr val="000000"/>
              </a:solidFill>
              <a:round/>
              <a:headEnd/>
              <a:tailEnd type="triangle" w="med" len="med"/>
            </a:ln>
          </p:spPr>
          <p:txBody>
            <a:bodyPr/>
            <a:lstStyle/>
            <a:p>
              <a:endParaRPr lang="ru-RU"/>
            </a:p>
          </p:txBody>
        </p:sp>
        <p:sp>
          <p:nvSpPr>
            <p:cNvPr id="29715" name="Line 19"/>
            <p:cNvSpPr>
              <a:spLocks noChangeShapeType="1"/>
            </p:cNvSpPr>
            <p:nvPr/>
          </p:nvSpPr>
          <p:spPr bwMode="auto">
            <a:xfrm>
              <a:off x="4159" y="1886"/>
              <a:ext cx="0" cy="312"/>
            </a:xfrm>
            <a:prstGeom prst="line">
              <a:avLst/>
            </a:prstGeom>
            <a:noFill/>
            <a:ln w="9525">
              <a:solidFill>
                <a:srgbClr val="000000"/>
              </a:solidFill>
              <a:round/>
              <a:headEnd/>
              <a:tailEnd type="triangle" w="med" len="med"/>
            </a:ln>
          </p:spPr>
          <p:txBody>
            <a:bodyPr/>
            <a:lstStyle/>
            <a:p>
              <a:endParaRPr lang="ru-RU"/>
            </a:p>
          </p:txBody>
        </p:sp>
        <p:sp>
          <p:nvSpPr>
            <p:cNvPr id="29716" name="Line 20"/>
            <p:cNvSpPr>
              <a:spLocks noChangeShapeType="1"/>
            </p:cNvSpPr>
            <p:nvPr/>
          </p:nvSpPr>
          <p:spPr bwMode="auto">
            <a:xfrm flipH="1">
              <a:off x="3252" y="1886"/>
              <a:ext cx="907" cy="312"/>
            </a:xfrm>
            <a:prstGeom prst="line">
              <a:avLst/>
            </a:prstGeom>
            <a:noFill/>
            <a:ln w="9525">
              <a:solidFill>
                <a:srgbClr val="000000"/>
              </a:solidFill>
              <a:round/>
              <a:headEnd/>
              <a:tailEnd type="triangle" w="med" len="med"/>
            </a:ln>
          </p:spPr>
          <p:txBody>
            <a:bodyPr/>
            <a:lstStyle/>
            <a:p>
              <a:endParaRPr lang="ru-RU"/>
            </a:p>
          </p:txBody>
        </p:sp>
        <p:sp>
          <p:nvSpPr>
            <p:cNvPr id="29717" name="Line 21"/>
            <p:cNvSpPr>
              <a:spLocks noChangeShapeType="1"/>
            </p:cNvSpPr>
            <p:nvPr/>
          </p:nvSpPr>
          <p:spPr bwMode="auto">
            <a:xfrm>
              <a:off x="4159" y="1886"/>
              <a:ext cx="1007" cy="312"/>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HYPERBOLE</a:t>
            </a:r>
            <a:endParaRPr lang="ru-RU"/>
          </a:p>
        </p:txBody>
      </p:sp>
      <p:sp>
        <p:nvSpPr>
          <p:cNvPr id="30723" name="Rectangle 3"/>
          <p:cNvSpPr>
            <a:spLocks noGrp="1" noChangeArrowheads="1"/>
          </p:cNvSpPr>
          <p:nvPr>
            <p:ph type="body" idx="1"/>
          </p:nvPr>
        </p:nvSpPr>
        <p:spPr/>
        <p:txBody>
          <a:bodyPr/>
          <a:lstStyle/>
          <a:p>
            <a:pPr marL="609600" indent="-609600">
              <a:buFontTx/>
              <a:buNone/>
            </a:pPr>
            <a:r>
              <a:rPr lang="en-US"/>
              <a:t>The girls were dressed to kill.</a:t>
            </a:r>
          </a:p>
          <a:p>
            <a:pPr marL="609600" indent="-609600"/>
            <a:endParaRPr lang="en-US"/>
          </a:p>
          <a:p>
            <a:pPr marL="609600" indent="-609600"/>
            <a:endParaRPr lang="en-US"/>
          </a:p>
          <a:p>
            <a:pPr marL="609600" indent="-609600">
              <a:buFontTx/>
              <a:buNone/>
            </a:pPr>
            <a:r>
              <a:rPr lang="en-US"/>
              <a:t>I loved Ophelia; forty thousands brothers</a:t>
            </a:r>
          </a:p>
          <a:p>
            <a:pPr marL="609600" indent="-609600">
              <a:buFontTx/>
              <a:buNone/>
            </a:pPr>
            <a:r>
              <a:rPr lang="en-US"/>
              <a:t>Could not, with all their quantity of love</a:t>
            </a:r>
          </a:p>
          <a:p>
            <a:pPr marL="609600" indent="-609600">
              <a:buFontTx/>
              <a:buNone/>
            </a:pPr>
            <a:r>
              <a:rPr lang="en-US"/>
              <a:t>Make up my sum. </a:t>
            </a:r>
          </a:p>
          <a:p>
            <a:pPr marL="609600" indent="-609600">
              <a:buFontTx/>
              <a:buNone/>
            </a:pPr>
            <a:r>
              <a:rPr lang="en-US"/>
              <a:t>(W. Shakespeare. Hamlet) </a:t>
            </a:r>
            <a:endParaRPr lang="ru-R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Meiosis</a:t>
            </a:r>
            <a:endParaRPr lang="ru-RU"/>
          </a:p>
        </p:txBody>
      </p:sp>
      <p:sp>
        <p:nvSpPr>
          <p:cNvPr id="31747" name="Rectangle 3"/>
          <p:cNvSpPr>
            <a:spLocks noGrp="1" noChangeArrowheads="1"/>
          </p:cNvSpPr>
          <p:nvPr>
            <p:ph type="body" idx="1"/>
          </p:nvPr>
        </p:nvSpPr>
        <p:spPr/>
        <p:txBody>
          <a:bodyPr/>
          <a:lstStyle/>
          <a:p>
            <a:r>
              <a:rPr lang="en-US"/>
              <a:t>It cost me a pretty penny, I can tell you.</a:t>
            </a:r>
            <a:endParaRPr 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Litotes</a:t>
            </a:r>
            <a:endParaRPr lang="ru-RU"/>
          </a:p>
        </p:txBody>
      </p:sp>
      <p:sp>
        <p:nvSpPr>
          <p:cNvPr id="32771" name="Rectangle 3"/>
          <p:cNvSpPr>
            <a:spLocks noGrp="1" noChangeArrowheads="1"/>
          </p:cNvSpPr>
          <p:nvPr>
            <p:ph type="body" idx="1"/>
          </p:nvPr>
        </p:nvSpPr>
        <p:spPr/>
        <p:txBody>
          <a:bodyPr/>
          <a:lstStyle/>
          <a:p>
            <a:r>
              <a:rPr lang="en-US" altLang="zh-CN" i="1">
                <a:ea typeface="宋体" charset="-122"/>
              </a:rPr>
              <a:t>The decision was </a:t>
            </a:r>
            <a:r>
              <a:rPr lang="en-US" altLang="zh-CN" i="1" u="sng">
                <a:ea typeface="宋体" charset="-122"/>
              </a:rPr>
              <a:t>not unreasonable</a:t>
            </a:r>
            <a:r>
              <a:rPr lang="en-US" altLang="zh-CN" i="1">
                <a:ea typeface="宋体" charset="-122"/>
              </a:rPr>
              <a:t>.</a:t>
            </a:r>
          </a:p>
          <a:p>
            <a:endParaRPr lang="en-US" altLang="zh-CN" i="1">
              <a:ea typeface="宋体" charset="-122"/>
            </a:endParaRPr>
          </a:p>
          <a:p>
            <a:pPr>
              <a:buFontTx/>
              <a:buNone/>
            </a:pPr>
            <a:r>
              <a:rPr lang="en-US" altLang="zh-CN" i="1">
                <a:ea typeface="宋体" charset="-122"/>
              </a:rPr>
              <a:t> </a:t>
            </a:r>
          </a:p>
          <a:p>
            <a:r>
              <a:rPr lang="en-US" altLang="zh-CN" i="1">
                <a:ea typeface="宋体" charset="-122"/>
              </a:rPr>
              <a:t>The venture was </a:t>
            </a:r>
            <a:r>
              <a:rPr lang="en-US" altLang="zh-CN" i="1" u="sng">
                <a:ea typeface="宋体" charset="-122"/>
              </a:rPr>
              <a:t>not impossible</a:t>
            </a:r>
            <a:r>
              <a:rPr lang="en-US" altLang="zh-CN" i="1">
                <a:ea typeface="宋体" charset="-122"/>
              </a:rPr>
              <a:t>.</a:t>
            </a:r>
            <a:r>
              <a:rPr lang="en-US" altLang="zh-CN">
                <a:ea typeface="宋体" charset="-122"/>
              </a:rPr>
              <a:t> </a:t>
            </a:r>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zh-CN" b="1">
                <a:ea typeface="宋体" charset="-122"/>
              </a:rPr>
              <a:t>Metonymy</a:t>
            </a:r>
            <a:endParaRPr lang="ru-RU"/>
          </a:p>
        </p:txBody>
      </p:sp>
      <p:sp>
        <p:nvSpPr>
          <p:cNvPr id="33795" name="Rectangle 3"/>
          <p:cNvSpPr>
            <a:spLocks noGrp="1" noChangeArrowheads="1"/>
          </p:cNvSpPr>
          <p:nvPr>
            <p:ph type="body" idx="1"/>
          </p:nvPr>
        </p:nvSpPr>
        <p:spPr/>
        <p:txBody>
          <a:bodyPr/>
          <a:lstStyle/>
          <a:p>
            <a:r>
              <a:rPr lang="en-US" altLang="zh-CN">
                <a:ea typeface="宋体" charset="-122"/>
              </a:rPr>
              <a:t>…</a:t>
            </a:r>
            <a:r>
              <a:rPr lang="en-US" altLang="zh-CN" i="1">
                <a:ea typeface="宋体" charset="-122"/>
              </a:rPr>
              <a:t>then they came in. two of them, a man with long fair moustache and a silent dark man…Definitely</a:t>
            </a:r>
            <a:r>
              <a:rPr lang="en-US" altLang="zh-CN" i="1" u="sng">
                <a:ea typeface="宋体" charset="-122"/>
              </a:rPr>
              <a:t>, the moustache</a:t>
            </a:r>
            <a:r>
              <a:rPr lang="en-US" altLang="zh-CN" i="1">
                <a:ea typeface="宋体" charset="-122"/>
              </a:rPr>
              <a:t> and I had nothing in common</a:t>
            </a:r>
            <a:r>
              <a:rPr lang="en-US" altLang="zh-CN">
                <a:ea typeface="宋体" charset="-122"/>
              </a:rPr>
              <a:t> (Doris Lessing).</a:t>
            </a:r>
          </a:p>
          <a:p>
            <a:endParaRPr lang="en-US" altLang="zh-CN">
              <a:ea typeface="宋体" charset="-122"/>
            </a:endParaRPr>
          </a:p>
          <a:p>
            <a:r>
              <a:rPr lang="en-US" altLang="zh-CN" i="1" u="sng">
                <a:ea typeface="宋体" charset="-122"/>
              </a:rPr>
              <a:t>the roses</a:t>
            </a:r>
            <a:r>
              <a:rPr lang="en-US" altLang="zh-CN" i="1">
                <a:ea typeface="宋体" charset="-122"/>
              </a:rPr>
              <a:t> are blooming in her heart</a:t>
            </a:r>
            <a:r>
              <a:rPr lang="en-US" altLang="zh-CN">
                <a:ea typeface="宋体" charset="-122"/>
              </a:rPr>
              <a:t>.</a:t>
            </a: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t>Stylistic Means</a:t>
            </a:r>
            <a:endParaRPr lang="ru-RU"/>
          </a:p>
        </p:txBody>
      </p:sp>
      <p:sp>
        <p:nvSpPr>
          <p:cNvPr id="4099" name="Rectangle 3"/>
          <p:cNvSpPr>
            <a:spLocks noGrp="1" noChangeArrowheads="1"/>
          </p:cNvSpPr>
          <p:nvPr>
            <p:ph type="body" idx="1"/>
          </p:nvPr>
        </p:nvSpPr>
        <p:spPr/>
        <p:txBody>
          <a:bodyPr/>
          <a:lstStyle/>
          <a:p>
            <a:pPr>
              <a:lnSpc>
                <a:spcPct val="80000"/>
              </a:lnSpc>
              <a:buFontTx/>
              <a:buNone/>
            </a:pPr>
            <a:r>
              <a:rPr lang="en-US" sz="2400"/>
              <a:t>All stylistic means can be divided into: expressive and stylistic devices.</a:t>
            </a:r>
          </a:p>
          <a:p>
            <a:pPr>
              <a:lnSpc>
                <a:spcPct val="80000"/>
              </a:lnSpc>
              <a:buFontTx/>
              <a:buNone/>
            </a:pPr>
            <a:endParaRPr lang="en-US" sz="2400"/>
          </a:p>
          <a:p>
            <a:pPr>
              <a:lnSpc>
                <a:spcPct val="80000"/>
              </a:lnSpc>
              <a:buFontTx/>
              <a:buNone/>
            </a:pPr>
            <a:r>
              <a:rPr lang="en-US" sz="2400"/>
              <a:t>The </a:t>
            </a:r>
            <a:r>
              <a:rPr lang="en-US" sz="2400" u="sng"/>
              <a:t>expressive means</a:t>
            </a:r>
            <a:r>
              <a:rPr lang="en-US" sz="2400"/>
              <a:t> of a language are those phonetic, morphological, word-building, lexical, phraseological and syntactical forms which exist in language-as-a-system: for the purpose of logical and/or emotional intensification of the utterance. Expressive means exist on every level of language.</a:t>
            </a:r>
          </a:p>
          <a:p>
            <a:pPr>
              <a:lnSpc>
                <a:spcPct val="80000"/>
              </a:lnSpc>
              <a:buFontTx/>
              <a:buNone/>
            </a:pPr>
            <a:endParaRPr lang="en-US" sz="2400"/>
          </a:p>
          <a:p>
            <a:pPr>
              <a:lnSpc>
                <a:spcPct val="80000"/>
              </a:lnSpc>
              <a:buFontTx/>
              <a:buNone/>
            </a:pPr>
            <a:r>
              <a:rPr lang="en-US" sz="2400" u="sng"/>
              <a:t>Stylistic device </a:t>
            </a:r>
            <a:r>
              <a:rPr lang="en-US" sz="2400"/>
              <a:t>is a conscious and intentional intensification of some typical structural and/or semantic property of a language unit promoted to a generalized status and thus becoming a generative model.</a:t>
            </a:r>
            <a:endParaRPr lang="ru-RU" sz="2400" u="sng"/>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zh-CN" b="1">
                <a:ea typeface="宋体" charset="-122"/>
              </a:rPr>
              <a:t>Synecdoche</a:t>
            </a:r>
            <a:r>
              <a:rPr lang="ru-RU" altLang="zh-CN"/>
              <a:t> </a:t>
            </a:r>
            <a:endParaRPr lang="ru-RU"/>
          </a:p>
        </p:txBody>
      </p:sp>
      <p:sp>
        <p:nvSpPr>
          <p:cNvPr id="34819" name="Rectangle 3"/>
          <p:cNvSpPr>
            <a:spLocks noGrp="1" noChangeArrowheads="1"/>
          </p:cNvSpPr>
          <p:nvPr>
            <p:ph type="body" idx="1"/>
          </p:nvPr>
        </p:nvSpPr>
        <p:spPr/>
        <p:txBody>
          <a:bodyPr/>
          <a:lstStyle/>
          <a:p>
            <a:r>
              <a:rPr lang="en-US" altLang="zh-CN" i="1">
                <a:ea typeface="宋体" charset="-122"/>
              </a:rPr>
              <a:t>Caroline lives with Jack </a:t>
            </a:r>
            <a:r>
              <a:rPr lang="en-US" altLang="zh-CN" i="1" u="sng">
                <a:ea typeface="宋体" charset="-122"/>
              </a:rPr>
              <a:t>under the same roof</a:t>
            </a:r>
            <a:r>
              <a:rPr lang="en-US" altLang="zh-CN" i="1">
                <a:ea typeface="宋体" charset="-122"/>
              </a:rPr>
              <a:t> (under the same roof</a:t>
            </a:r>
            <a:r>
              <a:rPr lang="en-US" altLang="zh-CN" b="1">
                <a:ea typeface="宋体" charset="-122"/>
              </a:rPr>
              <a:t> </a:t>
            </a:r>
            <a:r>
              <a:rPr lang="en-US" altLang="zh-CN" i="1">
                <a:ea typeface="宋体" charset="-122"/>
              </a:rPr>
              <a:t>in the same house).</a:t>
            </a:r>
            <a:r>
              <a:rPr lang="ru-RU" altLang="zh-CN"/>
              <a:t> </a:t>
            </a:r>
            <a:endParaRPr lang="en-US" altLang="zh-CN">
              <a:ea typeface="宋体" charset="-122"/>
            </a:endParaRPr>
          </a:p>
          <a:p>
            <a:endParaRPr lang="en-US" altLang="zh-CN">
              <a:ea typeface="宋体" charset="-122"/>
            </a:endParaRPr>
          </a:p>
          <a:p>
            <a:r>
              <a:rPr lang="en-US" altLang="zh-CN" i="1" u="sng">
                <a:ea typeface="宋体" charset="-122"/>
              </a:rPr>
              <a:t>The hall</a:t>
            </a:r>
            <a:r>
              <a:rPr lang="en-US" altLang="zh-CN" i="1">
                <a:ea typeface="宋体" charset="-122"/>
              </a:rPr>
              <a:t> applauded (the hall = the people inside).</a:t>
            </a:r>
            <a:r>
              <a:rPr lang="ru-RU" altLang="zh-CN"/>
              <a:t> </a:t>
            </a:r>
            <a:endParaRPr lang="ru-R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zh-CN" b="1">
                <a:ea typeface="宋体" charset="-122"/>
              </a:rPr>
              <a:t>Periphrasis </a:t>
            </a:r>
            <a:r>
              <a:rPr lang="ru-RU" altLang="zh-CN" b="1">
                <a:ea typeface="宋体" charset="-122"/>
              </a:rPr>
              <a:t>(circumlocution)</a:t>
            </a:r>
            <a:r>
              <a:rPr lang="ru-RU" altLang="zh-CN">
                <a:ea typeface="宋体" charset="-122"/>
              </a:rPr>
              <a:t> </a:t>
            </a:r>
            <a:endParaRPr lang="ru-RU"/>
          </a:p>
        </p:txBody>
      </p:sp>
      <p:sp>
        <p:nvSpPr>
          <p:cNvPr id="35843" name="Rectangle 3"/>
          <p:cNvSpPr>
            <a:spLocks noGrp="1" noChangeArrowheads="1"/>
          </p:cNvSpPr>
          <p:nvPr>
            <p:ph type="body" idx="1"/>
          </p:nvPr>
        </p:nvSpPr>
        <p:spPr/>
        <p:txBody>
          <a:bodyPr/>
          <a:lstStyle/>
          <a:p>
            <a:r>
              <a:rPr lang="en-US" altLang="zh-CN" i="1">
                <a:ea typeface="宋体" charset="-122"/>
              </a:rPr>
              <a:t>weapons = instruments of destruction;</a:t>
            </a:r>
            <a:r>
              <a:rPr lang="en-US" altLang="zh-CN" b="1" i="1">
                <a:ea typeface="宋体" charset="-122"/>
              </a:rPr>
              <a:t> </a:t>
            </a:r>
            <a:r>
              <a:rPr lang="en-US" altLang="zh-CN" i="1">
                <a:ea typeface="宋体" charset="-122"/>
              </a:rPr>
              <a:t>love the most pardonable of human weaknesses</a:t>
            </a:r>
          </a:p>
          <a:p>
            <a:endParaRPr lang="en-US" altLang="zh-CN" i="1">
              <a:ea typeface="宋体" charset="-122"/>
            </a:endParaRPr>
          </a:p>
          <a:p>
            <a:r>
              <a:rPr lang="en-US" altLang="zh-CN" i="1">
                <a:ea typeface="宋体" charset="-122"/>
              </a:rPr>
              <a:t>to marry = to tie the knot (metaphor)</a:t>
            </a:r>
          </a:p>
          <a:p>
            <a:endParaRPr lang="en-US" altLang="zh-CN" i="1">
              <a:ea typeface="宋体" charset="-122"/>
            </a:endParaRPr>
          </a:p>
          <a:p>
            <a:r>
              <a:rPr lang="en-US" altLang="zh-CN" i="1">
                <a:ea typeface="宋体" charset="-122"/>
              </a:rPr>
              <a:t>cotton = white gold;</a:t>
            </a:r>
            <a:r>
              <a:rPr lang="en-US" altLang="zh-CN" b="1" i="1">
                <a:ea typeface="宋体" charset="-122"/>
              </a:rPr>
              <a:t> </a:t>
            </a:r>
            <a:r>
              <a:rPr lang="en-US" altLang="zh-CN" i="1">
                <a:ea typeface="宋体" charset="-122"/>
              </a:rPr>
              <a:t>furs = soft gold.</a:t>
            </a:r>
            <a:endParaRPr lang="en-US" altLang="zh-CN">
              <a:ea typeface="宋体" charset="-122"/>
            </a:endParaRPr>
          </a:p>
          <a:p>
            <a:endParaRPr 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zh-CN" b="1">
                <a:ea typeface="宋体" charset="-122"/>
              </a:rPr>
              <a:t>Euphemism</a:t>
            </a:r>
            <a:r>
              <a:rPr lang="ru-RU" altLang="zh-CN"/>
              <a:t> </a:t>
            </a:r>
            <a:endParaRPr lang="ru-RU"/>
          </a:p>
        </p:txBody>
      </p:sp>
      <p:sp>
        <p:nvSpPr>
          <p:cNvPr id="36867" name="Rectangle 3"/>
          <p:cNvSpPr>
            <a:spLocks noGrp="1" noChangeArrowheads="1"/>
          </p:cNvSpPr>
          <p:nvPr>
            <p:ph type="body" idx="1"/>
          </p:nvPr>
        </p:nvSpPr>
        <p:spPr/>
        <p:txBody>
          <a:bodyPr/>
          <a:lstStyle/>
          <a:p>
            <a:r>
              <a:rPr lang="ru-RU" altLang="zh-CN" i="1">
                <a:ea typeface="宋体" charset="-122"/>
                <a:hlinkClick r:id="rId2" tooltip="Negro"/>
              </a:rPr>
              <a:t>negro</a:t>
            </a:r>
            <a:r>
              <a:rPr lang="ru-RU" altLang="zh-CN" i="1">
                <a:ea typeface="宋体" charset="-122"/>
              </a:rPr>
              <a:t> → </a:t>
            </a:r>
            <a:r>
              <a:rPr lang="ru-RU" altLang="zh-CN" i="1">
                <a:ea typeface="宋体" charset="-122"/>
                <a:hlinkClick r:id="rId3" tooltip="Colored"/>
              </a:rPr>
              <a:t>colored</a:t>
            </a:r>
            <a:r>
              <a:rPr lang="ru-RU" altLang="zh-CN" i="1">
                <a:ea typeface="宋体" charset="-122"/>
              </a:rPr>
              <a:t> → </a:t>
            </a:r>
            <a:r>
              <a:rPr lang="ru-RU" altLang="zh-CN" i="1">
                <a:ea typeface="宋体" charset="-122"/>
                <a:hlinkClick r:id="rId4" tooltip="Black (people)"/>
              </a:rPr>
              <a:t>black</a:t>
            </a:r>
            <a:r>
              <a:rPr lang="ru-RU" altLang="zh-CN" i="1">
                <a:ea typeface="宋体" charset="-122"/>
              </a:rPr>
              <a:t> → </a:t>
            </a:r>
            <a:r>
              <a:rPr lang="ru-RU" altLang="zh-CN" i="1">
                <a:ea typeface="宋体" charset="-122"/>
                <a:hlinkClick r:id="rId5" tooltip="African-American"/>
              </a:rPr>
              <a:t>African-American</a:t>
            </a:r>
            <a:r>
              <a:rPr lang="ru-RU" altLang="zh-CN" i="1">
                <a:ea typeface="宋体" charset="-122"/>
              </a:rPr>
              <a:t> → </a:t>
            </a:r>
            <a:r>
              <a:rPr lang="ru-RU" altLang="zh-CN" i="1">
                <a:ea typeface="宋体" charset="-122"/>
                <a:hlinkClick r:id="rId6" tooltip="Person of color"/>
              </a:rPr>
              <a:t>People of Color</a:t>
            </a:r>
            <a:r>
              <a:rPr lang="ru-RU" altLang="zh-CN">
                <a:ea typeface="宋体" charset="-122"/>
              </a:rPr>
              <a:t> </a:t>
            </a:r>
            <a:endParaRPr lang="ru-RU"/>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ru-RU" altLang="zh-CN" b="1">
                <a:ea typeface="宋体" charset="-122"/>
              </a:rPr>
              <a:t>Metaphor</a:t>
            </a:r>
            <a:r>
              <a:rPr lang="ru-RU" altLang="zh-CN"/>
              <a:t> </a:t>
            </a:r>
            <a:endParaRPr lang="ru-RU"/>
          </a:p>
        </p:txBody>
      </p:sp>
      <p:sp>
        <p:nvSpPr>
          <p:cNvPr id="37891" name="Rectangle 3"/>
          <p:cNvSpPr>
            <a:spLocks noGrp="1" noChangeArrowheads="1"/>
          </p:cNvSpPr>
          <p:nvPr>
            <p:ph type="body" idx="1"/>
          </p:nvPr>
        </p:nvSpPr>
        <p:spPr/>
        <p:txBody>
          <a:bodyPr/>
          <a:lstStyle/>
          <a:p>
            <a:r>
              <a:rPr lang="en-US" altLang="zh-CN" i="1">
                <a:ea typeface="宋体" charset="-122"/>
              </a:rPr>
              <a:t>he fell through a trapdoor of depression</a:t>
            </a:r>
          </a:p>
          <a:p>
            <a:pPr>
              <a:buFontTx/>
              <a:buNone/>
            </a:pPr>
            <a:r>
              <a:rPr lang="en-US" altLang="zh-CN" sz="2800" u="sng">
                <a:ea typeface="宋体" charset="-122"/>
              </a:rPr>
              <a:t>Genuine:</a:t>
            </a:r>
            <a:r>
              <a:rPr lang="en-US" altLang="zh-CN" sz="2800">
                <a:ea typeface="宋体" charset="-122"/>
              </a:rPr>
              <a:t> Dear</a:t>
            </a:r>
            <a:r>
              <a:rPr lang="en-US" altLang="zh-CN" i="1">
                <a:ea typeface="宋体" charset="-122"/>
              </a:rPr>
              <a:t> Nature is the kindest Mother still (Byron).</a:t>
            </a:r>
            <a:r>
              <a:rPr lang="en-US" altLang="zh-CN">
                <a:ea typeface="宋体" charset="-122"/>
              </a:rPr>
              <a:t>  </a:t>
            </a:r>
          </a:p>
          <a:p>
            <a:pPr>
              <a:buFontTx/>
              <a:buNone/>
            </a:pPr>
            <a:r>
              <a:rPr lang="en-US" altLang="zh-CN" u="sng">
                <a:ea typeface="宋体" charset="-122"/>
              </a:rPr>
              <a:t>Trite (dead):</a:t>
            </a:r>
            <a:r>
              <a:rPr lang="en-US" altLang="zh-CN">
                <a:ea typeface="宋体" charset="-122"/>
              </a:rPr>
              <a:t> </a:t>
            </a:r>
            <a:r>
              <a:rPr lang="en-US" altLang="zh-CN" i="1">
                <a:ea typeface="宋体" charset="-122"/>
              </a:rPr>
              <a:t>a ray of hope, floods of tears</a:t>
            </a:r>
          </a:p>
          <a:p>
            <a:pPr>
              <a:buFontTx/>
              <a:buNone/>
            </a:pPr>
            <a:endParaRPr lang="en-US" altLang="zh-CN" i="1">
              <a:ea typeface="宋体" charset="-122"/>
            </a:endParaRPr>
          </a:p>
          <a:p>
            <a:pPr>
              <a:buFontTx/>
              <a:buNone/>
            </a:pPr>
            <a:r>
              <a:rPr lang="en-US" altLang="zh-CN" u="sng">
                <a:ea typeface="宋体" charset="-122"/>
              </a:rPr>
              <a:t>Sustained:</a:t>
            </a:r>
            <a:r>
              <a:rPr lang="en-US" altLang="zh-CN">
                <a:ea typeface="宋体" charset="-122"/>
              </a:rPr>
              <a:t> </a:t>
            </a:r>
            <a:r>
              <a:rPr lang="en-US" altLang="zh-CN" i="1">
                <a:ea typeface="宋体" charset="-122"/>
              </a:rPr>
              <a:t>Mr. Dombey’s cup of satisfaction was so full at the moment…</a:t>
            </a:r>
            <a:r>
              <a:rPr lang="en-US" altLang="zh-CN">
                <a:ea typeface="宋体" charset="-122"/>
              </a:rPr>
              <a:t> (Dickens).</a:t>
            </a:r>
            <a:r>
              <a:rPr lang="ru-RU" altLang="zh-CN"/>
              <a:t> </a:t>
            </a:r>
            <a:endParaRPr lang="ru-RU"/>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zh-CN" b="1">
                <a:ea typeface="宋体" charset="-122"/>
              </a:rPr>
              <a:t>Antonomasia</a:t>
            </a:r>
            <a:r>
              <a:rPr lang="ru-RU" altLang="zh-CN"/>
              <a:t> </a:t>
            </a:r>
            <a:endParaRPr lang="ru-RU"/>
          </a:p>
        </p:txBody>
      </p:sp>
      <p:sp>
        <p:nvSpPr>
          <p:cNvPr id="38915" name="Rectangle 3"/>
          <p:cNvSpPr>
            <a:spLocks noGrp="1" noChangeArrowheads="1"/>
          </p:cNvSpPr>
          <p:nvPr>
            <p:ph type="body" idx="1"/>
          </p:nvPr>
        </p:nvSpPr>
        <p:spPr/>
        <p:txBody>
          <a:bodyPr/>
          <a:lstStyle/>
          <a:p>
            <a:r>
              <a:rPr lang="en-US" altLang="zh-CN" i="1" u="sng">
                <a:ea typeface="宋体" charset="-122"/>
              </a:rPr>
              <a:t>Mister Know all</a:t>
            </a:r>
            <a:r>
              <a:rPr lang="en-US" altLang="zh-CN" i="1">
                <a:ea typeface="宋体" charset="-122"/>
              </a:rPr>
              <a:t>; “I wish to speak to you, John”, - said </a:t>
            </a:r>
            <a:r>
              <a:rPr lang="en-US" altLang="zh-CN" i="1" u="sng">
                <a:ea typeface="宋体" charset="-122"/>
              </a:rPr>
              <a:t>the family Curse</a:t>
            </a:r>
            <a:r>
              <a:rPr lang="en-US" altLang="zh-CN" i="1">
                <a:ea typeface="宋体" charset="-122"/>
              </a:rPr>
              <a:t>. – “I’m greatly upset”</a:t>
            </a:r>
            <a:r>
              <a:rPr lang="en-US" altLang="zh-CN">
                <a:ea typeface="宋体" charset="-122"/>
              </a:rPr>
              <a:t>.</a:t>
            </a:r>
          </a:p>
          <a:p>
            <a:endParaRPr lang="en-US" altLang="zh-CN">
              <a:ea typeface="宋体" charset="-122"/>
            </a:endParaRPr>
          </a:p>
          <a:p>
            <a:r>
              <a:rPr lang="en-US" altLang="zh-CN" i="1">
                <a:ea typeface="宋体" charset="-122"/>
              </a:rPr>
              <a:t>Scrooge, Mr.Zero</a:t>
            </a:r>
            <a:r>
              <a:rPr lang="en-US" altLang="zh-CN">
                <a:ea typeface="宋体" charset="-122"/>
              </a:rPr>
              <a:t> </a:t>
            </a:r>
          </a:p>
          <a:p>
            <a:endParaRPr lang="en-US" altLang="zh-CN">
              <a:ea typeface="宋体" charset="-122"/>
            </a:endParaRPr>
          </a:p>
          <a:p>
            <a:r>
              <a:rPr lang="ru-RU"/>
              <a:t>"</a:t>
            </a:r>
            <a:r>
              <a:rPr lang="ru-RU" i="1"/>
              <a:t>I'm no </a:t>
            </a:r>
            <a:r>
              <a:rPr lang="ru-RU" i="1">
                <a:hlinkClick r:id="rId2" tooltip="Croesus"/>
              </a:rPr>
              <a:t>Croesus</a:t>
            </a:r>
            <a:r>
              <a:rPr lang="ru-RU"/>
              <a:t>",  - "I'm not a very rich person".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ru-RU" b="1"/>
              <a:t>Personification</a:t>
            </a:r>
            <a:r>
              <a:rPr lang="ru-RU"/>
              <a:t> </a:t>
            </a:r>
          </a:p>
        </p:txBody>
      </p:sp>
      <p:sp>
        <p:nvSpPr>
          <p:cNvPr id="39939" name="Rectangle 3"/>
          <p:cNvSpPr>
            <a:spLocks noGrp="1" noChangeArrowheads="1"/>
          </p:cNvSpPr>
          <p:nvPr>
            <p:ph type="body" idx="1"/>
          </p:nvPr>
        </p:nvSpPr>
        <p:spPr/>
        <p:txBody>
          <a:bodyPr/>
          <a:lstStyle/>
          <a:p>
            <a:r>
              <a:rPr lang="en-US" altLang="zh-CN" i="1">
                <a:ea typeface="宋体" charset="-122"/>
              </a:rPr>
              <a:t>He was a small intense man like a kettle that has just come to the boil. His upturned nose was raised angrily, &amp; little hot steam like bursts was coming from him. He sat down abruptly, his shoulders still rising &amp; falling. But it was obvious that the steam pressure inside him had subsided, </a:t>
            </a:r>
            <a:r>
              <a:rPr lang="en-US" altLang="zh-CN" i="1" u="sng">
                <a:ea typeface="宋体" charset="-122"/>
              </a:rPr>
              <a:t>he had boiled</a:t>
            </a:r>
            <a:r>
              <a:rPr lang="en-US" altLang="zh-CN" i="1">
                <a:ea typeface="宋体" charset="-122"/>
              </a:rPr>
              <a:t> himself dry in fact.</a:t>
            </a:r>
            <a:r>
              <a:rPr lang="en-US" altLang="zh-CN">
                <a:ea typeface="宋体" charset="-122"/>
              </a:rPr>
              <a:t> </a:t>
            </a:r>
            <a:endParaRPr lang="ru-RU"/>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zh-CN" b="1">
                <a:ea typeface="宋体" charset="-122"/>
              </a:rPr>
              <a:t>Allegory</a:t>
            </a:r>
            <a:r>
              <a:rPr lang="ru-RU" altLang="zh-CN"/>
              <a:t> </a:t>
            </a:r>
            <a:endParaRPr lang="ru-RU"/>
          </a:p>
        </p:txBody>
      </p:sp>
      <p:sp>
        <p:nvSpPr>
          <p:cNvPr id="40963" name="Rectangle 3"/>
          <p:cNvSpPr>
            <a:spLocks noGrp="1" noChangeArrowheads="1"/>
          </p:cNvSpPr>
          <p:nvPr>
            <p:ph type="body" idx="1"/>
          </p:nvPr>
        </p:nvSpPr>
        <p:spPr/>
        <p:txBody>
          <a:bodyPr/>
          <a:lstStyle/>
          <a:p>
            <a:r>
              <a:rPr lang="en-US"/>
              <a:t>Still waters run deep</a:t>
            </a:r>
          </a:p>
          <a:p>
            <a:endParaRPr lang="en-US"/>
          </a:p>
          <a:p>
            <a:r>
              <a:rPr lang="en-US"/>
              <a:t>All is not gold that glitters</a:t>
            </a:r>
            <a:endParaRPr lang="ru-RU"/>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zh-CN" b="1">
                <a:ea typeface="宋体" charset="-122"/>
              </a:rPr>
              <a:t>Epithet</a:t>
            </a:r>
            <a:r>
              <a:rPr lang="en-US" altLang="zh-CN">
                <a:ea typeface="宋体" charset="-122"/>
              </a:rPr>
              <a:t> </a:t>
            </a:r>
            <a:endParaRPr lang="ru-RU"/>
          </a:p>
        </p:txBody>
      </p:sp>
      <p:sp>
        <p:nvSpPr>
          <p:cNvPr id="41987" name="Rectangle 3"/>
          <p:cNvSpPr>
            <a:spLocks noGrp="1" noChangeArrowheads="1"/>
          </p:cNvSpPr>
          <p:nvPr>
            <p:ph type="body" idx="1"/>
          </p:nvPr>
        </p:nvSpPr>
        <p:spPr/>
        <p:txBody>
          <a:bodyPr/>
          <a:lstStyle/>
          <a:p>
            <a:r>
              <a:rPr lang="en-US" altLang="zh-CN">
                <a:ea typeface="宋体" charset="-122"/>
              </a:rPr>
              <a:t>I’ve a </a:t>
            </a:r>
            <a:r>
              <a:rPr lang="en-US" altLang="zh-CN" u="sng">
                <a:ea typeface="宋体" charset="-122"/>
              </a:rPr>
              <a:t>ridiculous</a:t>
            </a:r>
            <a:r>
              <a:rPr lang="en-US" altLang="zh-CN">
                <a:ea typeface="宋体" charset="-122"/>
              </a:rPr>
              <a:t> habit of flushing when I’m taken aback.</a:t>
            </a:r>
            <a:r>
              <a:rPr lang="ru-RU" altLang="zh-CN"/>
              <a:t> </a:t>
            </a:r>
            <a:endParaRPr lang="en-US" altLang="zh-CN">
              <a:ea typeface="宋体" charset="-122"/>
            </a:endParaRPr>
          </a:p>
          <a:p>
            <a:endParaRPr lang="en-US" altLang="zh-CN">
              <a:ea typeface="宋体" charset="-122"/>
            </a:endParaRPr>
          </a:p>
          <a:p>
            <a:r>
              <a:rPr lang="en-US" altLang="zh-CN">
                <a:ea typeface="宋体" charset="-122"/>
              </a:rPr>
              <a:t>He was </a:t>
            </a:r>
            <a:r>
              <a:rPr lang="en-US" altLang="zh-CN" u="sng">
                <a:ea typeface="宋体" charset="-122"/>
              </a:rPr>
              <a:t>repulsive and ridiculous</a:t>
            </a:r>
            <a:r>
              <a:rPr lang="en-US" altLang="zh-CN">
                <a:ea typeface="宋体" charset="-122"/>
              </a:rPr>
              <a:t>. She was </a:t>
            </a:r>
            <a:r>
              <a:rPr lang="en-US" altLang="zh-CN" u="sng">
                <a:ea typeface="宋体" charset="-122"/>
              </a:rPr>
              <a:t>charming and unbearable.</a:t>
            </a:r>
          </a:p>
          <a:p>
            <a:endParaRPr lang="en-US" u="sng"/>
          </a:p>
          <a:p>
            <a:r>
              <a:rPr lang="en-US" altLang="zh-CN" i="1" u="sng">
                <a:ea typeface="宋体" charset="-122"/>
              </a:rPr>
              <a:t>The memory of a voice.</a:t>
            </a:r>
            <a:r>
              <a:rPr lang="ru-RU" altLang="zh-CN"/>
              <a:t> </a:t>
            </a:r>
            <a:endParaRPr lang="ru-RU"/>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zh-CN" b="1">
                <a:ea typeface="宋体" charset="-122"/>
              </a:rPr>
              <a:t>Irony</a:t>
            </a:r>
            <a:r>
              <a:rPr lang="ru-RU" altLang="zh-CN"/>
              <a:t> </a:t>
            </a:r>
            <a:endParaRPr lang="ru-RU"/>
          </a:p>
        </p:txBody>
      </p:sp>
      <p:sp>
        <p:nvSpPr>
          <p:cNvPr id="43011" name="Rectangle 3"/>
          <p:cNvSpPr>
            <a:spLocks noGrp="1" noChangeArrowheads="1"/>
          </p:cNvSpPr>
          <p:nvPr>
            <p:ph type="body" idx="1"/>
          </p:nvPr>
        </p:nvSpPr>
        <p:spPr/>
        <p:txBody>
          <a:bodyPr/>
          <a:lstStyle/>
          <a:p>
            <a:r>
              <a:rPr lang="en-US" altLang="zh-CN" i="1">
                <a:ea typeface="宋体" charset="-122"/>
              </a:rPr>
              <a:t>It must be delightful to find oneself in a foreign country without a penny in one’s pocket</a:t>
            </a:r>
            <a:r>
              <a:rPr lang="en-US" altLang="zh-CN">
                <a:ea typeface="宋体" charset="-122"/>
              </a:rPr>
              <a:t>.</a:t>
            </a:r>
            <a:r>
              <a:rPr lang="ru-RU" altLang="zh-CN"/>
              <a:t> </a:t>
            </a:r>
            <a:endParaRPr lang="en-US" altLang="zh-CN">
              <a:ea typeface="宋体" charset="-122"/>
            </a:endParaRPr>
          </a:p>
          <a:p>
            <a:endParaRPr lang="en-US" altLang="zh-CN">
              <a:ea typeface="宋体" charset="-122"/>
            </a:endParaRPr>
          </a:p>
          <a:p>
            <a:r>
              <a:rPr lang="en-US" altLang="zh-CN" i="1">
                <a:ea typeface="宋体" charset="-122"/>
              </a:rPr>
              <a:t>I like a parliamentary debate,</a:t>
            </a:r>
          </a:p>
          <a:p>
            <a:pPr>
              <a:buFontTx/>
              <a:buNone/>
            </a:pPr>
            <a:r>
              <a:rPr lang="en-US" altLang="zh-CN" i="1">
                <a:ea typeface="宋体" charset="-122"/>
              </a:rPr>
              <a:t>Particularly when ‘tis not too late. (Byron)</a:t>
            </a:r>
            <a:endParaRPr lang="ru-RU" i="1"/>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50" name="Group 18"/>
          <p:cNvGrpSpPr>
            <a:grpSpLocks/>
          </p:cNvGrpSpPr>
          <p:nvPr/>
        </p:nvGrpSpPr>
        <p:grpSpPr bwMode="auto">
          <a:xfrm>
            <a:off x="323850" y="404813"/>
            <a:ext cx="8551863" cy="5256212"/>
            <a:chOff x="204" y="255"/>
            <a:chExt cx="5387" cy="3311"/>
          </a:xfrm>
        </p:grpSpPr>
        <p:sp>
          <p:nvSpPr>
            <p:cNvPr id="44037" name="Text Box 5"/>
            <p:cNvSpPr txBox="1">
              <a:spLocks noChangeArrowheads="1"/>
            </p:cNvSpPr>
            <p:nvPr/>
          </p:nvSpPr>
          <p:spPr bwMode="auto">
            <a:xfrm>
              <a:off x="1642" y="255"/>
              <a:ext cx="1988" cy="587"/>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FIGURES OF COMBINATION</a:t>
              </a:r>
              <a:endParaRPr lang="ru-RU" sz="2400"/>
            </a:p>
          </p:txBody>
        </p:sp>
        <p:sp>
          <p:nvSpPr>
            <p:cNvPr id="44038" name="Text Box 6"/>
            <p:cNvSpPr txBox="1">
              <a:spLocks noChangeArrowheads="1"/>
            </p:cNvSpPr>
            <p:nvPr/>
          </p:nvSpPr>
          <p:spPr bwMode="auto">
            <a:xfrm>
              <a:off x="315" y="1575"/>
              <a:ext cx="1255" cy="44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identity</a:t>
              </a:r>
              <a:endParaRPr lang="ru-RU" sz="2000"/>
            </a:p>
          </p:txBody>
        </p:sp>
        <p:sp>
          <p:nvSpPr>
            <p:cNvPr id="44039" name="Text Box 7"/>
            <p:cNvSpPr txBox="1">
              <a:spLocks noChangeArrowheads="1"/>
            </p:cNvSpPr>
            <p:nvPr/>
          </p:nvSpPr>
          <p:spPr bwMode="auto">
            <a:xfrm>
              <a:off x="1969" y="1575"/>
              <a:ext cx="1464" cy="44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opposition</a:t>
              </a:r>
              <a:endParaRPr lang="ru-RU" sz="2000"/>
            </a:p>
          </p:txBody>
        </p:sp>
        <p:sp>
          <p:nvSpPr>
            <p:cNvPr id="44040" name="Text Box 8"/>
            <p:cNvSpPr txBox="1">
              <a:spLocks noChangeArrowheads="1"/>
            </p:cNvSpPr>
            <p:nvPr/>
          </p:nvSpPr>
          <p:spPr bwMode="auto">
            <a:xfrm>
              <a:off x="3931" y="1575"/>
              <a:ext cx="1464" cy="44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Figures of inequality</a:t>
              </a:r>
              <a:endParaRPr lang="ru-RU" sz="2000"/>
            </a:p>
          </p:txBody>
        </p:sp>
        <p:sp>
          <p:nvSpPr>
            <p:cNvPr id="44041" name="Text Box 9"/>
            <p:cNvSpPr txBox="1">
              <a:spLocks noChangeArrowheads="1"/>
            </p:cNvSpPr>
            <p:nvPr/>
          </p:nvSpPr>
          <p:spPr bwMode="auto">
            <a:xfrm>
              <a:off x="204" y="2748"/>
              <a:ext cx="1587" cy="68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Simile</a:t>
              </a:r>
            </a:p>
            <a:p>
              <a:pPr algn="ctr"/>
              <a:r>
                <a:rPr lang="en-US" sz="2000">
                  <a:latin typeface="Times New Roman" pitchFamily="18" charset="0"/>
                </a:rPr>
                <a:t>Synonyms-substitutes</a:t>
              </a:r>
            </a:p>
            <a:p>
              <a:pPr algn="ctr"/>
              <a:r>
                <a:rPr lang="en-US" sz="2000">
                  <a:latin typeface="Times New Roman" pitchFamily="18" charset="0"/>
                </a:rPr>
                <a:t>Synonyms-specifies</a:t>
              </a:r>
              <a:endParaRPr lang="ru-RU" sz="2000"/>
            </a:p>
          </p:txBody>
        </p:sp>
        <p:sp>
          <p:nvSpPr>
            <p:cNvPr id="44042" name="Text Box 10"/>
            <p:cNvSpPr txBox="1">
              <a:spLocks noChangeArrowheads="1"/>
            </p:cNvSpPr>
            <p:nvPr/>
          </p:nvSpPr>
          <p:spPr bwMode="auto">
            <a:xfrm>
              <a:off x="1865" y="2748"/>
              <a:ext cx="1568" cy="586"/>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Antithesis</a:t>
              </a:r>
            </a:p>
            <a:p>
              <a:pPr algn="ctr"/>
              <a:r>
                <a:rPr lang="en-US" sz="2000">
                  <a:latin typeface="Times New Roman" pitchFamily="18" charset="0"/>
                </a:rPr>
                <a:t>Oxymoron</a:t>
              </a:r>
              <a:endParaRPr lang="ru-RU" sz="2000"/>
            </a:p>
          </p:txBody>
        </p:sp>
        <p:sp>
          <p:nvSpPr>
            <p:cNvPr id="44043" name="Text Box 11"/>
            <p:cNvSpPr txBox="1">
              <a:spLocks noChangeArrowheads="1"/>
            </p:cNvSpPr>
            <p:nvPr/>
          </p:nvSpPr>
          <p:spPr bwMode="auto">
            <a:xfrm>
              <a:off x="3918" y="2748"/>
              <a:ext cx="1673" cy="81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Climax</a:t>
              </a:r>
            </a:p>
            <a:p>
              <a:pPr algn="ctr"/>
              <a:r>
                <a:rPr lang="en-US" sz="2000">
                  <a:latin typeface="Times New Roman" pitchFamily="18" charset="0"/>
                </a:rPr>
                <a:t>Anticlimax</a:t>
              </a:r>
            </a:p>
            <a:p>
              <a:pPr algn="ctr"/>
              <a:r>
                <a:rPr lang="en-US" sz="2000">
                  <a:latin typeface="Times New Roman" pitchFamily="18" charset="0"/>
                </a:rPr>
                <a:t>Pun</a:t>
              </a:r>
            </a:p>
            <a:p>
              <a:pPr algn="ctr"/>
              <a:r>
                <a:rPr lang="en-US" sz="2000">
                  <a:latin typeface="Times New Roman" pitchFamily="18" charset="0"/>
                </a:rPr>
                <a:t>Zeugma</a:t>
              </a:r>
              <a:endParaRPr lang="ru-RU" sz="2000"/>
            </a:p>
          </p:txBody>
        </p:sp>
        <p:sp>
          <p:nvSpPr>
            <p:cNvPr id="44044" name="Line 12"/>
            <p:cNvSpPr>
              <a:spLocks noChangeShapeType="1"/>
            </p:cNvSpPr>
            <p:nvPr/>
          </p:nvSpPr>
          <p:spPr bwMode="auto">
            <a:xfrm>
              <a:off x="2649" y="842"/>
              <a:ext cx="0" cy="733"/>
            </a:xfrm>
            <a:prstGeom prst="line">
              <a:avLst/>
            </a:prstGeom>
            <a:noFill/>
            <a:ln w="9525">
              <a:solidFill>
                <a:srgbClr val="000000"/>
              </a:solidFill>
              <a:round/>
              <a:headEnd/>
              <a:tailEnd type="triangle" w="med" len="med"/>
            </a:ln>
          </p:spPr>
          <p:txBody>
            <a:bodyPr/>
            <a:lstStyle/>
            <a:p>
              <a:endParaRPr lang="ru-RU"/>
            </a:p>
          </p:txBody>
        </p:sp>
        <p:sp>
          <p:nvSpPr>
            <p:cNvPr id="44045" name="Line 13"/>
            <p:cNvSpPr>
              <a:spLocks noChangeShapeType="1"/>
            </p:cNvSpPr>
            <p:nvPr/>
          </p:nvSpPr>
          <p:spPr bwMode="auto">
            <a:xfrm flipH="1">
              <a:off x="1081" y="842"/>
              <a:ext cx="1568" cy="733"/>
            </a:xfrm>
            <a:prstGeom prst="line">
              <a:avLst/>
            </a:prstGeom>
            <a:noFill/>
            <a:ln w="9525">
              <a:solidFill>
                <a:srgbClr val="000000"/>
              </a:solidFill>
              <a:round/>
              <a:headEnd/>
              <a:tailEnd type="triangle" w="med" len="med"/>
            </a:ln>
          </p:spPr>
          <p:txBody>
            <a:bodyPr/>
            <a:lstStyle/>
            <a:p>
              <a:endParaRPr lang="ru-RU"/>
            </a:p>
          </p:txBody>
        </p:sp>
        <p:sp>
          <p:nvSpPr>
            <p:cNvPr id="44046" name="Line 14"/>
            <p:cNvSpPr>
              <a:spLocks noChangeShapeType="1"/>
            </p:cNvSpPr>
            <p:nvPr/>
          </p:nvSpPr>
          <p:spPr bwMode="auto">
            <a:xfrm>
              <a:off x="2539" y="842"/>
              <a:ext cx="1777" cy="733"/>
            </a:xfrm>
            <a:prstGeom prst="line">
              <a:avLst/>
            </a:prstGeom>
            <a:noFill/>
            <a:ln w="9525">
              <a:solidFill>
                <a:srgbClr val="000000"/>
              </a:solidFill>
              <a:round/>
              <a:headEnd/>
              <a:tailEnd type="triangle" w="med" len="med"/>
            </a:ln>
          </p:spPr>
          <p:txBody>
            <a:bodyPr/>
            <a:lstStyle/>
            <a:p>
              <a:endParaRPr lang="ru-RU"/>
            </a:p>
          </p:txBody>
        </p:sp>
        <p:sp>
          <p:nvSpPr>
            <p:cNvPr id="44047" name="Line 15"/>
            <p:cNvSpPr>
              <a:spLocks noChangeShapeType="1"/>
            </p:cNvSpPr>
            <p:nvPr/>
          </p:nvSpPr>
          <p:spPr bwMode="auto">
            <a:xfrm>
              <a:off x="883" y="2015"/>
              <a:ext cx="0" cy="733"/>
            </a:xfrm>
            <a:prstGeom prst="line">
              <a:avLst/>
            </a:prstGeom>
            <a:noFill/>
            <a:ln w="9525">
              <a:solidFill>
                <a:srgbClr val="000000"/>
              </a:solidFill>
              <a:round/>
              <a:headEnd/>
              <a:tailEnd type="triangle" w="med" len="med"/>
            </a:ln>
          </p:spPr>
          <p:txBody>
            <a:bodyPr/>
            <a:lstStyle/>
            <a:p>
              <a:endParaRPr lang="ru-RU"/>
            </a:p>
          </p:txBody>
        </p:sp>
        <p:sp>
          <p:nvSpPr>
            <p:cNvPr id="44048" name="Line 16"/>
            <p:cNvSpPr>
              <a:spLocks noChangeShapeType="1"/>
            </p:cNvSpPr>
            <p:nvPr/>
          </p:nvSpPr>
          <p:spPr bwMode="auto">
            <a:xfrm>
              <a:off x="2747" y="2015"/>
              <a:ext cx="0" cy="733"/>
            </a:xfrm>
            <a:prstGeom prst="line">
              <a:avLst/>
            </a:prstGeom>
            <a:noFill/>
            <a:ln w="9525">
              <a:solidFill>
                <a:srgbClr val="000000"/>
              </a:solidFill>
              <a:round/>
              <a:headEnd/>
              <a:tailEnd type="triangle" w="med" len="med"/>
            </a:ln>
          </p:spPr>
          <p:txBody>
            <a:bodyPr/>
            <a:lstStyle/>
            <a:p>
              <a:endParaRPr lang="ru-RU"/>
            </a:p>
          </p:txBody>
        </p:sp>
        <p:sp>
          <p:nvSpPr>
            <p:cNvPr id="44049" name="Line 17"/>
            <p:cNvSpPr>
              <a:spLocks noChangeShapeType="1"/>
            </p:cNvSpPr>
            <p:nvPr/>
          </p:nvSpPr>
          <p:spPr bwMode="auto">
            <a:xfrm>
              <a:off x="4708" y="2015"/>
              <a:ext cx="0" cy="733"/>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A Functional Style</a:t>
            </a:r>
            <a:endParaRPr lang="ru-RU"/>
          </a:p>
        </p:txBody>
      </p:sp>
      <p:sp>
        <p:nvSpPr>
          <p:cNvPr id="5123" name="Rectangle 3"/>
          <p:cNvSpPr>
            <a:spLocks noGrp="1" noChangeArrowheads="1"/>
          </p:cNvSpPr>
          <p:nvPr>
            <p:ph type="body" idx="1"/>
          </p:nvPr>
        </p:nvSpPr>
        <p:spPr>
          <a:xfrm>
            <a:off x="457200" y="1600200"/>
            <a:ext cx="8229600" cy="4924425"/>
          </a:xfrm>
        </p:spPr>
        <p:txBody>
          <a:bodyPr/>
          <a:lstStyle/>
          <a:p>
            <a:pPr marL="609600" indent="-609600">
              <a:lnSpc>
                <a:spcPct val="80000"/>
              </a:lnSpc>
              <a:buFontTx/>
              <a:buNone/>
            </a:pPr>
            <a:r>
              <a:rPr lang="en-US" sz="2800"/>
              <a:t>A functional style of a language is a system of interrelated language means which serves a definite aim in communication. In the English literary standard we distinguish the following major functional styles:</a:t>
            </a:r>
          </a:p>
          <a:p>
            <a:pPr marL="609600" indent="-609600">
              <a:lnSpc>
                <a:spcPct val="80000"/>
              </a:lnSpc>
              <a:buFontTx/>
              <a:buNone/>
            </a:pPr>
            <a:endParaRPr lang="en-US" sz="2800"/>
          </a:p>
          <a:p>
            <a:pPr marL="609600" indent="-609600">
              <a:lnSpc>
                <a:spcPct val="80000"/>
              </a:lnSpc>
              <a:buFontTx/>
              <a:buAutoNum type="arabicParenR"/>
            </a:pPr>
            <a:r>
              <a:rPr lang="en-US" sz="2800"/>
              <a:t>The language of belles-lettres.</a:t>
            </a:r>
          </a:p>
          <a:p>
            <a:pPr marL="609600" indent="-609600">
              <a:lnSpc>
                <a:spcPct val="80000"/>
              </a:lnSpc>
              <a:buFontTx/>
              <a:buAutoNum type="arabicParenR"/>
            </a:pPr>
            <a:r>
              <a:rPr lang="en-US" sz="2800"/>
              <a:t>The language of publicistic literature.</a:t>
            </a:r>
          </a:p>
          <a:p>
            <a:pPr marL="609600" indent="-609600">
              <a:lnSpc>
                <a:spcPct val="80000"/>
              </a:lnSpc>
              <a:buFontTx/>
              <a:buAutoNum type="arabicParenR"/>
            </a:pPr>
            <a:r>
              <a:rPr lang="en-US" sz="2800"/>
              <a:t>The language of newspapers.</a:t>
            </a:r>
          </a:p>
          <a:p>
            <a:pPr marL="609600" indent="-609600">
              <a:lnSpc>
                <a:spcPct val="80000"/>
              </a:lnSpc>
              <a:buFontTx/>
              <a:buAutoNum type="arabicParenR"/>
            </a:pPr>
            <a:r>
              <a:rPr lang="en-US" sz="2800"/>
              <a:t>The language of scientific prose.</a:t>
            </a:r>
          </a:p>
          <a:p>
            <a:pPr marL="609600" indent="-609600">
              <a:lnSpc>
                <a:spcPct val="80000"/>
              </a:lnSpc>
              <a:buFontTx/>
              <a:buAutoNum type="arabicParenR"/>
            </a:pPr>
            <a:r>
              <a:rPr lang="en-US" sz="2800"/>
              <a:t>The language of official documents.</a:t>
            </a:r>
          </a:p>
          <a:p>
            <a:pPr marL="609600" indent="-609600">
              <a:lnSpc>
                <a:spcPct val="80000"/>
              </a:lnSpc>
              <a:buFontTx/>
              <a:buAutoNum type="arabicParenR"/>
            </a:pPr>
            <a:r>
              <a:rPr lang="en-US" sz="2800"/>
              <a:t>Colloquial style.</a:t>
            </a:r>
            <a:endParaRPr lang="ru-RU" sz="280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zh-CN" b="1">
                <a:ea typeface="宋体" charset="-122"/>
              </a:rPr>
              <a:t>Simile</a:t>
            </a:r>
            <a:r>
              <a:rPr lang="ru-RU" altLang="zh-CN"/>
              <a:t> </a:t>
            </a:r>
            <a:endParaRPr lang="ru-RU"/>
          </a:p>
        </p:txBody>
      </p:sp>
      <p:sp>
        <p:nvSpPr>
          <p:cNvPr id="45059" name="Rectangle 3"/>
          <p:cNvSpPr>
            <a:spLocks noGrp="1" noChangeArrowheads="1"/>
          </p:cNvSpPr>
          <p:nvPr>
            <p:ph type="body" idx="1"/>
          </p:nvPr>
        </p:nvSpPr>
        <p:spPr/>
        <p:txBody>
          <a:bodyPr/>
          <a:lstStyle/>
          <a:p>
            <a:r>
              <a:rPr lang="en-US" altLang="zh-CN" i="1">
                <a:ea typeface="宋体" charset="-122"/>
              </a:rPr>
              <a:t>She was like a celebrated chewing-gum. The taste lingered.</a:t>
            </a:r>
            <a:r>
              <a:rPr lang="en-US" altLang="zh-CN">
                <a:ea typeface="宋体" charset="-122"/>
              </a:rPr>
              <a:t> (Wodehouse)</a:t>
            </a:r>
            <a:endParaRPr lang="ru-RU" altLang="zh-CN"/>
          </a:p>
          <a:p>
            <a:endParaRPr lang="ru-RU" altLang="zh-CN"/>
          </a:p>
          <a:p>
            <a:r>
              <a:rPr lang="ru-RU" altLang="zh-CN" i="1">
                <a:ea typeface="宋体" charset="-122"/>
              </a:rPr>
              <a:t>The wrinkled sea beneath him crawls;</a:t>
            </a:r>
          </a:p>
          <a:p>
            <a:pPr>
              <a:buFontTx/>
              <a:buNone/>
            </a:pPr>
            <a:r>
              <a:rPr lang="ru-RU" altLang="zh-CN" i="1">
                <a:ea typeface="宋体" charset="-122"/>
              </a:rPr>
              <a:t>He watches from his mountain walls,</a:t>
            </a:r>
          </a:p>
          <a:p>
            <a:pPr>
              <a:buFontTx/>
              <a:buNone/>
            </a:pPr>
            <a:r>
              <a:rPr lang="ru-RU" altLang="zh-CN" i="1">
                <a:ea typeface="宋体" charset="-122"/>
              </a:rPr>
              <a:t>And like a thunderbolt he falls.</a:t>
            </a:r>
            <a:r>
              <a:rPr lang="ru-RU" altLang="zh-CN">
                <a:ea typeface="宋体" charset="-122"/>
              </a:rPr>
              <a:t> </a:t>
            </a:r>
            <a:endParaRPr lang="ru-RU"/>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tLang="zh-CN" b="1">
                <a:ea typeface="宋体" charset="-122"/>
              </a:rPr>
              <a:t>Synonyms-substitutes</a:t>
            </a:r>
            <a:r>
              <a:rPr lang="en-US" altLang="zh-CN">
                <a:ea typeface="宋体" charset="-122"/>
              </a:rPr>
              <a:t> </a:t>
            </a:r>
            <a:endParaRPr lang="ru-RU"/>
          </a:p>
        </p:txBody>
      </p:sp>
      <p:sp>
        <p:nvSpPr>
          <p:cNvPr id="46083" name="Rectangle 3"/>
          <p:cNvSpPr>
            <a:spLocks noGrp="1" noChangeArrowheads="1"/>
          </p:cNvSpPr>
          <p:nvPr>
            <p:ph type="body" idx="1"/>
          </p:nvPr>
        </p:nvSpPr>
        <p:spPr/>
        <p:txBody>
          <a:bodyPr/>
          <a:lstStyle/>
          <a:p>
            <a:r>
              <a:rPr lang="en-US" altLang="zh-CN" i="1">
                <a:ea typeface="宋体" charset="-122"/>
              </a:rPr>
              <a:t>There on the table lay a number of parcels. They were presents from his patients. Some of them were not wrapped at all.</a:t>
            </a:r>
            <a:r>
              <a:rPr lang="en-US" altLang="zh-CN">
                <a:ea typeface="宋体" charset="-122"/>
              </a:rPr>
              <a:t> (A. Cronin).</a:t>
            </a:r>
            <a:endParaRPr lang="ru-RU"/>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zh-CN" b="1">
                <a:ea typeface="宋体" charset="-122"/>
              </a:rPr>
              <a:t>Synonyms-specifiers</a:t>
            </a:r>
            <a:r>
              <a:rPr lang="en-US" altLang="zh-CN">
                <a:ea typeface="宋体" charset="-122"/>
              </a:rPr>
              <a:t> </a:t>
            </a:r>
            <a:endParaRPr lang="ru-RU"/>
          </a:p>
        </p:txBody>
      </p:sp>
      <p:sp>
        <p:nvSpPr>
          <p:cNvPr id="47107" name="Rectangle 3"/>
          <p:cNvSpPr>
            <a:spLocks noGrp="1" noChangeArrowheads="1"/>
          </p:cNvSpPr>
          <p:nvPr>
            <p:ph type="body" idx="1"/>
          </p:nvPr>
        </p:nvSpPr>
        <p:spPr/>
        <p:txBody>
          <a:bodyPr/>
          <a:lstStyle/>
          <a:p>
            <a:r>
              <a:rPr lang="en-US" altLang="zh-CN" i="1">
                <a:ea typeface="宋体" charset="-122"/>
              </a:rPr>
              <a:t>It was Bart's love and affection that compensated for everything else. </a:t>
            </a:r>
            <a:r>
              <a:rPr lang="en-US" altLang="zh-CN">
                <a:ea typeface="宋体" charset="-122"/>
              </a:rPr>
              <a:t>(D. Cusack). </a:t>
            </a:r>
            <a:endParaRPr lang="ru-RU"/>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ltLang="zh-CN" b="1">
                <a:ea typeface="宋体" charset="-122"/>
              </a:rPr>
              <a:t>Antithesis</a:t>
            </a:r>
            <a:r>
              <a:rPr lang="en-US" altLang="zh-CN">
                <a:ea typeface="宋体" charset="-122"/>
              </a:rPr>
              <a:t> </a:t>
            </a:r>
            <a:endParaRPr lang="ru-RU"/>
          </a:p>
        </p:txBody>
      </p:sp>
      <p:sp>
        <p:nvSpPr>
          <p:cNvPr id="48131" name="Rectangle 3"/>
          <p:cNvSpPr>
            <a:spLocks noGrp="1" noChangeArrowheads="1"/>
          </p:cNvSpPr>
          <p:nvPr>
            <p:ph type="body" idx="1"/>
          </p:nvPr>
        </p:nvSpPr>
        <p:spPr/>
        <p:txBody>
          <a:bodyPr/>
          <a:lstStyle/>
          <a:p>
            <a:r>
              <a:rPr lang="en-US" altLang="zh-CN" i="1">
                <a:ea typeface="宋体" charset="-122"/>
              </a:rPr>
              <a:t>The room was so small &amp; this exhibit so large, that I had got a feeling of wanting the air.</a:t>
            </a:r>
          </a:p>
          <a:p>
            <a:r>
              <a:rPr lang="en-US" altLang="zh-CN" i="1">
                <a:ea typeface="宋体" charset="-122"/>
              </a:rPr>
              <a:t>She was </a:t>
            </a:r>
            <a:r>
              <a:rPr lang="en-US" altLang="zh-CN" i="1" u="sng">
                <a:ea typeface="宋体" charset="-122"/>
              </a:rPr>
              <a:t>sour</a:t>
            </a:r>
            <a:r>
              <a:rPr lang="en-US" altLang="zh-CN" i="1">
                <a:ea typeface="宋体" charset="-122"/>
              </a:rPr>
              <a:t>, but she liked </a:t>
            </a:r>
            <a:r>
              <a:rPr lang="en-US" altLang="zh-CN" i="1" u="sng">
                <a:ea typeface="宋体" charset="-122"/>
              </a:rPr>
              <a:t>sweet</a:t>
            </a:r>
            <a:r>
              <a:rPr lang="en-US" altLang="zh-CN" i="1">
                <a:ea typeface="宋体" charset="-122"/>
              </a:rPr>
              <a:t> things.</a:t>
            </a:r>
            <a:r>
              <a:rPr lang="en-US" altLang="zh-CN">
                <a:ea typeface="宋体" charset="-122"/>
              </a:rPr>
              <a:t> </a:t>
            </a:r>
            <a:endParaRPr lang="ru-RU" altLang="zh-CN"/>
          </a:p>
          <a:p>
            <a:r>
              <a:rPr lang="en-US" altLang="zh-CN" i="1">
                <a:ea typeface="宋体" charset="-122"/>
              </a:rPr>
              <a:t>Derrick hadn’t chosen me for my motional </a:t>
            </a:r>
            <a:r>
              <a:rPr lang="en-US" altLang="zh-CN" i="1" u="sng">
                <a:ea typeface="宋体" charset="-122"/>
              </a:rPr>
              <a:t>depth</a:t>
            </a:r>
            <a:r>
              <a:rPr lang="en-US" altLang="zh-CN" i="1">
                <a:ea typeface="宋体" charset="-122"/>
              </a:rPr>
              <a:t>, or even for my intellectual </a:t>
            </a:r>
            <a:r>
              <a:rPr lang="en-US" altLang="zh-CN" i="1" u="sng">
                <a:ea typeface="宋体" charset="-122"/>
              </a:rPr>
              <a:t>great size</a:t>
            </a:r>
            <a:r>
              <a:rPr lang="en-US" altLang="zh-CN" i="1">
                <a:ea typeface="宋体" charset="-122"/>
              </a:rPr>
              <a:t>.</a:t>
            </a:r>
            <a:endParaRPr lang="ru-RU" i="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zh-CN" b="1">
                <a:ea typeface="宋体" charset="-122"/>
              </a:rPr>
              <a:t>Oxymoron</a:t>
            </a:r>
            <a:r>
              <a:rPr lang="ru-RU" altLang="zh-CN"/>
              <a:t> </a:t>
            </a:r>
            <a:endParaRPr lang="ru-RU"/>
          </a:p>
        </p:txBody>
      </p:sp>
      <p:sp>
        <p:nvSpPr>
          <p:cNvPr id="49155" name="Rectangle 3"/>
          <p:cNvSpPr>
            <a:spLocks noGrp="1" noChangeArrowheads="1"/>
          </p:cNvSpPr>
          <p:nvPr>
            <p:ph type="body" idx="1"/>
          </p:nvPr>
        </p:nvSpPr>
        <p:spPr/>
        <p:txBody>
          <a:bodyPr/>
          <a:lstStyle/>
          <a:p>
            <a:r>
              <a:rPr lang="en-US" altLang="zh-CN" i="1">
                <a:ea typeface="宋体" charset="-122"/>
              </a:rPr>
              <a:t>sweet sorrow, horribly beautiful, a deafening silence.</a:t>
            </a:r>
            <a:endParaRPr lang="ru-RU" altLang="zh-CN" i="1"/>
          </a:p>
          <a:p>
            <a:r>
              <a:rPr lang="ru-RU" altLang="zh-CN" i="1">
                <a:ea typeface="宋体" charset="-122"/>
              </a:rPr>
              <a:t>And faith unfaithful kept him falsely true</a:t>
            </a:r>
            <a:r>
              <a:rPr lang="ru-RU" altLang="zh-CN"/>
              <a:t> </a:t>
            </a:r>
            <a:endParaRPr lang="ru-RU"/>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ltLang="zh-CN" b="1">
                <a:ea typeface="宋体" charset="-122"/>
              </a:rPr>
              <a:t>Climax or gradation</a:t>
            </a:r>
            <a:r>
              <a:rPr lang="en-US" altLang="zh-CN">
                <a:ea typeface="宋体" charset="-122"/>
              </a:rPr>
              <a:t> </a:t>
            </a:r>
            <a:endParaRPr lang="ru-RU"/>
          </a:p>
        </p:txBody>
      </p:sp>
      <p:sp>
        <p:nvSpPr>
          <p:cNvPr id="50179" name="Rectangle 3"/>
          <p:cNvSpPr>
            <a:spLocks noGrp="1" noChangeArrowheads="1"/>
          </p:cNvSpPr>
          <p:nvPr>
            <p:ph type="body" idx="1"/>
          </p:nvPr>
        </p:nvSpPr>
        <p:spPr/>
        <p:txBody>
          <a:bodyPr/>
          <a:lstStyle/>
          <a:p>
            <a:r>
              <a:rPr lang="en-US" altLang="zh-CN" i="1">
                <a:ea typeface="宋体" charset="-122"/>
              </a:rPr>
              <a:t>it was a lovely city, a beautiful city, a fair city, a veritable gem of a city”.</a:t>
            </a:r>
            <a:r>
              <a:rPr lang="en-US" altLang="zh-CN">
                <a:ea typeface="宋体" charset="-122"/>
              </a:rPr>
              <a:t> </a:t>
            </a:r>
            <a:r>
              <a:rPr lang="en-US" altLang="zh-CN" i="1">
                <a:ea typeface="宋体" charset="-122"/>
              </a:rPr>
              <a:t>God knows I loved her. For eight years I worshipped the ground she trod on.</a:t>
            </a:r>
            <a:r>
              <a:rPr lang="en-US" altLang="zh-CN">
                <a:ea typeface="宋体" charset="-122"/>
              </a:rPr>
              <a:t> </a:t>
            </a:r>
            <a:r>
              <a:rPr lang="en-US" altLang="zh-CN" i="1">
                <a:ea typeface="宋体" charset="-122"/>
              </a:rPr>
              <a:t>She was </a:t>
            </a:r>
            <a:r>
              <a:rPr lang="en-US" altLang="zh-CN" i="1" u="sng">
                <a:ea typeface="宋体" charset="-122"/>
              </a:rPr>
              <a:t>intelligent</a:t>
            </a:r>
            <a:r>
              <a:rPr lang="en-US" altLang="zh-CN" i="1">
                <a:ea typeface="宋体" charset="-122"/>
              </a:rPr>
              <a:t> &amp; well-read. She was </a:t>
            </a:r>
            <a:r>
              <a:rPr lang="en-US" altLang="zh-CN" i="1" u="sng">
                <a:ea typeface="宋体" charset="-122"/>
              </a:rPr>
              <a:t>tender</a:t>
            </a:r>
            <a:r>
              <a:rPr lang="en-US" altLang="zh-CN" i="1">
                <a:ea typeface="宋体" charset="-122"/>
              </a:rPr>
              <a:t>, </a:t>
            </a:r>
            <a:r>
              <a:rPr lang="en-US" altLang="zh-CN" i="1" u="sng">
                <a:ea typeface="宋体" charset="-122"/>
              </a:rPr>
              <a:t>unselfish</a:t>
            </a:r>
            <a:r>
              <a:rPr lang="en-US" altLang="zh-CN" i="1">
                <a:ea typeface="宋体" charset="-122"/>
              </a:rPr>
              <a:t> &amp; </a:t>
            </a:r>
            <a:r>
              <a:rPr lang="en-US" altLang="zh-CN" i="1" u="sng">
                <a:ea typeface="宋体" charset="-122"/>
              </a:rPr>
              <a:t>disinterested</a:t>
            </a:r>
            <a:r>
              <a:rPr lang="en-US" altLang="zh-CN" i="1">
                <a:ea typeface="宋体" charset="-122"/>
              </a:rPr>
              <a:t>. In fact, she was </a:t>
            </a:r>
            <a:r>
              <a:rPr lang="en-US" altLang="zh-CN" i="1" u="sng">
                <a:ea typeface="宋体" charset="-122"/>
              </a:rPr>
              <a:t>too good to be true</a:t>
            </a:r>
            <a:r>
              <a:rPr lang="en-US" altLang="zh-CN" u="sng">
                <a:ea typeface="宋体" charset="-122"/>
              </a:rPr>
              <a:t>.</a:t>
            </a:r>
            <a:endParaRPr lang="ru-RU" u="sng"/>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zh-CN" b="1">
                <a:ea typeface="宋体" charset="-122"/>
              </a:rPr>
              <a:t>Anticlimax</a:t>
            </a:r>
            <a:r>
              <a:rPr lang="ru-RU" altLang="zh-CN"/>
              <a:t> </a:t>
            </a:r>
            <a:endParaRPr lang="ru-RU"/>
          </a:p>
        </p:txBody>
      </p:sp>
      <p:sp>
        <p:nvSpPr>
          <p:cNvPr id="51203" name="Rectangle 3"/>
          <p:cNvSpPr>
            <a:spLocks noGrp="1" noChangeArrowheads="1"/>
          </p:cNvSpPr>
          <p:nvPr>
            <p:ph type="body" idx="1"/>
          </p:nvPr>
        </p:nvSpPr>
        <p:spPr/>
        <p:txBody>
          <a:bodyPr/>
          <a:lstStyle/>
          <a:p>
            <a:r>
              <a:rPr lang="en-US" altLang="zh-CN" i="1">
                <a:ea typeface="宋体" charset="-122"/>
              </a:rPr>
              <a:t>If John's eyes fill with tears, you may have no doubt: he has been eating raw onions.</a:t>
            </a:r>
            <a:r>
              <a:rPr lang="en-US" altLang="zh-CN">
                <a:ea typeface="宋体" charset="-122"/>
              </a:rPr>
              <a:t> </a:t>
            </a:r>
            <a:endParaRPr lang="ru-RU"/>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zh-CN" b="1">
                <a:ea typeface="宋体" charset="-122"/>
              </a:rPr>
              <a:t>Pun (Play on words)</a:t>
            </a:r>
            <a:r>
              <a:rPr lang="en-US" altLang="zh-CN">
                <a:ea typeface="宋体" charset="-122"/>
              </a:rPr>
              <a:t> </a:t>
            </a:r>
            <a:endParaRPr lang="ru-RU"/>
          </a:p>
        </p:txBody>
      </p:sp>
      <p:sp>
        <p:nvSpPr>
          <p:cNvPr id="52227" name="Rectangle 3"/>
          <p:cNvSpPr>
            <a:spLocks noGrp="1" noChangeArrowheads="1"/>
          </p:cNvSpPr>
          <p:nvPr>
            <p:ph type="body" idx="1"/>
          </p:nvPr>
        </p:nvSpPr>
        <p:spPr/>
        <p:txBody>
          <a:bodyPr/>
          <a:lstStyle/>
          <a:p>
            <a:pPr>
              <a:lnSpc>
                <a:spcPct val="90000"/>
              </a:lnSpc>
            </a:pPr>
            <a:r>
              <a:rPr lang="en-US" altLang="zh-CN" i="1">
                <a:ea typeface="宋体" charset="-122"/>
              </a:rPr>
              <a:t>The importance of Being </a:t>
            </a:r>
            <a:r>
              <a:rPr lang="en-US" altLang="zh-CN" i="1" u="sng">
                <a:ea typeface="宋体" charset="-122"/>
              </a:rPr>
              <a:t>Earnest</a:t>
            </a:r>
            <a:r>
              <a:rPr lang="en-US" altLang="zh-CN">
                <a:ea typeface="宋体" charset="-122"/>
              </a:rPr>
              <a:t> (O. Wilde). Meanings: </a:t>
            </a:r>
            <a:r>
              <a:rPr lang="en-US" altLang="zh-CN" i="1">
                <a:ea typeface="宋体" charset="-122"/>
              </a:rPr>
              <a:t>seriously-minded </a:t>
            </a:r>
            <a:r>
              <a:rPr lang="en-US" altLang="zh-CN">
                <a:ea typeface="宋体" charset="-122"/>
              </a:rPr>
              <a:t>and</a:t>
            </a:r>
            <a:r>
              <a:rPr lang="en-US" altLang="zh-CN" i="1">
                <a:ea typeface="宋体" charset="-122"/>
              </a:rPr>
              <a:t> a male’s name.</a:t>
            </a:r>
            <a:r>
              <a:rPr lang="ru-RU" altLang="zh-CN"/>
              <a:t> </a:t>
            </a:r>
          </a:p>
          <a:p>
            <a:pPr>
              <a:lnSpc>
                <a:spcPct val="90000"/>
              </a:lnSpc>
            </a:pPr>
            <a:r>
              <a:rPr lang="en-US" altLang="zh-CN" i="1">
                <a:ea typeface="宋体" charset="-122"/>
              </a:rPr>
              <a:t>What is the difference between an engine driver and a teacher? – One minds the train and the other trains the mind./ between a soldier and a young girl? – One faces the powder and the other powders the face</a:t>
            </a:r>
            <a:r>
              <a:rPr lang="en-US" altLang="zh-CN">
                <a:ea typeface="宋体" charset="-122"/>
              </a:rPr>
              <a:t>.</a:t>
            </a:r>
            <a:endParaRPr lang="ru-RU"/>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zh-CN" b="1">
                <a:ea typeface="宋体" charset="-122"/>
              </a:rPr>
              <a:t>Zeugma</a:t>
            </a:r>
            <a:r>
              <a:rPr lang="en-US" altLang="zh-CN">
                <a:ea typeface="宋体" charset="-122"/>
              </a:rPr>
              <a:t> </a:t>
            </a:r>
            <a:endParaRPr lang="ru-RU"/>
          </a:p>
        </p:txBody>
      </p:sp>
      <p:sp>
        <p:nvSpPr>
          <p:cNvPr id="53251" name="Rectangle 3"/>
          <p:cNvSpPr>
            <a:spLocks noGrp="1" noChangeArrowheads="1"/>
          </p:cNvSpPr>
          <p:nvPr>
            <p:ph type="body" idx="1"/>
          </p:nvPr>
        </p:nvSpPr>
        <p:spPr/>
        <p:txBody>
          <a:bodyPr/>
          <a:lstStyle/>
          <a:p>
            <a:r>
              <a:rPr lang="en-US" altLang="zh-CN" i="1">
                <a:ea typeface="宋体" charset="-122"/>
              </a:rPr>
              <a:t>Dora, </a:t>
            </a:r>
            <a:r>
              <a:rPr lang="en-US" altLang="zh-CN" i="1" u="sng">
                <a:ea typeface="宋体" charset="-122"/>
              </a:rPr>
              <a:t>plunging</a:t>
            </a:r>
            <a:r>
              <a:rPr lang="en-US" altLang="zh-CN" i="1">
                <a:ea typeface="宋体" charset="-122"/>
              </a:rPr>
              <a:t> at once </a:t>
            </a:r>
            <a:r>
              <a:rPr lang="en-US" altLang="zh-CN" i="1" u="sng">
                <a:ea typeface="宋体" charset="-122"/>
              </a:rPr>
              <a:t>into privileged intimacy</a:t>
            </a:r>
            <a:r>
              <a:rPr lang="en-US" altLang="zh-CN" i="1">
                <a:ea typeface="宋体" charset="-122"/>
              </a:rPr>
              <a:t> and </a:t>
            </a:r>
            <a:r>
              <a:rPr lang="en-US" altLang="zh-CN" i="1" u="sng">
                <a:ea typeface="宋体" charset="-122"/>
              </a:rPr>
              <a:t>into the middle of the room </a:t>
            </a:r>
            <a:r>
              <a:rPr lang="en-US" altLang="zh-CN" i="1">
                <a:ea typeface="宋体" charset="-122"/>
              </a:rPr>
              <a:t>(B.Shaw).</a:t>
            </a:r>
            <a:r>
              <a:rPr lang="en-US" altLang="zh-CN">
                <a:ea typeface="宋体" charset="-122"/>
              </a:rPr>
              <a:t> </a:t>
            </a:r>
            <a:endParaRPr lang="ru-RU"/>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zh-CN" sz="2400">
                <a:solidFill>
                  <a:srgbClr val="0000CC"/>
                </a:solidFill>
                <a:ea typeface="宋体" charset="-122"/>
              </a:rPr>
              <a:t>THEME </a:t>
            </a:r>
            <a:r>
              <a:rPr lang="ru-RU" altLang="zh-CN" sz="2400">
                <a:solidFill>
                  <a:srgbClr val="0000CC"/>
                </a:solidFill>
              </a:rPr>
              <a:t>5</a:t>
            </a:r>
            <a:br>
              <a:rPr lang="ru-RU" altLang="zh-CN" sz="2400">
                <a:solidFill>
                  <a:srgbClr val="0000CC"/>
                </a:solidFill>
              </a:rPr>
            </a:br>
            <a:r>
              <a:rPr lang="en-US" altLang="zh-CN" sz="2400">
                <a:solidFill>
                  <a:srgbClr val="0000CC"/>
                </a:solidFill>
                <a:ea typeface="宋体" charset="-122"/>
              </a:rPr>
              <a:t> SYNTACTICAL EXPRESSIVE MEANS AND STYLISTIC DEVICES OF THE ENGLISH LANGUAGE</a:t>
            </a:r>
            <a:endParaRPr lang="ru-RU" sz="2400">
              <a:solidFill>
                <a:srgbClr val="0000CC"/>
              </a:solidFill>
            </a:endParaRPr>
          </a:p>
        </p:txBody>
      </p:sp>
      <p:sp>
        <p:nvSpPr>
          <p:cNvPr id="54275" name="Rectangle 3"/>
          <p:cNvSpPr>
            <a:spLocks noGrp="1" noChangeArrowheads="1"/>
          </p:cNvSpPr>
          <p:nvPr>
            <p:ph type="body" idx="1"/>
          </p:nvPr>
        </p:nvSpPr>
        <p:spPr/>
        <p:txBody>
          <a:bodyPr/>
          <a:lstStyle/>
          <a:p>
            <a:pPr marL="990600" lvl="1" indent="-533400">
              <a:buFontTx/>
              <a:buAutoNum type="arabicPeriod"/>
            </a:pPr>
            <a:r>
              <a:rPr lang="en-US" altLang="zh-CN" b="1" i="1">
                <a:ea typeface="宋体" charset="-122"/>
              </a:rPr>
              <a:t>General Notes </a:t>
            </a:r>
            <a:endParaRPr lang="ru-RU" altLang="zh-CN" b="1" i="1"/>
          </a:p>
          <a:p>
            <a:pPr marL="990600" lvl="1" indent="-533400">
              <a:buFontTx/>
              <a:buAutoNum type="arabicPeriod"/>
            </a:pPr>
            <a:endParaRPr lang="en-US" altLang="zh-CN" b="1" i="1">
              <a:ea typeface="宋体" charset="-122"/>
            </a:endParaRPr>
          </a:p>
          <a:p>
            <a:pPr marL="609600" indent="-609600">
              <a:buFontTx/>
              <a:buNone/>
            </a:pPr>
            <a:r>
              <a:rPr lang="en-US" altLang="zh-CN" b="1" i="1">
                <a:ea typeface="宋体" charset="-122"/>
              </a:rPr>
              <a:t>     2.  Syntactical</a:t>
            </a:r>
            <a:r>
              <a:rPr lang="en-US" altLang="zh-CN" b="1">
                <a:ea typeface="宋体" charset="-122"/>
              </a:rPr>
              <a:t> </a:t>
            </a:r>
            <a:r>
              <a:rPr lang="en-US" altLang="zh-CN" b="1" i="1">
                <a:ea typeface="宋体" charset="-122"/>
              </a:rPr>
              <a:t>Expressive Means of the English Language</a:t>
            </a:r>
            <a:r>
              <a:rPr lang="en-US" altLang="zh-CN" b="1" u="sng">
                <a:ea typeface="宋体" charset="-122"/>
              </a:rPr>
              <a:t> </a:t>
            </a:r>
            <a:endParaRPr lang="ru-RU" altLang="zh-CN" b="1" u="sng"/>
          </a:p>
          <a:p>
            <a:pPr marL="609600" indent="-609600">
              <a:buFontTx/>
              <a:buNone/>
            </a:pPr>
            <a:endParaRPr lang="en-US" altLang="zh-CN" b="1" i="1">
              <a:ea typeface="宋体" charset="-122"/>
            </a:endParaRPr>
          </a:p>
          <a:p>
            <a:pPr marL="609600" indent="-609600">
              <a:buFontTx/>
              <a:buNone/>
            </a:pPr>
            <a:r>
              <a:rPr lang="en-US" altLang="zh-CN" b="1" i="1">
                <a:ea typeface="宋体" charset="-122"/>
              </a:rPr>
              <a:t>     3. Syntactical Stylistic Devices of the English Language</a:t>
            </a:r>
            <a:r>
              <a:rPr lang="en-US" altLang="zh-CN" sz="2800">
                <a:ea typeface="宋体" charset="-122"/>
              </a:rPr>
              <a:t> </a:t>
            </a:r>
            <a:endParaRPr lang="ru-RU"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Meaning</a:t>
            </a:r>
            <a:endParaRPr lang="ru-RU"/>
          </a:p>
        </p:txBody>
      </p:sp>
      <p:sp>
        <p:nvSpPr>
          <p:cNvPr id="6147" name="Rectangle 3"/>
          <p:cNvSpPr>
            <a:spLocks noGrp="1" noChangeArrowheads="1"/>
          </p:cNvSpPr>
          <p:nvPr>
            <p:ph type="body" idx="1"/>
          </p:nvPr>
        </p:nvSpPr>
        <p:spPr>
          <a:xfrm>
            <a:off x="457200" y="1341438"/>
            <a:ext cx="8229600" cy="5256212"/>
          </a:xfrm>
        </p:spPr>
        <p:txBody>
          <a:bodyPr/>
          <a:lstStyle/>
          <a:p>
            <a:pPr marL="609600" indent="-609600">
              <a:lnSpc>
                <a:spcPct val="90000"/>
              </a:lnSpc>
              <a:buFontTx/>
              <a:buNone/>
            </a:pPr>
            <a:r>
              <a:rPr lang="en-US" sz="2800"/>
              <a:t>In stylistics meaning is viewed as a category which is able to acquire meanings imposed on the words by context.</a:t>
            </a:r>
          </a:p>
          <a:p>
            <a:pPr marL="609600" indent="-609600">
              <a:lnSpc>
                <a:spcPct val="90000"/>
              </a:lnSpc>
              <a:buFontTx/>
              <a:buNone/>
            </a:pPr>
            <a:endParaRPr lang="en-US" sz="2800"/>
          </a:p>
          <a:p>
            <a:pPr marL="609600" indent="-609600" algn="ctr">
              <a:lnSpc>
                <a:spcPct val="90000"/>
              </a:lnSpc>
              <a:buFontTx/>
              <a:buNone/>
            </a:pPr>
            <a:r>
              <a:rPr lang="en-US" sz="2800" u="sng"/>
              <a:t>Types of meaning</a:t>
            </a:r>
          </a:p>
          <a:p>
            <a:pPr marL="609600" indent="-609600">
              <a:lnSpc>
                <a:spcPct val="90000"/>
              </a:lnSpc>
              <a:buFontTx/>
              <a:buAutoNum type="arabicPeriod"/>
            </a:pPr>
            <a:r>
              <a:rPr lang="en-US" sz="2800" i="1"/>
              <a:t>Denotational</a:t>
            </a:r>
            <a:r>
              <a:rPr lang="en-US" sz="2800"/>
              <a:t>, which informs of the subject of communication.</a:t>
            </a:r>
          </a:p>
          <a:p>
            <a:pPr marL="609600" indent="-609600">
              <a:lnSpc>
                <a:spcPct val="90000"/>
              </a:lnSpc>
              <a:buFontTx/>
              <a:buAutoNum type="arabicPeriod"/>
            </a:pPr>
            <a:endParaRPr lang="en-US" sz="2800"/>
          </a:p>
          <a:p>
            <a:pPr marL="609600" indent="-609600">
              <a:lnSpc>
                <a:spcPct val="90000"/>
              </a:lnSpc>
              <a:buFontTx/>
              <a:buAutoNum type="arabicPeriod"/>
            </a:pPr>
            <a:r>
              <a:rPr lang="en-US" sz="2800" i="1"/>
              <a:t>Connotational</a:t>
            </a:r>
            <a:r>
              <a:rPr lang="en-US" sz="2800"/>
              <a:t>, which informs about the participants and conditions of communication.</a:t>
            </a:r>
          </a:p>
          <a:p>
            <a:pPr marL="609600" indent="-609600">
              <a:lnSpc>
                <a:spcPct val="90000"/>
              </a:lnSpc>
              <a:buFontTx/>
              <a:buNone/>
            </a:pPr>
            <a:r>
              <a:rPr lang="en-US" sz="2800"/>
              <a:t>Connotational meaning includes evaluative, emotive, expressive and stylistic components.</a:t>
            </a:r>
            <a:endParaRPr lang="ru-RU" sz="280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457200" y="260350"/>
            <a:ext cx="8229600" cy="5865813"/>
          </a:xfrm>
        </p:spPr>
        <p:txBody>
          <a:bodyPr/>
          <a:lstStyle/>
          <a:p>
            <a:pPr algn="ctr"/>
            <a:endParaRPr lang="en-US" altLang="zh-CN">
              <a:ea typeface="宋体" charset="-122"/>
            </a:endParaRPr>
          </a:p>
          <a:p>
            <a:pPr algn="ctr"/>
            <a:endParaRPr lang="en-US" altLang="zh-CN">
              <a:ea typeface="宋体" charset="-122"/>
            </a:endParaRPr>
          </a:p>
          <a:p>
            <a:pPr algn="ctr"/>
            <a:endParaRPr lang="en-US" altLang="zh-CN">
              <a:ea typeface="宋体" charset="-122"/>
            </a:endParaRPr>
          </a:p>
          <a:p>
            <a:pPr algn="ctr"/>
            <a:r>
              <a:rPr lang="en-US" altLang="zh-CN">
                <a:ea typeface="宋体" charset="-122"/>
              </a:rPr>
              <a:t>Syntactical Expressive Means and Devices deal with expressive possibilities of the structural pattern of sentences and paragraphs, the arrangement of words in a sentence and sentences in a paragraph. </a:t>
            </a:r>
            <a:endParaRPr lang="ru-RU"/>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314" name="Group 18"/>
          <p:cNvGrpSpPr>
            <a:grpSpLocks/>
          </p:cNvGrpSpPr>
          <p:nvPr/>
        </p:nvGrpSpPr>
        <p:grpSpPr bwMode="auto">
          <a:xfrm>
            <a:off x="395288" y="188913"/>
            <a:ext cx="8353425" cy="6264275"/>
            <a:chOff x="249" y="119"/>
            <a:chExt cx="5262" cy="3946"/>
          </a:xfrm>
        </p:grpSpPr>
        <p:sp>
          <p:nvSpPr>
            <p:cNvPr id="55301" name="Text Box 5"/>
            <p:cNvSpPr txBox="1">
              <a:spLocks noChangeArrowheads="1"/>
            </p:cNvSpPr>
            <p:nvPr/>
          </p:nvSpPr>
          <p:spPr bwMode="auto">
            <a:xfrm>
              <a:off x="2018" y="119"/>
              <a:ext cx="1613" cy="499"/>
            </a:xfrm>
            <a:prstGeom prst="rect">
              <a:avLst/>
            </a:prstGeom>
            <a:solidFill>
              <a:srgbClr val="FFFFFF"/>
            </a:solidFill>
            <a:ln w="9525">
              <a:solidFill>
                <a:srgbClr val="000000"/>
              </a:solidFill>
              <a:miter lim="800000"/>
              <a:headEnd/>
              <a:tailEnd/>
            </a:ln>
          </p:spPr>
          <p:txBody>
            <a:bodyPr/>
            <a:lstStyle/>
            <a:p>
              <a:pPr algn="ctr"/>
              <a:r>
                <a:rPr lang="en-US" sz="2400">
                  <a:latin typeface="Times New Roman" pitchFamily="18" charset="0"/>
                </a:rPr>
                <a:t>SYNTACTICAL EM</a:t>
              </a:r>
              <a:endParaRPr lang="ru-RU" sz="2400"/>
            </a:p>
          </p:txBody>
        </p:sp>
        <p:sp>
          <p:nvSpPr>
            <p:cNvPr id="55302" name="Text Box 6"/>
            <p:cNvSpPr txBox="1">
              <a:spLocks noChangeArrowheads="1"/>
            </p:cNvSpPr>
            <p:nvPr/>
          </p:nvSpPr>
          <p:spPr bwMode="auto">
            <a:xfrm>
              <a:off x="249" y="1256"/>
              <a:ext cx="1473" cy="513"/>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reduction of obligatory</a:t>
              </a:r>
              <a:r>
                <a:rPr lang="ru-RU" sz="2000">
                  <a:latin typeface="Times New Roman" pitchFamily="18" charset="0"/>
                </a:rPr>
                <a:t> </a:t>
              </a:r>
              <a:r>
                <a:rPr lang="en-US" sz="2000">
                  <a:latin typeface="Times New Roman" pitchFamily="18" charset="0"/>
                </a:rPr>
                <a:t>elements</a:t>
              </a:r>
              <a:endParaRPr lang="ru-RU" sz="2000"/>
            </a:p>
          </p:txBody>
        </p:sp>
        <p:sp>
          <p:nvSpPr>
            <p:cNvPr id="55303" name="Text Box 7"/>
            <p:cNvSpPr txBox="1">
              <a:spLocks noChangeArrowheads="1"/>
            </p:cNvSpPr>
            <p:nvPr/>
          </p:nvSpPr>
          <p:spPr bwMode="auto">
            <a:xfrm>
              <a:off x="2038" y="1256"/>
              <a:ext cx="1473" cy="513"/>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redundancy of elements</a:t>
              </a:r>
              <a:endParaRPr lang="ru-RU" sz="2000"/>
            </a:p>
          </p:txBody>
        </p:sp>
        <p:sp>
          <p:nvSpPr>
            <p:cNvPr id="55304" name="Text Box 8"/>
            <p:cNvSpPr txBox="1">
              <a:spLocks noChangeArrowheads="1"/>
            </p:cNvSpPr>
            <p:nvPr/>
          </p:nvSpPr>
          <p:spPr bwMode="auto">
            <a:xfrm>
              <a:off x="3722" y="1256"/>
              <a:ext cx="1579" cy="501"/>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violation of the word order</a:t>
              </a:r>
              <a:endParaRPr lang="ru-RU" sz="2000"/>
            </a:p>
          </p:txBody>
        </p:sp>
        <p:sp>
          <p:nvSpPr>
            <p:cNvPr id="55305" name="Line 9"/>
            <p:cNvSpPr>
              <a:spLocks noChangeShapeType="1"/>
            </p:cNvSpPr>
            <p:nvPr/>
          </p:nvSpPr>
          <p:spPr bwMode="auto">
            <a:xfrm>
              <a:off x="2775" y="630"/>
              <a:ext cx="0" cy="626"/>
            </a:xfrm>
            <a:prstGeom prst="line">
              <a:avLst/>
            </a:prstGeom>
            <a:noFill/>
            <a:ln w="9525">
              <a:solidFill>
                <a:srgbClr val="000000"/>
              </a:solidFill>
              <a:round/>
              <a:headEnd/>
              <a:tailEnd type="triangle" w="med" len="med"/>
            </a:ln>
          </p:spPr>
          <p:txBody>
            <a:bodyPr/>
            <a:lstStyle/>
            <a:p>
              <a:endParaRPr lang="ru-RU"/>
            </a:p>
          </p:txBody>
        </p:sp>
        <p:sp>
          <p:nvSpPr>
            <p:cNvPr id="55306" name="Line 10"/>
            <p:cNvSpPr>
              <a:spLocks noChangeShapeType="1"/>
            </p:cNvSpPr>
            <p:nvPr/>
          </p:nvSpPr>
          <p:spPr bwMode="auto">
            <a:xfrm flipH="1">
              <a:off x="1196" y="630"/>
              <a:ext cx="1579" cy="626"/>
            </a:xfrm>
            <a:prstGeom prst="line">
              <a:avLst/>
            </a:prstGeom>
            <a:noFill/>
            <a:ln w="9525">
              <a:solidFill>
                <a:srgbClr val="000000"/>
              </a:solidFill>
              <a:round/>
              <a:headEnd/>
              <a:tailEnd type="triangle" w="med" len="med"/>
            </a:ln>
          </p:spPr>
          <p:txBody>
            <a:bodyPr/>
            <a:lstStyle/>
            <a:p>
              <a:endParaRPr lang="ru-RU"/>
            </a:p>
          </p:txBody>
        </p:sp>
        <p:sp>
          <p:nvSpPr>
            <p:cNvPr id="55307" name="Line 11"/>
            <p:cNvSpPr>
              <a:spLocks noChangeShapeType="1"/>
            </p:cNvSpPr>
            <p:nvPr/>
          </p:nvSpPr>
          <p:spPr bwMode="auto">
            <a:xfrm>
              <a:off x="2775" y="630"/>
              <a:ext cx="1578" cy="626"/>
            </a:xfrm>
            <a:prstGeom prst="line">
              <a:avLst/>
            </a:prstGeom>
            <a:noFill/>
            <a:ln w="9525">
              <a:solidFill>
                <a:srgbClr val="000000"/>
              </a:solidFill>
              <a:round/>
              <a:headEnd/>
              <a:tailEnd type="triangle" w="med" len="med"/>
            </a:ln>
          </p:spPr>
          <p:txBody>
            <a:bodyPr/>
            <a:lstStyle/>
            <a:p>
              <a:endParaRPr lang="ru-RU"/>
            </a:p>
          </p:txBody>
        </p:sp>
        <p:sp>
          <p:nvSpPr>
            <p:cNvPr id="55308" name="Text Box 12"/>
            <p:cNvSpPr txBox="1">
              <a:spLocks noChangeArrowheads="1"/>
            </p:cNvSpPr>
            <p:nvPr/>
          </p:nvSpPr>
          <p:spPr bwMode="auto">
            <a:xfrm>
              <a:off x="249" y="2633"/>
              <a:ext cx="1473" cy="1024"/>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ellipsis</a:t>
              </a:r>
            </a:p>
            <a:p>
              <a:pPr algn="ctr"/>
              <a:r>
                <a:rPr lang="en-US" sz="2000">
                  <a:latin typeface="Times New Roman" pitchFamily="18" charset="0"/>
                </a:rPr>
                <a:t>aposiopesis</a:t>
              </a:r>
            </a:p>
            <a:p>
              <a:pPr algn="ctr"/>
              <a:r>
                <a:rPr lang="en-US" sz="2000">
                  <a:latin typeface="Times New Roman" pitchFamily="18" charset="0"/>
                </a:rPr>
                <a:t>nominative sentences</a:t>
              </a:r>
            </a:p>
            <a:p>
              <a:pPr algn="ctr"/>
              <a:r>
                <a:rPr lang="en-US" sz="2000">
                  <a:latin typeface="Times New Roman" pitchFamily="18" charset="0"/>
                </a:rPr>
                <a:t>asyndeton</a:t>
              </a:r>
              <a:endParaRPr lang="ru-RU" sz="2000"/>
            </a:p>
          </p:txBody>
        </p:sp>
        <p:sp>
          <p:nvSpPr>
            <p:cNvPr id="55309" name="Text Box 13"/>
            <p:cNvSpPr txBox="1">
              <a:spLocks noChangeArrowheads="1"/>
            </p:cNvSpPr>
            <p:nvPr/>
          </p:nvSpPr>
          <p:spPr bwMode="auto">
            <a:xfrm>
              <a:off x="2038" y="2633"/>
              <a:ext cx="1579" cy="143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repetition</a:t>
              </a:r>
            </a:p>
            <a:p>
              <a:pPr algn="ctr"/>
              <a:r>
                <a:rPr lang="en-US" sz="2000">
                  <a:latin typeface="Times New Roman" pitchFamily="18" charset="0"/>
                </a:rPr>
                <a:t>enumeration</a:t>
              </a:r>
            </a:p>
            <a:p>
              <a:pPr algn="ctr"/>
              <a:r>
                <a:rPr lang="en-US" sz="2000">
                  <a:latin typeface="Times New Roman" pitchFamily="18" charset="0"/>
                </a:rPr>
                <a:t>tautology</a:t>
              </a:r>
            </a:p>
            <a:p>
              <a:pPr algn="ctr"/>
              <a:r>
                <a:rPr lang="en-US" sz="2000">
                  <a:latin typeface="Times New Roman" pitchFamily="18" charset="0"/>
                </a:rPr>
                <a:t>polysendeton</a:t>
              </a:r>
            </a:p>
            <a:p>
              <a:pPr algn="ctr"/>
              <a:r>
                <a:rPr lang="en-US" sz="2000">
                  <a:latin typeface="Times New Roman" pitchFamily="18" charset="0"/>
                </a:rPr>
                <a:t>emphatic constructions</a:t>
              </a:r>
            </a:p>
            <a:p>
              <a:pPr algn="ctr"/>
              <a:r>
                <a:rPr lang="en-US" sz="2000">
                  <a:latin typeface="Times New Roman" pitchFamily="18" charset="0"/>
                </a:rPr>
                <a:t>parenthetic sentences</a:t>
              </a:r>
              <a:endParaRPr lang="ru-RU" sz="2000"/>
            </a:p>
          </p:txBody>
        </p:sp>
        <p:sp>
          <p:nvSpPr>
            <p:cNvPr id="55310" name="Text Box 14"/>
            <p:cNvSpPr txBox="1">
              <a:spLocks noChangeArrowheads="1"/>
            </p:cNvSpPr>
            <p:nvPr/>
          </p:nvSpPr>
          <p:spPr bwMode="auto">
            <a:xfrm>
              <a:off x="3827" y="2758"/>
              <a:ext cx="1684" cy="876"/>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inversion</a:t>
              </a:r>
            </a:p>
            <a:p>
              <a:pPr algn="ctr"/>
              <a:r>
                <a:rPr lang="en-US" sz="2000">
                  <a:latin typeface="Times New Roman" pitchFamily="18" charset="0"/>
                </a:rPr>
                <a:t>separation in syntactical unit</a:t>
              </a:r>
            </a:p>
            <a:p>
              <a:pPr algn="ctr"/>
              <a:r>
                <a:rPr lang="en-US" sz="2000">
                  <a:latin typeface="Times New Roman" pitchFamily="18" charset="0"/>
                </a:rPr>
                <a:t>detachment</a:t>
              </a:r>
              <a:endParaRPr lang="ru-RU" sz="2000"/>
            </a:p>
          </p:txBody>
        </p:sp>
        <p:sp>
          <p:nvSpPr>
            <p:cNvPr id="55311" name="Line 15"/>
            <p:cNvSpPr>
              <a:spLocks noChangeShapeType="1"/>
            </p:cNvSpPr>
            <p:nvPr/>
          </p:nvSpPr>
          <p:spPr bwMode="auto">
            <a:xfrm>
              <a:off x="986" y="1769"/>
              <a:ext cx="0" cy="864"/>
            </a:xfrm>
            <a:prstGeom prst="line">
              <a:avLst/>
            </a:prstGeom>
            <a:noFill/>
            <a:ln w="9525">
              <a:solidFill>
                <a:srgbClr val="000000"/>
              </a:solidFill>
              <a:round/>
              <a:headEnd/>
              <a:tailEnd type="triangle" w="med" len="med"/>
            </a:ln>
          </p:spPr>
          <p:txBody>
            <a:bodyPr/>
            <a:lstStyle/>
            <a:p>
              <a:endParaRPr lang="ru-RU"/>
            </a:p>
          </p:txBody>
        </p:sp>
        <p:sp>
          <p:nvSpPr>
            <p:cNvPr id="55312" name="Line 16"/>
            <p:cNvSpPr>
              <a:spLocks noChangeShapeType="1"/>
            </p:cNvSpPr>
            <p:nvPr/>
          </p:nvSpPr>
          <p:spPr bwMode="auto">
            <a:xfrm>
              <a:off x="2775" y="1769"/>
              <a:ext cx="0" cy="864"/>
            </a:xfrm>
            <a:prstGeom prst="line">
              <a:avLst/>
            </a:prstGeom>
            <a:noFill/>
            <a:ln w="9525">
              <a:solidFill>
                <a:srgbClr val="000000"/>
              </a:solidFill>
              <a:round/>
              <a:headEnd/>
              <a:tailEnd type="triangle" w="med" len="med"/>
            </a:ln>
          </p:spPr>
          <p:txBody>
            <a:bodyPr/>
            <a:lstStyle/>
            <a:p>
              <a:endParaRPr lang="ru-RU"/>
            </a:p>
          </p:txBody>
        </p:sp>
        <p:sp>
          <p:nvSpPr>
            <p:cNvPr id="55313" name="Line 17"/>
            <p:cNvSpPr>
              <a:spLocks noChangeShapeType="1"/>
            </p:cNvSpPr>
            <p:nvPr/>
          </p:nvSpPr>
          <p:spPr bwMode="auto">
            <a:xfrm>
              <a:off x="4564" y="1757"/>
              <a:ext cx="0" cy="1001"/>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68313" y="908050"/>
            <a:ext cx="8229600" cy="1143000"/>
          </a:xfrm>
        </p:spPr>
        <p:txBody>
          <a:bodyPr/>
          <a:lstStyle/>
          <a:p>
            <a:r>
              <a:rPr lang="en-US" altLang="zh-CN" sz="3200" b="1" i="1">
                <a:ea typeface="宋体" charset="-122"/>
              </a:rPr>
              <a:t>EMs based on the reduction of some obligatory </a:t>
            </a:r>
            <a:br>
              <a:rPr lang="en-US" altLang="zh-CN" sz="3200" b="1" i="1">
                <a:ea typeface="宋体" charset="-122"/>
              </a:rPr>
            </a:br>
            <a:r>
              <a:rPr lang="en-US" altLang="zh-CN" sz="3200" b="1" i="1">
                <a:ea typeface="宋体" charset="-122"/>
              </a:rPr>
              <a:t>elements of the sentence structure</a:t>
            </a:r>
            <a:r>
              <a:rPr lang="en-US" altLang="zh-CN" sz="3200" b="1">
                <a:ea typeface="宋体" charset="-122"/>
              </a:rPr>
              <a:t/>
            </a:r>
            <a:br>
              <a:rPr lang="en-US" altLang="zh-CN" sz="3200" b="1">
                <a:ea typeface="宋体" charset="-122"/>
              </a:rPr>
            </a:br>
            <a:r>
              <a:rPr lang="en-US" altLang="zh-CN" sz="3200" b="1">
                <a:ea typeface="宋体" charset="-122"/>
              </a:rPr>
              <a:t/>
            </a:r>
            <a:br>
              <a:rPr lang="en-US" altLang="zh-CN" sz="3200" b="1">
                <a:ea typeface="宋体" charset="-122"/>
              </a:rPr>
            </a:br>
            <a:r>
              <a:rPr lang="en-US" altLang="zh-CN" sz="3200" b="1">
                <a:ea typeface="宋体" charset="-122"/>
              </a:rPr>
              <a:t>Ellipsis</a:t>
            </a:r>
            <a:r>
              <a:rPr lang="ru-RU" altLang="zh-CN" sz="4000"/>
              <a:t> </a:t>
            </a:r>
            <a:endParaRPr lang="ru-RU" sz="4000"/>
          </a:p>
        </p:txBody>
      </p:sp>
      <p:sp>
        <p:nvSpPr>
          <p:cNvPr id="57347" name="Rectangle 3"/>
          <p:cNvSpPr>
            <a:spLocks noGrp="1" noChangeArrowheads="1"/>
          </p:cNvSpPr>
          <p:nvPr>
            <p:ph type="body" idx="1"/>
          </p:nvPr>
        </p:nvSpPr>
        <p:spPr>
          <a:xfrm>
            <a:off x="395288" y="2708275"/>
            <a:ext cx="8229600" cy="4149725"/>
          </a:xfrm>
        </p:spPr>
        <p:txBody>
          <a:bodyPr/>
          <a:lstStyle/>
          <a:p>
            <a:endParaRPr lang="ru-RU" altLang="zh-CN" i="1">
              <a:ea typeface="宋体" charset="-122"/>
            </a:endParaRPr>
          </a:p>
          <a:p>
            <a:r>
              <a:rPr lang="ru-RU" altLang="zh-CN" i="1">
                <a:ea typeface="宋体" charset="-122"/>
              </a:rPr>
              <a:t>There’s somebody wants to speak to you</a:t>
            </a:r>
            <a:r>
              <a:rPr lang="ru-RU" altLang="zh-CN">
                <a:ea typeface="宋体" charset="-122"/>
              </a:rPr>
              <a:t> (Hemingway).</a:t>
            </a:r>
          </a:p>
          <a:p>
            <a:endParaRPr lang="ru-RU" altLang="zh-CN">
              <a:ea typeface="宋体" charset="-122"/>
            </a:endParaRPr>
          </a:p>
          <a:p>
            <a:r>
              <a:rPr lang="en-US" altLang="zh-CN" i="1">
                <a:ea typeface="宋体" charset="-122"/>
              </a:rPr>
              <a:t>– Did you date her?</a:t>
            </a:r>
          </a:p>
          <a:p>
            <a:pPr>
              <a:buFontTx/>
              <a:buNone/>
            </a:pPr>
            <a:r>
              <a:rPr lang="en-US" altLang="zh-CN" i="1">
                <a:ea typeface="宋体" charset="-122"/>
              </a:rPr>
              <a:t>- This was a he. Called himself Rudi Wilson. Know him?</a:t>
            </a:r>
            <a:endParaRPr lang="ru-RU" i="1"/>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zh-CN" sz="4000" b="1">
                <a:ea typeface="宋体" charset="-122"/>
              </a:rPr>
              <a:t>Aposiopesis </a:t>
            </a:r>
            <a:r>
              <a:rPr lang="ru-RU" altLang="zh-CN" sz="4000" b="1">
                <a:ea typeface="宋体" charset="-122"/>
              </a:rPr>
              <a:t>(Break-in-the-narrative)</a:t>
            </a:r>
            <a:r>
              <a:rPr lang="ru-RU" altLang="zh-CN" sz="4000">
                <a:ea typeface="宋体" charset="-122"/>
              </a:rPr>
              <a:t> </a:t>
            </a:r>
            <a:endParaRPr lang="ru-RU" sz="4000"/>
          </a:p>
        </p:txBody>
      </p:sp>
      <p:sp>
        <p:nvSpPr>
          <p:cNvPr id="58371" name="Rectangle 3"/>
          <p:cNvSpPr>
            <a:spLocks noGrp="1" noChangeArrowheads="1"/>
          </p:cNvSpPr>
          <p:nvPr>
            <p:ph type="body" idx="1"/>
          </p:nvPr>
        </p:nvSpPr>
        <p:spPr/>
        <p:txBody>
          <a:bodyPr/>
          <a:lstStyle/>
          <a:p>
            <a:r>
              <a:rPr lang="en-US" altLang="zh-CN">
                <a:ea typeface="宋体" charset="-122"/>
              </a:rPr>
              <a:t>"</a:t>
            </a:r>
            <a:r>
              <a:rPr lang="en-US" altLang="zh-CN" i="1">
                <a:ea typeface="宋体" charset="-122"/>
              </a:rPr>
              <a:t>Well, I never</a:t>
            </a:r>
            <a:r>
              <a:rPr lang="en-US" altLang="zh-CN">
                <a:ea typeface="宋体" charset="-122"/>
              </a:rPr>
              <a:t>!" reads approximately "</a:t>
            </a:r>
            <a:r>
              <a:rPr lang="en-US" altLang="zh-CN" i="1">
                <a:ea typeface="宋体" charset="-122"/>
              </a:rPr>
              <a:t>Well, I never expected it</a:t>
            </a:r>
            <a:r>
              <a:rPr lang="en-US" altLang="zh-CN">
                <a:ea typeface="宋体" charset="-122"/>
              </a:rPr>
              <a:t>"; "</a:t>
            </a:r>
            <a:r>
              <a:rPr lang="en-US" altLang="zh-CN" i="1">
                <a:ea typeface="宋体" charset="-122"/>
              </a:rPr>
              <a:t>I never thought of it</a:t>
            </a:r>
            <a:r>
              <a:rPr lang="en-US" altLang="zh-CN">
                <a:ea typeface="宋体" charset="-122"/>
              </a:rPr>
              <a:t>"; "</a:t>
            </a:r>
            <a:r>
              <a:rPr lang="en-US" altLang="zh-CN" i="1">
                <a:ea typeface="宋体" charset="-122"/>
              </a:rPr>
              <a:t>I never imag­ined it</a:t>
            </a:r>
            <a:r>
              <a:rPr lang="en-US" altLang="zh-CN">
                <a:ea typeface="宋体" charset="-122"/>
              </a:rPr>
              <a:t>“</a:t>
            </a:r>
          </a:p>
          <a:p>
            <a:endParaRPr lang="en-US"/>
          </a:p>
          <a:p>
            <a:r>
              <a:rPr lang="ru-RU" i="1"/>
              <a:t>You just come home or I’ll…(threat).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zh-CN" b="1">
                <a:ea typeface="宋体" charset="-122"/>
              </a:rPr>
              <a:t>Nominative sentences</a:t>
            </a:r>
            <a:r>
              <a:rPr lang="en-US" altLang="zh-CN">
                <a:ea typeface="宋体" charset="-122"/>
              </a:rPr>
              <a:t> </a:t>
            </a:r>
            <a:endParaRPr lang="ru-RU"/>
          </a:p>
        </p:txBody>
      </p:sp>
      <p:sp>
        <p:nvSpPr>
          <p:cNvPr id="59395" name="Rectangle 3"/>
          <p:cNvSpPr>
            <a:spLocks noGrp="1" noChangeArrowheads="1"/>
          </p:cNvSpPr>
          <p:nvPr>
            <p:ph type="body" idx="1"/>
          </p:nvPr>
        </p:nvSpPr>
        <p:spPr/>
        <p:txBody>
          <a:bodyPr/>
          <a:lstStyle/>
          <a:p>
            <a:r>
              <a:rPr lang="en-US" altLang="zh-CN" i="1">
                <a:ea typeface="宋体" charset="-122"/>
              </a:rPr>
              <a:t>Gloomy Sunday</a:t>
            </a:r>
            <a:r>
              <a:rPr lang="en-US" altLang="zh-CN">
                <a:ea typeface="宋体" charset="-122"/>
              </a:rPr>
              <a:t> (The Guardian), </a:t>
            </a:r>
            <a:r>
              <a:rPr lang="en-US" altLang="zh-CN" i="1">
                <a:ea typeface="宋体" charset="-122"/>
              </a:rPr>
              <a:t>Atlantic Sea Traffic</a:t>
            </a:r>
            <a:r>
              <a:rPr lang="en-US" altLang="zh-CN">
                <a:ea typeface="宋体" charset="-122"/>
              </a:rPr>
              <a:t> (The Times), </a:t>
            </a:r>
            <a:r>
              <a:rPr lang="en-US" altLang="zh-CN" i="1">
                <a:ea typeface="宋体" charset="-122"/>
              </a:rPr>
              <a:t>Union peace plan for Girling stew­ards</a:t>
            </a:r>
            <a:r>
              <a:rPr lang="en-US" altLang="zh-CN">
                <a:ea typeface="宋体" charset="-122"/>
              </a:rPr>
              <a:t> (Morning Star).</a:t>
            </a:r>
          </a:p>
          <a:p>
            <a:endParaRPr lang="en-US" altLang="zh-CN">
              <a:ea typeface="宋体" charset="-122"/>
            </a:endParaRPr>
          </a:p>
          <a:p>
            <a:endParaRPr lang="ru-RU"/>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zh-CN" b="1">
                <a:ea typeface="宋体" charset="-122"/>
              </a:rPr>
              <a:t>Asyndeton</a:t>
            </a:r>
            <a:r>
              <a:rPr lang="ru-RU" altLang="zh-CN"/>
              <a:t> </a:t>
            </a:r>
            <a:endParaRPr lang="ru-RU"/>
          </a:p>
        </p:txBody>
      </p:sp>
      <p:sp>
        <p:nvSpPr>
          <p:cNvPr id="60419" name="Rectangle 3"/>
          <p:cNvSpPr>
            <a:spLocks noGrp="1" noChangeArrowheads="1"/>
          </p:cNvSpPr>
          <p:nvPr>
            <p:ph type="body" idx="1"/>
          </p:nvPr>
        </p:nvSpPr>
        <p:spPr/>
        <p:txBody>
          <a:bodyPr/>
          <a:lstStyle/>
          <a:p>
            <a:r>
              <a:rPr lang="ru-RU" i="1"/>
              <a:t>Bicket did not answer his throat felt too dry</a:t>
            </a:r>
            <a:r>
              <a:rPr lang="ru-RU"/>
              <a:t>. (Galsworthy). </a:t>
            </a:r>
          </a:p>
          <a:p>
            <a:endParaRPr lang="ru-RU"/>
          </a:p>
          <a:p>
            <a:r>
              <a:rPr lang="en-US" altLang="zh-CN">
                <a:ea typeface="宋体" charset="-122"/>
              </a:rPr>
              <a:t>"</a:t>
            </a:r>
            <a:r>
              <a:rPr lang="en-US" altLang="zh-CN" i="1">
                <a:ea typeface="宋体" charset="-122"/>
              </a:rPr>
              <a:t>The Mole was bewitched, entranced, fascinated</a:t>
            </a:r>
            <a:r>
              <a:rPr lang="en-US" altLang="zh-CN">
                <a:ea typeface="宋体" charset="-122"/>
              </a:rPr>
              <a:t>” -  Kenneth Grahame, </a:t>
            </a:r>
            <a:r>
              <a:rPr lang="en-US" altLang="zh-CN" i="1">
                <a:ea typeface="宋体" charset="-122"/>
              </a:rPr>
              <a:t>The Wind in the Willows</a:t>
            </a:r>
            <a:r>
              <a:rPr lang="en-US" altLang="zh-CN">
                <a:ea typeface="宋体" charset="-122"/>
              </a:rPr>
              <a:t>, Ch. 1</a:t>
            </a:r>
            <a:r>
              <a:rPr lang="ru-RU" altLang="zh-CN"/>
              <a:t> </a:t>
            </a:r>
            <a:endParaRPr lang="ru-RU"/>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zh-CN" sz="4000" b="1" i="1">
                <a:ea typeface="宋体" charset="-122"/>
              </a:rPr>
              <a:t>EMs based on the redundancy of the elements of the sentence</a:t>
            </a:r>
            <a:br>
              <a:rPr lang="en-US" altLang="zh-CN" sz="4000" b="1" i="1">
                <a:ea typeface="宋体" charset="-122"/>
              </a:rPr>
            </a:br>
            <a:r>
              <a:rPr lang="en-US" altLang="zh-CN" sz="4000" b="1" i="1">
                <a:ea typeface="宋体" charset="-122"/>
              </a:rPr>
              <a:t>Repetition</a:t>
            </a:r>
            <a:r>
              <a:rPr lang="ru-RU" altLang="zh-CN" sz="4000"/>
              <a:t> </a:t>
            </a:r>
            <a:endParaRPr lang="ru-RU" sz="4000"/>
          </a:p>
        </p:txBody>
      </p:sp>
      <p:sp>
        <p:nvSpPr>
          <p:cNvPr id="61443" name="Rectangle 3"/>
          <p:cNvSpPr>
            <a:spLocks noGrp="1" noChangeArrowheads="1"/>
          </p:cNvSpPr>
          <p:nvPr>
            <p:ph type="body" idx="1"/>
          </p:nvPr>
        </p:nvSpPr>
        <p:spPr>
          <a:xfrm>
            <a:off x="457200" y="1844675"/>
            <a:ext cx="8229600" cy="4281488"/>
          </a:xfrm>
        </p:spPr>
        <p:txBody>
          <a:bodyPr/>
          <a:lstStyle/>
          <a:p>
            <a:r>
              <a:rPr lang="ru-RU"/>
              <a:t>"</a:t>
            </a:r>
            <a:r>
              <a:rPr lang="ru-RU" i="1"/>
              <a:t>Words, words, words</a:t>
            </a:r>
            <a:r>
              <a:rPr lang="ru-RU"/>
              <a:t>." (Shakespeare, </a:t>
            </a:r>
            <a:r>
              <a:rPr lang="ru-RU">
                <a:hlinkClick r:id="rId2" tooltip="Hamlet"/>
              </a:rPr>
              <a:t>Hamlet</a:t>
            </a:r>
            <a:r>
              <a:rPr lang="ru-RU"/>
              <a:t>) </a:t>
            </a:r>
          </a:p>
          <a:p>
            <a:r>
              <a:rPr lang="ru-RU"/>
              <a:t>"And the world said, disarm, disclose, or face serious consequences ... and therefore, we worked with the world, we worked to make sure that Saddam Hussein heard the message of the world." (</a:t>
            </a:r>
            <a:r>
              <a:rPr lang="ru-RU">
                <a:hlinkClick r:id="rId3" tooltip="George W. Bush"/>
              </a:rPr>
              <a:t>George W. Bush</a:t>
            </a:r>
            <a:r>
              <a:rPr lang="ru-RU"/>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zh-CN" b="1">
                <a:ea typeface="宋体" charset="-122"/>
              </a:rPr>
              <a:t>Enumeration</a:t>
            </a:r>
            <a:r>
              <a:rPr lang="ru-RU" altLang="zh-CN"/>
              <a:t> </a:t>
            </a:r>
            <a:endParaRPr lang="ru-RU"/>
          </a:p>
        </p:txBody>
      </p:sp>
      <p:sp>
        <p:nvSpPr>
          <p:cNvPr id="62467" name="Rectangle 3"/>
          <p:cNvSpPr>
            <a:spLocks noGrp="1" noChangeArrowheads="1"/>
          </p:cNvSpPr>
          <p:nvPr>
            <p:ph type="body" idx="1"/>
          </p:nvPr>
        </p:nvSpPr>
        <p:spPr/>
        <p:txBody>
          <a:bodyPr/>
          <a:lstStyle/>
          <a:p>
            <a:pPr>
              <a:lnSpc>
                <a:spcPct val="90000"/>
              </a:lnSpc>
            </a:pPr>
            <a:r>
              <a:rPr lang="en-US" altLang="zh-CN" i="1">
                <a:ea typeface="宋体" charset="-122"/>
              </a:rPr>
              <a:t>“…he could concentrate immediate attention on the donkeys and tumbling bells, the priests, patios, beggars, children, crowing cocks, sombreros, cactus-hedges, old high white villages, goats, olive-trees, greening plains, singing birds in tiny cages, water sellers, sunsets, melons, mules, great churches, pictures, and swimming gray-brown mountains of a fascinating land</a:t>
            </a:r>
            <a:r>
              <a:rPr lang="en-US" altLang="zh-CN">
                <a:ea typeface="宋体" charset="-122"/>
              </a:rPr>
              <a:t>” (Galsworthy). </a:t>
            </a:r>
            <a:endParaRPr lang="ru-RU"/>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zh-CN" b="1">
                <a:ea typeface="宋体" charset="-122"/>
              </a:rPr>
              <a:t>Syntactical tautology</a:t>
            </a:r>
            <a:r>
              <a:rPr lang="en-US" altLang="zh-CN">
                <a:ea typeface="宋体" charset="-122"/>
              </a:rPr>
              <a:t> </a:t>
            </a:r>
            <a:endParaRPr lang="ru-RU"/>
          </a:p>
        </p:txBody>
      </p:sp>
      <p:sp>
        <p:nvSpPr>
          <p:cNvPr id="63491" name="Rectangle 3"/>
          <p:cNvSpPr>
            <a:spLocks noGrp="1" noChangeArrowheads="1"/>
          </p:cNvSpPr>
          <p:nvPr>
            <p:ph type="body" idx="1"/>
          </p:nvPr>
        </p:nvSpPr>
        <p:spPr/>
        <p:txBody>
          <a:bodyPr/>
          <a:lstStyle/>
          <a:p>
            <a:r>
              <a:rPr lang="en-US" altLang="zh-CN" i="1">
                <a:ea typeface="宋体" charset="-122"/>
              </a:rPr>
              <a:t>She was not a little pleasing, this woman, he decided</a:t>
            </a:r>
          </a:p>
          <a:p>
            <a:endParaRPr lang="en-US" altLang="zh-CN" i="1">
              <a:ea typeface="宋体" charset="-122"/>
            </a:endParaRPr>
          </a:p>
          <a:p>
            <a:r>
              <a:rPr lang="en-US" altLang="zh-CN" i="1">
                <a:ea typeface="宋体" charset="-122"/>
              </a:rPr>
              <a:t>And this </a:t>
            </a:r>
            <a:r>
              <a:rPr lang="en-US" altLang="zh-CN" i="1" u="sng">
                <a:ea typeface="宋体" charset="-122"/>
              </a:rPr>
              <a:t>maiden</a:t>
            </a:r>
            <a:r>
              <a:rPr lang="en-US" altLang="zh-CN" i="1">
                <a:ea typeface="宋体" charset="-122"/>
              </a:rPr>
              <a:t> she leaved with no other thought,</a:t>
            </a:r>
          </a:p>
          <a:p>
            <a:pPr>
              <a:buFontTx/>
              <a:buNone/>
            </a:pPr>
            <a:r>
              <a:rPr lang="en-US" altLang="zh-CN" i="1">
                <a:ea typeface="宋体" charset="-122"/>
              </a:rPr>
              <a:t>	Than to love and be loved by me.</a:t>
            </a:r>
          </a:p>
          <a:p>
            <a:pPr>
              <a:buFontTx/>
              <a:buNone/>
            </a:pPr>
            <a:r>
              <a:rPr lang="en-US" altLang="zh-CN" i="1">
                <a:ea typeface="宋体" charset="-122"/>
              </a:rPr>
              <a:t>	Helen Adair she loved me well</a:t>
            </a:r>
          </a:p>
          <a:p>
            <a:pPr>
              <a:buFontTx/>
              <a:buNone/>
            </a:pPr>
            <a:r>
              <a:rPr lang="en-US" altLang="zh-CN" i="1">
                <a:ea typeface="宋体" charset="-122"/>
              </a:rPr>
              <a:t>	Against her father’s &amp; mother’s will.</a:t>
            </a:r>
            <a:endParaRPr lang="ru-RU" i="1"/>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zh-CN" b="1">
                <a:ea typeface="宋体" charset="-122"/>
              </a:rPr>
              <a:t>Polysyndeton</a:t>
            </a:r>
            <a:r>
              <a:rPr lang="ru-RU" altLang="zh-CN"/>
              <a:t> </a:t>
            </a:r>
            <a:endParaRPr lang="ru-RU"/>
          </a:p>
        </p:txBody>
      </p:sp>
      <p:sp>
        <p:nvSpPr>
          <p:cNvPr id="64515" name="Rectangle 3"/>
          <p:cNvSpPr>
            <a:spLocks noGrp="1" noChangeArrowheads="1"/>
          </p:cNvSpPr>
          <p:nvPr>
            <p:ph type="body" idx="1"/>
          </p:nvPr>
        </p:nvSpPr>
        <p:spPr>
          <a:xfrm>
            <a:off x="250825" y="1600200"/>
            <a:ext cx="8893175" cy="4525963"/>
          </a:xfrm>
        </p:spPr>
        <p:txBody>
          <a:bodyPr/>
          <a:lstStyle/>
          <a:p>
            <a:r>
              <a:rPr lang="ru-RU" i="1"/>
              <a:t>Should you ask me, whence these stories?</a:t>
            </a:r>
          </a:p>
          <a:p>
            <a:pPr>
              <a:buFontTx/>
              <a:buNone/>
            </a:pPr>
            <a:r>
              <a:rPr lang="ru-RU" i="1"/>
              <a:t>Whence these legends and traditions, </a:t>
            </a:r>
          </a:p>
          <a:p>
            <a:pPr>
              <a:buFontTx/>
              <a:buNone/>
            </a:pPr>
            <a:r>
              <a:rPr lang="ru-RU" i="1"/>
              <a:t>With the odours of the forest,</a:t>
            </a:r>
          </a:p>
          <a:p>
            <a:pPr>
              <a:buFontTx/>
              <a:buNone/>
            </a:pPr>
            <a:r>
              <a:rPr lang="ru-RU" i="1"/>
              <a:t>With the dew, and damp of meadows,</a:t>
            </a:r>
          </a:p>
          <a:p>
            <a:pPr>
              <a:buFontTx/>
              <a:buNone/>
            </a:pPr>
            <a:r>
              <a:rPr lang="ru-RU" i="1"/>
              <a:t>With the curling smoke of wigwams,</a:t>
            </a:r>
          </a:p>
          <a:p>
            <a:pPr>
              <a:buFontTx/>
              <a:buNone/>
            </a:pPr>
            <a:r>
              <a:rPr lang="ru-RU" i="1"/>
              <a:t>With the rushing of great rivers,</a:t>
            </a:r>
          </a:p>
          <a:p>
            <a:pPr>
              <a:buFontTx/>
              <a:buNone/>
            </a:pPr>
            <a:r>
              <a:rPr lang="ru-RU" i="1"/>
              <a:t>With their frequent repetitions</a:t>
            </a:r>
            <a:r>
              <a:rPr lang="ru-RU"/>
              <a:t>,…(H.Longfellow).</a:t>
            </a:r>
            <a:r>
              <a:rPr lang="ru-RU" sz="28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35" name="Group 67"/>
          <p:cNvGrpSpPr>
            <a:grpSpLocks/>
          </p:cNvGrpSpPr>
          <p:nvPr/>
        </p:nvGrpSpPr>
        <p:grpSpPr bwMode="auto">
          <a:xfrm>
            <a:off x="0" y="725488"/>
            <a:ext cx="9109075" cy="5080000"/>
            <a:chOff x="0" y="457"/>
            <a:chExt cx="5738" cy="3200"/>
          </a:xfrm>
        </p:grpSpPr>
        <p:grpSp>
          <p:nvGrpSpPr>
            <p:cNvPr id="7216" name="Group 48"/>
            <p:cNvGrpSpPr>
              <a:grpSpLocks/>
            </p:cNvGrpSpPr>
            <p:nvPr/>
          </p:nvGrpSpPr>
          <p:grpSpPr bwMode="auto">
            <a:xfrm>
              <a:off x="2064" y="457"/>
              <a:ext cx="1270" cy="921"/>
              <a:chOff x="2064" y="94"/>
              <a:chExt cx="1270" cy="751"/>
            </a:xfrm>
          </p:grpSpPr>
          <p:sp>
            <p:nvSpPr>
              <p:cNvPr id="7197" name="Rectangle 29"/>
              <p:cNvSpPr>
                <a:spLocks noChangeArrowheads="1"/>
              </p:cNvSpPr>
              <p:nvPr/>
            </p:nvSpPr>
            <p:spPr bwMode="auto">
              <a:xfrm>
                <a:off x="2155" y="119"/>
                <a:ext cx="1133" cy="726"/>
              </a:xfrm>
              <a:prstGeom prst="rect">
                <a:avLst/>
              </a:prstGeom>
              <a:solidFill>
                <a:schemeClr val="bg1"/>
              </a:solidFill>
              <a:ln w="9525">
                <a:solidFill>
                  <a:schemeClr val="tx1"/>
                </a:solidFill>
                <a:miter lim="800000"/>
                <a:headEnd/>
                <a:tailEnd/>
              </a:ln>
              <a:effectLst/>
            </p:spPr>
            <p:txBody>
              <a:bodyPr wrap="none" anchor="ctr"/>
              <a:lstStyle/>
              <a:p>
                <a:pPr algn="ctr"/>
                <a:endParaRPr lang="ru-RU" sz="1800"/>
              </a:p>
            </p:txBody>
          </p:sp>
          <p:sp>
            <p:nvSpPr>
              <p:cNvPr id="7206" name="Text Box 38"/>
              <p:cNvSpPr txBox="1">
                <a:spLocks noChangeArrowheads="1"/>
              </p:cNvSpPr>
              <p:nvPr/>
            </p:nvSpPr>
            <p:spPr bwMode="auto">
              <a:xfrm>
                <a:off x="2064" y="94"/>
                <a:ext cx="1270" cy="674"/>
              </a:xfrm>
              <a:prstGeom prst="rect">
                <a:avLst/>
              </a:prstGeom>
              <a:noFill/>
              <a:ln w="9525">
                <a:noFill/>
                <a:miter lim="800000"/>
                <a:headEnd/>
                <a:tailEnd/>
              </a:ln>
              <a:effectLst/>
            </p:spPr>
            <p:txBody>
              <a:bodyPr>
                <a:spAutoFit/>
              </a:bodyPr>
              <a:lstStyle/>
              <a:p>
                <a:pPr algn="ctr">
                  <a:spcBef>
                    <a:spcPct val="50000"/>
                  </a:spcBef>
                </a:pPr>
                <a:r>
                  <a:rPr lang="en-US" sz="2000"/>
                  <a:t>Meanings </a:t>
                </a:r>
              </a:p>
              <a:p>
                <a:pPr algn="ctr">
                  <a:spcBef>
                    <a:spcPct val="50000"/>
                  </a:spcBef>
                </a:pPr>
                <a:r>
                  <a:rPr lang="en-US" sz="2000"/>
                  <a:t>of  Language </a:t>
                </a:r>
              </a:p>
              <a:p>
                <a:pPr algn="ctr">
                  <a:spcBef>
                    <a:spcPct val="50000"/>
                  </a:spcBef>
                </a:pPr>
                <a:r>
                  <a:rPr lang="en-US" sz="2000"/>
                  <a:t>Unit</a:t>
                </a:r>
                <a:endParaRPr lang="ru-RU" sz="2000"/>
              </a:p>
            </p:txBody>
          </p:sp>
        </p:grpSp>
        <p:grpSp>
          <p:nvGrpSpPr>
            <p:cNvPr id="7217" name="Group 49"/>
            <p:cNvGrpSpPr>
              <a:grpSpLocks/>
            </p:cNvGrpSpPr>
            <p:nvPr/>
          </p:nvGrpSpPr>
          <p:grpSpPr bwMode="auto">
            <a:xfrm>
              <a:off x="839" y="1822"/>
              <a:ext cx="998" cy="556"/>
              <a:chOff x="657" y="1117"/>
              <a:chExt cx="998" cy="454"/>
            </a:xfrm>
          </p:grpSpPr>
          <p:sp>
            <p:nvSpPr>
              <p:cNvPr id="7198" name="Rectangle 30"/>
              <p:cNvSpPr>
                <a:spLocks noChangeArrowheads="1"/>
              </p:cNvSpPr>
              <p:nvPr/>
            </p:nvSpPr>
            <p:spPr bwMode="auto">
              <a:xfrm>
                <a:off x="703" y="1117"/>
                <a:ext cx="952" cy="454"/>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07" name="Text Box 39"/>
              <p:cNvSpPr txBox="1">
                <a:spLocks noChangeArrowheads="1"/>
              </p:cNvSpPr>
              <p:nvPr/>
            </p:nvSpPr>
            <p:spPr bwMode="auto">
              <a:xfrm>
                <a:off x="657" y="1117"/>
                <a:ext cx="953" cy="361"/>
              </a:xfrm>
              <a:prstGeom prst="rect">
                <a:avLst/>
              </a:prstGeom>
              <a:noFill/>
              <a:ln w="9525">
                <a:noFill/>
                <a:miter lim="800000"/>
                <a:headEnd/>
                <a:tailEnd/>
              </a:ln>
              <a:effectLst/>
            </p:spPr>
            <p:txBody>
              <a:bodyPr>
                <a:spAutoFit/>
              </a:bodyPr>
              <a:lstStyle/>
              <a:p>
                <a:pPr algn="ctr">
                  <a:spcBef>
                    <a:spcPct val="50000"/>
                  </a:spcBef>
                </a:pPr>
                <a:r>
                  <a:rPr lang="en-US" sz="2000"/>
                  <a:t>General Meanings</a:t>
                </a:r>
                <a:endParaRPr lang="ru-RU" sz="2000"/>
              </a:p>
            </p:txBody>
          </p:sp>
        </p:grpSp>
        <p:grpSp>
          <p:nvGrpSpPr>
            <p:cNvPr id="7218" name="Group 50"/>
            <p:cNvGrpSpPr>
              <a:grpSpLocks/>
            </p:cNvGrpSpPr>
            <p:nvPr/>
          </p:nvGrpSpPr>
          <p:grpSpPr bwMode="auto">
            <a:xfrm>
              <a:off x="3742" y="1768"/>
              <a:ext cx="1134" cy="722"/>
              <a:chOff x="3696" y="1253"/>
              <a:chExt cx="1134" cy="589"/>
            </a:xfrm>
          </p:grpSpPr>
          <p:sp>
            <p:nvSpPr>
              <p:cNvPr id="7205" name="Rectangle 37"/>
              <p:cNvSpPr>
                <a:spLocks noChangeArrowheads="1"/>
              </p:cNvSpPr>
              <p:nvPr/>
            </p:nvSpPr>
            <p:spPr bwMode="auto">
              <a:xfrm>
                <a:off x="3787" y="1253"/>
                <a:ext cx="998" cy="589"/>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08" name="Text Box 40"/>
              <p:cNvSpPr txBox="1">
                <a:spLocks noChangeArrowheads="1"/>
              </p:cNvSpPr>
              <p:nvPr/>
            </p:nvSpPr>
            <p:spPr bwMode="auto">
              <a:xfrm>
                <a:off x="3696" y="1253"/>
                <a:ext cx="1134" cy="517"/>
              </a:xfrm>
              <a:prstGeom prst="rect">
                <a:avLst/>
              </a:prstGeom>
              <a:noFill/>
              <a:ln w="9525">
                <a:noFill/>
                <a:miter lim="800000"/>
                <a:headEnd/>
                <a:tailEnd/>
              </a:ln>
              <a:effectLst/>
            </p:spPr>
            <p:txBody>
              <a:bodyPr>
                <a:spAutoFit/>
              </a:bodyPr>
              <a:lstStyle/>
              <a:p>
                <a:pPr algn="ctr">
                  <a:spcBef>
                    <a:spcPct val="50000"/>
                  </a:spcBef>
                </a:pPr>
                <a:r>
                  <a:rPr lang="en-US" sz="2000"/>
                  <a:t>Stylistic Meanings (Pragmatic)</a:t>
                </a:r>
                <a:endParaRPr lang="ru-RU" sz="2000"/>
              </a:p>
            </p:txBody>
          </p:sp>
        </p:grpSp>
        <p:grpSp>
          <p:nvGrpSpPr>
            <p:cNvPr id="7221" name="Group 53"/>
            <p:cNvGrpSpPr>
              <a:grpSpLocks/>
            </p:cNvGrpSpPr>
            <p:nvPr/>
          </p:nvGrpSpPr>
          <p:grpSpPr bwMode="auto">
            <a:xfrm>
              <a:off x="0" y="2934"/>
              <a:ext cx="1020" cy="723"/>
              <a:chOff x="0" y="2114"/>
              <a:chExt cx="930" cy="590"/>
            </a:xfrm>
          </p:grpSpPr>
          <p:sp>
            <p:nvSpPr>
              <p:cNvPr id="7204" name="Rectangle 36"/>
              <p:cNvSpPr>
                <a:spLocks noChangeArrowheads="1"/>
              </p:cNvSpPr>
              <p:nvPr/>
            </p:nvSpPr>
            <p:spPr bwMode="auto">
              <a:xfrm>
                <a:off x="22" y="2114"/>
                <a:ext cx="908" cy="590"/>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09" name="Text Box 41"/>
              <p:cNvSpPr txBox="1">
                <a:spLocks noChangeArrowheads="1"/>
              </p:cNvSpPr>
              <p:nvPr/>
            </p:nvSpPr>
            <p:spPr bwMode="auto">
              <a:xfrm>
                <a:off x="0" y="2115"/>
                <a:ext cx="930" cy="517"/>
              </a:xfrm>
              <a:prstGeom prst="rect">
                <a:avLst/>
              </a:prstGeom>
              <a:noFill/>
              <a:ln w="9525">
                <a:noFill/>
                <a:miter lim="800000"/>
                <a:headEnd/>
                <a:tailEnd/>
              </a:ln>
              <a:effectLst/>
            </p:spPr>
            <p:txBody>
              <a:bodyPr>
                <a:spAutoFit/>
              </a:bodyPr>
              <a:lstStyle/>
              <a:p>
                <a:pPr algn="ctr">
                  <a:spcBef>
                    <a:spcPct val="50000"/>
                  </a:spcBef>
                </a:pPr>
                <a:r>
                  <a:rPr lang="en-US" sz="2000"/>
                  <a:t>Logical (Denotative) Meaning</a:t>
                </a:r>
                <a:endParaRPr lang="ru-RU" sz="2000"/>
              </a:p>
            </p:txBody>
          </p:sp>
        </p:grpSp>
        <p:grpSp>
          <p:nvGrpSpPr>
            <p:cNvPr id="7220" name="Group 52"/>
            <p:cNvGrpSpPr>
              <a:grpSpLocks/>
            </p:cNvGrpSpPr>
            <p:nvPr/>
          </p:nvGrpSpPr>
          <p:grpSpPr bwMode="auto">
            <a:xfrm>
              <a:off x="1020" y="2990"/>
              <a:ext cx="862" cy="612"/>
              <a:chOff x="1111" y="2568"/>
              <a:chExt cx="816" cy="499"/>
            </a:xfrm>
          </p:grpSpPr>
          <p:sp>
            <p:nvSpPr>
              <p:cNvPr id="7203" name="Rectangle 35"/>
              <p:cNvSpPr>
                <a:spLocks noChangeArrowheads="1"/>
              </p:cNvSpPr>
              <p:nvPr/>
            </p:nvSpPr>
            <p:spPr bwMode="auto">
              <a:xfrm>
                <a:off x="1111" y="2568"/>
                <a:ext cx="816" cy="499"/>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0" name="Text Box 42"/>
              <p:cNvSpPr txBox="1">
                <a:spLocks noChangeArrowheads="1"/>
              </p:cNvSpPr>
              <p:nvPr/>
            </p:nvSpPr>
            <p:spPr bwMode="auto">
              <a:xfrm>
                <a:off x="1156" y="2614"/>
                <a:ext cx="726" cy="360"/>
              </a:xfrm>
              <a:prstGeom prst="rect">
                <a:avLst/>
              </a:prstGeom>
              <a:noFill/>
              <a:ln w="9525">
                <a:noFill/>
                <a:miter lim="800000"/>
                <a:headEnd/>
                <a:tailEnd/>
              </a:ln>
              <a:effectLst/>
            </p:spPr>
            <p:txBody>
              <a:bodyPr>
                <a:spAutoFit/>
              </a:bodyPr>
              <a:lstStyle/>
              <a:p>
                <a:pPr algn="ctr">
                  <a:spcBef>
                    <a:spcPct val="50000"/>
                  </a:spcBef>
                </a:pPr>
                <a:r>
                  <a:rPr lang="en-US" sz="2000"/>
                  <a:t>Lexical Meaning</a:t>
                </a:r>
                <a:endParaRPr lang="ru-RU" sz="2000"/>
              </a:p>
            </p:txBody>
          </p:sp>
        </p:grpSp>
        <p:grpSp>
          <p:nvGrpSpPr>
            <p:cNvPr id="7222" name="Group 54"/>
            <p:cNvGrpSpPr>
              <a:grpSpLocks/>
            </p:cNvGrpSpPr>
            <p:nvPr/>
          </p:nvGrpSpPr>
          <p:grpSpPr bwMode="auto">
            <a:xfrm>
              <a:off x="1882" y="3045"/>
              <a:ext cx="1089" cy="557"/>
              <a:chOff x="2109" y="2568"/>
              <a:chExt cx="998" cy="454"/>
            </a:xfrm>
          </p:grpSpPr>
          <p:sp>
            <p:nvSpPr>
              <p:cNvPr id="7202" name="Rectangle 34"/>
              <p:cNvSpPr>
                <a:spLocks noChangeArrowheads="1"/>
              </p:cNvSpPr>
              <p:nvPr/>
            </p:nvSpPr>
            <p:spPr bwMode="auto">
              <a:xfrm>
                <a:off x="2109" y="2568"/>
                <a:ext cx="998" cy="454"/>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1" name="Text Box 43"/>
              <p:cNvSpPr txBox="1">
                <a:spLocks noChangeArrowheads="1"/>
              </p:cNvSpPr>
              <p:nvPr/>
            </p:nvSpPr>
            <p:spPr bwMode="auto">
              <a:xfrm>
                <a:off x="2109" y="2614"/>
                <a:ext cx="952" cy="360"/>
              </a:xfrm>
              <a:prstGeom prst="rect">
                <a:avLst/>
              </a:prstGeom>
              <a:noFill/>
              <a:ln w="9525">
                <a:noFill/>
                <a:miter lim="800000"/>
                <a:headEnd/>
                <a:tailEnd/>
              </a:ln>
              <a:effectLst/>
            </p:spPr>
            <p:txBody>
              <a:bodyPr>
                <a:spAutoFit/>
              </a:bodyPr>
              <a:lstStyle/>
              <a:p>
                <a:pPr algn="ctr">
                  <a:spcBef>
                    <a:spcPct val="50000"/>
                  </a:spcBef>
                </a:pPr>
                <a:r>
                  <a:rPr lang="en-US" sz="2000"/>
                  <a:t>Grammatical Meaning</a:t>
                </a:r>
                <a:endParaRPr lang="ru-RU" sz="2000"/>
              </a:p>
            </p:txBody>
          </p:sp>
        </p:grpSp>
        <p:grpSp>
          <p:nvGrpSpPr>
            <p:cNvPr id="7227" name="Group 59"/>
            <p:cNvGrpSpPr>
              <a:grpSpLocks/>
            </p:cNvGrpSpPr>
            <p:nvPr/>
          </p:nvGrpSpPr>
          <p:grpSpPr bwMode="auto">
            <a:xfrm>
              <a:off x="3062" y="3046"/>
              <a:ext cx="952" cy="501"/>
              <a:chOff x="3198" y="2024"/>
              <a:chExt cx="952" cy="408"/>
            </a:xfrm>
          </p:grpSpPr>
          <p:sp>
            <p:nvSpPr>
              <p:cNvPr id="7199" name="Rectangle 31"/>
              <p:cNvSpPr>
                <a:spLocks noChangeArrowheads="1"/>
              </p:cNvSpPr>
              <p:nvPr/>
            </p:nvSpPr>
            <p:spPr bwMode="auto">
              <a:xfrm>
                <a:off x="3198" y="2024"/>
                <a:ext cx="952" cy="408"/>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2" name="Text Box 44"/>
              <p:cNvSpPr txBox="1">
                <a:spLocks noChangeArrowheads="1"/>
              </p:cNvSpPr>
              <p:nvPr/>
            </p:nvSpPr>
            <p:spPr bwMode="auto">
              <a:xfrm>
                <a:off x="3198" y="2024"/>
                <a:ext cx="907" cy="360"/>
              </a:xfrm>
              <a:prstGeom prst="rect">
                <a:avLst/>
              </a:prstGeom>
              <a:noFill/>
              <a:ln w="9525">
                <a:noFill/>
                <a:miter lim="800000"/>
                <a:headEnd/>
                <a:tailEnd/>
              </a:ln>
              <a:effectLst/>
            </p:spPr>
            <p:txBody>
              <a:bodyPr>
                <a:spAutoFit/>
              </a:bodyPr>
              <a:lstStyle/>
              <a:p>
                <a:pPr algn="ctr">
                  <a:spcBef>
                    <a:spcPct val="50000"/>
                  </a:spcBef>
                </a:pPr>
                <a:r>
                  <a:rPr lang="de-DE" sz="2000"/>
                  <a:t>Expressive Meaning</a:t>
                </a:r>
                <a:endParaRPr lang="ru-RU" sz="2000"/>
              </a:p>
            </p:txBody>
          </p:sp>
        </p:grpSp>
        <p:grpSp>
          <p:nvGrpSpPr>
            <p:cNvPr id="7228" name="Group 60"/>
            <p:cNvGrpSpPr>
              <a:grpSpLocks/>
            </p:cNvGrpSpPr>
            <p:nvPr/>
          </p:nvGrpSpPr>
          <p:grpSpPr bwMode="auto">
            <a:xfrm>
              <a:off x="4014" y="3045"/>
              <a:ext cx="771" cy="500"/>
              <a:chOff x="4467" y="2568"/>
              <a:chExt cx="726" cy="408"/>
            </a:xfrm>
          </p:grpSpPr>
          <p:sp>
            <p:nvSpPr>
              <p:cNvPr id="7201" name="Rectangle 33"/>
              <p:cNvSpPr>
                <a:spLocks noChangeArrowheads="1"/>
              </p:cNvSpPr>
              <p:nvPr/>
            </p:nvSpPr>
            <p:spPr bwMode="auto">
              <a:xfrm>
                <a:off x="4468" y="2568"/>
                <a:ext cx="725" cy="408"/>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3" name="Text Box 45"/>
              <p:cNvSpPr txBox="1">
                <a:spLocks noChangeArrowheads="1"/>
              </p:cNvSpPr>
              <p:nvPr/>
            </p:nvSpPr>
            <p:spPr bwMode="auto">
              <a:xfrm>
                <a:off x="4467" y="2568"/>
                <a:ext cx="726" cy="360"/>
              </a:xfrm>
              <a:prstGeom prst="rect">
                <a:avLst/>
              </a:prstGeom>
              <a:noFill/>
              <a:ln w="9525">
                <a:noFill/>
                <a:miter lim="800000"/>
                <a:headEnd/>
                <a:tailEnd/>
              </a:ln>
              <a:effectLst/>
            </p:spPr>
            <p:txBody>
              <a:bodyPr>
                <a:spAutoFit/>
              </a:bodyPr>
              <a:lstStyle/>
              <a:p>
                <a:pPr algn="ctr">
                  <a:spcBef>
                    <a:spcPct val="50000"/>
                  </a:spcBef>
                </a:pPr>
                <a:r>
                  <a:rPr lang="de-DE" sz="2000"/>
                  <a:t>Emotive Meaning</a:t>
                </a:r>
                <a:endParaRPr lang="ru-RU" sz="2000"/>
              </a:p>
            </p:txBody>
          </p:sp>
        </p:grpSp>
        <p:grpSp>
          <p:nvGrpSpPr>
            <p:cNvPr id="7229" name="Group 61"/>
            <p:cNvGrpSpPr>
              <a:grpSpLocks/>
            </p:cNvGrpSpPr>
            <p:nvPr/>
          </p:nvGrpSpPr>
          <p:grpSpPr bwMode="auto">
            <a:xfrm>
              <a:off x="4785" y="3045"/>
              <a:ext cx="953" cy="502"/>
              <a:chOff x="4694" y="3475"/>
              <a:chExt cx="952" cy="409"/>
            </a:xfrm>
          </p:grpSpPr>
          <p:sp>
            <p:nvSpPr>
              <p:cNvPr id="7200" name="Rectangle 32"/>
              <p:cNvSpPr>
                <a:spLocks noChangeArrowheads="1"/>
              </p:cNvSpPr>
              <p:nvPr/>
            </p:nvSpPr>
            <p:spPr bwMode="auto">
              <a:xfrm>
                <a:off x="4694" y="3475"/>
                <a:ext cx="952" cy="409"/>
              </a:xfrm>
              <a:prstGeom prst="rect">
                <a:avLst/>
              </a:prstGeom>
              <a:solidFill>
                <a:schemeClr val="bg1"/>
              </a:solidFill>
              <a:ln w="9525">
                <a:solidFill>
                  <a:schemeClr val="tx1"/>
                </a:solidFill>
                <a:miter lim="800000"/>
                <a:headEnd/>
                <a:tailEnd/>
              </a:ln>
              <a:effectLst/>
            </p:spPr>
            <p:txBody>
              <a:bodyPr wrap="none" anchor="ctr"/>
              <a:lstStyle/>
              <a:p>
                <a:endParaRPr lang="ru-RU"/>
              </a:p>
            </p:txBody>
          </p:sp>
          <p:sp>
            <p:nvSpPr>
              <p:cNvPr id="7215" name="Text Box 47"/>
              <p:cNvSpPr txBox="1">
                <a:spLocks noChangeArrowheads="1"/>
              </p:cNvSpPr>
              <p:nvPr/>
            </p:nvSpPr>
            <p:spPr bwMode="auto">
              <a:xfrm>
                <a:off x="4740" y="3475"/>
                <a:ext cx="862" cy="360"/>
              </a:xfrm>
              <a:prstGeom prst="rect">
                <a:avLst/>
              </a:prstGeom>
              <a:noFill/>
              <a:ln w="9525">
                <a:noFill/>
                <a:miter lim="800000"/>
                <a:headEnd/>
                <a:tailEnd/>
              </a:ln>
              <a:effectLst/>
            </p:spPr>
            <p:txBody>
              <a:bodyPr>
                <a:spAutoFit/>
              </a:bodyPr>
              <a:lstStyle/>
              <a:p>
                <a:pPr algn="ctr">
                  <a:spcBef>
                    <a:spcPct val="50000"/>
                  </a:spcBef>
                </a:pPr>
                <a:r>
                  <a:rPr lang="de-DE" sz="2000"/>
                  <a:t>Evaluative Meaning</a:t>
                </a:r>
                <a:endParaRPr lang="ru-RU" sz="2000"/>
              </a:p>
            </p:txBody>
          </p:sp>
        </p:grpSp>
        <p:sp>
          <p:nvSpPr>
            <p:cNvPr id="7223" name="Line 55"/>
            <p:cNvSpPr>
              <a:spLocks noChangeShapeType="1"/>
            </p:cNvSpPr>
            <p:nvPr/>
          </p:nvSpPr>
          <p:spPr bwMode="auto">
            <a:xfrm flipH="1">
              <a:off x="1429" y="876"/>
              <a:ext cx="725" cy="946"/>
            </a:xfrm>
            <a:prstGeom prst="line">
              <a:avLst/>
            </a:prstGeom>
            <a:noFill/>
            <a:ln w="9525">
              <a:solidFill>
                <a:schemeClr val="tx1"/>
              </a:solidFill>
              <a:round/>
              <a:headEnd/>
              <a:tailEnd type="triangle" w="med" len="med"/>
            </a:ln>
            <a:effectLst/>
          </p:spPr>
          <p:txBody>
            <a:bodyPr/>
            <a:lstStyle/>
            <a:p>
              <a:endParaRPr lang="ru-RU"/>
            </a:p>
          </p:txBody>
        </p:sp>
        <p:sp>
          <p:nvSpPr>
            <p:cNvPr id="7224" name="Line 56"/>
            <p:cNvSpPr>
              <a:spLocks noChangeShapeType="1"/>
            </p:cNvSpPr>
            <p:nvPr/>
          </p:nvSpPr>
          <p:spPr bwMode="auto">
            <a:xfrm flipH="1">
              <a:off x="794" y="2378"/>
              <a:ext cx="589" cy="557"/>
            </a:xfrm>
            <a:prstGeom prst="line">
              <a:avLst/>
            </a:prstGeom>
            <a:noFill/>
            <a:ln w="9525">
              <a:solidFill>
                <a:schemeClr val="tx1"/>
              </a:solidFill>
              <a:round/>
              <a:headEnd/>
              <a:tailEnd type="triangle" w="med" len="med"/>
            </a:ln>
            <a:effectLst/>
          </p:spPr>
          <p:txBody>
            <a:bodyPr/>
            <a:lstStyle/>
            <a:p>
              <a:endParaRPr lang="ru-RU"/>
            </a:p>
          </p:txBody>
        </p:sp>
        <p:sp>
          <p:nvSpPr>
            <p:cNvPr id="7225" name="Line 57"/>
            <p:cNvSpPr>
              <a:spLocks noChangeShapeType="1"/>
            </p:cNvSpPr>
            <p:nvPr/>
          </p:nvSpPr>
          <p:spPr bwMode="auto">
            <a:xfrm>
              <a:off x="1383" y="2378"/>
              <a:ext cx="0" cy="612"/>
            </a:xfrm>
            <a:prstGeom prst="line">
              <a:avLst/>
            </a:prstGeom>
            <a:noFill/>
            <a:ln w="9525">
              <a:solidFill>
                <a:schemeClr val="tx1"/>
              </a:solidFill>
              <a:round/>
              <a:headEnd/>
              <a:tailEnd type="triangle" w="med" len="med"/>
            </a:ln>
            <a:effectLst/>
          </p:spPr>
          <p:txBody>
            <a:bodyPr/>
            <a:lstStyle/>
            <a:p>
              <a:endParaRPr lang="ru-RU"/>
            </a:p>
          </p:txBody>
        </p:sp>
        <p:sp>
          <p:nvSpPr>
            <p:cNvPr id="7226" name="Line 58"/>
            <p:cNvSpPr>
              <a:spLocks noChangeShapeType="1"/>
            </p:cNvSpPr>
            <p:nvPr/>
          </p:nvSpPr>
          <p:spPr bwMode="auto">
            <a:xfrm>
              <a:off x="1383" y="2378"/>
              <a:ext cx="908" cy="667"/>
            </a:xfrm>
            <a:prstGeom prst="line">
              <a:avLst/>
            </a:prstGeom>
            <a:noFill/>
            <a:ln w="9525">
              <a:solidFill>
                <a:schemeClr val="tx1"/>
              </a:solidFill>
              <a:round/>
              <a:headEnd/>
              <a:tailEnd type="triangle" w="med" len="med"/>
            </a:ln>
            <a:effectLst/>
          </p:spPr>
          <p:txBody>
            <a:bodyPr/>
            <a:lstStyle/>
            <a:p>
              <a:endParaRPr lang="ru-RU"/>
            </a:p>
          </p:txBody>
        </p:sp>
        <p:sp>
          <p:nvSpPr>
            <p:cNvPr id="7230" name="Line 62"/>
            <p:cNvSpPr>
              <a:spLocks noChangeShapeType="1"/>
            </p:cNvSpPr>
            <p:nvPr/>
          </p:nvSpPr>
          <p:spPr bwMode="auto">
            <a:xfrm>
              <a:off x="3288" y="821"/>
              <a:ext cx="907" cy="945"/>
            </a:xfrm>
            <a:prstGeom prst="line">
              <a:avLst/>
            </a:prstGeom>
            <a:noFill/>
            <a:ln w="9525">
              <a:solidFill>
                <a:schemeClr val="tx1"/>
              </a:solidFill>
              <a:round/>
              <a:headEnd/>
              <a:tailEnd type="triangle" w="med" len="med"/>
            </a:ln>
            <a:effectLst/>
          </p:spPr>
          <p:txBody>
            <a:bodyPr/>
            <a:lstStyle/>
            <a:p>
              <a:endParaRPr lang="ru-RU"/>
            </a:p>
          </p:txBody>
        </p:sp>
        <p:sp>
          <p:nvSpPr>
            <p:cNvPr id="7231" name="Line 63"/>
            <p:cNvSpPr>
              <a:spLocks noChangeShapeType="1"/>
            </p:cNvSpPr>
            <p:nvPr/>
          </p:nvSpPr>
          <p:spPr bwMode="auto">
            <a:xfrm flipH="1">
              <a:off x="3742" y="2490"/>
              <a:ext cx="544" cy="555"/>
            </a:xfrm>
            <a:prstGeom prst="line">
              <a:avLst/>
            </a:prstGeom>
            <a:noFill/>
            <a:ln w="9525">
              <a:solidFill>
                <a:schemeClr val="tx1"/>
              </a:solidFill>
              <a:round/>
              <a:headEnd/>
              <a:tailEnd type="triangle" w="med" len="med"/>
            </a:ln>
            <a:effectLst/>
          </p:spPr>
          <p:txBody>
            <a:bodyPr/>
            <a:lstStyle/>
            <a:p>
              <a:endParaRPr lang="ru-RU"/>
            </a:p>
          </p:txBody>
        </p:sp>
        <p:sp>
          <p:nvSpPr>
            <p:cNvPr id="7232" name="Line 64"/>
            <p:cNvSpPr>
              <a:spLocks noChangeShapeType="1"/>
            </p:cNvSpPr>
            <p:nvPr/>
          </p:nvSpPr>
          <p:spPr bwMode="auto">
            <a:xfrm>
              <a:off x="4286" y="2490"/>
              <a:ext cx="0" cy="555"/>
            </a:xfrm>
            <a:prstGeom prst="line">
              <a:avLst/>
            </a:prstGeom>
            <a:noFill/>
            <a:ln w="9525">
              <a:solidFill>
                <a:schemeClr val="tx1"/>
              </a:solidFill>
              <a:round/>
              <a:headEnd/>
              <a:tailEnd type="triangle" w="med" len="med"/>
            </a:ln>
            <a:effectLst/>
          </p:spPr>
          <p:txBody>
            <a:bodyPr/>
            <a:lstStyle/>
            <a:p>
              <a:endParaRPr lang="ru-RU"/>
            </a:p>
          </p:txBody>
        </p:sp>
        <p:sp>
          <p:nvSpPr>
            <p:cNvPr id="7233" name="Line 65"/>
            <p:cNvSpPr>
              <a:spLocks noChangeShapeType="1"/>
            </p:cNvSpPr>
            <p:nvPr/>
          </p:nvSpPr>
          <p:spPr bwMode="auto">
            <a:xfrm>
              <a:off x="4286" y="2490"/>
              <a:ext cx="817" cy="555"/>
            </a:xfrm>
            <a:prstGeom prst="line">
              <a:avLst/>
            </a:prstGeom>
            <a:noFill/>
            <a:ln w="9525">
              <a:solidFill>
                <a:schemeClr val="tx1"/>
              </a:solidFill>
              <a:round/>
              <a:headEnd/>
              <a:tailEnd type="triangle" w="med" len="med"/>
            </a:ln>
            <a:effectLst/>
          </p:spPr>
          <p:txBody>
            <a:bodyPr/>
            <a:lstStyle/>
            <a:p>
              <a:endParaRPr lang="ru-RU"/>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zh-CN" b="1">
                <a:ea typeface="宋体" charset="-122"/>
              </a:rPr>
              <a:t>Emphatic constructions</a:t>
            </a:r>
            <a:r>
              <a:rPr lang="en-US" altLang="zh-CN">
                <a:ea typeface="宋体" charset="-122"/>
              </a:rPr>
              <a:t> </a:t>
            </a:r>
            <a:endParaRPr lang="ru-RU"/>
          </a:p>
        </p:txBody>
      </p:sp>
      <p:sp>
        <p:nvSpPr>
          <p:cNvPr id="65539" name="Rectangle 3"/>
          <p:cNvSpPr>
            <a:spLocks noGrp="1" noChangeArrowheads="1"/>
          </p:cNvSpPr>
          <p:nvPr>
            <p:ph type="body" idx="1"/>
          </p:nvPr>
        </p:nvSpPr>
        <p:spPr/>
        <p:txBody>
          <a:bodyPr/>
          <a:lstStyle/>
          <a:p>
            <a:r>
              <a:rPr lang="en-US" altLang="zh-CN" i="1">
                <a:ea typeface="宋体" charset="-122"/>
              </a:rPr>
              <a:t>That evening it was Dave, who read to the boys their bed-time story</a:t>
            </a:r>
            <a:r>
              <a:rPr lang="en-US" altLang="zh-CN">
                <a:ea typeface="宋体" charset="-122"/>
              </a:rPr>
              <a:t> (D.Carter).</a:t>
            </a:r>
            <a:endParaRPr lang="ru-RU"/>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zh-CN" b="1">
                <a:ea typeface="宋体" charset="-122"/>
              </a:rPr>
              <a:t>Parenthetic sentences</a:t>
            </a:r>
            <a:r>
              <a:rPr lang="en-US" altLang="zh-CN">
                <a:ea typeface="宋体" charset="-122"/>
              </a:rPr>
              <a:t> </a:t>
            </a:r>
            <a:endParaRPr lang="ru-RU"/>
          </a:p>
        </p:txBody>
      </p:sp>
      <p:sp>
        <p:nvSpPr>
          <p:cNvPr id="66563" name="Rectangle 3"/>
          <p:cNvSpPr>
            <a:spLocks noGrp="1" noChangeArrowheads="1"/>
          </p:cNvSpPr>
          <p:nvPr>
            <p:ph type="body" idx="1"/>
          </p:nvPr>
        </p:nvSpPr>
        <p:spPr/>
        <p:txBody>
          <a:bodyPr/>
          <a:lstStyle/>
          <a:p>
            <a:r>
              <a:rPr lang="en-US" i="1"/>
              <a:t>“This is one of the things I wasn't prepared for—the amount of unfilled time, the long parentheses of nothing”</a:t>
            </a:r>
            <a:r>
              <a:rPr lang="en-US"/>
              <a:t> (Margaret Atwood).</a:t>
            </a:r>
            <a:endParaRPr lang="ru-RU"/>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zh-CN" sz="4000" b="1" i="1">
                <a:ea typeface="宋体" charset="-122"/>
              </a:rPr>
              <a:t>EMs based on the violation of</a:t>
            </a:r>
            <a:br>
              <a:rPr lang="en-US" altLang="zh-CN" sz="4000" b="1" i="1">
                <a:ea typeface="宋体" charset="-122"/>
              </a:rPr>
            </a:br>
            <a:r>
              <a:rPr lang="en-US" altLang="zh-CN" sz="4000" b="1" i="1">
                <a:ea typeface="宋体" charset="-122"/>
              </a:rPr>
              <a:t>the traditional word order</a:t>
            </a:r>
            <a:r>
              <a:rPr lang="ru-RU" altLang="zh-CN" sz="4000"/>
              <a:t> </a:t>
            </a:r>
            <a:r>
              <a:rPr lang="en-US" altLang="zh-CN" sz="4000">
                <a:ea typeface="宋体" charset="-122"/>
              </a:rPr>
              <a:t/>
            </a:r>
            <a:br>
              <a:rPr lang="en-US" altLang="zh-CN" sz="4000">
                <a:ea typeface="宋体" charset="-122"/>
              </a:rPr>
            </a:br>
            <a:r>
              <a:rPr lang="en-US" altLang="zh-CN" sz="4000" b="1">
                <a:ea typeface="宋体" charset="-122"/>
              </a:rPr>
              <a:t>Stylistic inversion</a:t>
            </a:r>
            <a:r>
              <a:rPr lang="ru-RU" altLang="zh-CN" sz="4000"/>
              <a:t> </a:t>
            </a:r>
            <a:endParaRPr lang="ru-RU" sz="4000"/>
          </a:p>
        </p:txBody>
      </p:sp>
      <p:sp>
        <p:nvSpPr>
          <p:cNvPr id="67587" name="Rectangle 3"/>
          <p:cNvSpPr>
            <a:spLocks noGrp="1" noChangeArrowheads="1"/>
          </p:cNvSpPr>
          <p:nvPr>
            <p:ph type="body" idx="1"/>
          </p:nvPr>
        </p:nvSpPr>
        <p:spPr>
          <a:xfrm>
            <a:off x="457200" y="2100263"/>
            <a:ext cx="8229600" cy="4352925"/>
          </a:xfrm>
        </p:spPr>
        <p:txBody>
          <a:bodyPr/>
          <a:lstStyle/>
          <a:p>
            <a:r>
              <a:rPr lang="en-US" altLang="zh-CN" i="1">
                <a:ea typeface="宋体" charset="-122"/>
              </a:rPr>
              <a:t>Talent Mr. M. has (Dickens);</a:t>
            </a:r>
          </a:p>
          <a:p>
            <a:endParaRPr lang="en-US" altLang="zh-CN" i="1">
              <a:ea typeface="宋体" charset="-122"/>
            </a:endParaRPr>
          </a:p>
          <a:p>
            <a:r>
              <a:rPr lang="en-US" altLang="zh-CN" i="1">
                <a:ea typeface="宋体" charset="-122"/>
              </a:rPr>
              <a:t>Once upon a midnight dreary…(Po);</a:t>
            </a:r>
          </a:p>
          <a:p>
            <a:endParaRPr lang="en-US" altLang="zh-CN" i="1">
              <a:ea typeface="宋体" charset="-122"/>
            </a:endParaRPr>
          </a:p>
          <a:p>
            <a:r>
              <a:rPr lang="en-US" altLang="zh-CN" i="1">
                <a:ea typeface="宋体" charset="-122"/>
              </a:rPr>
              <a:t>A good generous prayer it was (Twain);</a:t>
            </a:r>
          </a:p>
          <a:p>
            <a:endParaRPr lang="en-US" altLang="zh-CN" i="1">
              <a:ea typeface="宋体" charset="-122"/>
            </a:endParaRPr>
          </a:p>
          <a:p>
            <a:r>
              <a:rPr lang="en-US" altLang="zh-CN" i="1">
                <a:ea typeface="宋体" charset="-122"/>
              </a:rPr>
              <a:t>At your feet I fall (Dryden).</a:t>
            </a:r>
            <a:endParaRPr lang="ru-RU"/>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zh-CN" sz="4000" b="1">
                <a:ea typeface="宋体" charset="-122"/>
              </a:rPr>
              <a:t>Separation in syntactical units</a:t>
            </a:r>
            <a:r>
              <a:rPr lang="ru-RU" altLang="zh-CN" sz="4000"/>
              <a:t> </a:t>
            </a:r>
            <a:endParaRPr lang="ru-RU" sz="4000"/>
          </a:p>
        </p:txBody>
      </p:sp>
      <p:sp>
        <p:nvSpPr>
          <p:cNvPr id="68611" name="Rectangle 3"/>
          <p:cNvSpPr>
            <a:spLocks noGrp="1" noChangeArrowheads="1"/>
          </p:cNvSpPr>
          <p:nvPr>
            <p:ph type="body" idx="1"/>
          </p:nvPr>
        </p:nvSpPr>
        <p:spPr/>
        <p:txBody>
          <a:bodyPr/>
          <a:lstStyle/>
          <a:p>
            <a:r>
              <a:rPr lang="en-US" altLang="zh-CN" i="1">
                <a:ea typeface="宋体" charset="-122"/>
              </a:rPr>
              <a:t>He had never seen the truth before, about anything.</a:t>
            </a:r>
            <a:r>
              <a:rPr lang="en-US" altLang="zh-CN">
                <a:ea typeface="宋体" charset="-122"/>
              </a:rPr>
              <a:t> (R.Warren). </a:t>
            </a:r>
            <a:endParaRPr lang="ru-RU"/>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zh-CN" b="1">
                <a:ea typeface="宋体" charset="-122"/>
              </a:rPr>
              <a:t>Detachment</a:t>
            </a:r>
            <a:endParaRPr lang="ru-RU"/>
          </a:p>
        </p:txBody>
      </p:sp>
      <p:sp>
        <p:nvSpPr>
          <p:cNvPr id="69635" name="Rectangle 3"/>
          <p:cNvSpPr>
            <a:spLocks noGrp="1" noChangeArrowheads="1"/>
          </p:cNvSpPr>
          <p:nvPr>
            <p:ph type="body" idx="1"/>
          </p:nvPr>
        </p:nvSpPr>
        <p:spPr/>
        <p:txBody>
          <a:bodyPr/>
          <a:lstStyle/>
          <a:p>
            <a:r>
              <a:rPr lang="en-US" altLang="zh-CN" i="1">
                <a:ea typeface="宋体" charset="-122"/>
              </a:rPr>
              <a:t>She was lovely: all of her – delightful </a:t>
            </a:r>
            <a:r>
              <a:rPr lang="en-US" altLang="zh-CN">
                <a:ea typeface="宋体" charset="-122"/>
              </a:rPr>
              <a:t>(T. Driser). </a:t>
            </a:r>
            <a:endParaRPr lang="ru-RU"/>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676" name="Group 20"/>
          <p:cNvGrpSpPr>
            <a:grpSpLocks/>
          </p:cNvGrpSpPr>
          <p:nvPr/>
        </p:nvGrpSpPr>
        <p:grpSpPr bwMode="auto">
          <a:xfrm>
            <a:off x="395288" y="260350"/>
            <a:ext cx="8280400" cy="6192838"/>
            <a:chOff x="249" y="164"/>
            <a:chExt cx="5216" cy="3901"/>
          </a:xfrm>
        </p:grpSpPr>
        <p:sp>
          <p:nvSpPr>
            <p:cNvPr id="70663" name="Text Box 7"/>
            <p:cNvSpPr txBox="1">
              <a:spLocks noChangeArrowheads="1"/>
            </p:cNvSpPr>
            <p:nvPr/>
          </p:nvSpPr>
          <p:spPr bwMode="auto">
            <a:xfrm>
              <a:off x="1882" y="164"/>
              <a:ext cx="1996" cy="635"/>
            </a:xfrm>
            <a:prstGeom prst="rect">
              <a:avLst/>
            </a:prstGeom>
            <a:solidFill>
              <a:srgbClr val="FFFFFF"/>
            </a:solidFill>
            <a:ln w="9525">
              <a:solidFill>
                <a:srgbClr val="000000"/>
              </a:solidFill>
              <a:miter lim="800000"/>
              <a:headEnd/>
              <a:tailEnd/>
            </a:ln>
          </p:spPr>
          <p:txBody>
            <a:bodyPr/>
            <a:lstStyle/>
            <a:p>
              <a:pPr algn="ctr"/>
              <a:r>
                <a:rPr lang="en-US" sz="3200">
                  <a:latin typeface="Times New Roman" pitchFamily="18" charset="0"/>
                </a:rPr>
                <a:t>SYNTACTICAL SD</a:t>
              </a:r>
              <a:endParaRPr lang="ru-RU" sz="3200"/>
            </a:p>
          </p:txBody>
        </p:sp>
        <p:sp>
          <p:nvSpPr>
            <p:cNvPr id="70664" name="Text Box 8"/>
            <p:cNvSpPr txBox="1">
              <a:spLocks noChangeArrowheads="1"/>
            </p:cNvSpPr>
            <p:nvPr/>
          </p:nvSpPr>
          <p:spPr bwMode="auto">
            <a:xfrm>
              <a:off x="249" y="1434"/>
              <a:ext cx="1575" cy="590"/>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interaction of syntactical constructions</a:t>
              </a:r>
              <a:endParaRPr lang="ru-RU" sz="2000"/>
            </a:p>
          </p:txBody>
        </p:sp>
        <p:sp>
          <p:nvSpPr>
            <p:cNvPr id="70665" name="Text Box 9"/>
            <p:cNvSpPr txBox="1">
              <a:spLocks noChangeArrowheads="1"/>
            </p:cNvSpPr>
            <p:nvPr/>
          </p:nvSpPr>
          <p:spPr bwMode="auto">
            <a:xfrm>
              <a:off x="2200" y="1480"/>
              <a:ext cx="1477" cy="635"/>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transposition of the meaning of structures</a:t>
              </a:r>
              <a:endParaRPr lang="ru-RU" sz="2000"/>
            </a:p>
          </p:txBody>
        </p:sp>
        <p:sp>
          <p:nvSpPr>
            <p:cNvPr id="70666" name="Text Box 10"/>
            <p:cNvSpPr txBox="1">
              <a:spLocks noChangeArrowheads="1"/>
            </p:cNvSpPr>
            <p:nvPr/>
          </p:nvSpPr>
          <p:spPr bwMode="auto">
            <a:xfrm>
              <a:off x="3989" y="1480"/>
              <a:ext cx="1476" cy="635"/>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transposition of the meaning </a:t>
              </a:r>
            </a:p>
            <a:p>
              <a:pPr algn="ctr"/>
              <a:r>
                <a:rPr lang="en-US" sz="2000">
                  <a:latin typeface="Times New Roman" pitchFamily="18" charset="0"/>
                </a:rPr>
                <a:t>connection</a:t>
              </a:r>
              <a:endParaRPr lang="ru-RU" sz="2000"/>
            </a:p>
          </p:txBody>
        </p:sp>
        <p:sp>
          <p:nvSpPr>
            <p:cNvPr id="70667" name="Line 11"/>
            <p:cNvSpPr>
              <a:spLocks noChangeShapeType="1"/>
            </p:cNvSpPr>
            <p:nvPr/>
          </p:nvSpPr>
          <p:spPr bwMode="auto">
            <a:xfrm>
              <a:off x="2906" y="799"/>
              <a:ext cx="0" cy="681"/>
            </a:xfrm>
            <a:prstGeom prst="line">
              <a:avLst/>
            </a:prstGeom>
            <a:noFill/>
            <a:ln w="9525">
              <a:solidFill>
                <a:srgbClr val="000000"/>
              </a:solidFill>
              <a:round/>
              <a:headEnd/>
              <a:tailEnd type="triangle" w="med" len="med"/>
            </a:ln>
          </p:spPr>
          <p:txBody>
            <a:bodyPr/>
            <a:lstStyle/>
            <a:p>
              <a:endParaRPr lang="ru-RU"/>
            </a:p>
          </p:txBody>
        </p:sp>
        <p:sp>
          <p:nvSpPr>
            <p:cNvPr id="70668" name="Line 12"/>
            <p:cNvSpPr>
              <a:spLocks noChangeShapeType="1"/>
            </p:cNvSpPr>
            <p:nvPr/>
          </p:nvSpPr>
          <p:spPr bwMode="auto">
            <a:xfrm flipH="1">
              <a:off x="1292" y="799"/>
              <a:ext cx="1614" cy="635"/>
            </a:xfrm>
            <a:prstGeom prst="line">
              <a:avLst/>
            </a:prstGeom>
            <a:noFill/>
            <a:ln w="9525">
              <a:solidFill>
                <a:srgbClr val="000000"/>
              </a:solidFill>
              <a:round/>
              <a:headEnd/>
              <a:tailEnd type="triangle" w="med" len="med"/>
            </a:ln>
          </p:spPr>
          <p:txBody>
            <a:bodyPr/>
            <a:lstStyle/>
            <a:p>
              <a:endParaRPr lang="ru-RU"/>
            </a:p>
          </p:txBody>
        </p:sp>
        <p:sp>
          <p:nvSpPr>
            <p:cNvPr id="70669" name="Line 13"/>
            <p:cNvSpPr>
              <a:spLocks noChangeShapeType="1"/>
            </p:cNvSpPr>
            <p:nvPr/>
          </p:nvSpPr>
          <p:spPr bwMode="auto">
            <a:xfrm>
              <a:off x="2906" y="799"/>
              <a:ext cx="1772" cy="681"/>
            </a:xfrm>
            <a:prstGeom prst="line">
              <a:avLst/>
            </a:prstGeom>
            <a:noFill/>
            <a:ln w="9525">
              <a:solidFill>
                <a:srgbClr val="000000"/>
              </a:solidFill>
              <a:round/>
              <a:headEnd/>
              <a:tailEnd type="triangle" w="med" len="med"/>
            </a:ln>
          </p:spPr>
          <p:txBody>
            <a:bodyPr/>
            <a:lstStyle/>
            <a:p>
              <a:endParaRPr lang="ru-RU"/>
            </a:p>
          </p:txBody>
        </p:sp>
        <p:sp>
          <p:nvSpPr>
            <p:cNvPr id="70670" name="Text Box 14"/>
            <p:cNvSpPr txBox="1">
              <a:spLocks noChangeArrowheads="1"/>
            </p:cNvSpPr>
            <p:nvPr/>
          </p:nvSpPr>
          <p:spPr bwMode="auto">
            <a:xfrm>
              <a:off x="249" y="2704"/>
              <a:ext cx="1476" cy="862"/>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parallelism</a:t>
              </a:r>
            </a:p>
            <a:p>
              <a:pPr algn="ctr"/>
              <a:r>
                <a:rPr lang="en-US" sz="2000">
                  <a:latin typeface="Times New Roman" pitchFamily="18" charset="0"/>
                </a:rPr>
                <a:t>chiasmus</a:t>
              </a:r>
            </a:p>
            <a:p>
              <a:pPr algn="ctr"/>
              <a:r>
                <a:rPr lang="en-US" sz="2000">
                  <a:latin typeface="Times New Roman" pitchFamily="18" charset="0"/>
                </a:rPr>
                <a:t>anaphora</a:t>
              </a:r>
            </a:p>
            <a:p>
              <a:pPr algn="ctr"/>
              <a:r>
                <a:rPr lang="en-US" sz="2000">
                  <a:latin typeface="Times New Roman" pitchFamily="18" charset="0"/>
                </a:rPr>
                <a:t>epiphora</a:t>
              </a:r>
              <a:endParaRPr lang="ru-RU" sz="2000"/>
            </a:p>
          </p:txBody>
        </p:sp>
        <p:sp>
          <p:nvSpPr>
            <p:cNvPr id="70671" name="Text Box 15"/>
            <p:cNvSpPr txBox="1">
              <a:spLocks noChangeArrowheads="1"/>
            </p:cNvSpPr>
            <p:nvPr/>
          </p:nvSpPr>
          <p:spPr bwMode="auto">
            <a:xfrm>
              <a:off x="2217" y="2705"/>
              <a:ext cx="1280" cy="408"/>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rhetorical question</a:t>
              </a:r>
              <a:endParaRPr lang="ru-RU" sz="2000"/>
            </a:p>
          </p:txBody>
        </p:sp>
        <p:sp>
          <p:nvSpPr>
            <p:cNvPr id="70672" name="Text Box 16"/>
            <p:cNvSpPr txBox="1">
              <a:spLocks noChangeArrowheads="1"/>
            </p:cNvSpPr>
            <p:nvPr/>
          </p:nvSpPr>
          <p:spPr bwMode="auto">
            <a:xfrm>
              <a:off x="3989" y="2704"/>
              <a:ext cx="1476" cy="1361"/>
            </a:xfrm>
            <a:prstGeom prst="rect">
              <a:avLst/>
            </a:prstGeom>
            <a:solidFill>
              <a:srgbClr val="FFFFFF"/>
            </a:solidFill>
            <a:ln w="9525">
              <a:solidFill>
                <a:srgbClr val="000000"/>
              </a:solidFill>
              <a:miter lim="800000"/>
              <a:headEnd/>
              <a:tailEnd/>
            </a:ln>
          </p:spPr>
          <p:txBody>
            <a:bodyPr/>
            <a:lstStyle/>
            <a:p>
              <a:pPr algn="ctr"/>
              <a:r>
                <a:rPr lang="en-US" sz="2000">
                  <a:latin typeface="Times New Roman" pitchFamily="18" charset="0"/>
                </a:rPr>
                <a:t>parcellation</a:t>
              </a:r>
            </a:p>
            <a:p>
              <a:pPr algn="ctr"/>
              <a:r>
                <a:rPr lang="en-US" sz="2000">
                  <a:latin typeface="Times New Roman" pitchFamily="18" charset="0"/>
                </a:rPr>
                <a:t>coordination instead of subordination</a:t>
              </a:r>
            </a:p>
            <a:p>
              <a:pPr algn="ctr"/>
              <a:r>
                <a:rPr lang="en-US" sz="2000">
                  <a:latin typeface="Times New Roman" pitchFamily="18" charset="0"/>
                </a:rPr>
                <a:t>and</a:t>
              </a:r>
            </a:p>
            <a:p>
              <a:pPr algn="ctr"/>
              <a:r>
                <a:rPr lang="en-US" sz="2000">
                  <a:latin typeface="Times New Roman" pitchFamily="18" charset="0"/>
                </a:rPr>
                <a:t>subordination instead of coordination</a:t>
              </a:r>
            </a:p>
            <a:p>
              <a:endParaRPr lang="ru-RU" sz="2000"/>
            </a:p>
          </p:txBody>
        </p:sp>
        <p:sp>
          <p:nvSpPr>
            <p:cNvPr id="70673" name="Line 17"/>
            <p:cNvSpPr>
              <a:spLocks noChangeShapeType="1"/>
            </p:cNvSpPr>
            <p:nvPr/>
          </p:nvSpPr>
          <p:spPr bwMode="auto">
            <a:xfrm>
              <a:off x="938" y="2024"/>
              <a:ext cx="0" cy="680"/>
            </a:xfrm>
            <a:prstGeom prst="line">
              <a:avLst/>
            </a:prstGeom>
            <a:noFill/>
            <a:ln w="9525">
              <a:solidFill>
                <a:srgbClr val="000000"/>
              </a:solidFill>
              <a:round/>
              <a:headEnd/>
              <a:tailEnd type="triangle" w="med" len="med"/>
            </a:ln>
          </p:spPr>
          <p:txBody>
            <a:bodyPr/>
            <a:lstStyle/>
            <a:p>
              <a:endParaRPr lang="ru-RU"/>
            </a:p>
          </p:txBody>
        </p:sp>
        <p:sp>
          <p:nvSpPr>
            <p:cNvPr id="70674" name="Line 18"/>
            <p:cNvSpPr>
              <a:spLocks noChangeShapeType="1"/>
            </p:cNvSpPr>
            <p:nvPr/>
          </p:nvSpPr>
          <p:spPr bwMode="auto">
            <a:xfrm>
              <a:off x="2906" y="2115"/>
              <a:ext cx="0" cy="589"/>
            </a:xfrm>
            <a:prstGeom prst="line">
              <a:avLst/>
            </a:prstGeom>
            <a:noFill/>
            <a:ln w="9525">
              <a:solidFill>
                <a:srgbClr val="000000"/>
              </a:solidFill>
              <a:round/>
              <a:headEnd/>
              <a:tailEnd type="triangle" w="med" len="med"/>
            </a:ln>
          </p:spPr>
          <p:txBody>
            <a:bodyPr/>
            <a:lstStyle/>
            <a:p>
              <a:endParaRPr lang="ru-RU"/>
            </a:p>
          </p:txBody>
        </p:sp>
        <p:sp>
          <p:nvSpPr>
            <p:cNvPr id="70675" name="Line 19"/>
            <p:cNvSpPr>
              <a:spLocks noChangeShapeType="1"/>
            </p:cNvSpPr>
            <p:nvPr/>
          </p:nvSpPr>
          <p:spPr bwMode="auto">
            <a:xfrm flipH="1">
              <a:off x="4678" y="2115"/>
              <a:ext cx="16" cy="589"/>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zh-CN" sz="2800" b="1" i="1">
                <a:ea typeface="宋体" charset="-122"/>
              </a:rPr>
              <a:t>SDs based on the formal and semantic interaction of syntactical constructions of the models of sentences in a certain context</a:t>
            </a:r>
            <a:br>
              <a:rPr lang="en-US" altLang="zh-CN" sz="2800" b="1" i="1">
                <a:ea typeface="宋体" charset="-122"/>
              </a:rPr>
            </a:br>
            <a:r>
              <a:rPr lang="en-US" altLang="zh-CN" sz="4000" b="1" i="1">
                <a:ea typeface="宋体" charset="-122"/>
              </a:rPr>
              <a:t>Parallelism</a:t>
            </a:r>
            <a:r>
              <a:rPr lang="ru-RU" altLang="zh-CN" sz="4000"/>
              <a:t> </a:t>
            </a:r>
            <a:endParaRPr lang="ru-RU" sz="4000"/>
          </a:p>
        </p:txBody>
      </p:sp>
      <p:sp>
        <p:nvSpPr>
          <p:cNvPr id="71683" name="Rectangle 3"/>
          <p:cNvSpPr>
            <a:spLocks noGrp="1" noChangeArrowheads="1"/>
          </p:cNvSpPr>
          <p:nvPr>
            <p:ph type="body" idx="1"/>
          </p:nvPr>
        </p:nvSpPr>
        <p:spPr>
          <a:xfrm>
            <a:off x="457200" y="1998663"/>
            <a:ext cx="8229600" cy="4525962"/>
          </a:xfrm>
        </p:spPr>
        <p:txBody>
          <a:bodyPr/>
          <a:lstStyle/>
          <a:p>
            <a:r>
              <a:rPr lang="ru-RU" altLang="zh-CN" i="1">
                <a:ea typeface="宋体" charset="-122"/>
              </a:rPr>
              <a:t>”He knowingly lied and we blindly followed” </a:t>
            </a:r>
            <a:endParaRPr lang="ru-RU" altLang="zh-CN">
              <a:ea typeface="宋体" charset="-122"/>
            </a:endParaRPr>
          </a:p>
          <a:p>
            <a:pPr>
              <a:buFontTx/>
              <a:buNone/>
            </a:pPr>
            <a:r>
              <a:rPr lang="ru-RU" altLang="zh-CN">
                <a:ea typeface="宋体" charset="-122"/>
              </a:rPr>
              <a:t>(</a:t>
            </a:r>
            <a:r>
              <a:rPr lang="ru-RU" altLang="zh-CN" b="1">
                <a:ea typeface="宋体" charset="-122"/>
              </a:rPr>
              <a:t>A B A B</a:t>
            </a:r>
            <a:r>
              <a:rPr lang="ru-RU" altLang="zh-CN">
                <a:ea typeface="宋体" charset="-122"/>
              </a:rPr>
              <a:t>) </a:t>
            </a:r>
          </a:p>
          <a:p>
            <a:pPr>
              <a:buFontTx/>
              <a:buNone/>
            </a:pPr>
            <a:endParaRPr lang="ru-RU" altLang="zh-CN">
              <a:ea typeface="宋体" charset="-122"/>
            </a:endParaRPr>
          </a:p>
          <a:p>
            <a:r>
              <a:rPr lang="ru-RU" altLang="zh-CN" i="1">
                <a:ea typeface="宋体" charset="-122"/>
              </a:rPr>
              <a:t>"He knowingly lied and we followed blindly" </a:t>
            </a:r>
            <a:endParaRPr lang="ru-RU" altLang="zh-CN">
              <a:ea typeface="宋体" charset="-122"/>
            </a:endParaRPr>
          </a:p>
          <a:p>
            <a:pPr>
              <a:buFontTx/>
              <a:buNone/>
            </a:pPr>
            <a:r>
              <a:rPr lang="ru-RU" altLang="zh-CN">
                <a:ea typeface="宋体" charset="-122"/>
              </a:rPr>
              <a:t>(</a:t>
            </a:r>
            <a:r>
              <a:rPr lang="ru-RU" altLang="zh-CN" b="1">
                <a:ea typeface="宋体" charset="-122"/>
              </a:rPr>
              <a:t>A B B A</a:t>
            </a:r>
            <a:r>
              <a:rPr lang="ru-RU" altLang="zh-CN">
                <a:ea typeface="宋体" charset="-122"/>
              </a:rPr>
              <a:t>) </a:t>
            </a:r>
            <a:endParaRPr lang="ru-RU"/>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zh-CN" b="1">
                <a:ea typeface="宋体" charset="-122"/>
              </a:rPr>
              <a:t>Chiasmus</a:t>
            </a:r>
            <a:r>
              <a:rPr lang="ru-RU" altLang="zh-CN"/>
              <a:t> </a:t>
            </a:r>
            <a:endParaRPr lang="ru-RU"/>
          </a:p>
        </p:txBody>
      </p:sp>
      <p:sp>
        <p:nvSpPr>
          <p:cNvPr id="72707" name="Rectangle 3"/>
          <p:cNvSpPr>
            <a:spLocks noGrp="1" noChangeArrowheads="1"/>
          </p:cNvSpPr>
          <p:nvPr>
            <p:ph type="body" idx="1"/>
          </p:nvPr>
        </p:nvSpPr>
        <p:spPr/>
        <p:txBody>
          <a:bodyPr/>
          <a:lstStyle/>
          <a:p>
            <a:r>
              <a:rPr lang="en-US" altLang="zh-CN" i="1">
                <a:ea typeface="宋体" charset="-122"/>
              </a:rPr>
              <a:t>A handsome man kisses misses, </a:t>
            </a:r>
          </a:p>
          <a:p>
            <a:pPr>
              <a:buFontTx/>
              <a:buNone/>
            </a:pPr>
            <a:r>
              <a:rPr lang="en-US" altLang="zh-CN" i="1">
                <a:ea typeface="宋体" charset="-122"/>
              </a:rPr>
              <a:t>	An ugly man misses kisses</a:t>
            </a:r>
          </a:p>
          <a:p>
            <a:pPr>
              <a:buFontTx/>
              <a:buNone/>
            </a:pPr>
            <a:r>
              <a:rPr lang="en-US" altLang="zh-CN" i="1">
                <a:ea typeface="宋体" charset="-122"/>
              </a:rPr>
              <a:t>	She said nothing, there was nothing to say.</a:t>
            </a:r>
          </a:p>
          <a:p>
            <a:pPr>
              <a:buFontTx/>
              <a:buNone/>
            </a:pPr>
            <a:r>
              <a:rPr lang="en-US" altLang="zh-CN" i="1">
                <a:ea typeface="宋体" charset="-122"/>
              </a:rPr>
              <a:t>	I know the world, &amp; the world knows me.</a:t>
            </a:r>
            <a:endParaRPr lang="ru-RU" i="1"/>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ltLang="zh-CN" b="1">
                <a:ea typeface="宋体" charset="-122"/>
              </a:rPr>
              <a:t>Anaphora</a:t>
            </a:r>
            <a:r>
              <a:rPr lang="ru-RU" altLang="zh-CN"/>
              <a:t> </a:t>
            </a:r>
            <a:endParaRPr lang="ru-RU"/>
          </a:p>
        </p:txBody>
      </p:sp>
      <p:sp>
        <p:nvSpPr>
          <p:cNvPr id="73731" name="Rectangle 3"/>
          <p:cNvSpPr>
            <a:spLocks noGrp="1" noChangeArrowheads="1"/>
          </p:cNvSpPr>
          <p:nvPr>
            <p:ph type="body" idx="1"/>
          </p:nvPr>
        </p:nvSpPr>
        <p:spPr/>
        <p:txBody>
          <a:bodyPr/>
          <a:lstStyle/>
          <a:p>
            <a:r>
              <a:rPr lang="ru-RU" i="1"/>
              <a:t>"We shall fight on the beaches, we shall fight on the landing grounds, we shall fight in the fields and in the streets, we shall fight in the hills* we shall never surrender."</a:t>
            </a:r>
            <a:r>
              <a:rPr lang="ru-RU"/>
              <a:t> (</a:t>
            </a:r>
            <a:r>
              <a:rPr lang="ru-RU">
                <a:hlinkClick r:id="rId2" tooltip="Winston Churchill"/>
              </a:rPr>
              <a:t>Winston Churchill</a:t>
            </a:r>
            <a:r>
              <a:rPr lang="ru-RU"/>
              <a:t>).</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zh-CN" b="1">
                <a:ea typeface="宋体" charset="-122"/>
              </a:rPr>
              <a:t>Epiphora</a:t>
            </a:r>
            <a:r>
              <a:rPr lang="ru-RU" altLang="zh-CN"/>
              <a:t> </a:t>
            </a:r>
            <a:endParaRPr lang="ru-RU"/>
          </a:p>
        </p:txBody>
      </p:sp>
      <p:sp>
        <p:nvSpPr>
          <p:cNvPr id="74755" name="Rectangle 3"/>
          <p:cNvSpPr>
            <a:spLocks noGrp="1" noChangeArrowheads="1"/>
          </p:cNvSpPr>
          <p:nvPr>
            <p:ph type="body" idx="1"/>
          </p:nvPr>
        </p:nvSpPr>
        <p:spPr/>
        <p:txBody>
          <a:bodyPr/>
          <a:lstStyle/>
          <a:p>
            <a:r>
              <a:rPr lang="ru-RU" altLang="zh-CN" i="1">
                <a:ea typeface="宋体" charset="-122"/>
              </a:rPr>
              <a:t>"She's safe, just like I promised. She's all set to marry Norrington, just like she promised. And you get to die for her, just like you promised".</a:t>
            </a:r>
            <a:r>
              <a:rPr lang="ru-RU" altLang="zh-CN">
                <a:ea typeface="宋体" charset="-122"/>
              </a:rPr>
              <a:t> (Jack Sparrow, </a:t>
            </a:r>
            <a:r>
              <a:rPr lang="ru-RU" altLang="zh-CN" i="1">
                <a:ea typeface="宋体" charset="-122"/>
              </a:rPr>
              <a:t>Pirates of the Caribbean</a:t>
            </a:r>
            <a:r>
              <a:rPr lang="ru-RU" altLang="zh-CN">
                <a:ea typeface="宋体" charset="-122"/>
              </a:rPr>
              <a:t>). </a:t>
            </a:r>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3200"/>
              <a:t>Theme 2</a:t>
            </a:r>
            <a:br>
              <a:rPr lang="en-US" sz="3200"/>
            </a:br>
            <a:r>
              <a:rPr lang="en-US" sz="3200">
                <a:solidFill>
                  <a:srgbClr val="0000CC"/>
                </a:solidFill>
              </a:rPr>
              <a:t>Phonetic</a:t>
            </a:r>
            <a:r>
              <a:rPr lang="ru-RU" sz="3200">
                <a:solidFill>
                  <a:srgbClr val="0000CC"/>
                </a:solidFill>
              </a:rPr>
              <a:t> </a:t>
            </a:r>
            <a:r>
              <a:rPr lang="en-US" sz="3200">
                <a:solidFill>
                  <a:srgbClr val="0000CC"/>
                </a:solidFill>
              </a:rPr>
              <a:t>Expressive Means and Stylistic Devices. Stylistic Morphology.</a:t>
            </a:r>
            <a:r>
              <a:rPr lang="en-US" sz="4000">
                <a:solidFill>
                  <a:srgbClr val="0000CC"/>
                </a:solidFill>
              </a:rPr>
              <a:t> </a:t>
            </a:r>
            <a:endParaRPr lang="ru-RU" sz="4000"/>
          </a:p>
        </p:txBody>
      </p:sp>
      <p:sp>
        <p:nvSpPr>
          <p:cNvPr id="10243" name="Rectangle 3"/>
          <p:cNvSpPr>
            <a:spLocks noGrp="1" noChangeArrowheads="1"/>
          </p:cNvSpPr>
          <p:nvPr>
            <p:ph type="body" idx="1"/>
          </p:nvPr>
        </p:nvSpPr>
        <p:spPr>
          <a:xfrm>
            <a:off x="468313" y="2060575"/>
            <a:ext cx="8229600" cy="4525963"/>
          </a:xfrm>
        </p:spPr>
        <p:txBody>
          <a:bodyPr/>
          <a:lstStyle/>
          <a:p>
            <a:pPr marL="609600" indent="-609600" algn="ctr">
              <a:buFontTx/>
              <a:buNone/>
            </a:pPr>
            <a:r>
              <a:rPr lang="en-US"/>
              <a:t>Plan</a:t>
            </a:r>
          </a:p>
          <a:p>
            <a:pPr marL="609600" indent="-609600" algn="ctr">
              <a:buFontTx/>
              <a:buAutoNum type="arabicParenR"/>
            </a:pPr>
            <a:r>
              <a:rPr lang="en-US"/>
              <a:t>Sound instrumenting.</a:t>
            </a:r>
          </a:p>
          <a:p>
            <a:pPr marL="609600" indent="-609600" algn="ctr">
              <a:buFontTx/>
              <a:buAutoNum type="arabicParenR"/>
            </a:pPr>
            <a:r>
              <a:rPr lang="en-US"/>
              <a:t>Rhyme, rhythm.</a:t>
            </a:r>
          </a:p>
          <a:p>
            <a:pPr marL="609600" indent="-609600" algn="ctr">
              <a:buFontTx/>
              <a:buAutoNum type="arabicParenR"/>
            </a:pPr>
            <a:r>
              <a:rPr lang="en-US"/>
              <a:t>Stylistic morphology:</a:t>
            </a:r>
          </a:p>
          <a:p>
            <a:pPr marL="609600" indent="-609600" algn="ctr">
              <a:buFontTx/>
              <a:buAutoNum type="arabicParenR"/>
            </a:pPr>
            <a:endParaRPr lang="en-US"/>
          </a:p>
          <a:p>
            <a:pPr marL="609600" indent="-609600" algn="ctr">
              <a:buFontTx/>
              <a:buAutoNum type="alphaLcParenR"/>
            </a:pPr>
            <a:r>
              <a:rPr lang="en-US"/>
              <a:t>morphemic repetition;</a:t>
            </a:r>
          </a:p>
          <a:p>
            <a:pPr marL="609600" indent="-609600" algn="ctr">
              <a:buFontTx/>
              <a:buAutoNum type="alphaLcParenR"/>
            </a:pPr>
            <a:r>
              <a:rPr lang="en-US"/>
              <a:t>extension of morphemic valency.</a:t>
            </a:r>
            <a:endParaRPr lang="ru-RU"/>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zh-CN" sz="2800" b="1" i="1">
                <a:ea typeface="宋体" charset="-122"/>
              </a:rPr>
              <a:t>SDs based on the transposition of the meaning </a:t>
            </a:r>
            <a:br>
              <a:rPr lang="en-US" altLang="zh-CN" sz="2800" b="1" i="1">
                <a:ea typeface="宋体" charset="-122"/>
              </a:rPr>
            </a:br>
            <a:r>
              <a:rPr lang="en-US" altLang="zh-CN" sz="2800" b="1" i="1">
                <a:ea typeface="宋体" charset="-122"/>
              </a:rPr>
              <a:t>of the structures in context</a:t>
            </a:r>
            <a:br>
              <a:rPr lang="en-US" altLang="zh-CN" sz="2800" b="1" i="1">
                <a:ea typeface="宋体" charset="-122"/>
              </a:rPr>
            </a:br>
            <a:r>
              <a:rPr lang="en-US" altLang="zh-CN" sz="4000" b="1" i="1">
                <a:ea typeface="宋体" charset="-122"/>
              </a:rPr>
              <a:t>Rhetorical question</a:t>
            </a:r>
            <a:r>
              <a:rPr lang="en-US" altLang="zh-CN" sz="4000">
                <a:ea typeface="宋体" charset="-122"/>
              </a:rPr>
              <a:t> </a:t>
            </a:r>
            <a:endParaRPr lang="ru-RU" sz="4000"/>
          </a:p>
        </p:txBody>
      </p:sp>
      <p:sp>
        <p:nvSpPr>
          <p:cNvPr id="75779" name="Rectangle 3"/>
          <p:cNvSpPr>
            <a:spLocks noGrp="1" noChangeArrowheads="1"/>
          </p:cNvSpPr>
          <p:nvPr>
            <p:ph type="body" idx="1"/>
          </p:nvPr>
        </p:nvSpPr>
        <p:spPr>
          <a:xfrm>
            <a:off x="457200" y="1927225"/>
            <a:ext cx="8229600" cy="4525963"/>
          </a:xfrm>
        </p:spPr>
        <p:txBody>
          <a:bodyPr/>
          <a:lstStyle/>
          <a:p>
            <a:r>
              <a:rPr lang="ru-RU" altLang="zh-CN" sz="2800" i="1">
                <a:ea typeface="宋体" charset="-122"/>
              </a:rPr>
              <a:t>"How many times do I have to tell you to stop walking into the house with mud on your shoes?“</a:t>
            </a:r>
          </a:p>
          <a:p>
            <a:r>
              <a:rPr lang="en-US" altLang="zh-CN" sz="2800" i="1">
                <a:ea typeface="宋体" charset="-122"/>
              </a:rPr>
              <a:t>"The whole wood seemed running now, running hard, hunting, chasing, closing in round something or--somebody? In panic, he began to run too, aimlessly, he knew not whither."</a:t>
            </a:r>
            <a:br>
              <a:rPr lang="en-US" altLang="zh-CN" sz="2800" i="1">
                <a:ea typeface="宋体" charset="-122"/>
              </a:rPr>
            </a:br>
            <a:r>
              <a:rPr lang="en-US" altLang="zh-CN" sz="2800" i="1">
                <a:ea typeface="宋体" charset="-122"/>
              </a:rPr>
              <a:t>- Kenneth Grahame, The Wind in the Willows, Ch. 3</a:t>
            </a:r>
            <a:endParaRPr lang="ru-RU" sz="2800" i="1"/>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ltLang="zh-CN" sz="2800" b="1" i="1">
                <a:ea typeface="宋体" charset="-122"/>
              </a:rPr>
              <a:t>SDs based on the transposition of the meaning </a:t>
            </a:r>
            <a:br>
              <a:rPr lang="en-US" altLang="zh-CN" sz="2800" b="1" i="1">
                <a:ea typeface="宋体" charset="-122"/>
              </a:rPr>
            </a:br>
            <a:r>
              <a:rPr lang="en-US" altLang="zh-CN" sz="2800" b="1" i="1">
                <a:ea typeface="宋体" charset="-122"/>
              </a:rPr>
              <a:t>of connection between sentences</a:t>
            </a:r>
            <a:br>
              <a:rPr lang="en-US" altLang="zh-CN" sz="2800" b="1" i="1">
                <a:ea typeface="宋体" charset="-122"/>
              </a:rPr>
            </a:br>
            <a:r>
              <a:rPr lang="en-US" altLang="zh-CN" sz="4000" b="1" i="1">
                <a:ea typeface="宋体" charset="-122"/>
              </a:rPr>
              <a:t>Parcellation</a:t>
            </a:r>
            <a:r>
              <a:rPr lang="ru-RU" altLang="zh-CN" sz="4000"/>
              <a:t> </a:t>
            </a:r>
            <a:endParaRPr lang="ru-RU" sz="4000"/>
          </a:p>
        </p:txBody>
      </p:sp>
      <p:sp>
        <p:nvSpPr>
          <p:cNvPr id="76803" name="Rectangle 3"/>
          <p:cNvSpPr>
            <a:spLocks noGrp="1" noChangeArrowheads="1"/>
          </p:cNvSpPr>
          <p:nvPr>
            <p:ph type="body" idx="1"/>
          </p:nvPr>
        </p:nvSpPr>
        <p:spPr>
          <a:xfrm>
            <a:off x="457200" y="1927225"/>
            <a:ext cx="8229600" cy="4525963"/>
          </a:xfrm>
        </p:spPr>
        <p:txBody>
          <a:bodyPr/>
          <a:lstStyle/>
          <a:p>
            <a:r>
              <a:rPr lang="en-US" altLang="zh-CN" i="1">
                <a:ea typeface="宋体" charset="-122"/>
              </a:rPr>
              <a:t>They would appear with soap.</a:t>
            </a:r>
            <a:r>
              <a:rPr lang="en-US" altLang="zh-CN">
                <a:ea typeface="宋体" charset="-122"/>
              </a:rPr>
              <a:t> </a:t>
            </a:r>
            <a:r>
              <a:rPr lang="en-US" altLang="zh-CN" i="1">
                <a:ea typeface="宋体" charset="-122"/>
              </a:rPr>
              <a:t>Thin and watery.</a:t>
            </a:r>
            <a:r>
              <a:rPr lang="en-US" altLang="zh-CN">
                <a:ea typeface="宋体" charset="-122"/>
              </a:rPr>
              <a:t> (P. White).</a:t>
            </a:r>
          </a:p>
          <a:p>
            <a:endParaRPr lang="en-US" altLang="zh-CN">
              <a:ea typeface="宋体" charset="-122"/>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68313" y="188913"/>
            <a:ext cx="8229600" cy="1143000"/>
          </a:xfrm>
        </p:spPr>
        <p:txBody>
          <a:bodyPr/>
          <a:lstStyle/>
          <a:p>
            <a:r>
              <a:rPr lang="en-US" altLang="zh-CN" sz="3200" b="1">
                <a:ea typeface="宋体" charset="-122"/>
              </a:rPr>
              <a:t>Subordination instead of coordination, coordination instead of subordination</a:t>
            </a:r>
            <a:r>
              <a:rPr lang="ru-RU" altLang="zh-CN" sz="4000"/>
              <a:t> </a:t>
            </a:r>
            <a:endParaRPr lang="ru-RU" sz="4000"/>
          </a:p>
        </p:txBody>
      </p:sp>
      <p:sp>
        <p:nvSpPr>
          <p:cNvPr id="77827" name="Rectangle 3"/>
          <p:cNvSpPr>
            <a:spLocks noGrp="1" noChangeArrowheads="1"/>
          </p:cNvSpPr>
          <p:nvPr>
            <p:ph type="body" idx="1"/>
          </p:nvPr>
        </p:nvSpPr>
        <p:spPr/>
        <p:txBody>
          <a:bodyPr/>
          <a:lstStyle/>
          <a:p>
            <a:r>
              <a:rPr lang="en-US" altLang="zh-CN" i="1">
                <a:ea typeface="宋体" charset="-122"/>
              </a:rPr>
              <a:t>The Mr. X set down steering at a little bookcase </a:t>
            </a:r>
            <a:r>
              <a:rPr lang="en-US" altLang="zh-CN" i="1" u="sng">
                <a:ea typeface="宋体" charset="-122"/>
              </a:rPr>
              <a:t>and </a:t>
            </a:r>
            <a:r>
              <a:rPr lang="en-US" altLang="zh-CN" i="1">
                <a:ea typeface="宋体" charset="-122"/>
              </a:rPr>
              <a:t>at a window </a:t>
            </a:r>
            <a:r>
              <a:rPr lang="en-US" altLang="zh-CN" i="1" u="sng">
                <a:ea typeface="宋体" charset="-122"/>
              </a:rPr>
              <a:t>and</a:t>
            </a:r>
            <a:r>
              <a:rPr lang="en-US" altLang="zh-CN" i="1">
                <a:ea typeface="宋体" charset="-122"/>
              </a:rPr>
              <a:t> at an empty blue bag </a:t>
            </a:r>
            <a:r>
              <a:rPr lang="en-US" altLang="zh-CN" i="1" u="sng">
                <a:ea typeface="宋体" charset="-122"/>
              </a:rPr>
              <a:t>and</a:t>
            </a:r>
            <a:r>
              <a:rPr lang="en-US" altLang="zh-CN" i="1">
                <a:ea typeface="宋体" charset="-122"/>
              </a:rPr>
              <a:t> at a pen, </a:t>
            </a:r>
            <a:r>
              <a:rPr lang="en-US" altLang="zh-CN" i="1" u="sng">
                <a:ea typeface="宋体" charset="-122"/>
              </a:rPr>
              <a:t>and </a:t>
            </a:r>
            <a:r>
              <a:rPr lang="en-US" altLang="zh-CN" i="1">
                <a:ea typeface="宋体" charset="-122"/>
              </a:rPr>
              <a:t>at a box of sweets</a:t>
            </a:r>
            <a:r>
              <a:rPr lang="en-US" altLang="zh-CN">
                <a:ea typeface="宋体" charset="-122"/>
              </a:rPr>
              <a:t>.</a:t>
            </a:r>
            <a:endParaRPr lang="ru-RU">
              <a:ea typeface="宋体" charset="-122"/>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ltLang="zh-CN" sz="3200">
                <a:solidFill>
                  <a:srgbClr val="0000CC"/>
                </a:solidFill>
                <a:ea typeface="宋体" charset="-122"/>
              </a:rPr>
              <a:t>THEME 6. </a:t>
            </a:r>
            <a:br>
              <a:rPr lang="en-US" altLang="zh-CN" sz="3200">
                <a:solidFill>
                  <a:srgbClr val="0000CC"/>
                </a:solidFill>
                <a:ea typeface="宋体" charset="-122"/>
              </a:rPr>
            </a:br>
            <a:r>
              <a:rPr lang="en-US" altLang="zh-CN" sz="3200">
                <a:solidFill>
                  <a:srgbClr val="0000CC"/>
                </a:solidFill>
                <a:ea typeface="宋体" charset="-122"/>
              </a:rPr>
              <a:t>FUNCTIONAL STYLES OF THE ENGLISH LANGUAGE</a:t>
            </a:r>
            <a:endParaRPr lang="ru-RU" sz="3200">
              <a:solidFill>
                <a:srgbClr val="0000CC"/>
              </a:solidFill>
            </a:endParaRPr>
          </a:p>
        </p:txBody>
      </p:sp>
      <p:sp>
        <p:nvSpPr>
          <p:cNvPr id="78851" name="Rectangle 3"/>
          <p:cNvSpPr>
            <a:spLocks noGrp="1" noChangeArrowheads="1"/>
          </p:cNvSpPr>
          <p:nvPr>
            <p:ph type="body" idx="1"/>
          </p:nvPr>
        </p:nvSpPr>
        <p:spPr/>
        <p:txBody>
          <a:bodyPr/>
          <a:lstStyle/>
          <a:p>
            <a:pPr marL="609600" indent="-609600" algn="ctr">
              <a:buFontTx/>
              <a:buAutoNum type="arabicPeriod"/>
            </a:pPr>
            <a:r>
              <a:rPr lang="en-US" altLang="zh-CN" sz="2800" b="1" i="1">
                <a:ea typeface="宋体" charset="-122"/>
              </a:rPr>
              <a:t>Functional Styles</a:t>
            </a:r>
          </a:p>
          <a:p>
            <a:pPr marL="609600" indent="-609600" algn="ctr">
              <a:buFontTx/>
              <a:buAutoNum type="arabicPeriod"/>
            </a:pPr>
            <a:endParaRPr lang="en-US" altLang="zh-CN" sz="2800" b="1" i="1">
              <a:ea typeface="宋体" charset="-122"/>
            </a:endParaRPr>
          </a:p>
          <a:p>
            <a:pPr marL="609600" indent="-609600" algn="ctr">
              <a:buFontTx/>
              <a:buNone/>
            </a:pPr>
            <a:r>
              <a:rPr lang="en-US" altLang="zh-CN" sz="2800" b="1" i="1">
                <a:ea typeface="宋体" charset="-122"/>
              </a:rPr>
              <a:t> 2. Literary FSs Classification</a:t>
            </a:r>
          </a:p>
          <a:p>
            <a:pPr marL="609600" indent="-609600" algn="ctr">
              <a:buFontTx/>
              <a:buNone/>
            </a:pPr>
            <a:endParaRPr lang="en-US" altLang="zh-CN" sz="2800" b="1" i="1">
              <a:ea typeface="宋体" charset="-122"/>
            </a:endParaRPr>
          </a:p>
          <a:p>
            <a:pPr marL="609600" indent="-609600" algn="ctr">
              <a:buFontTx/>
              <a:buNone/>
            </a:pPr>
            <a:r>
              <a:rPr lang="en-US" altLang="zh-CN" sz="2800" b="1" i="1">
                <a:ea typeface="宋体" charset="-122"/>
              </a:rPr>
              <a:t>        3. Varieties Of Language</a:t>
            </a:r>
          </a:p>
          <a:p>
            <a:pPr marL="609600" indent="-609600" algn="ctr">
              <a:buFontTx/>
              <a:buNone/>
            </a:pPr>
            <a:endParaRPr lang="en-US" altLang="zh-CN" sz="2800" b="1" i="1">
              <a:ea typeface="宋体" charset="-122"/>
            </a:endParaRPr>
          </a:p>
          <a:p>
            <a:pPr marL="609600" indent="-609600" algn="ctr">
              <a:buFontTx/>
              <a:buNone/>
            </a:pPr>
            <a:r>
              <a:rPr lang="en-US" altLang="zh-CN" sz="2800" b="1" i="1">
                <a:ea typeface="宋体" charset="-122"/>
              </a:rPr>
              <a:t> 4. Distinctive Stylistic Features Of Functional Styles Of English</a:t>
            </a:r>
            <a:r>
              <a:rPr lang="en-US" altLang="zh-CN" sz="2800">
                <a:ea typeface="宋体" charset="-122"/>
              </a:rPr>
              <a:t> </a:t>
            </a:r>
            <a:endParaRPr lang="ru-RU" sz="28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179388" y="404813"/>
            <a:ext cx="8507412" cy="5721350"/>
          </a:xfrm>
        </p:spPr>
        <p:txBody>
          <a:bodyPr/>
          <a:lstStyle/>
          <a:p>
            <a:pPr algn="ctr"/>
            <a:r>
              <a:rPr lang="en-US" altLang="zh-CN">
                <a:ea typeface="宋体" charset="-122"/>
              </a:rPr>
              <a:t>The types of texts that are distinguished by their pragmatic aspect of communication are called </a:t>
            </a:r>
            <a:r>
              <a:rPr lang="en-US" altLang="zh-CN" b="1" i="1">
                <a:ea typeface="宋体" charset="-122"/>
              </a:rPr>
              <a:t>functional styles of language (FS)/ discourses/registers</a:t>
            </a:r>
            <a:r>
              <a:rPr lang="en-US" altLang="zh-CN">
                <a:ea typeface="宋体" charset="-122"/>
              </a:rPr>
              <a:t>.</a:t>
            </a:r>
          </a:p>
          <a:p>
            <a:pPr algn="ctr"/>
            <a:endParaRPr lang="en-US" altLang="zh-CN">
              <a:ea typeface="宋体" charset="-122"/>
            </a:endParaRPr>
          </a:p>
          <a:p>
            <a:pPr algn="ctr"/>
            <a:endParaRPr lang="en-US" altLang="zh-CN">
              <a:ea typeface="宋体" charset="-122"/>
            </a:endParaRPr>
          </a:p>
          <a:p>
            <a:pPr algn="ctr"/>
            <a:r>
              <a:rPr lang="en-US" altLang="zh-CN">
                <a:ea typeface="宋体" charset="-122"/>
              </a:rPr>
              <a:t>A </a:t>
            </a:r>
            <a:r>
              <a:rPr lang="en-US" altLang="zh-CN" u="sng">
                <a:ea typeface="宋体" charset="-122"/>
              </a:rPr>
              <a:t>FS/discourse/register of a language</a:t>
            </a:r>
            <a:r>
              <a:rPr lang="en-US" altLang="zh-CN">
                <a:ea typeface="宋体" charset="-122"/>
              </a:rPr>
              <a:t> is a system of interrelated language means which serves a different aim in communication. </a:t>
            </a:r>
            <a:endParaRPr lang="ru-RU"/>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ltLang="zh-CN">
                <a:ea typeface="宋体" charset="-122"/>
              </a:rPr>
              <a:t>A.N. Morokhovsy </a:t>
            </a:r>
            <a:endParaRPr lang="ru-RU"/>
          </a:p>
        </p:txBody>
      </p:sp>
      <p:sp>
        <p:nvSpPr>
          <p:cNvPr id="82947" name="Rectangle 3"/>
          <p:cNvSpPr>
            <a:spLocks noGrp="1" noChangeArrowheads="1"/>
          </p:cNvSpPr>
          <p:nvPr>
            <p:ph type="body" idx="1"/>
          </p:nvPr>
        </p:nvSpPr>
        <p:spPr/>
        <p:txBody>
          <a:bodyPr/>
          <a:lstStyle/>
          <a:p>
            <a:r>
              <a:rPr lang="en-US" altLang="zh-CN">
                <a:ea typeface="宋体" charset="-122"/>
              </a:rPr>
              <a:t>1. Official Business Style</a:t>
            </a:r>
          </a:p>
          <a:p>
            <a:r>
              <a:rPr lang="en-US" altLang="zh-CN">
                <a:ea typeface="宋体" charset="-122"/>
              </a:rPr>
              <a:t>2.  Scientific-professional Style</a:t>
            </a:r>
          </a:p>
          <a:p>
            <a:r>
              <a:rPr lang="en-US" altLang="zh-CN">
                <a:ea typeface="宋体" charset="-122"/>
              </a:rPr>
              <a:t>3.  Publicistic Style</a:t>
            </a:r>
          </a:p>
          <a:p>
            <a:r>
              <a:rPr lang="en-US" altLang="zh-CN">
                <a:ea typeface="宋体" charset="-122"/>
              </a:rPr>
              <a:t>4.  Literary Colloquial Style</a:t>
            </a:r>
          </a:p>
          <a:p>
            <a:r>
              <a:rPr lang="en-US" altLang="zh-CN">
                <a:ea typeface="宋体" charset="-122"/>
              </a:rPr>
              <a:t>5.  Familiar Colloquial Style</a:t>
            </a:r>
            <a:endParaRPr lang="ru-RU"/>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95288" y="0"/>
            <a:ext cx="8229600" cy="1143000"/>
          </a:xfrm>
        </p:spPr>
        <p:txBody>
          <a:bodyPr/>
          <a:lstStyle/>
          <a:p>
            <a:r>
              <a:rPr lang="en-US" altLang="zh-CN" dirty="0" smtClean="0">
                <a:ea typeface="宋体" charset="-122"/>
              </a:rPr>
              <a:t>V.A. </a:t>
            </a:r>
            <a:r>
              <a:rPr lang="en-US" altLang="zh-CN" dirty="0" smtClean="0">
                <a:ea typeface="宋体" charset="-122"/>
              </a:rPr>
              <a:t>KUKHARENKO</a:t>
            </a:r>
            <a:endParaRPr lang="ru-RU" dirty="0"/>
          </a:p>
        </p:txBody>
      </p:sp>
      <p:sp>
        <p:nvSpPr>
          <p:cNvPr id="83971" name="Rectangle 3"/>
          <p:cNvSpPr>
            <a:spLocks noGrp="1" noChangeArrowheads="1"/>
          </p:cNvSpPr>
          <p:nvPr>
            <p:ph type="body" idx="1"/>
          </p:nvPr>
        </p:nvSpPr>
        <p:spPr>
          <a:xfrm>
            <a:off x="457200" y="981075"/>
            <a:ext cx="8229600" cy="5688013"/>
          </a:xfrm>
        </p:spPr>
        <p:txBody>
          <a:bodyPr/>
          <a:lstStyle/>
          <a:p>
            <a:pPr>
              <a:lnSpc>
                <a:spcPct val="80000"/>
              </a:lnSpc>
              <a:buFontTx/>
              <a:buNone/>
            </a:pPr>
            <a:r>
              <a:rPr lang="en-US" altLang="zh-CN" sz="1600">
                <a:ea typeface="宋体" charset="-122"/>
              </a:rPr>
              <a:t> 1. Belles - Lettres Style</a:t>
            </a:r>
          </a:p>
          <a:p>
            <a:pPr>
              <a:lnSpc>
                <a:spcPct val="80000"/>
              </a:lnSpc>
              <a:buFontTx/>
              <a:buNone/>
            </a:pPr>
            <a:r>
              <a:rPr lang="en-US" altLang="zh-CN" sz="1600">
                <a:ea typeface="宋体" charset="-122"/>
              </a:rPr>
              <a:t>     a) poetry;</a:t>
            </a:r>
          </a:p>
          <a:p>
            <a:pPr>
              <a:lnSpc>
                <a:spcPct val="80000"/>
              </a:lnSpc>
              <a:buFontTx/>
              <a:buNone/>
            </a:pPr>
            <a:r>
              <a:rPr lang="en-US" altLang="zh-CN" sz="1600">
                <a:ea typeface="宋体" charset="-122"/>
              </a:rPr>
              <a:t>     b) emotive prose;</a:t>
            </a:r>
          </a:p>
          <a:p>
            <a:pPr>
              <a:lnSpc>
                <a:spcPct val="80000"/>
              </a:lnSpc>
              <a:buFontTx/>
              <a:buNone/>
            </a:pPr>
            <a:r>
              <a:rPr lang="en-US" altLang="zh-CN" sz="1600">
                <a:ea typeface="宋体" charset="-122"/>
              </a:rPr>
              <a:t>     c) the drama</a:t>
            </a:r>
          </a:p>
          <a:p>
            <a:pPr>
              <a:lnSpc>
                <a:spcPct val="80000"/>
              </a:lnSpc>
              <a:buFontTx/>
              <a:buNone/>
            </a:pPr>
            <a:r>
              <a:rPr lang="en-US" altLang="zh-CN" sz="1600">
                <a:ea typeface="宋体" charset="-122"/>
              </a:rPr>
              <a:t>            2. Publicistic Style </a:t>
            </a:r>
          </a:p>
          <a:p>
            <a:pPr>
              <a:lnSpc>
                <a:spcPct val="80000"/>
              </a:lnSpc>
              <a:buFontTx/>
              <a:buNone/>
            </a:pPr>
            <a:r>
              <a:rPr lang="en-US" altLang="zh-CN" sz="1600">
                <a:ea typeface="宋体" charset="-122"/>
              </a:rPr>
              <a:t>     a) oratory and speeches;</a:t>
            </a:r>
          </a:p>
          <a:p>
            <a:pPr>
              <a:lnSpc>
                <a:spcPct val="80000"/>
              </a:lnSpc>
              <a:buFontTx/>
              <a:buNone/>
            </a:pPr>
            <a:r>
              <a:rPr lang="en-US" altLang="zh-CN" sz="1600">
                <a:ea typeface="宋体" charset="-122"/>
              </a:rPr>
              <a:t>                b) essays;</a:t>
            </a:r>
          </a:p>
          <a:p>
            <a:pPr>
              <a:lnSpc>
                <a:spcPct val="80000"/>
              </a:lnSpc>
              <a:buFontTx/>
              <a:buNone/>
            </a:pPr>
            <a:r>
              <a:rPr lang="en-US" altLang="zh-CN" sz="1600">
                <a:ea typeface="宋体" charset="-122"/>
              </a:rPr>
              <a:t>     c) articles in newspapers and magazines;</a:t>
            </a:r>
          </a:p>
          <a:p>
            <a:pPr>
              <a:lnSpc>
                <a:spcPct val="80000"/>
              </a:lnSpc>
              <a:buFontTx/>
              <a:buNone/>
            </a:pPr>
            <a:r>
              <a:rPr lang="en-US" altLang="zh-CN" sz="1600">
                <a:ea typeface="宋体" charset="-122"/>
              </a:rPr>
              <a:t>      d) radio and TV commentary</a:t>
            </a:r>
          </a:p>
          <a:p>
            <a:pPr>
              <a:lnSpc>
                <a:spcPct val="80000"/>
              </a:lnSpc>
              <a:buFontTx/>
              <a:buNone/>
            </a:pPr>
            <a:r>
              <a:rPr lang="en-US" altLang="zh-CN" sz="1600">
                <a:ea typeface="宋体" charset="-122"/>
              </a:rPr>
              <a:t>             3. Newspaper  Style</a:t>
            </a:r>
          </a:p>
          <a:p>
            <a:pPr>
              <a:lnSpc>
                <a:spcPct val="80000"/>
              </a:lnSpc>
              <a:buFontTx/>
              <a:buNone/>
            </a:pPr>
            <a:r>
              <a:rPr lang="en-US" altLang="zh-CN" sz="1600">
                <a:ea typeface="宋体" charset="-122"/>
              </a:rPr>
              <a:t>       a) brief news items;</a:t>
            </a:r>
          </a:p>
          <a:p>
            <a:pPr>
              <a:lnSpc>
                <a:spcPct val="80000"/>
              </a:lnSpc>
              <a:buFontTx/>
              <a:buNone/>
            </a:pPr>
            <a:r>
              <a:rPr lang="en-US" altLang="zh-CN" sz="1600">
                <a:ea typeface="宋体" charset="-122"/>
              </a:rPr>
              <a:t>       b) advertisments and announcements;</a:t>
            </a:r>
          </a:p>
          <a:p>
            <a:pPr>
              <a:lnSpc>
                <a:spcPct val="80000"/>
              </a:lnSpc>
              <a:buFontTx/>
              <a:buNone/>
            </a:pPr>
            <a:r>
              <a:rPr lang="en-US" altLang="zh-CN" sz="1600">
                <a:ea typeface="宋体" charset="-122"/>
              </a:rPr>
              <a:t>       c) headlines;</a:t>
            </a:r>
          </a:p>
          <a:p>
            <a:pPr>
              <a:lnSpc>
                <a:spcPct val="80000"/>
              </a:lnSpc>
              <a:buFontTx/>
              <a:buNone/>
            </a:pPr>
            <a:r>
              <a:rPr lang="en-US" altLang="zh-CN" sz="1600">
                <a:ea typeface="宋体" charset="-122"/>
              </a:rPr>
              <a:t>       d) the editorial</a:t>
            </a:r>
          </a:p>
          <a:p>
            <a:pPr>
              <a:lnSpc>
                <a:spcPct val="80000"/>
              </a:lnSpc>
              <a:buFontTx/>
              <a:buNone/>
            </a:pPr>
            <a:r>
              <a:rPr lang="en-US" altLang="zh-CN" sz="1600">
                <a:ea typeface="宋体" charset="-122"/>
              </a:rPr>
              <a:t>              4. Scientific Prose Style</a:t>
            </a:r>
          </a:p>
          <a:p>
            <a:pPr>
              <a:lnSpc>
                <a:spcPct val="80000"/>
              </a:lnSpc>
              <a:buFontTx/>
              <a:buNone/>
            </a:pPr>
            <a:r>
              <a:rPr lang="en-US" altLang="zh-CN" sz="1600">
                <a:ea typeface="宋体" charset="-122"/>
              </a:rPr>
              <a:t>       a) exact sciences;</a:t>
            </a:r>
          </a:p>
          <a:p>
            <a:pPr>
              <a:lnSpc>
                <a:spcPct val="80000"/>
              </a:lnSpc>
              <a:buFontTx/>
              <a:buNone/>
            </a:pPr>
            <a:r>
              <a:rPr lang="en-US" altLang="zh-CN" sz="1600">
                <a:ea typeface="宋体" charset="-122"/>
              </a:rPr>
              <a:t>       b) humanitarian sciences; </a:t>
            </a:r>
          </a:p>
          <a:p>
            <a:pPr>
              <a:lnSpc>
                <a:spcPct val="80000"/>
              </a:lnSpc>
              <a:buFontTx/>
              <a:buNone/>
            </a:pPr>
            <a:r>
              <a:rPr lang="en-US" altLang="zh-CN" sz="1600">
                <a:ea typeface="宋体" charset="-122"/>
              </a:rPr>
              <a:t>       c) popular- science prose</a:t>
            </a:r>
          </a:p>
          <a:p>
            <a:pPr>
              <a:lnSpc>
                <a:spcPct val="80000"/>
              </a:lnSpc>
              <a:buFontTx/>
              <a:buNone/>
            </a:pPr>
            <a:r>
              <a:rPr lang="en-US" altLang="zh-CN" sz="1600">
                <a:ea typeface="宋体" charset="-122"/>
              </a:rPr>
              <a:t>   5. Style of Official Documents </a:t>
            </a:r>
          </a:p>
          <a:p>
            <a:pPr>
              <a:lnSpc>
                <a:spcPct val="80000"/>
              </a:lnSpc>
              <a:buFontTx/>
              <a:buNone/>
            </a:pPr>
            <a:r>
              <a:rPr lang="en-US" altLang="zh-CN" sz="1600">
                <a:ea typeface="宋体" charset="-122"/>
              </a:rPr>
              <a:t>                  a) diplomatic documents;</a:t>
            </a:r>
          </a:p>
          <a:p>
            <a:pPr>
              <a:lnSpc>
                <a:spcPct val="80000"/>
              </a:lnSpc>
              <a:buFontTx/>
              <a:buNone/>
            </a:pPr>
            <a:r>
              <a:rPr lang="en-US" altLang="zh-CN" sz="1600">
                <a:ea typeface="宋体" charset="-122"/>
              </a:rPr>
              <a:t>                  b) business letters;	</a:t>
            </a:r>
          </a:p>
          <a:p>
            <a:pPr>
              <a:lnSpc>
                <a:spcPct val="80000"/>
              </a:lnSpc>
              <a:buFontTx/>
              <a:buNone/>
            </a:pPr>
            <a:r>
              <a:rPr lang="en-US" altLang="zh-CN" sz="1600">
                <a:ea typeface="宋体" charset="-122"/>
              </a:rPr>
              <a:t>                  c) military documents;</a:t>
            </a:r>
          </a:p>
          <a:p>
            <a:pPr>
              <a:lnSpc>
                <a:spcPct val="80000"/>
              </a:lnSpc>
              <a:buFontTx/>
              <a:buNone/>
            </a:pPr>
            <a:r>
              <a:rPr lang="en-US" altLang="zh-CN" sz="1600">
                <a:ea typeface="宋体" charset="-122"/>
              </a:rPr>
              <a:t>                  d) legal documents</a:t>
            </a:r>
            <a:endParaRPr lang="ru-RU" sz="16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zh-CN" sz="3200">
                <a:solidFill>
                  <a:srgbClr val="0000CC"/>
                </a:solidFill>
                <a:ea typeface="宋体" charset="-122"/>
              </a:rPr>
              <a:t>THEME 7. STYLISTICS OF TEXT</a:t>
            </a:r>
            <a:endParaRPr lang="ru-RU" sz="3200">
              <a:solidFill>
                <a:srgbClr val="0000CC"/>
              </a:solidFill>
            </a:endParaRPr>
          </a:p>
        </p:txBody>
      </p:sp>
      <p:sp>
        <p:nvSpPr>
          <p:cNvPr id="84995" name="Rectangle 3"/>
          <p:cNvSpPr>
            <a:spLocks noGrp="1" noChangeArrowheads="1"/>
          </p:cNvSpPr>
          <p:nvPr>
            <p:ph type="body" idx="1"/>
          </p:nvPr>
        </p:nvSpPr>
        <p:spPr/>
        <p:txBody>
          <a:bodyPr/>
          <a:lstStyle/>
          <a:p>
            <a:pPr>
              <a:buFontTx/>
              <a:buNone/>
            </a:pPr>
            <a:r>
              <a:rPr lang="en-US" altLang="zh-CN" sz="2800" i="1">
                <a:ea typeface="宋体" charset="-122"/>
              </a:rPr>
              <a:t>1. Problems Concerning the Composition of Spans of Utterance Larger than the Sentence:</a:t>
            </a:r>
          </a:p>
          <a:p>
            <a:pPr lvl="1">
              <a:buFontTx/>
              <a:buNone/>
            </a:pPr>
            <a:r>
              <a:rPr lang="en-US" altLang="zh-CN" i="1">
                <a:ea typeface="宋体" charset="-122"/>
              </a:rPr>
              <a:t>a) Supra-Phrasal Units</a:t>
            </a:r>
            <a:r>
              <a:rPr lang="ru-RU" altLang="zh-CN" i="1"/>
              <a:t>;</a:t>
            </a:r>
            <a:endParaRPr lang="en-US" altLang="zh-CN" i="1">
              <a:ea typeface="宋体" charset="-122"/>
            </a:endParaRPr>
          </a:p>
          <a:p>
            <a:pPr lvl="1">
              <a:buFontTx/>
              <a:buNone/>
            </a:pPr>
            <a:r>
              <a:rPr lang="en-US" altLang="zh-CN" i="1">
                <a:ea typeface="宋体" charset="-122"/>
              </a:rPr>
              <a:t>b) The Paragraph.</a:t>
            </a:r>
          </a:p>
          <a:p>
            <a:pPr lvl="1">
              <a:buFontTx/>
              <a:buNone/>
            </a:pPr>
            <a:endParaRPr lang="en-US" altLang="zh-CN" i="1">
              <a:ea typeface="宋体" charset="-122"/>
            </a:endParaRPr>
          </a:p>
          <a:p>
            <a:pPr>
              <a:buFontTx/>
              <a:buNone/>
            </a:pPr>
            <a:r>
              <a:rPr lang="en-US" altLang="zh-CN" sz="2800" i="1">
                <a:ea typeface="宋体" charset="-122"/>
              </a:rPr>
              <a:t> 2. Represented Speech </a:t>
            </a:r>
          </a:p>
          <a:p>
            <a:pPr>
              <a:buFontTx/>
              <a:buNone/>
            </a:pPr>
            <a:r>
              <a:rPr lang="en-US" altLang="zh-CN" sz="2800" i="1">
                <a:ea typeface="宋体" charset="-122"/>
              </a:rPr>
              <a:t>     a) Uttered Represented Speech </a:t>
            </a:r>
          </a:p>
          <a:p>
            <a:pPr>
              <a:buFontTx/>
              <a:buNone/>
            </a:pPr>
            <a:r>
              <a:rPr lang="en-US" altLang="zh-CN" sz="2800" i="1">
                <a:ea typeface="宋体" charset="-122"/>
              </a:rPr>
              <a:t>     b) Unuttered or Inner Represented Speech </a:t>
            </a:r>
            <a:endParaRPr lang="ru-RU" sz="2800" i="1"/>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zh-CN" b="1">
                <a:ea typeface="宋体" charset="-122"/>
              </a:rPr>
              <a:t>Supra-Phrasal Units</a:t>
            </a:r>
            <a:r>
              <a:rPr lang="ru-RU" altLang="zh-CN"/>
              <a:t> </a:t>
            </a:r>
            <a:endParaRPr lang="ru-RU"/>
          </a:p>
        </p:txBody>
      </p:sp>
      <p:sp>
        <p:nvSpPr>
          <p:cNvPr id="86019" name="Rectangle 3"/>
          <p:cNvSpPr>
            <a:spLocks noGrp="1" noChangeArrowheads="1"/>
          </p:cNvSpPr>
          <p:nvPr>
            <p:ph type="body" idx="1"/>
          </p:nvPr>
        </p:nvSpPr>
        <p:spPr/>
        <p:txBody>
          <a:bodyPr/>
          <a:lstStyle/>
          <a:p>
            <a:r>
              <a:rPr lang="en-US" altLang="zh-CN" sz="2800">
                <a:ea typeface="宋体" charset="-122"/>
              </a:rPr>
              <a:t>The term supra-phrasal unit (SPU) is used to denote a larger unit than a sentence. It generally comprises a number of sentences interdependent structurally (usually by means of pronouns, connectives, tense-forms) and semantically (one definite thought is dealt with). Such a span of utterance is also characterized by the fact that it can be extracted from the context without losing its relative semantic independence. </a:t>
            </a:r>
            <a:endParaRPr lang="ru-RU" sz="28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zh-CN" b="1">
                <a:ea typeface="宋体" charset="-122"/>
              </a:rPr>
              <a:t>The Paragraph</a:t>
            </a:r>
            <a:r>
              <a:rPr lang="ru-RU" altLang="zh-CN"/>
              <a:t> </a:t>
            </a:r>
            <a:endParaRPr lang="ru-RU"/>
          </a:p>
        </p:txBody>
      </p:sp>
      <p:sp>
        <p:nvSpPr>
          <p:cNvPr id="87043" name="Rectangle 3"/>
          <p:cNvSpPr>
            <a:spLocks noGrp="1" noChangeArrowheads="1"/>
          </p:cNvSpPr>
          <p:nvPr>
            <p:ph type="body" idx="1"/>
          </p:nvPr>
        </p:nvSpPr>
        <p:spPr/>
        <p:txBody>
          <a:bodyPr/>
          <a:lstStyle/>
          <a:p>
            <a:r>
              <a:rPr lang="en-US" altLang="zh-CN" sz="2800">
                <a:ea typeface="宋体" charset="-122"/>
              </a:rPr>
              <a:t>A paragraph is a graphical term used to name a group of sen­tences marked off by indentation at the beginning and a break in the line at the end. As a linguistic category the paragraph is a unit of utterance marked off by purely linguistic means: intonation, pauses of various lengths, semantic ties which can be disclosed by scrupulous analysis of the morphological aspect and meaning of the component parts. </a:t>
            </a:r>
            <a:endParaRPr lang="ru-RU"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zh-CN" b="1">
                <a:ea typeface="宋体" charset="-122"/>
              </a:rPr>
              <a:t>Onomatopoeia</a:t>
            </a:r>
            <a:r>
              <a:rPr lang="ru-RU" altLang="zh-CN"/>
              <a:t> </a:t>
            </a:r>
            <a:endParaRPr lang="ru-RU"/>
          </a:p>
        </p:txBody>
      </p:sp>
      <p:sp>
        <p:nvSpPr>
          <p:cNvPr id="11267" name="Rectangle 3"/>
          <p:cNvSpPr>
            <a:spLocks noGrp="1" noChangeArrowheads="1"/>
          </p:cNvSpPr>
          <p:nvPr>
            <p:ph type="body" idx="1"/>
          </p:nvPr>
        </p:nvSpPr>
        <p:spPr>
          <a:xfrm>
            <a:off x="457200" y="1341438"/>
            <a:ext cx="8229600" cy="5516562"/>
          </a:xfrm>
        </p:spPr>
        <p:txBody>
          <a:bodyPr/>
          <a:lstStyle/>
          <a:p>
            <a:pPr>
              <a:lnSpc>
                <a:spcPct val="80000"/>
              </a:lnSpc>
              <a:buFontTx/>
              <a:buNone/>
            </a:pPr>
            <a:r>
              <a:rPr lang="en-US" altLang="zh-CN" sz="2800">
                <a:ea typeface="宋体" charset="-122"/>
              </a:rPr>
              <a:t>There are two variations of onomatopoeia: direct and indirect. </a:t>
            </a:r>
            <a:endParaRPr lang="ru-RU" altLang="zh-CN" sz="2800"/>
          </a:p>
          <a:p>
            <a:pPr>
              <a:lnSpc>
                <a:spcPct val="80000"/>
              </a:lnSpc>
              <a:buFontTx/>
              <a:buNone/>
            </a:pPr>
            <a:r>
              <a:rPr lang="en-US" altLang="zh-CN" sz="2800" b="1">
                <a:ea typeface="宋体" charset="-122"/>
              </a:rPr>
              <a:t>Direct (explicit)</a:t>
            </a:r>
            <a:r>
              <a:rPr lang="en-US" altLang="zh-CN" sz="2800">
                <a:ea typeface="宋体" charset="-122"/>
              </a:rPr>
              <a:t> </a:t>
            </a:r>
          </a:p>
          <a:p>
            <a:pPr>
              <a:lnSpc>
                <a:spcPct val="80000"/>
              </a:lnSpc>
            </a:pPr>
            <a:r>
              <a:rPr lang="en-US" altLang="zh-CN" sz="2800" i="1">
                <a:ea typeface="宋体" charset="-122"/>
              </a:rPr>
              <a:t>roar, mew, oink-oink, ding-dong</a:t>
            </a:r>
            <a:r>
              <a:rPr lang="en-US" altLang="zh-CN" sz="2800">
                <a:ea typeface="宋体" charset="-122"/>
              </a:rPr>
              <a:t>;</a:t>
            </a:r>
          </a:p>
          <a:p>
            <a:pPr>
              <a:lnSpc>
                <a:spcPct val="80000"/>
              </a:lnSpc>
            </a:pPr>
            <a:r>
              <a:rPr lang="en-US" altLang="zh-CN" sz="2800" i="1">
                <a:ea typeface="宋体" charset="-122"/>
              </a:rPr>
              <a:t>Mr. Bingley, while shaving on the day after his fiftieth birthday saw his reflection &amp; admitted his remarkable resemblance to a mouse: “</a:t>
            </a:r>
            <a:r>
              <a:rPr lang="en-US" altLang="zh-CN" sz="2800" i="1" u="sng">
                <a:ea typeface="宋体" charset="-122"/>
              </a:rPr>
              <a:t>Cheep-cheep!”</a:t>
            </a:r>
            <a:r>
              <a:rPr lang="en-US" altLang="zh-CN" sz="2800" i="1">
                <a:ea typeface="宋体" charset="-122"/>
              </a:rPr>
              <a:t> he said to himself with a shrug</a:t>
            </a:r>
            <a:r>
              <a:rPr lang="en-US" altLang="zh-CN" sz="2800">
                <a:ea typeface="宋体" charset="-122"/>
              </a:rPr>
              <a:t>.</a:t>
            </a:r>
          </a:p>
          <a:p>
            <a:pPr>
              <a:lnSpc>
                <a:spcPct val="80000"/>
              </a:lnSpc>
              <a:buFontTx/>
              <a:buNone/>
            </a:pPr>
            <a:r>
              <a:rPr lang="en-US" altLang="zh-CN" sz="2800" b="1">
                <a:ea typeface="宋体" charset="-122"/>
              </a:rPr>
              <a:t>Indirect onomatopoeia</a:t>
            </a:r>
            <a:r>
              <a:rPr lang="en-US" altLang="zh-CN" sz="2800">
                <a:ea typeface="宋体" charset="-122"/>
              </a:rPr>
              <a:t> </a:t>
            </a:r>
          </a:p>
          <a:p>
            <a:pPr>
              <a:lnSpc>
                <a:spcPct val="80000"/>
              </a:lnSpc>
            </a:pPr>
            <a:r>
              <a:rPr lang="en-US" altLang="zh-CN" sz="2800" i="1">
                <a:ea typeface="宋体" charset="-122"/>
              </a:rPr>
              <a:t>“</a:t>
            </a:r>
            <a:r>
              <a:rPr lang="en-US" altLang="zh-CN" sz="2800" b="1" i="1">
                <a:ea typeface="宋体" charset="-122"/>
              </a:rPr>
              <a:t>W</a:t>
            </a:r>
            <a:r>
              <a:rPr lang="en-US" altLang="zh-CN" sz="2800" i="1">
                <a:ea typeface="宋体" charset="-122"/>
              </a:rPr>
              <a:t>hene</a:t>
            </a:r>
            <a:r>
              <a:rPr lang="en-US" altLang="zh-CN" sz="2800" b="1" i="1">
                <a:ea typeface="宋体" charset="-122"/>
              </a:rPr>
              <a:t>v</a:t>
            </a:r>
            <a:r>
              <a:rPr lang="en-US" altLang="zh-CN" sz="2800" i="1">
                <a:ea typeface="宋体" charset="-122"/>
              </a:rPr>
              <a:t>er the moon and </a:t>
            </a:r>
            <a:r>
              <a:rPr lang="en-US" altLang="zh-CN" sz="2800" b="1" i="1">
                <a:ea typeface="宋体" charset="-122"/>
              </a:rPr>
              <a:t>s</a:t>
            </a:r>
            <a:r>
              <a:rPr lang="en-US" altLang="zh-CN" sz="2800" i="1">
                <a:ea typeface="宋体" charset="-122"/>
              </a:rPr>
              <a:t>tar</a:t>
            </a:r>
            <a:r>
              <a:rPr lang="en-US" altLang="zh-CN" sz="2800" b="1" i="1">
                <a:ea typeface="宋体" charset="-122"/>
              </a:rPr>
              <a:t>s</a:t>
            </a:r>
            <a:r>
              <a:rPr lang="en-US" altLang="zh-CN" sz="2800" i="1">
                <a:ea typeface="宋体" charset="-122"/>
              </a:rPr>
              <a:t> are </a:t>
            </a:r>
            <a:r>
              <a:rPr lang="en-US" altLang="zh-CN" sz="2800" b="1" i="1">
                <a:ea typeface="宋体" charset="-122"/>
              </a:rPr>
              <a:t>s</a:t>
            </a:r>
            <a:r>
              <a:rPr lang="en-US" altLang="zh-CN" sz="2800" i="1">
                <a:ea typeface="宋体" charset="-122"/>
              </a:rPr>
              <a:t>et,</a:t>
            </a:r>
            <a:endParaRPr lang="en-US" altLang="zh-CN" sz="2800" b="1" i="1">
              <a:ea typeface="宋体" charset="-122"/>
            </a:endParaRPr>
          </a:p>
          <a:p>
            <a:pPr>
              <a:lnSpc>
                <a:spcPct val="80000"/>
              </a:lnSpc>
              <a:buFontTx/>
              <a:buNone/>
            </a:pPr>
            <a:r>
              <a:rPr lang="en-US" altLang="zh-CN" sz="2800" b="1" i="1">
                <a:ea typeface="宋体" charset="-122"/>
              </a:rPr>
              <a:t>W</a:t>
            </a:r>
            <a:r>
              <a:rPr lang="en-US" altLang="zh-CN" sz="2800" i="1">
                <a:ea typeface="宋体" charset="-122"/>
              </a:rPr>
              <a:t>hene</a:t>
            </a:r>
            <a:r>
              <a:rPr lang="en-US" altLang="zh-CN" sz="2800" b="1" i="1">
                <a:ea typeface="宋体" charset="-122"/>
              </a:rPr>
              <a:t>v</a:t>
            </a:r>
            <a:r>
              <a:rPr lang="en-US" altLang="zh-CN" sz="2800" i="1">
                <a:ea typeface="宋体" charset="-122"/>
              </a:rPr>
              <a:t>er the </a:t>
            </a:r>
            <a:r>
              <a:rPr lang="en-US" altLang="zh-CN" sz="2800" b="1" i="1">
                <a:ea typeface="宋体" charset="-122"/>
              </a:rPr>
              <a:t>w</a:t>
            </a:r>
            <a:r>
              <a:rPr lang="en-US" altLang="zh-CN" sz="2800" i="1">
                <a:ea typeface="宋体" charset="-122"/>
              </a:rPr>
              <a:t>ind is high</a:t>
            </a:r>
            <a:r>
              <a:rPr lang="en-US" altLang="zh-CN" sz="2800">
                <a:ea typeface="宋体" charset="-122"/>
              </a:rPr>
              <a:t>…” (R.S. Stevenson).</a:t>
            </a:r>
          </a:p>
          <a:p>
            <a:pPr>
              <a:lnSpc>
                <a:spcPct val="80000"/>
              </a:lnSpc>
            </a:pPr>
            <a:r>
              <a:rPr lang="en-US" altLang="zh-CN" sz="2800" i="1">
                <a:ea typeface="宋体" charset="-122"/>
              </a:rPr>
              <a:t>And the silken, sad, uncertain rustling of each purple curtain</a:t>
            </a:r>
            <a:r>
              <a:rPr lang="en-US" altLang="zh-CN" sz="2800">
                <a:ea typeface="宋体" charset="-122"/>
              </a:rPr>
              <a:t>" (E. A. Poe)</a:t>
            </a:r>
            <a:r>
              <a:rPr lang="ru-RU" altLang="zh-CN" sz="2800"/>
              <a:t> </a:t>
            </a:r>
            <a:r>
              <a:rPr lang="en-US" altLang="zh-CN" sz="2800">
                <a:ea typeface="宋体" charset="-122"/>
              </a:rPr>
              <a:t> </a:t>
            </a:r>
            <a:endParaRPr lang="ru-RU" sz="280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zh-CN" b="1">
                <a:ea typeface="宋体" charset="-122"/>
              </a:rPr>
              <a:t>Represented Speech</a:t>
            </a:r>
            <a:r>
              <a:rPr lang="ru-RU" altLang="zh-CN"/>
              <a:t> </a:t>
            </a:r>
            <a:endParaRPr lang="ru-RU"/>
          </a:p>
        </p:txBody>
      </p:sp>
      <p:sp>
        <p:nvSpPr>
          <p:cNvPr id="88067" name="Rectangle 3"/>
          <p:cNvSpPr>
            <a:spLocks noGrp="1" noChangeArrowheads="1"/>
          </p:cNvSpPr>
          <p:nvPr>
            <p:ph type="body" idx="1"/>
          </p:nvPr>
        </p:nvSpPr>
        <p:spPr/>
        <p:txBody>
          <a:bodyPr/>
          <a:lstStyle/>
          <a:p>
            <a:pPr>
              <a:lnSpc>
                <a:spcPct val="90000"/>
              </a:lnSpc>
            </a:pPr>
            <a:r>
              <a:rPr lang="en-US" altLang="zh-CN" sz="2800" b="1">
                <a:ea typeface="宋体" charset="-122"/>
              </a:rPr>
              <a:t>The author's narrative</a:t>
            </a:r>
            <a:r>
              <a:rPr lang="en-US" altLang="zh-CN" sz="2800">
                <a:ea typeface="宋体" charset="-122"/>
              </a:rPr>
              <a:t> supplies the reader with direct information about the author's preferences and objections, bе1ieth  and сontradictions, i. e. serves the major source of shaping up the author's image.</a:t>
            </a:r>
            <a:r>
              <a:rPr lang="ru-RU" altLang="zh-CN" sz="2800"/>
              <a:t> </a:t>
            </a:r>
            <a:endParaRPr lang="en-US" altLang="zh-CN" sz="2800">
              <a:ea typeface="宋体" charset="-122"/>
            </a:endParaRPr>
          </a:p>
          <a:p>
            <a:pPr>
              <a:lnSpc>
                <a:spcPct val="90000"/>
              </a:lnSpc>
            </a:pPr>
            <a:r>
              <a:rPr lang="en-US" altLang="zh-CN" sz="2800" b="1">
                <a:ea typeface="宋体" charset="-122"/>
              </a:rPr>
              <a:t>Entrusted narrative</a:t>
            </a:r>
            <a:r>
              <a:rPr lang="en-US" altLang="zh-CN" sz="2800">
                <a:ea typeface="宋体" charset="-122"/>
              </a:rPr>
              <a:t> may also be anonymous. The narrator does not openly claim responsibility for the views and evaluations but the manner of presentation, the angle of description very strongly suggest that the story is told not by the author himself but by some of his factotums—which we see, e. g., in the prose of Fl. O'Connor, С McClures, E. Hemingway, E. Caldwell.</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457200" y="260350"/>
            <a:ext cx="8229600" cy="5865813"/>
          </a:xfrm>
        </p:spPr>
        <p:txBody>
          <a:bodyPr/>
          <a:lstStyle/>
          <a:p>
            <a:r>
              <a:rPr lang="en-US" altLang="zh-CN" b="1">
                <a:ea typeface="宋体" charset="-122"/>
              </a:rPr>
              <a:t>interior</a:t>
            </a:r>
            <a:r>
              <a:rPr lang="en-US" altLang="zh-CN" b="1" i="1">
                <a:ea typeface="宋体" charset="-122"/>
              </a:rPr>
              <a:t> speech of the personage</a:t>
            </a:r>
            <a:r>
              <a:rPr lang="ru-RU" altLang="zh-CN"/>
              <a:t> </a:t>
            </a:r>
            <a:r>
              <a:rPr lang="en-US" altLang="zh-CN">
                <a:ea typeface="宋体" charset="-122"/>
              </a:rPr>
              <a:t>allows the author (and the readers) to peep into the inner world  of the character, to observe his ideas and views in the   making.</a:t>
            </a:r>
          </a:p>
          <a:p>
            <a:r>
              <a:rPr lang="en-US" altLang="zh-CN" b="1">
                <a:ea typeface="宋体" charset="-122"/>
              </a:rPr>
              <a:t>Uttered Represented Speech</a:t>
            </a:r>
            <a:r>
              <a:rPr lang="en-US" altLang="zh-CN">
                <a:ea typeface="宋体" charset="-122"/>
              </a:rPr>
              <a:t> is the representation of the actual utterance through the author’s language.</a:t>
            </a:r>
          </a:p>
          <a:p>
            <a:r>
              <a:rPr lang="en-US" altLang="zh-CN" b="1">
                <a:ea typeface="宋体" charset="-122"/>
              </a:rPr>
              <a:t>Unuttered or Inner Represented Speech</a:t>
            </a:r>
            <a:r>
              <a:rPr lang="en-US" altLang="zh-CN" i="1">
                <a:ea typeface="宋体" charset="-122"/>
              </a:rPr>
              <a:t> </a:t>
            </a:r>
            <a:r>
              <a:rPr lang="en-US" altLang="zh-CN">
                <a:ea typeface="宋体" charset="-122"/>
              </a:rPr>
              <a:t>is the representation of the thoughts and feelings of the character. </a:t>
            </a: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zh-CN" b="1">
                <a:ea typeface="宋体" charset="-122"/>
              </a:rPr>
              <a:t>Alliteration (Consonance)</a:t>
            </a:r>
            <a:r>
              <a:rPr lang="en-US" altLang="zh-CN">
                <a:ea typeface="宋体" charset="-122"/>
              </a:rPr>
              <a:t> </a:t>
            </a:r>
            <a:endParaRPr lang="ru-RU"/>
          </a:p>
        </p:txBody>
      </p:sp>
      <p:sp>
        <p:nvSpPr>
          <p:cNvPr id="12291" name="Rectangle 3"/>
          <p:cNvSpPr>
            <a:spLocks noGrp="1" noChangeArrowheads="1"/>
          </p:cNvSpPr>
          <p:nvPr>
            <p:ph type="body" idx="1"/>
          </p:nvPr>
        </p:nvSpPr>
        <p:spPr/>
        <p:txBody>
          <a:bodyPr/>
          <a:lstStyle/>
          <a:p>
            <a:r>
              <a:rPr lang="en-US" altLang="zh-CN" i="1">
                <a:ea typeface="宋体" charset="-122"/>
              </a:rPr>
              <a:t>The possessive instinct never stands still</a:t>
            </a:r>
            <a:r>
              <a:rPr lang="en-US" altLang="zh-CN">
                <a:ea typeface="宋体" charset="-122"/>
              </a:rPr>
              <a:t> (J. Galsworthy) </a:t>
            </a:r>
          </a:p>
          <a:p>
            <a:r>
              <a:rPr lang="en-US" altLang="zh-CN" i="1">
                <a:ea typeface="宋体" charset="-122"/>
              </a:rPr>
              <a:t>Deep into the darkness peering, long I stood there wondering, fearing, doubting, dreaming dreams no mortals ever dared to dream before</a:t>
            </a:r>
            <a:r>
              <a:rPr lang="en-US" altLang="zh-CN">
                <a:ea typeface="宋体" charset="-122"/>
              </a:rPr>
              <a:t> (E. A. Poe).</a:t>
            </a:r>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231</TotalTime>
  <Words>3371</Words>
  <Application>Microsoft Office PowerPoint</Application>
  <PresentationFormat>Экран (4:3)</PresentationFormat>
  <Paragraphs>468</Paragraphs>
  <Slides>81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81</vt:i4>
      </vt:variant>
    </vt:vector>
  </HeadingPairs>
  <TitlesOfParts>
    <vt:vector size="82" baseType="lpstr">
      <vt:lpstr>Оформление по умолчанию</vt:lpstr>
      <vt:lpstr>Theme 1 General Notes on Style and Stylistics</vt:lpstr>
      <vt:lpstr>The Object of Stylistics</vt:lpstr>
      <vt:lpstr>Stylistic Means</vt:lpstr>
      <vt:lpstr>A Functional Style</vt:lpstr>
      <vt:lpstr>Meaning</vt:lpstr>
      <vt:lpstr>Презентация PowerPoint</vt:lpstr>
      <vt:lpstr>Theme 2 Phonetic Expressive Means and Stylistic Devices. Stylistic Morphology. </vt:lpstr>
      <vt:lpstr>Onomatopoeia </vt:lpstr>
      <vt:lpstr>Alliteration (Consonance) </vt:lpstr>
      <vt:lpstr>Assonance </vt:lpstr>
      <vt:lpstr>Euphony </vt:lpstr>
      <vt:lpstr>Paronomasia</vt:lpstr>
      <vt:lpstr>Rhythm</vt:lpstr>
      <vt:lpstr>Types of rhyme</vt:lpstr>
      <vt:lpstr>Graphon</vt:lpstr>
      <vt:lpstr>Morpheme</vt:lpstr>
      <vt:lpstr>Theme 3 Stylistic classification of the English Vocabulary</vt:lpstr>
      <vt:lpstr>Презентация PowerPoint</vt:lpstr>
      <vt:lpstr>The literary vocabulary </vt:lpstr>
      <vt:lpstr>The colloquial vocabulary </vt:lpstr>
      <vt:lpstr>Презентация PowerPoint</vt:lpstr>
      <vt:lpstr>Презентация PowerPoint</vt:lpstr>
      <vt:lpstr>Theme 4 Semasiological Expressive Means and Stylistic Devices of the English Language</vt:lpstr>
      <vt:lpstr>Презентация PowerPoint</vt:lpstr>
      <vt:lpstr>Презентация PowerPoint</vt:lpstr>
      <vt:lpstr>HYPERBOLE</vt:lpstr>
      <vt:lpstr>Meiosis</vt:lpstr>
      <vt:lpstr>Litotes</vt:lpstr>
      <vt:lpstr>Metonymy</vt:lpstr>
      <vt:lpstr>Synecdoche </vt:lpstr>
      <vt:lpstr>Periphrasis (circumlocution) </vt:lpstr>
      <vt:lpstr>Euphemism </vt:lpstr>
      <vt:lpstr>Metaphor </vt:lpstr>
      <vt:lpstr>Antonomasia </vt:lpstr>
      <vt:lpstr>Personification </vt:lpstr>
      <vt:lpstr>Allegory </vt:lpstr>
      <vt:lpstr>Epithet </vt:lpstr>
      <vt:lpstr>Irony </vt:lpstr>
      <vt:lpstr>Презентация PowerPoint</vt:lpstr>
      <vt:lpstr>Simile </vt:lpstr>
      <vt:lpstr>Synonyms-substitutes </vt:lpstr>
      <vt:lpstr>Synonyms-specifiers </vt:lpstr>
      <vt:lpstr>Antithesis </vt:lpstr>
      <vt:lpstr>Oxymoron </vt:lpstr>
      <vt:lpstr>Climax or gradation </vt:lpstr>
      <vt:lpstr>Anticlimax </vt:lpstr>
      <vt:lpstr>Pun (Play on words) </vt:lpstr>
      <vt:lpstr>Zeugma </vt:lpstr>
      <vt:lpstr>THEME 5  SYNTACTICAL EXPRESSIVE MEANS AND STYLISTIC DEVICES OF THE ENGLISH LANGUAGE</vt:lpstr>
      <vt:lpstr>Презентация PowerPoint</vt:lpstr>
      <vt:lpstr>Презентация PowerPoint</vt:lpstr>
      <vt:lpstr>EMs based on the reduction of some obligatory  elements of the sentence structure  Ellipsis </vt:lpstr>
      <vt:lpstr>Aposiopesis (Break-in-the-narrative) </vt:lpstr>
      <vt:lpstr>Nominative sentences </vt:lpstr>
      <vt:lpstr>Asyndeton </vt:lpstr>
      <vt:lpstr>EMs based on the redundancy of the elements of the sentence Repetition </vt:lpstr>
      <vt:lpstr>Enumeration </vt:lpstr>
      <vt:lpstr>Syntactical tautology </vt:lpstr>
      <vt:lpstr>Polysyndeton </vt:lpstr>
      <vt:lpstr>Emphatic constructions </vt:lpstr>
      <vt:lpstr>Parenthetic sentences </vt:lpstr>
      <vt:lpstr>EMs based on the violation of the traditional word order  Stylistic inversion </vt:lpstr>
      <vt:lpstr>Separation in syntactical units </vt:lpstr>
      <vt:lpstr>Detachment</vt:lpstr>
      <vt:lpstr>Презентация PowerPoint</vt:lpstr>
      <vt:lpstr>SDs based on the formal and semantic interaction of syntactical constructions of the models of sentences in a certain context Parallelism </vt:lpstr>
      <vt:lpstr>Chiasmus </vt:lpstr>
      <vt:lpstr>Anaphora </vt:lpstr>
      <vt:lpstr>Epiphora </vt:lpstr>
      <vt:lpstr>SDs based on the transposition of the meaning  of the structures in context Rhetorical question </vt:lpstr>
      <vt:lpstr>SDs based on the transposition of the meaning  of connection between sentences Parcellation </vt:lpstr>
      <vt:lpstr>Subordination instead of coordination, coordination instead of subordination </vt:lpstr>
      <vt:lpstr>THEME 6.  FUNCTIONAL STYLES OF THE ENGLISH LANGUAGE</vt:lpstr>
      <vt:lpstr>Презентация PowerPoint</vt:lpstr>
      <vt:lpstr>A.N. Morokhovsy </vt:lpstr>
      <vt:lpstr>V.A. KUKHARENKO</vt:lpstr>
      <vt:lpstr>THEME 7. STYLISTICS OF TEXT</vt:lpstr>
      <vt:lpstr>Supra-Phrasal Units </vt:lpstr>
      <vt:lpstr>The Paragraph </vt:lpstr>
      <vt:lpstr>Represented Speech </vt:lpstr>
      <vt:lpstr>Презентация PowerPoint</vt:lpstr>
    </vt:vector>
  </TitlesOfParts>
  <Company>NhT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General Notes on Style and Stylistics</dc:title>
  <dc:creator>Пользователь</dc:creator>
  <cp:lastModifiedBy>Саша</cp:lastModifiedBy>
  <cp:revision>12</cp:revision>
  <dcterms:created xsi:type="dcterms:W3CDTF">2011-07-10T10:52:42Z</dcterms:created>
  <dcterms:modified xsi:type="dcterms:W3CDTF">2026-01-26T09:28:55Z</dcterms:modified>
</cp:coreProperties>
</file>