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6" r:id="rId8"/>
    <p:sldId id="267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44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04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932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2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2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0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66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90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6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3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54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2/19/2023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54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2" r:id="rId5"/>
    <p:sldLayoutId id="2147483667" r:id="rId6"/>
    <p:sldLayoutId id="2147483663" r:id="rId7"/>
    <p:sldLayoutId id="2147483664" r:id="rId8"/>
    <p:sldLayoutId id="2147483665" r:id="rId9"/>
    <p:sldLayoutId id="2147483666" r:id="rId10"/>
    <p:sldLayoutId id="2147483668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17/06/relationships/model3d" Target="../media/model3d1.glb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17/06/relationships/model3d" Target="../media/model3d9.glb"/><Relationship Id="rId5" Type="http://schemas.openxmlformats.org/officeDocument/2006/relationships/image" Target="../media/image11.png"/><Relationship Id="rId4" Type="http://schemas.microsoft.com/office/2017/06/relationships/model3d" Target="../media/model3d1.glb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17/06/relationships/model3d" Target="../media/model3d3.glb"/><Relationship Id="rId5" Type="http://schemas.openxmlformats.org/officeDocument/2006/relationships/image" Target="../media/image4.png"/><Relationship Id="rId4" Type="http://schemas.microsoft.com/office/2017/06/relationships/model3d" Target="../media/model3d2.glb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17/06/relationships/model3d" Target="../media/model3d5.glb"/><Relationship Id="rId5" Type="http://schemas.openxmlformats.org/officeDocument/2006/relationships/image" Target="../media/image6.png"/><Relationship Id="rId4" Type="http://schemas.microsoft.com/office/2017/06/relationships/model3d" Target="../media/model3d4.glb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17/06/relationships/model3d" Target="../media/model3d8.glb"/><Relationship Id="rId3" Type="http://schemas.openxmlformats.org/officeDocument/2006/relationships/image" Target="../media/image2.jp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17/06/relationships/model3d" Target="../media/model3d7.glb"/><Relationship Id="rId5" Type="http://schemas.openxmlformats.org/officeDocument/2006/relationships/image" Target="../media/image8.png"/><Relationship Id="rId4" Type="http://schemas.microsoft.com/office/2017/06/relationships/model3d" Target="../media/model3d6.glb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6F5F07B-A917-442C-82D5-5719737E9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6C3E48C-655A-4982-8E73-7FB0D9E65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" y="3307170"/>
            <a:ext cx="12191982" cy="3558767"/>
          </a:xfrm>
          <a:prstGeom prst="rect">
            <a:avLst/>
          </a:prstGeom>
          <a:gradFill>
            <a:gsLst>
              <a:gs pos="89000">
                <a:srgbClr val="000000">
                  <a:alpha val="0"/>
                </a:srgbClr>
              </a:gs>
              <a:gs pos="0">
                <a:schemeClr val="tx1"/>
              </a:gs>
              <a:gs pos="56000">
                <a:srgbClr val="000000">
                  <a:alpha val="26000"/>
                </a:srgbClr>
              </a:gs>
              <a:gs pos="14000">
                <a:srgbClr val="000000">
                  <a:alpha val="37000"/>
                </a:srgbClr>
              </a:gs>
              <a:gs pos="0">
                <a:srgbClr val="000000">
                  <a:alpha val="2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9BFBE5-B286-7872-76E9-6227DE2D02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3308" y="2838734"/>
            <a:ext cx="8625385" cy="2729554"/>
          </a:xfrm>
        </p:spPr>
        <p:txBody>
          <a:bodyPr>
            <a:normAutofit/>
          </a:bodyPr>
          <a:lstStyle/>
          <a:p>
            <a:r>
              <a:rPr lang="uk-UA" sz="44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Предмет та завдання медичної генетики</a:t>
            </a:r>
            <a:endParaRPr lang="ru-UA" sz="4400" dirty="0">
              <a:solidFill>
                <a:srgbClr val="FFFFFF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D3EA6E4-3E71-89CF-F290-17C3E98814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41260" y="5786651"/>
            <a:ext cx="5909481" cy="811373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FFFFFF"/>
                </a:solidFill>
              </a:rPr>
              <a:t>Лекція</a:t>
            </a:r>
            <a:r>
              <a:rPr lang="ru-RU" dirty="0">
                <a:solidFill>
                  <a:srgbClr val="FFFFFF"/>
                </a:solidFill>
              </a:rPr>
              <a:t> 1</a:t>
            </a:r>
            <a:endParaRPr lang="ru-UA" dirty="0">
              <a:solidFill>
                <a:srgbClr val="FFFFFF"/>
              </a:solidFill>
            </a:endParaRPr>
          </a:p>
        </p:txBody>
      </p:sp>
      <p:pic>
        <p:nvPicPr>
          <p:cNvPr id="6" name="Рисунок 5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E25A4422-97EA-3820-ED39-12BA3C1058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Трехмерная модель 6" descr="Ссылки">
                <a:extLst>
                  <a:ext uri="{FF2B5EF4-FFF2-40B4-BE49-F238E27FC236}">
                    <a16:creationId xmlns:a16="http://schemas.microsoft.com/office/drawing/2014/main" id="{89101425-E1CD-9C95-891C-0ABF9DB2E90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243587563"/>
                  </p:ext>
                </p:extLst>
              </p:nvPr>
            </p:nvGraphicFramePr>
            <p:xfrm>
              <a:off x="-1129749" y="2230016"/>
              <a:ext cx="4989503" cy="446200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989503" cy="4462006"/>
                    </a:xfrm>
                    <a:prstGeom prst="rect">
                      <a:avLst/>
                    </a:prstGeom>
                  </am3d:spPr>
                  <am3d:camera>
                    <am3d:pos x="0" y="0" z="7477187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7812" d="1000000"/>
                    <am3d:preTrans dx="5737674" dy="-11363692" dz="-750036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7966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75689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Трехмерная модель 6" descr="Ссылки">
                <a:extLst>
                  <a:ext uri="{FF2B5EF4-FFF2-40B4-BE49-F238E27FC236}">
                    <a16:creationId xmlns:a16="http://schemas.microsoft.com/office/drawing/2014/main" id="{89101425-E1CD-9C95-891C-0ABF9DB2E9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129749" y="2230016"/>
                <a:ext cx="4989503" cy="446200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3799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967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C0AD69-6112-1BA2-0D6B-FAA8A881B2D1}"/>
              </a:ext>
            </a:extLst>
          </p:cNvPr>
          <p:cNvSpPr txBox="1"/>
          <p:nvPr/>
        </p:nvSpPr>
        <p:spPr>
          <a:xfrm>
            <a:off x="289249" y="382531"/>
            <a:ext cx="11038114" cy="4683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uk-UA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5.Виявлення розповсюдження спадкових захворювань та вроджених вад розвитку та оцінка їх розповсюдження у різних популяціях людей.</a:t>
            </a:r>
            <a:endParaRPr lang="ru-UA" sz="2800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uk-UA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6.Виявлення мутагенних чинників навколишнього середовища та розробка методів їх нейтралізації.</a:t>
            </a:r>
            <a:endParaRPr lang="ru-UA" sz="2800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uk-UA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7.Покращення методів генної інженерії з метою </a:t>
            </a:r>
            <a:r>
              <a:rPr lang="uk-UA" sz="28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генотерапії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отримання нових лікарських речовин.</a:t>
            </a:r>
            <a:endParaRPr lang="uk-UA" sz="2800" b="1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uk-UA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8.Розширення застосування медико-генетичного консультування.</a:t>
            </a:r>
            <a:endParaRPr lang="ru-UA" sz="2800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uk-UA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 Розвиток методів пренатального діагностування. </a:t>
            </a:r>
            <a:endParaRPr lang="ru-UA" sz="2800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557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-149281" y="-67847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Трехмерная модель 1" descr="Ссылки">
                <a:extLst>
                  <a:ext uri="{FF2B5EF4-FFF2-40B4-BE49-F238E27FC236}">
                    <a16:creationId xmlns:a16="http://schemas.microsoft.com/office/drawing/2014/main" id="{B23EF59C-C427-1505-F9CF-F19B0234287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84942300"/>
                  </p:ext>
                </p:extLst>
              </p:nvPr>
            </p:nvGraphicFramePr>
            <p:xfrm>
              <a:off x="-1129749" y="2230016"/>
              <a:ext cx="4989503" cy="446200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989503" cy="4462006"/>
                    </a:xfrm>
                    <a:prstGeom prst="rect">
                      <a:avLst/>
                    </a:prstGeom>
                  </am3d:spPr>
                  <am3d:camera>
                    <am3d:pos x="0" y="0" z="7477187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7812" d="1000000"/>
                    <am3d:preTrans dx="5737674" dy="-11363692" dz="-750036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7966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75689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Трехмерная модель 1" descr="Ссылки">
                <a:extLst>
                  <a:ext uri="{FF2B5EF4-FFF2-40B4-BE49-F238E27FC236}">
                    <a16:creationId xmlns:a16="http://schemas.microsoft.com/office/drawing/2014/main" id="{B23EF59C-C427-1505-F9CF-F19B023428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129749" y="2230016"/>
                <a:ext cx="4989503" cy="4462006"/>
              </a:xfrm>
              <a:prstGeom prst="rect">
                <a:avLst/>
              </a:prstGeom>
            </p:spPr>
          </p:pic>
        </mc:Fallback>
      </mc:AlternateContent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304F633-7429-9973-907D-BBD604CBD275}"/>
              </a:ext>
            </a:extLst>
          </p:cNvPr>
          <p:cNvSpPr/>
          <p:nvPr/>
        </p:nvSpPr>
        <p:spPr>
          <a:xfrm>
            <a:off x="2772458" y="1906538"/>
            <a:ext cx="59704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Дякую за увагу!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Трехмерная модель 4" descr="Грядка фиолетовых цветов">
                <a:extLst>
                  <a:ext uri="{FF2B5EF4-FFF2-40B4-BE49-F238E27FC236}">
                    <a16:creationId xmlns:a16="http://schemas.microsoft.com/office/drawing/2014/main" id="{6C723790-845C-97B9-B553-484391825DD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13345252"/>
                  </p:ext>
                </p:extLst>
              </p:nvPr>
            </p:nvGraphicFramePr>
            <p:xfrm>
              <a:off x="4168227" y="2975982"/>
              <a:ext cx="3178958" cy="3369315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3178958" cy="3369315"/>
                    </a:xfrm>
                    <a:prstGeom prst="rect">
                      <a:avLst/>
                    </a:prstGeom>
                  </am3d:spPr>
                  <am3d:camera>
                    <am3d:pos x="0" y="0" z="760800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188785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426919" ay="-670225" az="-562695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531095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Трехмерная модель 4" descr="Грядка фиолетовых цветов">
                <a:extLst>
                  <a:ext uri="{FF2B5EF4-FFF2-40B4-BE49-F238E27FC236}">
                    <a16:creationId xmlns:a16="http://schemas.microsoft.com/office/drawing/2014/main" id="{6C723790-845C-97B9-B553-484391825DD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68227" y="2975982"/>
                <a:ext cx="3178958" cy="336931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624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967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75A453-3D0E-F2FF-C6F7-DAF7FE1C5625}"/>
              </a:ext>
            </a:extLst>
          </p:cNvPr>
          <p:cNvSpPr txBox="1"/>
          <p:nvPr/>
        </p:nvSpPr>
        <p:spPr>
          <a:xfrm>
            <a:off x="660918" y="417589"/>
            <a:ext cx="10870163" cy="3297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Медична генетика вивчає роль спадкових чинників у виникненні патологічних симптомів і ознак в організмі людини, закономірностей успадкування спадкових захворювань, методи діагностування, профілактики та лікування спадкових захворювань, а також захворювання зі спадковою схильністю та є важливим розділом сучасної генетики.</a:t>
            </a:r>
            <a:endParaRPr lang="ru-UA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Трехмерная модель 13" descr="Клетка животного">
                <a:extLst>
                  <a:ext uri="{FF2B5EF4-FFF2-40B4-BE49-F238E27FC236}">
                    <a16:creationId xmlns:a16="http://schemas.microsoft.com/office/drawing/2014/main" id="{9A734F09-AE66-3BC5-A0CB-3B333F57183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50514704"/>
                  </p:ext>
                </p:extLst>
              </p:nvPr>
            </p:nvGraphicFramePr>
            <p:xfrm>
              <a:off x="364257" y="3715287"/>
              <a:ext cx="3190692" cy="2847811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190692" cy="2847811"/>
                    </a:xfrm>
                    <a:prstGeom prst="rect">
                      <a:avLst/>
                    </a:prstGeom>
                  </am3d:spPr>
                  <am3d:camera>
                    <am3d:pos x="0" y="0" z="717448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756435" d="1000000"/>
                    <am3d:preTrans dx="-435879" dy="-14377446" dz="-400437"/>
                    <am3d:scale>
                      <am3d:sx n="1000000" d="1000000"/>
                      <am3d:sy n="1000000" d="1000000"/>
                      <am3d:sz n="1000000" d="1000000"/>
                    </am3d:scale>
                    <am3d:rot ax="1445647" ay="2137248" az="87592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28607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Трехмерная модель 13" descr="Клетка животного">
                <a:extLst>
                  <a:ext uri="{FF2B5EF4-FFF2-40B4-BE49-F238E27FC236}">
                    <a16:creationId xmlns:a16="http://schemas.microsoft.com/office/drawing/2014/main" id="{9A734F09-AE66-3BC5-A0CB-3B333F57183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4257" y="3715287"/>
                <a:ext cx="3190692" cy="28478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Трехмерная модель 14" descr="ДНК">
                <a:extLst>
                  <a:ext uri="{FF2B5EF4-FFF2-40B4-BE49-F238E27FC236}">
                    <a16:creationId xmlns:a16="http://schemas.microsoft.com/office/drawing/2014/main" id="{D2AE1C79-B88C-B841-CA54-39D817E7680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04103091"/>
                  </p:ext>
                </p:extLst>
              </p:nvPr>
            </p:nvGraphicFramePr>
            <p:xfrm rot="3519688">
              <a:off x="6636942" y="2473371"/>
              <a:ext cx="1077526" cy="4936469"/>
            </p:xfrm>
            <a:graphic>
              <a:graphicData uri="http://schemas.microsoft.com/office/drawing/2017/model3d">
                <am3d:model3d r:embed="rId6">
                  <am3d:spPr>
                    <a:xfrm rot="3519688">
                      <a:off x="0" y="0"/>
                      <a:ext cx="1077526" cy="4936469"/>
                    </a:xfrm>
                    <a:prstGeom prst="rect">
                      <a:avLst/>
                    </a:prstGeom>
                  </am3d:spPr>
                  <am3d:camera>
                    <am3d:pos x="0" y="0" z="491275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24731" d="1000000"/>
                    <am3d:preTrans dx="-118" dy="-18000000" dz="-1"/>
                    <am3d:scale>
                      <am3d:sx n="1000000" d="1000000"/>
                      <am3d:sy n="1000000" d="1000000"/>
                      <am3d:sz n="1000000" d="1000000"/>
                    </am3d:scale>
                    <am3d:rot ax="-5" ay="-4" az="-8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524083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Трехмерная модель 14" descr="ДНК">
                <a:extLst>
                  <a:ext uri="{FF2B5EF4-FFF2-40B4-BE49-F238E27FC236}">
                    <a16:creationId xmlns:a16="http://schemas.microsoft.com/office/drawing/2014/main" id="{D2AE1C79-B88C-B841-CA54-39D817E7680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3519688">
                <a:off x="6636942" y="2473371"/>
                <a:ext cx="1077526" cy="493646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32033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DE8E2A-FA65-BF32-7DEE-2020086D604E}"/>
              </a:ext>
            </a:extLst>
          </p:cNvPr>
          <p:cNvSpPr txBox="1"/>
          <p:nvPr/>
        </p:nvSpPr>
        <p:spPr>
          <a:xfrm>
            <a:off x="177280" y="88337"/>
            <a:ext cx="11280711" cy="5602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Медична генетика привертає все більше увагу в тому числі і через можливості прогнозування загального показника здоров’я окремих популяцій людей та людства в цілому. Саме медична генетика намагається розкрити етіологію розвитку певних захворювань та шукає шляхи вирішення багатьох проблем сьогодення. Еволюція життя в цілому і еволюція певних видів живих організмів (враховуючи і людство) відбувається постійно, проте останнім часом зміни чинників навколишнього середовища стрімко пришвидшились, що призводить до необхідності змін живих організмів з метою пристосування до нових умов існування. </a:t>
            </a:r>
            <a:endParaRPr lang="ru-UA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980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454803-C61F-0F8C-5E85-C1519F215A07}"/>
              </a:ext>
            </a:extLst>
          </p:cNvPr>
          <p:cNvSpPr txBox="1"/>
          <p:nvPr/>
        </p:nvSpPr>
        <p:spPr>
          <a:xfrm>
            <a:off x="188605" y="244822"/>
            <a:ext cx="10963469" cy="4309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результаті напрацювань з цього приводу вимальовуються наступні положення медичної генетики:</a:t>
            </a:r>
            <a:endParaRPr lang="ru-UA" sz="2400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Спадкові захворювання виникають в результаті загальної спадкової мінливості людини.</a:t>
            </a:r>
            <a:endParaRPr lang="ru-UA" sz="2400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Популяції людей несуть в собі величезний тягар мутацій.</a:t>
            </a:r>
            <a:endParaRPr lang="ru-UA" sz="2400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розвитку спадкової патології відіграють роль як генотип, так і середовище.</a:t>
            </a:r>
            <a:endParaRPr lang="ru-UA" sz="2400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Спадковість сучасної людини відрізняється накопиченими у процесі еволюційного розвитку патологічними мутаціями та спадковими змінами у статевих клітинах які постійно виникають і на сучасному етапі розвитку людства.</a:t>
            </a:r>
            <a:endParaRPr lang="ru-UA" sz="2400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Трехмерная модель 4" descr="Упаковка таблеток-капсул">
                <a:extLst>
                  <a:ext uri="{FF2B5EF4-FFF2-40B4-BE49-F238E27FC236}">
                    <a16:creationId xmlns:a16="http://schemas.microsoft.com/office/drawing/2014/main" id="{52A10819-C6F4-79E7-33FD-C31D2FE975A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86228149"/>
                  </p:ext>
                </p:extLst>
              </p:nvPr>
            </p:nvGraphicFramePr>
            <p:xfrm>
              <a:off x="441563" y="4488145"/>
              <a:ext cx="4297538" cy="2243847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297538" cy="2243847"/>
                    </a:xfrm>
                    <a:prstGeom prst="rect">
                      <a:avLst/>
                    </a:prstGeom>
                  </am3d:spPr>
                  <am3d:camera>
                    <am3d:pos x="0" y="0" z="54258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849580" d="1000000"/>
                    <am3d:preTrans dx="-4230" dy="-1012201" dz="-18629"/>
                    <am3d:scale>
                      <am3d:sx n="1000000" d="1000000"/>
                      <am3d:sy n="1000000" d="1000000"/>
                      <am3d:sz n="1000000" d="1000000"/>
                    </am3d:scale>
                    <am3d:rot ax="1472930" ay="-1409683" az="-619203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79194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Трехмерная модель 4" descr="Упаковка таблеток-капсул">
                <a:extLst>
                  <a:ext uri="{FF2B5EF4-FFF2-40B4-BE49-F238E27FC236}">
                    <a16:creationId xmlns:a16="http://schemas.microsoft.com/office/drawing/2014/main" id="{52A10819-C6F4-79E7-33FD-C31D2FE975A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1563" y="4488145"/>
                <a:ext cx="4297538" cy="22438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Трехмерная модель 5" descr="Современная кровать в виде саней">
                <a:extLst>
                  <a:ext uri="{FF2B5EF4-FFF2-40B4-BE49-F238E27FC236}">
                    <a16:creationId xmlns:a16="http://schemas.microsoft.com/office/drawing/2014/main" id="{EFEADF6C-D0DD-DFEA-87A3-B96D1DB5674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3803114"/>
                  </p:ext>
                </p:extLst>
              </p:nvPr>
            </p:nvGraphicFramePr>
            <p:xfrm>
              <a:off x="5857206" y="4097349"/>
              <a:ext cx="3446053" cy="2760651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3446053" cy="2760651"/>
                    </a:xfrm>
                    <a:prstGeom prst="rect">
                      <a:avLst/>
                    </a:prstGeom>
                  </am3d:spPr>
                  <am3d:camera>
                    <am3d:pos x="0" y="0" z="634798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136932" d="1000000"/>
                    <am3d:preTrans dx="0" dy="-9469251" dz="145709"/>
                    <am3d:scale>
                      <am3d:sx n="1000000" d="1000000"/>
                      <am3d:sy n="1000000" d="1000000"/>
                      <am3d:sz n="1000000" d="1000000"/>
                    </am3d:scale>
                    <am3d:rot ax="9683479" ay="-2442820" az="-10056775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9410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Трехмерная модель 5" descr="Современная кровать в виде саней">
                <a:extLst>
                  <a:ext uri="{FF2B5EF4-FFF2-40B4-BE49-F238E27FC236}">
                    <a16:creationId xmlns:a16="http://schemas.microsoft.com/office/drawing/2014/main" id="{EFEADF6C-D0DD-DFEA-87A3-B96D1DB5674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57206" y="4097349"/>
                <a:ext cx="3446053" cy="276065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7657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3EE126-B7EE-D7FA-3FA7-9D947064472D}"/>
              </a:ext>
            </a:extLst>
          </p:cNvPr>
          <p:cNvSpPr txBox="1"/>
          <p:nvPr/>
        </p:nvSpPr>
        <p:spPr>
          <a:xfrm>
            <a:off x="223934" y="694186"/>
            <a:ext cx="1114075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Різко змінилось середовище існування людини, з’явилось планування родин та межі шлюбів. Людині доводиться стикатись з новими умовами існування, відчувати значні навантаження соціального та екологічного спрямувань. Збільшились масштаби міграцій населення, значно розширилось коло потенційних партнерів.</a:t>
            </a:r>
            <a:endParaRPr lang="uk-UA" sz="2400" b="1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Сучасна медична генетика має у своєму арсеналі велику кількість можливостей для діагностування, профілактики та лікування спадкових патологій, базуючись на даних цитогенетики, біохімічної генетики, клінічної та молекулярної генетики, а також популяційної та екологічної генетики.</a:t>
            </a:r>
            <a:endParaRPr lang="ru-UA" sz="2400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413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FB1ED1-C896-22B6-C5C0-39D0B7E58A09}"/>
              </a:ext>
            </a:extLst>
          </p:cNvPr>
          <p:cNvSpPr txBox="1"/>
          <p:nvPr/>
        </p:nvSpPr>
        <p:spPr>
          <a:xfrm>
            <a:off x="317241" y="397643"/>
            <a:ext cx="11336694" cy="4321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Медична генетика включає також імуногенетику, яка вивчає генетичні фактори та механізми генетичної відповіді і механізми імунної відповіді, генетику онтогенезу, яка вивчає і виявляє генетичний контроль процесів раннього ембріонального розвитку, </a:t>
            </a:r>
            <a:r>
              <a:rPr lang="uk-UA" sz="28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онкогенетику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яка вивчає генетику утворення пухлин. </a:t>
            </a:r>
            <a:endParaRPr lang="ru-UA" sz="2800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Також з’являються окремі розділи медицини присвячені дослідженням спадкових захворювань: </a:t>
            </a:r>
            <a:r>
              <a:rPr lang="uk-UA" sz="28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нейрогенетика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8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офтальмогенетика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інші. </a:t>
            </a:r>
            <a:endParaRPr lang="ru-UA" sz="2800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Трехмерная модель 5" descr="Прозрачный пузырек с таблетками">
                <a:extLst>
                  <a:ext uri="{FF2B5EF4-FFF2-40B4-BE49-F238E27FC236}">
                    <a16:creationId xmlns:a16="http://schemas.microsoft.com/office/drawing/2014/main" id="{59304610-2800-DA76-2149-F5FD521C137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95942651"/>
                  </p:ext>
                </p:extLst>
              </p:nvPr>
            </p:nvGraphicFramePr>
            <p:xfrm>
              <a:off x="1015735" y="4719211"/>
              <a:ext cx="1005415" cy="208017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005415" cy="2080170"/>
                    </a:xfrm>
                    <a:prstGeom prst="rect">
                      <a:avLst/>
                    </a:prstGeom>
                  </am3d:spPr>
                  <am3d:camera>
                    <am3d:pos x="0" y="0" z="565976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8760342" d="1000000"/>
                    <am3d:preTrans dx="-5726" dy="-17976269" dz="3516"/>
                    <am3d:scale>
                      <am3d:sx n="1000000" d="1000000"/>
                      <am3d:sy n="1000000" d="1000000"/>
                      <am3d:sz n="1000000" d="1000000"/>
                    </am3d:scale>
                    <am3d:rot ax="8391432" ay="760923" az="10170632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3748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Трехмерная модель 5" descr="Прозрачный пузырек с таблетками">
                <a:extLst>
                  <a:ext uri="{FF2B5EF4-FFF2-40B4-BE49-F238E27FC236}">
                    <a16:creationId xmlns:a16="http://schemas.microsoft.com/office/drawing/2014/main" id="{59304610-2800-DA76-2149-F5FD521C137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15735" y="4719211"/>
                <a:ext cx="1005415" cy="20801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Трехмерная модель 7" descr="Человеческий глаз">
                <a:extLst>
                  <a:ext uri="{FF2B5EF4-FFF2-40B4-BE49-F238E27FC236}">
                    <a16:creationId xmlns:a16="http://schemas.microsoft.com/office/drawing/2014/main" id="{0779131F-678A-2290-D491-83E71F76F7F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21030365"/>
                  </p:ext>
                </p:extLst>
              </p:nvPr>
            </p:nvGraphicFramePr>
            <p:xfrm>
              <a:off x="5639657" y="4616933"/>
              <a:ext cx="2395770" cy="2182447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395770" cy="2182447"/>
                    </a:xfrm>
                    <a:prstGeom prst="rect">
                      <a:avLst/>
                    </a:prstGeom>
                  </am3d:spPr>
                  <am3d:camera>
                    <am3d:pos x="0" y="0" z="7242917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019989" d="1000000"/>
                    <am3d:preTrans dx="-79808" dy="-15154784" dz="491211"/>
                    <am3d:scale>
                      <am3d:sx n="1000000" d="1000000"/>
                      <am3d:sy n="1000000" d="1000000"/>
                      <am3d:sz n="1000000" d="1000000"/>
                    </am3d:scale>
                    <am3d:rot ax="173601" ay="-1405428" az="-6905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11778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Трехмерная модель 7" descr="Человеческий глаз">
                <a:extLst>
                  <a:ext uri="{FF2B5EF4-FFF2-40B4-BE49-F238E27FC236}">
                    <a16:creationId xmlns:a16="http://schemas.microsoft.com/office/drawing/2014/main" id="{0779131F-678A-2290-D491-83E71F76F7F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39657" y="4616933"/>
                <a:ext cx="2395770" cy="21824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Трехмерная модель 8" descr="Человеческий мозг">
                <a:extLst>
                  <a:ext uri="{FF2B5EF4-FFF2-40B4-BE49-F238E27FC236}">
                    <a16:creationId xmlns:a16="http://schemas.microsoft.com/office/drawing/2014/main" id="{F13BDE83-0BF5-CDAF-A858-30A4313CF2A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493572909"/>
                  </p:ext>
                </p:extLst>
              </p:nvPr>
            </p:nvGraphicFramePr>
            <p:xfrm>
              <a:off x="2824098" y="4757611"/>
              <a:ext cx="2626792" cy="1901092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2626792" cy="1901092"/>
                    </a:xfrm>
                    <a:prstGeom prst="rect">
                      <a:avLst/>
                    </a:prstGeom>
                  </am3d:spPr>
                  <am3d:camera>
                    <am3d:pos x="0" y="0" z="693123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954572" d="1000000"/>
                    <am3d:preTrans dx="0" dy="-17931527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27093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Трехмерная модель 8" descr="Человеческий мозг">
                <a:extLst>
                  <a:ext uri="{FF2B5EF4-FFF2-40B4-BE49-F238E27FC236}">
                    <a16:creationId xmlns:a16="http://schemas.microsoft.com/office/drawing/2014/main" id="{F13BDE83-0BF5-CDAF-A858-30A4313CF2A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24098" y="4757611"/>
                <a:ext cx="2626792" cy="190109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0949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F0C1C9-A474-3E36-9D97-4E63FC584A53}"/>
              </a:ext>
            </a:extLst>
          </p:cNvPr>
          <p:cNvSpPr txBox="1"/>
          <p:nvPr/>
        </p:nvSpPr>
        <p:spPr>
          <a:xfrm>
            <a:off x="335902" y="282063"/>
            <a:ext cx="11206066" cy="4679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Виявлено, що спадкова мінливість вельми висока протягом життя людини приблизно у 70% виявляються ті чи інші спадкові захворювання. Зі спадковими чи вродженими патологіями народжується приблизно 5% дітей. Виявлено більш ніж 10000 спадкових ознак серед яких більш ніж половину складають саме спадкові захворювання. Таким чином у більшості людей протягом життя проявляється хоча б одне серйозне генетично обумовлене відхилення від норми, яке здатне знизити якість та тривалість життя. </a:t>
            </a:r>
            <a:endParaRPr lang="ru-UA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495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D56DFB-8D1E-A9BB-ECB5-6421BA4513E3}"/>
              </a:ext>
            </a:extLst>
          </p:cNvPr>
          <p:cNvSpPr txBox="1"/>
          <p:nvPr/>
        </p:nvSpPr>
        <p:spPr>
          <a:xfrm>
            <a:off x="149290" y="356498"/>
            <a:ext cx="11625943" cy="4911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Найбільш важливими напрямами в дослідженнях медичної генетики є вивчення молекулярної природи генетичних змін, аналіз закономірностей їх успадкування, оцінка їх розповсюдження в різних популяціях людей, вивчення ролі мутагенних факторів оточуючого середовища. </a:t>
            </a:r>
            <a:endParaRPr lang="ru-UA" sz="2400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Наразі відомо про більш ніж 10000 спадкових захворювань. І більш ніж для 5000 з них вивчено локалізацію мутантних генів в хромосомах та проведено молекулярний аналіз продуктів їх діяльності. Ці досягнення дозволили вивести на новий рівень розробку методів діагностування спадкових захворювань, їх профілактику та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генотерапію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Прикладним розділом медичної генетики є клінічна генетика.</a:t>
            </a:r>
            <a:endParaRPr lang="ru-UA" sz="2400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706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6A6F27-A7AC-D628-BACA-0813F751E164}"/>
              </a:ext>
            </a:extLst>
          </p:cNvPr>
          <p:cNvSpPr txBox="1"/>
          <p:nvPr/>
        </p:nvSpPr>
        <p:spPr>
          <a:xfrm>
            <a:off x="139959" y="284705"/>
            <a:ext cx="11681927" cy="5425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Завданнями медичної генетики та найбільш важливими напрямами досліджень є:</a:t>
            </a:r>
            <a:endParaRPr lang="ru-UA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Вивчення ролі генетичних та зовнішніх чинників в розвитку спадкових патологій, а також характеру успадкування та проявів патологічних генів.</a:t>
            </a:r>
            <a:endParaRPr lang="ru-UA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Вивчення молекулярної природи генетичних змін і аналіз закономірностей їх успадкування.</a:t>
            </a:r>
            <a:endParaRPr lang="ru-UA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Вивчення характеру успадкування патологій на клітинному, молекулярному рівнях та на рівні організму та популяції.</a:t>
            </a:r>
            <a:endParaRPr lang="ru-UA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Розробка систематики, діагностики і профілактики спадкових захворювань.</a:t>
            </a:r>
            <a:endParaRPr lang="ru-UA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187306"/>
      </p:ext>
    </p:extLst>
  </p:cSld>
  <p:clrMapOvr>
    <a:masterClrMapping/>
  </p:clrMapOvr>
</p:sld>
</file>

<file path=ppt/theme/theme1.xml><?xml version="1.0" encoding="utf-8"?>
<a:theme xmlns:a="http://schemas.openxmlformats.org/drawingml/2006/main" name="BohemianVTI">
  <a:themeElements>
    <a:clrScheme name="AnalogousFromLightSeedLeftStep">
      <a:dk1>
        <a:srgbClr val="000000"/>
      </a:dk1>
      <a:lt1>
        <a:srgbClr val="FFFFFF"/>
      </a:lt1>
      <a:dk2>
        <a:srgbClr val="243241"/>
      </a:dk2>
      <a:lt2>
        <a:srgbClr val="E2E5E8"/>
      </a:lt2>
      <a:accent1>
        <a:srgbClr val="BA9C80"/>
      </a:accent1>
      <a:accent2>
        <a:srgbClr val="BA827F"/>
      </a:accent2>
      <a:accent3>
        <a:srgbClr val="C594A6"/>
      </a:accent3>
      <a:accent4>
        <a:srgbClr val="BA7FAD"/>
      </a:accent4>
      <a:accent5>
        <a:srgbClr val="BC94C5"/>
      </a:accent5>
      <a:accent6>
        <a:srgbClr val="967FBA"/>
      </a:accent6>
      <a:hlink>
        <a:srgbClr val="5E85A8"/>
      </a:hlink>
      <a:folHlink>
        <a:srgbClr val="7F7F7F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641</Words>
  <Application>Microsoft Office PowerPoint</Application>
  <PresentationFormat>Широкоэкранный</PresentationFormat>
  <Paragraphs>28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Avenir Next LT Pro</vt:lpstr>
      <vt:lpstr>Bookman Old Style</vt:lpstr>
      <vt:lpstr>Calibri</vt:lpstr>
      <vt:lpstr>Modern Love</vt:lpstr>
      <vt:lpstr>BohemianVTI</vt:lpstr>
      <vt:lpstr>Предмет та завдання медичної генетики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Предмет та завдання медичної генетики</dc:title>
  <dc:creator>Елена Бойкая</dc:creator>
  <cp:lastModifiedBy>Елена Бойкая</cp:lastModifiedBy>
  <cp:revision>3</cp:revision>
  <dcterms:created xsi:type="dcterms:W3CDTF">2023-02-19T16:14:39Z</dcterms:created>
  <dcterms:modified xsi:type="dcterms:W3CDTF">2023-02-19T17:44:17Z</dcterms:modified>
</cp:coreProperties>
</file>