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FC04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3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92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0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3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92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7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88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65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7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1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65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14E2A-51E9-4A81-BD17-513D1B7A821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FBED1-2495-4060-B1A9-8935F5B97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5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27D456-9432-4254-17F1-8F9558E37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9089" y="629588"/>
            <a:ext cx="9144000" cy="1846054"/>
          </a:xfr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chemeClr val="accent2">
                    <a:lumMod val="75000"/>
                  </a:schemeClr>
                </a:solidFill>
              </a:rPr>
              <a:t>СТРУКТУРА  КУРСУ </a:t>
            </a:r>
            <a:br>
              <a:rPr lang="uk-UA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sz="4000" b="1" dirty="0">
                <a:solidFill>
                  <a:schemeClr val="accent2">
                    <a:lumMod val="75000"/>
                  </a:schemeClr>
                </a:solidFill>
              </a:rPr>
              <a:t>«ОРГАНІЗАЦІЯ ІНТЕЛЕКТУАЛЬНОГО ДОЗВІЛЛЯ»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ИДоМо - Интеллектуальный Досуг Молодёжи">
            <a:extLst>
              <a:ext uri="{FF2B5EF4-FFF2-40B4-BE49-F238E27FC236}">
                <a16:creationId xmlns:a16="http://schemas.microsoft.com/office/drawing/2014/main" id="{69E3C6DF-A5AF-FC49-E44D-D84B3D930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660" y="2893617"/>
            <a:ext cx="6100997" cy="367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32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28DE95-9988-AE26-EC03-36DF8C38C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CE9C693-E763-22E3-217F-5ED5FCEB52E4}"/>
              </a:ext>
            </a:extLst>
          </p:cNvPr>
          <p:cNvSpPr txBox="1"/>
          <p:nvPr/>
        </p:nvSpPr>
        <p:spPr>
          <a:xfrm>
            <a:off x="1478280" y="274320"/>
            <a:ext cx="9738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bg1"/>
                </a:solidFill>
              </a:rPr>
              <a:t>Визначення інтелектуального дозвілля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89542D-F2AA-0C15-4EA9-0B1BE012A931}"/>
              </a:ext>
            </a:extLst>
          </p:cNvPr>
          <p:cNvSpPr txBox="1"/>
          <p:nvPr/>
        </p:nvSpPr>
        <p:spPr>
          <a:xfrm>
            <a:off x="-40520" y="1305342"/>
            <a:ext cx="1227303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err="1">
                <a:solidFill>
                  <a:schemeClr val="bg1"/>
                </a:solidFill>
              </a:rPr>
              <a:t>Інтелектуальне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дозвілля</a:t>
            </a:r>
            <a:r>
              <a:rPr lang="ru-RU" sz="4400" dirty="0">
                <a:solidFill>
                  <a:schemeClr val="bg1"/>
                </a:solidFill>
              </a:rPr>
              <a:t> - </a:t>
            </a:r>
            <a:r>
              <a:rPr lang="ru-RU" sz="4400" dirty="0" err="1">
                <a:solidFill>
                  <a:schemeClr val="bg1"/>
                </a:solidFill>
              </a:rPr>
              <a:t>це</a:t>
            </a:r>
            <a:r>
              <a:rPr lang="ru-RU" sz="4400" dirty="0">
                <a:solidFill>
                  <a:schemeClr val="bg1"/>
                </a:solidFill>
              </a:rPr>
              <a:t> вид </a:t>
            </a:r>
            <a:r>
              <a:rPr lang="ru-RU" sz="4400" dirty="0" err="1">
                <a:solidFill>
                  <a:schemeClr val="bg1"/>
                </a:solidFill>
              </a:rPr>
              <a:t>діяльності</a:t>
            </a:r>
            <a:r>
              <a:rPr lang="ru-RU" sz="4400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спрямований</a:t>
            </a:r>
            <a:r>
              <a:rPr lang="ru-RU" sz="4400" dirty="0">
                <a:solidFill>
                  <a:schemeClr val="bg1"/>
                </a:solidFill>
              </a:rPr>
              <a:t> на </a:t>
            </a:r>
            <a:r>
              <a:rPr lang="ru-RU" sz="4400" dirty="0" err="1">
                <a:solidFill>
                  <a:schemeClr val="bg1"/>
                </a:solidFill>
              </a:rPr>
              <a:t>розвиток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розумових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здібностей</a:t>
            </a:r>
            <a:r>
              <a:rPr lang="ru-RU" sz="44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u-RU" sz="4400" dirty="0" err="1">
                <a:solidFill>
                  <a:schemeClr val="bg1"/>
                </a:solidFill>
              </a:rPr>
              <a:t>розширення</a:t>
            </a:r>
            <a:r>
              <a:rPr lang="ru-RU" sz="4400" dirty="0">
                <a:solidFill>
                  <a:schemeClr val="bg1"/>
                </a:solidFill>
              </a:rPr>
              <a:t> кругозору та </a:t>
            </a:r>
            <a:r>
              <a:rPr lang="ru-RU" sz="4400" dirty="0" err="1">
                <a:solidFill>
                  <a:schemeClr val="bg1"/>
                </a:solidFill>
              </a:rPr>
              <a:t>набуття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нових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 err="1">
                <a:solidFill>
                  <a:schemeClr val="bg1"/>
                </a:solidFill>
              </a:rPr>
              <a:t>знань</a:t>
            </a:r>
            <a:r>
              <a:rPr lang="ru-RU" sz="4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5ECA19-1B07-9FF3-656C-2EE480222736}"/>
              </a:ext>
            </a:extLst>
          </p:cNvPr>
          <p:cNvSpPr txBox="1"/>
          <p:nvPr/>
        </p:nvSpPr>
        <p:spPr>
          <a:xfrm>
            <a:off x="2362537" y="4024099"/>
            <a:ext cx="7526163" cy="2031325"/>
          </a:xfrm>
          <a:prstGeom prst="rect">
            <a:avLst/>
          </a:prstGeom>
          <a:solidFill>
            <a:srgbClr val="A9FC04"/>
          </a:solidFill>
        </p:spPr>
        <p:txBody>
          <a:bodyPr wrap="none" rtlCol="0">
            <a:spAutoFit/>
          </a:bodyPr>
          <a:lstStyle/>
          <a:p>
            <a:r>
              <a:rPr lang="ru-RU" sz="5400" dirty="0" err="1"/>
              <a:t>Інтелектуальне</a:t>
            </a:r>
            <a:r>
              <a:rPr lang="ru-RU" sz="5400" dirty="0"/>
              <a:t> </a:t>
            </a:r>
            <a:r>
              <a:rPr lang="ru-RU" sz="5400" dirty="0" err="1"/>
              <a:t>дозвілля</a:t>
            </a:r>
            <a:r>
              <a:rPr lang="ru-RU" sz="5400" dirty="0"/>
              <a:t> </a:t>
            </a:r>
          </a:p>
          <a:p>
            <a:r>
              <a:rPr lang="ru-RU" sz="5400" dirty="0"/>
              <a:t>     </a:t>
            </a:r>
            <a:r>
              <a:rPr lang="ru-RU" sz="5400" dirty="0" err="1"/>
              <a:t>це</a:t>
            </a:r>
            <a:r>
              <a:rPr lang="ru-RU" sz="5400" dirty="0"/>
              <a:t> </a:t>
            </a:r>
            <a:r>
              <a:rPr lang="ru-RU" sz="5400" dirty="0" err="1"/>
              <a:t>інвестиція</a:t>
            </a:r>
            <a:r>
              <a:rPr lang="ru-RU" sz="5400" dirty="0"/>
              <a:t> в себе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767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9AA34E-0D5A-6636-39F0-5AD30D269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94C214C-2002-DE4C-A9E2-3457D0B2128D}"/>
              </a:ext>
            </a:extLst>
          </p:cNvPr>
          <p:cNvSpPr txBox="1"/>
          <p:nvPr/>
        </p:nvSpPr>
        <p:spPr>
          <a:xfrm>
            <a:off x="1478280" y="274320"/>
            <a:ext cx="9738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bg1"/>
                </a:solidFill>
              </a:rPr>
              <a:t>Види інтелектуального дозвілля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9BBA6F9-3701-E162-D3BF-97869C607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960" y="1234356"/>
            <a:ext cx="6210657" cy="534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935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C13373-61C6-3869-99A6-5E51C9A2C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03884D1-2851-428F-49AA-3C52BD46ACF7}"/>
              </a:ext>
            </a:extLst>
          </p:cNvPr>
          <p:cNvSpPr txBox="1"/>
          <p:nvPr/>
        </p:nvSpPr>
        <p:spPr>
          <a:xfrm>
            <a:off x="1478280" y="274320"/>
            <a:ext cx="9738360" cy="1200329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ЧИННИКИ, ЩО ВИЗНАЧАЮТЬ  АКТУАЛЬНІСТЬ  ІНТЕЛЕКТУАЛЬНОГО  ДОЗВІЛЛЯ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F1076A-6971-C4DE-432F-4F8FDD86D2D4}"/>
              </a:ext>
            </a:extLst>
          </p:cNvPr>
          <p:cNvSpPr txBox="1"/>
          <p:nvPr/>
        </p:nvSpPr>
        <p:spPr>
          <a:xfrm>
            <a:off x="2854461" y="1674674"/>
            <a:ext cx="620362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- </a:t>
            </a:r>
            <a:r>
              <a:rPr lang="ru-RU" sz="3600" dirty="0" err="1">
                <a:solidFill>
                  <a:schemeClr val="bg1"/>
                </a:solidFill>
              </a:rPr>
              <a:t>Інформаційне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навантаження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3600" dirty="0">
                <a:solidFill>
                  <a:schemeClr val="bg1"/>
                </a:solidFill>
              </a:rPr>
              <a:t>- </a:t>
            </a:r>
            <a:r>
              <a:rPr lang="ru-RU" sz="3600" dirty="0" err="1">
                <a:solidFill>
                  <a:schemeClr val="bg1"/>
                </a:solidFill>
              </a:rPr>
              <a:t>Стрес</a:t>
            </a:r>
            <a:r>
              <a:rPr lang="ru-RU" sz="3600" dirty="0">
                <a:solidFill>
                  <a:schemeClr val="bg1"/>
                </a:solidFill>
              </a:rPr>
              <a:t> та </a:t>
            </a:r>
            <a:r>
              <a:rPr lang="ru-RU" sz="3600" dirty="0" err="1">
                <a:solidFill>
                  <a:schemeClr val="bg1"/>
                </a:solidFill>
              </a:rPr>
              <a:t>вигоряння</a:t>
            </a:r>
            <a:endParaRPr lang="ru-RU" sz="3600" dirty="0">
              <a:solidFill>
                <a:schemeClr val="bg1"/>
              </a:solidFill>
            </a:endParaRPr>
          </a:p>
          <a:p>
            <a:pPr algn="ctr"/>
            <a:r>
              <a:rPr lang="ru-RU" sz="3600" dirty="0">
                <a:solidFill>
                  <a:schemeClr val="bg1"/>
                </a:solidFill>
              </a:rPr>
              <a:t>- </a:t>
            </a:r>
            <a:r>
              <a:rPr lang="ru-RU" sz="3600" dirty="0" err="1">
                <a:solidFill>
                  <a:schemeClr val="bg1"/>
                </a:solidFill>
              </a:rPr>
              <a:t>Постійне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навчання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3600" dirty="0">
                <a:solidFill>
                  <a:schemeClr val="bg1"/>
                </a:solidFill>
              </a:rPr>
              <a:t>- </a:t>
            </a:r>
            <a:r>
              <a:rPr lang="ru-RU" sz="3600" dirty="0" err="1">
                <a:solidFill>
                  <a:schemeClr val="bg1"/>
                </a:solidFill>
              </a:rPr>
              <a:t>Пошук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сенсу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3600" dirty="0">
                <a:solidFill>
                  <a:schemeClr val="bg1"/>
                </a:solidFill>
              </a:rPr>
              <a:t>- </a:t>
            </a:r>
            <a:r>
              <a:rPr lang="ru-RU" sz="3600" dirty="0" err="1">
                <a:solidFill>
                  <a:schemeClr val="bg1"/>
                </a:solidFill>
              </a:rPr>
              <a:t>Соціальна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затребуваність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7A8616-650D-6417-5C58-916323CBE23F}"/>
              </a:ext>
            </a:extLst>
          </p:cNvPr>
          <p:cNvSpPr txBox="1"/>
          <p:nvPr/>
        </p:nvSpPr>
        <p:spPr>
          <a:xfrm>
            <a:off x="2517520" y="4737021"/>
            <a:ext cx="715695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err="1">
                <a:solidFill>
                  <a:schemeClr val="bg1"/>
                </a:solidFill>
              </a:rPr>
              <a:t>Інтелектуальне</a:t>
            </a:r>
            <a:r>
              <a:rPr lang="ru-RU" sz="4800" dirty="0">
                <a:solidFill>
                  <a:schemeClr val="bg1"/>
                </a:solidFill>
              </a:rPr>
              <a:t> </a:t>
            </a:r>
            <a:r>
              <a:rPr lang="ru-RU" sz="4800" dirty="0" err="1">
                <a:solidFill>
                  <a:schemeClr val="bg1"/>
                </a:solidFill>
              </a:rPr>
              <a:t>дозвілля</a:t>
            </a:r>
            <a:r>
              <a:rPr lang="ru-RU" sz="4800" dirty="0">
                <a:solidFill>
                  <a:schemeClr val="bg1"/>
                </a:solidFill>
              </a:rPr>
              <a:t> – </a:t>
            </a:r>
          </a:p>
          <a:p>
            <a:r>
              <a:rPr lang="ru-RU" sz="4800" dirty="0">
                <a:solidFill>
                  <a:schemeClr val="bg1"/>
                </a:solidFill>
              </a:rPr>
              <a:t>     </a:t>
            </a:r>
            <a:r>
              <a:rPr lang="ru-RU" sz="4800" dirty="0" err="1">
                <a:solidFill>
                  <a:schemeClr val="bg1"/>
                </a:solidFill>
              </a:rPr>
              <a:t>це</a:t>
            </a:r>
            <a:r>
              <a:rPr lang="ru-RU" sz="4800" dirty="0">
                <a:solidFill>
                  <a:schemeClr val="bg1"/>
                </a:solidFill>
              </a:rPr>
              <a:t> </a:t>
            </a:r>
            <a:r>
              <a:rPr lang="ru-RU" sz="4800" dirty="0" err="1">
                <a:solidFill>
                  <a:schemeClr val="bg1"/>
                </a:solidFill>
              </a:rPr>
              <a:t>інвестиція</a:t>
            </a:r>
            <a:r>
              <a:rPr lang="ru-RU" sz="4800" dirty="0">
                <a:solidFill>
                  <a:schemeClr val="bg1"/>
                </a:solidFill>
              </a:rPr>
              <a:t> в себе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291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EA055-780A-7FF8-F6C9-BE631D649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Інформаційне перевантаження: як не перевтомити мозок » Профспілка  працівників освіти і науки України">
            <a:extLst>
              <a:ext uri="{FF2B5EF4-FFF2-40B4-BE49-F238E27FC236}">
                <a16:creationId xmlns:a16="http://schemas.microsoft.com/office/drawing/2014/main" id="{4266169C-68F5-9AC1-17C3-3FEFD1FE1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08" y="463759"/>
            <a:ext cx="9753600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90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29A478-5DC8-746D-612F-FDDE4C991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нтеллектуальные игры: развлечение или образование? | Создание  педагогически обоснованной платформы с интеллектуальными играми,  способствующей развитию критического мышления и обучению новым знаниям  через увлекательное времяпрепровождение.">
            <a:extLst>
              <a:ext uri="{FF2B5EF4-FFF2-40B4-BE49-F238E27FC236}">
                <a16:creationId xmlns:a16="http://schemas.microsoft.com/office/drawing/2014/main" id="{1DBEE99B-AE41-9258-5DD8-85F1C7915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799" y="1709188"/>
            <a:ext cx="8589356" cy="491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457CEB-6859-BEF3-5D34-FD18BD5D9D1E}"/>
              </a:ext>
            </a:extLst>
          </p:cNvPr>
          <p:cNvSpPr txBox="1"/>
          <p:nvPr/>
        </p:nvSpPr>
        <p:spPr>
          <a:xfrm>
            <a:off x="3564787" y="674557"/>
            <a:ext cx="57769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>
                <a:solidFill>
                  <a:schemeClr val="bg1"/>
                </a:solidFill>
              </a:rPr>
              <a:t>ІНТЕЛЕКТУАЛЬНІ ІГРИ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47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175270-C5B9-BFC9-627B-E8A8B6B2F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4FAA56-D168-3B88-FF6D-C3F18B6C03A7}"/>
              </a:ext>
            </a:extLst>
          </p:cNvPr>
          <p:cNvSpPr txBox="1"/>
          <p:nvPr/>
        </p:nvSpPr>
        <p:spPr>
          <a:xfrm>
            <a:off x="2066590" y="328906"/>
            <a:ext cx="9667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bg1"/>
                </a:solidFill>
              </a:rPr>
              <a:t>СПІЛКУВАННЯ У СОЦІАЛЬНИХ МЕРЕЖАХ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3074" name="Picture 2" descr="Культура спілкування та грамотність у соціальних мережах">
            <a:extLst>
              <a:ext uri="{FF2B5EF4-FFF2-40B4-BE49-F238E27FC236}">
                <a16:creationId xmlns:a16="http://schemas.microsoft.com/office/drawing/2014/main" id="{6C27B6E5-4B2A-5257-1AFB-67BF15811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079" y="1175279"/>
            <a:ext cx="9250984" cy="518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62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38473D-65CC-7634-8599-BA4C02ABC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З чого почати ведення YouTube каналу. Звук, техника, монтаж - YouTube">
            <a:extLst>
              <a:ext uri="{FF2B5EF4-FFF2-40B4-BE49-F238E27FC236}">
                <a16:creationId xmlns:a16="http://schemas.microsoft.com/office/drawing/2014/main" id="{515FFA93-C90D-51B8-BA03-A5E70370D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280" y="673248"/>
            <a:ext cx="9809164" cy="5511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452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7FC3D0-98F4-F64E-C050-A8FE0AD24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8 типов онлайн-курсов, которые важны для вашего бизнеса -">
            <a:extLst>
              <a:ext uri="{FF2B5EF4-FFF2-40B4-BE49-F238E27FC236}">
                <a16:creationId xmlns:a16="http://schemas.microsoft.com/office/drawing/2014/main" id="{877A7B1B-43A2-24B0-978B-89E5EE2CA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595" y="896646"/>
            <a:ext cx="7540052" cy="596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F60F05-98BB-DCB5-5739-A7DC952F7981}"/>
              </a:ext>
            </a:extLst>
          </p:cNvPr>
          <p:cNvSpPr txBox="1"/>
          <p:nvPr/>
        </p:nvSpPr>
        <p:spPr>
          <a:xfrm>
            <a:off x="3811635" y="27216"/>
            <a:ext cx="4203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ОНЛАЙН-НАВЧАННЯ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1257045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</TotalTime>
  <Words>80</Words>
  <Application>Microsoft Office PowerPoint</Application>
  <PresentationFormat>Широкоэкранный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СТРУКТУРА  КУРСУ  «ОРГАНІЗАЦІЯ ІНТЕЛЕКТУАЛЬНОГО ДОЗВІЛЛЯ»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</dc:creator>
  <cp:lastModifiedBy>Larisa Ivanova</cp:lastModifiedBy>
  <cp:revision>9</cp:revision>
  <dcterms:created xsi:type="dcterms:W3CDTF">2024-11-27T11:51:21Z</dcterms:created>
  <dcterms:modified xsi:type="dcterms:W3CDTF">2024-11-27T14:05:48Z</dcterms:modified>
</cp:coreProperties>
</file>