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https://planetcalc.ru/6414/" TargetMode="External"/><Relationship Id="rId2" Type="http://schemas.openxmlformats.org/officeDocument/2006/relationships/hyperlink" Target="http://frs24.ru/st/kalkulator-raciona-pitaniya/" TargetMode="External"/><Relationship Id="rId3" Type="http://schemas.openxmlformats.org/officeDocument/2006/relationships/hyperlink" Target="https://www.zdrav.kz/calculators/onlayn-kalkulyator-dlya-rascheta-pravilnogo-pitaniya-kaloriynyy-raschet-zdorovogo" TargetMode="External"/><Relationship Id="rId4" Type="http://schemas.openxmlformats.org/officeDocument/2006/relationships/hyperlink" Target="https://www.calc.ru/Pravilniy-Ratsion-Pitaniya.html" TargetMode="External"/><Relationship Id="rId5" Type="http://schemas.openxmlformats.org/officeDocument/2006/relationships/hyperlink" Target="http://dolgie-leta.ru/sections/proper_nutrition/food_ration/" TargetMode="External"/><Relationship Id="rId6" Type="http://schemas.openxmlformats.org/officeDocument/2006/relationships/hyperlink" Target="http://bek.sibadi.org/fulltext/esd96.pdf" TargetMode="External"/><Relationship Id="rId7" Type="http://schemas.openxmlformats.org/officeDocument/2006/relationships/hyperlink" Target="https://myfitelite.ru/kak-pravilno-rasschitat-dlya-sebya-racion-pitaniya.html" TargetMode="External"/><Relationship Id="rId8" Type="http://schemas.openxmlformats.org/officeDocument/2006/relationships/hyperlink" Target="https://lviv.com/statti/iak-slidkuvaty-za-kharchuvanniam-3-dodatky-iaki-dopomozhut-z-ratsionom/" TargetMode="External"/><Relationship Id="rId9" Type="http://schemas.openxmlformats.org/officeDocument/2006/relationships/hyperlink" Target="https://happymonday.ua/kalendar-harchuvannya" TargetMode="External"/><Relationship Id="rId10" Type="http://schemas.openxmlformats.org/officeDocument/2006/relationships/hyperlink" Target="http://naturbyfet.ru/moe-menu/" TargetMode="External"/><Relationship Id="rId1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85880" y="360000"/>
            <a:ext cx="7767000" cy="49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1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Природні засоби підвищення резистентності організму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85840" y="856440"/>
            <a:ext cx="8495640" cy="535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  <a:ea typeface="DejaVu Sans"/>
              </a:rPr>
              <a:t>Практичне заняття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Тема №10. Кліматотерапія. Бальнеотерапія. Курортотерапія. Фізіотерапія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Тема №11. Раціональне харчування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МЕТА: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засвоїти основні методи та прийоми клімато-, бальнео-, курорто- та фізіотерапії, навчитися складати добовий  раціон.</a:t>
            </a:r>
            <a:endParaRPr b="0" lang="ru-RU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ject 3" descr=""/>
          <p:cNvPicPr/>
          <p:nvPr/>
        </p:nvPicPr>
        <p:blipFill>
          <a:blip r:embed="rId1"/>
          <a:srcRect l="5873" t="0" r="8487" b="6776"/>
          <a:stretch/>
        </p:blipFill>
        <p:spPr>
          <a:xfrm>
            <a:off x="0" y="432000"/>
            <a:ext cx="9130320" cy="525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288000" y="394920"/>
            <a:ext cx="8711280" cy="19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6360" bIns="0">
            <a:spAutoFit/>
          </a:bodyPr>
          <a:p>
            <a:pPr marL="370080" indent="-45360" algn="just">
              <a:lnSpc>
                <a:spcPct val="90000"/>
              </a:lnSpc>
              <a:spcBef>
                <a:spcPts val="283"/>
              </a:spcBef>
            </a:pPr>
            <a:r>
              <a:rPr b="1" lang="ru-RU" sz="2200" spc="46" strike="noStrike">
                <a:solidFill>
                  <a:srgbClr val="c9211e"/>
                </a:solidFill>
                <a:latin typeface="Arial"/>
                <a:ea typeface="DejaVu Sans"/>
              </a:rPr>
              <a:t>Раціональне </a:t>
            </a:r>
            <a:r>
              <a:rPr b="1" lang="ru-RU" sz="2200" spc="-7" strike="noStrike">
                <a:solidFill>
                  <a:srgbClr val="c9211e"/>
                </a:solidFill>
                <a:latin typeface="Arial"/>
                <a:ea typeface="DejaVu Sans"/>
              </a:rPr>
              <a:t>(здорове) </a:t>
            </a:r>
            <a:r>
              <a:rPr b="1" lang="ru-RU" sz="2200" spc="46" strike="noStrike">
                <a:solidFill>
                  <a:srgbClr val="c9211e"/>
                </a:solidFill>
                <a:latin typeface="Arial"/>
                <a:ea typeface="DejaVu Sans"/>
              </a:rPr>
              <a:t>харчування</a:t>
            </a:r>
            <a:r>
              <a:rPr b="1" lang="ru-RU" sz="2000" spc="46" strike="noStrike">
                <a:solidFill>
                  <a:srgbClr val="004d82"/>
                </a:solidFill>
                <a:latin typeface="Arial"/>
                <a:ea typeface="DejaVu Sans"/>
              </a:rPr>
              <a:t> </a:t>
            </a:r>
            <a:r>
              <a:rPr b="1" lang="ru-RU" sz="2000" spc="26" strike="noStrike">
                <a:solidFill>
                  <a:srgbClr val="004d82"/>
                </a:solidFill>
                <a:latin typeface="Arial"/>
                <a:ea typeface="DejaVu Sans"/>
              </a:rPr>
              <a:t>- </a:t>
            </a:r>
            <a:r>
              <a:rPr b="1" lang="ru-RU" sz="2000" spc="-26" strike="noStrike">
                <a:solidFill>
                  <a:srgbClr val="004474"/>
                </a:solidFill>
                <a:latin typeface="Arial"/>
                <a:ea typeface="DejaVu Sans"/>
              </a:rPr>
              <a:t>це </a:t>
            </a:r>
            <a:r>
              <a:rPr b="1" lang="ru-RU" sz="2000" spc="-35" strike="noStrike">
                <a:solidFill>
                  <a:srgbClr val="004474"/>
                </a:solidFill>
                <a:latin typeface="Arial"/>
                <a:ea typeface="DejaVu Sans"/>
              </a:rPr>
              <a:t>доцільно  </a:t>
            </a:r>
            <a:r>
              <a:rPr b="1" lang="ru-RU" sz="2000" spc="-7" strike="noStrike">
                <a:solidFill>
                  <a:srgbClr val="004474"/>
                </a:solidFill>
                <a:latin typeface="Arial"/>
                <a:ea typeface="DejaVu Sans"/>
              </a:rPr>
              <a:t>організоване </a:t>
            </a:r>
            <a:r>
              <a:rPr b="1" lang="ru-RU" sz="2000" spc="-12" strike="noStrike">
                <a:solidFill>
                  <a:srgbClr val="004474"/>
                </a:solidFill>
                <a:latin typeface="Arial"/>
                <a:ea typeface="DejaVu Sans"/>
              </a:rPr>
              <a:t>i вчасне </a:t>
            </a:r>
            <a:r>
              <a:rPr b="1" lang="ru-RU" sz="2000" spc="-7" strike="noStrike">
                <a:solidFill>
                  <a:srgbClr val="004474"/>
                </a:solidFill>
                <a:latin typeface="Arial"/>
                <a:ea typeface="DejaVu Sans"/>
              </a:rPr>
              <a:t>забезпечення організму людини  </a:t>
            </a:r>
            <a:r>
              <a:rPr b="1" lang="ru-RU" sz="2000" spc="-1" strike="noStrike">
                <a:solidFill>
                  <a:srgbClr val="004474"/>
                </a:solidFill>
                <a:latin typeface="Arial"/>
                <a:ea typeface="DejaVu Sans"/>
              </a:rPr>
              <a:t>поживною </a:t>
            </a:r>
            <a:r>
              <a:rPr b="1" lang="ru-RU" sz="2000" spc="-7" strike="noStrike">
                <a:solidFill>
                  <a:srgbClr val="004474"/>
                </a:solidFill>
                <a:latin typeface="Arial"/>
                <a:ea typeface="DejaVu Sans"/>
              </a:rPr>
              <a:t>та </a:t>
            </a:r>
            <a:r>
              <a:rPr b="1" lang="ru-RU" sz="2000" spc="-12" strike="noStrike">
                <a:solidFill>
                  <a:srgbClr val="004474"/>
                </a:solidFill>
                <a:latin typeface="Arial"/>
                <a:ea typeface="DejaVu Sans"/>
              </a:rPr>
              <a:t>смачною їжею, </a:t>
            </a:r>
            <a:r>
              <a:rPr b="1" lang="ru-RU" sz="2000" spc="-7" strike="noStrike">
                <a:solidFill>
                  <a:srgbClr val="004474"/>
                </a:solidFill>
                <a:latin typeface="Arial"/>
                <a:ea typeface="DejaVu Sans"/>
              </a:rPr>
              <a:t>яка </a:t>
            </a:r>
            <a:r>
              <a:rPr b="1" lang="ru-RU" sz="2000" spc="-1" strike="noStrike">
                <a:solidFill>
                  <a:srgbClr val="004474"/>
                </a:solidFill>
                <a:latin typeface="Arial"/>
                <a:ea typeface="DejaVu Sans"/>
              </a:rPr>
              <a:t>містить </a:t>
            </a:r>
            <a:r>
              <a:rPr b="1" lang="ru-RU" sz="2000" spc="-7" strike="noStrike">
                <a:solidFill>
                  <a:srgbClr val="004474"/>
                </a:solidFill>
                <a:latin typeface="Arial"/>
                <a:ea typeface="DejaVu Sans"/>
              </a:rPr>
              <a:t>оптимальні  </a:t>
            </a:r>
            <a:r>
              <a:rPr b="1" lang="ru-RU" sz="2000" spc="-12" strike="noStrike">
                <a:solidFill>
                  <a:srgbClr val="004474"/>
                </a:solidFill>
                <a:latin typeface="Arial"/>
                <a:ea typeface="DejaVu Sans"/>
              </a:rPr>
              <a:t>кількості </a:t>
            </a:r>
            <a:r>
              <a:rPr b="1" lang="ru-RU" sz="2000" spc="-1" strike="noStrike">
                <a:solidFill>
                  <a:srgbClr val="004474"/>
                </a:solidFill>
                <a:latin typeface="Arial"/>
                <a:ea typeface="DejaVu Sans"/>
              </a:rPr>
              <a:t>харчових речовин, необхідних</a:t>
            </a:r>
            <a:r>
              <a:rPr b="1" lang="ru-RU" sz="2000" spc="321" strike="noStrike">
                <a:solidFill>
                  <a:srgbClr val="004474"/>
                </a:solidFill>
                <a:latin typeface="Arial"/>
                <a:ea typeface="DejaVu Sans"/>
              </a:rPr>
              <a:t> </a:t>
            </a:r>
            <a:r>
              <a:rPr b="1" lang="ru-RU" sz="2000" spc="-12" strike="noStrike">
                <a:solidFill>
                  <a:srgbClr val="004474"/>
                </a:solidFill>
                <a:latin typeface="Arial"/>
                <a:ea typeface="DejaVu Sans"/>
              </a:rPr>
              <a:t>для підтримання життєдіяльності, росту та розвитку  </a:t>
            </a:r>
            <a:r>
              <a:rPr b="1" lang="ru-RU" sz="2000" spc="-1" strike="noStrike">
                <a:solidFill>
                  <a:srgbClr val="004474"/>
                </a:solidFill>
                <a:latin typeface="Arial"/>
                <a:ea typeface="DejaVu Sans"/>
              </a:rPr>
              <a:t>людини, а також </a:t>
            </a:r>
            <a:r>
              <a:rPr b="1" lang="ru-RU" sz="2000" spc="4" strike="noStrike">
                <a:solidFill>
                  <a:srgbClr val="004474"/>
                </a:solidFill>
                <a:latin typeface="Arial"/>
                <a:ea typeface="DejaVu Sans"/>
              </a:rPr>
              <a:t>для </a:t>
            </a:r>
            <a:r>
              <a:rPr b="1" lang="ru-RU" sz="2000" spc="-1" strike="noStrike">
                <a:solidFill>
                  <a:srgbClr val="004474"/>
                </a:solidFill>
                <a:latin typeface="Arial"/>
                <a:ea typeface="DejaVu Sans"/>
              </a:rPr>
              <a:t>збереження </a:t>
            </a:r>
            <a:r>
              <a:rPr b="1" lang="ru-RU" sz="2000" spc="-32" strike="noStrike">
                <a:solidFill>
                  <a:srgbClr val="004474"/>
                </a:solidFill>
                <a:latin typeface="Arial"/>
                <a:ea typeface="DejaVu Sans"/>
              </a:rPr>
              <a:t>ïï </a:t>
            </a:r>
            <a:r>
              <a:rPr b="1" lang="ru-RU" sz="2000" spc="-7" strike="noStrike">
                <a:solidFill>
                  <a:srgbClr val="004474"/>
                </a:solidFill>
                <a:latin typeface="Arial"/>
                <a:ea typeface="DejaVu Sans"/>
              </a:rPr>
              <a:t>здоров’я та  </a:t>
            </a:r>
            <a:r>
              <a:rPr b="1" lang="ru-RU" sz="2000" spc="-1" strike="noStrike">
                <a:solidFill>
                  <a:srgbClr val="004474"/>
                </a:solidFill>
                <a:latin typeface="Arial"/>
                <a:ea typeface="DejaVu Sans"/>
              </a:rPr>
              <a:t>підвищення </a:t>
            </a:r>
            <a:r>
              <a:rPr b="1" lang="ru-RU" sz="2000" spc="7" strike="noStrike">
                <a:solidFill>
                  <a:srgbClr val="004474"/>
                </a:solidFill>
                <a:latin typeface="Arial"/>
                <a:ea typeface="DejaVu Sans"/>
              </a:rPr>
              <a:t>працездатності, </a:t>
            </a:r>
            <a:r>
              <a:rPr b="1" lang="ru-RU" sz="2000" spc="-1" strike="noStrike">
                <a:solidFill>
                  <a:srgbClr val="004474"/>
                </a:solidFill>
                <a:latin typeface="Arial"/>
                <a:ea typeface="DejaVu Sans"/>
              </a:rPr>
              <a:t>подовження</a:t>
            </a:r>
            <a:r>
              <a:rPr b="1" lang="ru-RU" sz="2000" spc="-15" strike="noStrike">
                <a:solidFill>
                  <a:srgbClr val="004474"/>
                </a:solidFill>
                <a:latin typeface="Arial"/>
                <a:ea typeface="DejaVu Sans"/>
              </a:rPr>
              <a:t> </a:t>
            </a:r>
            <a:r>
              <a:rPr b="1" lang="ru-RU" sz="2000" spc="-7" strike="noStrike">
                <a:solidFill>
                  <a:srgbClr val="004474"/>
                </a:solidFill>
                <a:latin typeface="Arial"/>
                <a:ea typeface="DejaVu Sans"/>
              </a:rPr>
              <a:t>тривалості активного творчого довголіття.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92000" y="432000"/>
            <a:ext cx="8135280" cy="23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5920" bIns="0">
            <a:spAutoFit/>
          </a:bodyPr>
          <a:p>
            <a:pPr marL="1907640" indent="-1906920">
              <a:lnSpc>
                <a:spcPts val="2299"/>
              </a:lnSpc>
              <a:spcBef>
                <a:spcPts val="204"/>
              </a:spcBef>
            </a:pPr>
            <a:r>
              <a:rPr b="1" lang="ru-RU" sz="2200" spc="32" strike="noStrike">
                <a:solidFill>
                  <a:srgbClr val="004474"/>
                </a:solidFill>
                <a:latin typeface="Times New Roman"/>
                <a:ea typeface="DejaVu Sans"/>
              </a:rPr>
              <a:t>Закони </a:t>
            </a:r>
            <a:r>
              <a:rPr b="1" lang="ru-RU" sz="2200" spc="24" strike="noStrike">
                <a:solidFill>
                  <a:srgbClr val="004474"/>
                </a:solidFill>
                <a:latin typeface="Times New Roman"/>
                <a:ea typeface="DejaVu Sans"/>
              </a:rPr>
              <a:t>(принципи) </a:t>
            </a:r>
            <a:r>
              <a:rPr b="1" lang="ru-RU" sz="2200" spc="26" strike="noStrike">
                <a:solidFill>
                  <a:srgbClr val="004474"/>
                </a:solidFill>
                <a:latin typeface="Times New Roman"/>
                <a:ea typeface="DejaVu Sans"/>
              </a:rPr>
              <a:t>раціонального </a:t>
            </a:r>
            <a:r>
              <a:rPr b="1" lang="ru-RU" sz="2200" spc="-7" strike="noStrike">
                <a:solidFill>
                  <a:srgbClr val="004474"/>
                </a:solidFill>
                <a:latin typeface="Times New Roman"/>
                <a:ea typeface="DejaVu Sans"/>
              </a:rPr>
              <a:t>(здорового)  </a:t>
            </a:r>
            <a:r>
              <a:rPr b="1" lang="ru-RU" sz="2200" spc="46" strike="noStrike">
                <a:solidFill>
                  <a:srgbClr val="004474"/>
                </a:solidFill>
                <a:latin typeface="Times New Roman"/>
                <a:ea typeface="DejaVu Sans"/>
              </a:rPr>
              <a:t>харчування</a:t>
            </a:r>
            <a:endParaRPr b="0" lang="ru-RU" sz="2200" spc="-1" strike="noStrike">
              <a:latin typeface="Arial"/>
            </a:endParaRPr>
          </a:p>
          <a:p>
            <a:pPr marL="1907640" indent="-1906920">
              <a:lnSpc>
                <a:spcPct val="100000"/>
              </a:lnSpc>
              <a:spcBef>
                <a:spcPts val="20"/>
              </a:spcBef>
            </a:pPr>
            <a:endParaRPr b="0" lang="ru-RU" sz="2200" spc="-1" strike="noStrike">
              <a:latin typeface="Arial"/>
            </a:endParaRPr>
          </a:p>
          <a:p>
            <a:pPr marL="498600" indent="-371520">
              <a:lnSpc>
                <a:spcPct val="99000"/>
              </a:lnSpc>
            </a:pPr>
            <a:r>
              <a:rPr b="1" lang="ru-RU" sz="1800" spc="26" strike="noStrike">
                <a:solidFill>
                  <a:srgbClr val="004474"/>
                </a:solidFill>
                <a:latin typeface="Times New Roman"/>
                <a:ea typeface="DejaVu Sans"/>
              </a:rPr>
              <a:t>1. К</a:t>
            </a:r>
            <a:r>
              <a:rPr b="1" lang="ru-RU" sz="1800" spc="38" strike="noStrike">
                <a:solidFill>
                  <a:srgbClr val="004474"/>
                </a:solidFill>
                <a:latin typeface="Times New Roman"/>
                <a:ea typeface="DejaVu Sans"/>
              </a:rPr>
              <a:t>ількісна </a:t>
            </a:r>
            <a:r>
              <a:rPr b="1" lang="ru-RU" sz="1800" spc="18" strike="noStrike">
                <a:solidFill>
                  <a:srgbClr val="004474"/>
                </a:solidFill>
                <a:latin typeface="Times New Roman"/>
                <a:ea typeface="DejaVu Sans"/>
              </a:rPr>
              <a:t>достатність </a:t>
            </a:r>
            <a:r>
              <a:rPr b="1" lang="ru-RU" sz="1800" spc="32" strike="noStrike">
                <a:solidFill>
                  <a:srgbClr val="004474"/>
                </a:solidFill>
                <a:latin typeface="Times New Roman"/>
                <a:ea typeface="DejaVu Sans"/>
              </a:rPr>
              <a:t>харчування </a:t>
            </a:r>
            <a:r>
              <a:rPr b="1" lang="ru-RU" sz="1800" spc="-625" strike="noStrike">
                <a:solidFill>
                  <a:srgbClr val="004474"/>
                </a:solidFill>
                <a:latin typeface="Times New Roman"/>
                <a:ea typeface="DejaVu Sans"/>
              </a:rPr>
              <a:t>—</a:t>
            </a:r>
            <a:r>
              <a:rPr b="1" lang="ru-RU" sz="1800" spc="83" strike="noStrike">
                <a:solidFill>
                  <a:srgbClr val="004474"/>
                </a:solidFill>
                <a:latin typeface="Times New Roman"/>
                <a:ea typeface="DejaVu Sans"/>
              </a:rPr>
              <a:t> </a:t>
            </a:r>
            <a:r>
              <a:rPr b="1" lang="ru-RU" sz="1800" spc="-32" strike="noStrike">
                <a:solidFill>
                  <a:srgbClr val="004474"/>
                </a:solidFill>
                <a:latin typeface="Times New Roman"/>
                <a:ea typeface="DejaVu Sans"/>
              </a:rPr>
              <a:t>енергетична  </a:t>
            </a:r>
            <a:r>
              <a:rPr b="1" lang="ru-RU" sz="1800" spc="-21" strike="noStrike">
                <a:solidFill>
                  <a:srgbClr val="004474"/>
                </a:solidFill>
                <a:latin typeface="Times New Roman"/>
                <a:ea typeface="DejaVu Sans"/>
              </a:rPr>
              <a:t>цінність </a:t>
            </a:r>
            <a:r>
              <a:rPr b="1" lang="ru-RU" sz="1800" spc="-35" strike="noStrike">
                <a:solidFill>
                  <a:srgbClr val="004474"/>
                </a:solidFill>
                <a:latin typeface="Times New Roman"/>
                <a:ea typeface="DejaVu Sans"/>
              </a:rPr>
              <a:t>їжі </a:t>
            </a:r>
            <a:r>
              <a:rPr b="1" lang="ru-RU" sz="1800" spc="-26" strike="noStrike">
                <a:solidFill>
                  <a:srgbClr val="004474"/>
                </a:solidFill>
                <a:latin typeface="Times New Roman"/>
                <a:ea typeface="DejaVu Sans"/>
              </a:rPr>
              <a:t>повинна </a:t>
            </a:r>
            <a:r>
              <a:rPr b="1" lang="ru-RU" sz="1800" spc="-32" strike="noStrike">
                <a:solidFill>
                  <a:srgbClr val="004474"/>
                </a:solidFill>
                <a:latin typeface="Times New Roman"/>
                <a:ea typeface="DejaVu Sans"/>
              </a:rPr>
              <a:t>відповідати </a:t>
            </a:r>
            <a:r>
              <a:rPr b="1" lang="ru-RU" sz="1800" spc="-15" strike="noStrike">
                <a:solidFill>
                  <a:srgbClr val="004474"/>
                </a:solidFill>
                <a:latin typeface="Times New Roman"/>
                <a:ea typeface="DejaVu Sans"/>
              </a:rPr>
              <a:t>енерговитратам  </a:t>
            </a:r>
            <a:r>
              <a:rPr b="1" lang="ru-RU" sz="1800" spc="-26" strike="noStrike">
                <a:solidFill>
                  <a:srgbClr val="004474"/>
                </a:solidFill>
                <a:latin typeface="Times New Roman"/>
                <a:ea typeface="DejaVu Sans"/>
              </a:rPr>
              <a:t>організму </a:t>
            </a:r>
            <a:r>
              <a:rPr b="1" lang="ru-RU" sz="1800" spc="-12" strike="noStrike">
                <a:solidFill>
                  <a:srgbClr val="004474"/>
                </a:solidFill>
                <a:latin typeface="Times New Roman"/>
                <a:ea typeface="DejaVu Sans"/>
              </a:rPr>
              <a:t>(ізоенегретичний </a:t>
            </a:r>
            <a:r>
              <a:rPr b="1" lang="ru-RU" sz="1800" spc="-32" strike="noStrike">
                <a:solidFill>
                  <a:srgbClr val="004474"/>
                </a:solidFill>
                <a:latin typeface="Times New Roman"/>
                <a:ea typeface="DejaVu Sans"/>
              </a:rPr>
              <a:t>режим </a:t>
            </a:r>
            <a:r>
              <a:rPr b="1" lang="ru-RU" sz="1800" spc="-15" strike="noStrike">
                <a:solidFill>
                  <a:srgbClr val="004474"/>
                </a:solidFill>
                <a:latin typeface="Times New Roman"/>
                <a:ea typeface="DejaVu Sans"/>
              </a:rPr>
              <a:t>функціонування  </a:t>
            </a:r>
            <a:r>
              <a:rPr b="1" lang="ru-RU" sz="1800" spc="-32" strike="noStrike">
                <a:solidFill>
                  <a:srgbClr val="004474"/>
                </a:solidFill>
                <a:latin typeface="Times New Roman"/>
                <a:ea typeface="DejaVu Sans"/>
              </a:rPr>
              <a:t>організму).</a:t>
            </a:r>
            <a:endParaRPr b="0" lang="ru-RU" sz="1800" spc="-1" strike="noStrike">
              <a:latin typeface="Arial"/>
            </a:endParaRPr>
          </a:p>
          <a:p>
            <a:pPr marL="498600" indent="-371520" algn="ctr">
              <a:lnSpc>
                <a:spcPct val="100000"/>
              </a:lnSpc>
              <a:spcBef>
                <a:spcPts val="746"/>
              </a:spcBef>
            </a:pPr>
            <a:r>
              <a:rPr b="1" lang="ru-RU" sz="1500" spc="-32" strike="noStrike">
                <a:solidFill>
                  <a:srgbClr val="161616"/>
                </a:solidFill>
                <a:latin typeface="Times New Roman"/>
                <a:ea typeface="DejaVu Sans"/>
              </a:rPr>
              <a:t>Е</a:t>
            </a:r>
            <a:r>
              <a:rPr b="1" lang="ru-RU" sz="1500" spc="-32" strike="noStrike">
                <a:solidFill>
                  <a:srgbClr val="161616"/>
                </a:solidFill>
                <a:latin typeface="Times New Roman"/>
                <a:ea typeface="DejaVu Sans"/>
              </a:rPr>
              <a:t>	</a:t>
            </a:r>
            <a:r>
              <a:rPr b="1" lang="ru-RU" sz="1500" spc="-26" strike="noStrike">
                <a:solidFill>
                  <a:srgbClr val="161616"/>
                </a:solidFill>
                <a:latin typeface="Times New Roman"/>
                <a:ea typeface="DejaVu Sans"/>
              </a:rPr>
              <a:t>цін.</a:t>
            </a:r>
            <a:r>
              <a:rPr b="1" lang="ru-RU" sz="1500" spc="77" strike="noStrike">
                <a:solidFill>
                  <a:srgbClr val="161616"/>
                </a:solidFill>
                <a:latin typeface="Times New Roman"/>
                <a:ea typeface="DejaVu Sans"/>
              </a:rPr>
              <a:t> </a:t>
            </a:r>
            <a:r>
              <a:rPr b="1" lang="ru-RU" sz="1500" spc="-26" strike="noStrike">
                <a:solidFill>
                  <a:srgbClr val="161616"/>
                </a:solidFill>
                <a:latin typeface="Times New Roman"/>
                <a:ea typeface="DejaVu Sans"/>
              </a:rPr>
              <a:t>Раціону</a:t>
            </a:r>
            <a:r>
              <a:rPr b="1" lang="ru-RU" sz="1500" spc="-26" strike="noStrike">
                <a:solidFill>
                  <a:srgbClr val="161616"/>
                </a:solidFill>
                <a:latin typeface="Times New Roman"/>
                <a:ea typeface="DejaVu Sans"/>
              </a:rPr>
              <a:t>	</a:t>
            </a:r>
            <a:r>
              <a:rPr b="1" lang="ru-RU" sz="1500" spc="-26" strike="noStrike">
                <a:solidFill>
                  <a:srgbClr val="161616"/>
                </a:solidFill>
                <a:latin typeface="Times New Roman"/>
                <a:ea typeface="DejaVu Sans"/>
              </a:rPr>
              <a:t>=   </a:t>
            </a:r>
            <a:r>
              <a:rPr b="1" lang="ru-RU" sz="1500" spc="-32" strike="noStrike">
                <a:solidFill>
                  <a:srgbClr val="161616"/>
                </a:solidFill>
                <a:latin typeface="Times New Roman"/>
                <a:ea typeface="DejaVu Sans"/>
              </a:rPr>
              <a:t>Е</a:t>
            </a:r>
            <a:r>
              <a:rPr b="1" lang="ru-RU" sz="1500" spc="-32" strike="noStrike">
                <a:solidFill>
                  <a:srgbClr val="161616"/>
                </a:solidFill>
                <a:latin typeface="Times New Roman"/>
                <a:ea typeface="DejaVu Sans"/>
              </a:rPr>
              <a:t>	</a:t>
            </a:r>
            <a:r>
              <a:rPr b="1" lang="ru-RU" sz="1500" spc="-1" strike="noStrike">
                <a:solidFill>
                  <a:srgbClr val="161616"/>
                </a:solidFill>
                <a:latin typeface="Times New Roman"/>
                <a:ea typeface="DejaVu Sans"/>
              </a:rPr>
              <a:t>витратам</a:t>
            </a:r>
            <a:r>
              <a:rPr b="1" lang="ru-RU" sz="1500" spc="111" strike="noStrike">
                <a:solidFill>
                  <a:srgbClr val="161616"/>
                </a:solidFill>
                <a:latin typeface="Times New Roman"/>
                <a:ea typeface="DejaVu Sans"/>
              </a:rPr>
              <a:t> </a:t>
            </a:r>
            <a:r>
              <a:rPr b="1" lang="ru-RU" sz="1500" spc="-21" strike="noStrike">
                <a:solidFill>
                  <a:srgbClr val="161616"/>
                </a:solidFill>
                <a:latin typeface="Times New Roman"/>
                <a:ea typeface="DejaVu Sans"/>
              </a:rPr>
              <a:t>організму</a:t>
            </a:r>
            <a:endParaRPr b="0" lang="ru-RU" sz="1500" spc="-1" strike="noStrike">
              <a:latin typeface="Arial"/>
            </a:endParaRPr>
          </a:p>
          <a:p>
            <a:pPr marL="498600" indent="-371520">
              <a:lnSpc>
                <a:spcPct val="100000"/>
              </a:lnSpc>
              <a:spcBef>
                <a:spcPts val="54"/>
              </a:spcBef>
            </a:pPr>
            <a:endParaRPr b="0" lang="ru-RU" sz="1500" spc="-1" strike="noStrike">
              <a:latin typeface="Arial"/>
            </a:endParaRPr>
          </a:p>
          <a:p>
            <a:pPr marL="498600" indent="-371520" algn="ctr">
              <a:lnSpc>
                <a:spcPct val="100000"/>
              </a:lnSpc>
            </a:pPr>
            <a:r>
              <a:rPr b="1" lang="ru-RU" sz="1800" spc="-41" strike="noStrike">
                <a:solidFill>
                  <a:srgbClr val="161616"/>
                </a:solidFill>
                <a:latin typeface="Times New Roman"/>
                <a:ea typeface="DejaVu Sans"/>
              </a:rPr>
              <a:t>М </a:t>
            </a:r>
            <a:r>
              <a:rPr b="1" lang="ru-RU" sz="1800" spc="-1" strike="noStrike">
                <a:solidFill>
                  <a:srgbClr val="161616"/>
                </a:solidFill>
                <a:latin typeface="Times New Roman"/>
                <a:ea typeface="DejaVu Sans"/>
              </a:rPr>
              <a:t>тіла </a:t>
            </a:r>
            <a:r>
              <a:rPr b="1" lang="ru-RU" sz="1800" spc="46" strike="noStrike">
                <a:solidFill>
                  <a:srgbClr val="161616"/>
                </a:solidFill>
                <a:latin typeface="Times New Roman"/>
                <a:ea typeface="DejaVu Sans"/>
              </a:rPr>
              <a:t>=</a:t>
            </a:r>
            <a:r>
              <a:rPr b="1" lang="ru-RU" sz="1800" spc="143" strike="noStrike">
                <a:solidFill>
                  <a:srgbClr val="161616"/>
                </a:solidFill>
                <a:latin typeface="Times New Roman"/>
                <a:ea typeface="DejaVu Sans"/>
              </a:rPr>
              <a:t> </a:t>
            </a:r>
            <a:r>
              <a:rPr b="1" lang="ru-RU" sz="1800" spc="77" strike="noStrike">
                <a:solidFill>
                  <a:srgbClr val="161616"/>
                </a:solidFill>
                <a:latin typeface="Times New Roman"/>
                <a:ea typeface="DejaVu Sans"/>
              </a:rPr>
              <a:t>Const.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1800000" y="2304000"/>
            <a:ext cx="5769000" cy="4503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rcRect l="0" t="2098" r="0" b="3410"/>
          <a:stretch/>
        </p:blipFill>
        <p:spPr>
          <a:xfrm>
            <a:off x="2232000" y="144360"/>
            <a:ext cx="5039640" cy="673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ject 2" descr=""/>
          <p:cNvPicPr/>
          <p:nvPr/>
        </p:nvPicPr>
        <p:blipFill>
          <a:blip r:embed="rId1"/>
          <a:srcRect l="2380" t="0" r="4631" b="10349"/>
          <a:stretch/>
        </p:blipFill>
        <p:spPr>
          <a:xfrm>
            <a:off x="288000" y="360000"/>
            <a:ext cx="8422920" cy="561492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5646240" y="2664000"/>
            <a:ext cx="1913040" cy="20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ru-RU" sz="1300" spc="18" strike="noStrike">
                <a:solidFill>
                  <a:srgbClr val="c11c1c"/>
                </a:solidFill>
                <a:latin typeface="Times New Roman"/>
                <a:ea typeface="DejaVu Sans"/>
              </a:rPr>
              <a:t>Піраміда</a:t>
            </a:r>
            <a:r>
              <a:rPr b="0" lang="ru-RU" sz="1300" spc="-1" strike="noStrike">
                <a:solidFill>
                  <a:srgbClr val="c11c1c"/>
                </a:solidFill>
                <a:latin typeface="Times New Roman"/>
                <a:ea typeface="DejaVu Sans"/>
              </a:rPr>
              <a:t> </a:t>
            </a:r>
            <a:r>
              <a:rPr b="0" lang="ru-RU" sz="1300" spc="24" strike="noStrike">
                <a:solidFill>
                  <a:srgbClr val="cf0a0a"/>
                </a:solidFill>
                <a:latin typeface="Times New Roman"/>
                <a:ea typeface="DejaVu Sans"/>
              </a:rPr>
              <a:t>харчування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ject 2" descr=""/>
          <p:cNvPicPr/>
          <p:nvPr/>
        </p:nvPicPr>
        <p:blipFill>
          <a:blip r:embed="rId1"/>
          <a:srcRect l="2437" t="0" r="5693" b="56406"/>
          <a:stretch/>
        </p:blipFill>
        <p:spPr>
          <a:xfrm rot="21597000">
            <a:off x="1440" y="607320"/>
            <a:ext cx="9142560" cy="555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object 2" descr=""/>
          <p:cNvPicPr/>
          <p:nvPr/>
        </p:nvPicPr>
        <p:blipFill>
          <a:blip r:embed="rId1"/>
          <a:srcRect l="2362" t="50568" r="8663" b="7279"/>
          <a:stretch/>
        </p:blipFill>
        <p:spPr>
          <a:xfrm>
            <a:off x="0" y="360000"/>
            <a:ext cx="9091080" cy="561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88000" y="216000"/>
            <a:ext cx="8639280" cy="12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>
            <a:spAutoFit/>
          </a:bodyPr>
          <a:p>
            <a:pPr marL="2026800" indent="-1692000">
              <a:lnSpc>
                <a:spcPct val="102000"/>
              </a:lnSpc>
              <a:spcBef>
                <a:spcPts val="40"/>
              </a:spcBef>
            </a:pPr>
            <a:r>
              <a:rPr b="1" lang="ru-RU" sz="2200" spc="-1" strike="noStrike">
                <a:solidFill>
                  <a:srgbClr val="004474"/>
                </a:solidFill>
                <a:latin typeface="Times New Roman"/>
                <a:ea typeface="DejaVu Sans"/>
              </a:rPr>
              <a:t>Закони (принципи) раціонального </a:t>
            </a:r>
            <a:r>
              <a:rPr b="1" lang="ru-RU" sz="2200" spc="4" strike="noStrike">
                <a:solidFill>
                  <a:srgbClr val="004474"/>
                </a:solidFill>
                <a:latin typeface="Times New Roman"/>
                <a:ea typeface="DejaVu Sans"/>
              </a:rPr>
              <a:t>(здорового)  </a:t>
            </a:r>
            <a:r>
              <a:rPr b="1" lang="ru-RU" sz="2200" spc="-1" strike="noStrike">
                <a:solidFill>
                  <a:srgbClr val="004474"/>
                </a:solidFill>
                <a:latin typeface="Times New Roman"/>
                <a:ea typeface="DejaVu Sans"/>
              </a:rPr>
              <a:t>харчування</a:t>
            </a:r>
            <a:endParaRPr b="0" lang="ru-RU" sz="2200" spc="-1" strike="noStrike">
              <a:latin typeface="Arial"/>
            </a:endParaRPr>
          </a:p>
          <a:p>
            <a:pPr marL="382320" indent="-369000">
              <a:lnSpc>
                <a:spcPct val="99000"/>
              </a:lnSpc>
              <a:spcBef>
                <a:spcPts val="916"/>
              </a:spcBef>
            </a:pPr>
            <a:r>
              <a:rPr b="1" lang="ru-RU" sz="1800" spc="-1" strike="noStrike">
                <a:solidFill>
                  <a:srgbClr val="004474"/>
                </a:solidFill>
                <a:latin typeface="Times New Roman"/>
                <a:ea typeface="DejaVu Sans"/>
              </a:rPr>
              <a:t>5. </a:t>
            </a:r>
            <a:r>
              <a:rPr b="1" lang="ru-RU" sz="1800" spc="32" strike="noStrike">
                <a:solidFill>
                  <a:srgbClr val="004474"/>
                </a:solidFill>
                <a:latin typeface="Times New Roman"/>
                <a:ea typeface="DejaVu Sans"/>
              </a:rPr>
              <a:t>Принцип </a:t>
            </a:r>
            <a:r>
              <a:rPr b="1" lang="ru-RU" sz="1800" spc="18" strike="noStrike">
                <a:solidFill>
                  <a:srgbClr val="004474"/>
                </a:solidFill>
                <a:latin typeface="Times New Roman"/>
                <a:ea typeface="DejaVu Sans"/>
              </a:rPr>
              <a:t>адекватності </a:t>
            </a:r>
            <a:r>
              <a:rPr b="1" lang="ru-RU" sz="1800" spc="-746" strike="noStrike">
                <a:solidFill>
                  <a:srgbClr val="004474"/>
                </a:solidFill>
                <a:latin typeface="Times New Roman"/>
                <a:ea typeface="DejaVu Sans"/>
              </a:rPr>
              <a:t>—</a:t>
            </a:r>
            <a:r>
              <a:rPr b="1" lang="ru-RU" sz="1800" spc="-12" strike="noStrike">
                <a:solidFill>
                  <a:srgbClr val="004474"/>
                </a:solidFill>
                <a:latin typeface="Times New Roman"/>
                <a:ea typeface="DejaVu Sans"/>
              </a:rPr>
              <a:t> </a:t>
            </a:r>
            <a:r>
              <a:rPr b="1" lang="ru-RU" sz="1800" spc="-15" strike="noStrike">
                <a:solidFill>
                  <a:srgbClr val="004474"/>
                </a:solidFill>
                <a:latin typeface="Times New Roman"/>
                <a:ea typeface="DejaVu Sans"/>
              </a:rPr>
              <a:t>хімічний </a:t>
            </a:r>
            <a:r>
              <a:rPr b="1" lang="ru-RU" sz="1800" spc="-35" strike="noStrike">
                <a:solidFill>
                  <a:srgbClr val="004474"/>
                </a:solidFill>
                <a:latin typeface="Times New Roman"/>
                <a:ea typeface="DejaVu Sans"/>
              </a:rPr>
              <a:t>склад </a:t>
            </a:r>
            <a:r>
              <a:rPr b="1" lang="ru-RU" sz="1800" spc="-26" strike="noStrike">
                <a:solidFill>
                  <a:srgbClr val="004474"/>
                </a:solidFill>
                <a:latin typeface="Times New Roman"/>
                <a:ea typeface="DejaVu Sans"/>
              </a:rPr>
              <a:t>їжі повинен  </a:t>
            </a:r>
            <a:r>
              <a:rPr b="1" lang="ru-RU" sz="1800" spc="-32" strike="noStrike">
                <a:solidFill>
                  <a:srgbClr val="004474"/>
                </a:solidFill>
                <a:latin typeface="Times New Roman"/>
                <a:ea typeface="DejaVu Sans"/>
              </a:rPr>
              <a:t>відповідати </a:t>
            </a:r>
            <a:r>
              <a:rPr b="1" lang="ru-RU" sz="1800" spc="7" strike="noStrike">
                <a:solidFill>
                  <a:srgbClr val="004474"/>
                </a:solidFill>
                <a:latin typeface="Times New Roman"/>
                <a:ea typeface="DejaVu Sans"/>
              </a:rPr>
              <a:t>потребам </a:t>
            </a:r>
            <a:r>
              <a:rPr b="1" lang="ru-RU" sz="1800" spc="-21" strike="noStrike">
                <a:solidFill>
                  <a:srgbClr val="004474"/>
                </a:solidFill>
                <a:latin typeface="Times New Roman"/>
                <a:ea typeface="DejaVu Sans"/>
              </a:rPr>
              <a:t>i </a:t>
            </a:r>
            <a:r>
              <a:rPr b="1" lang="ru-RU" sz="1800" spc="12" strike="noStrike">
                <a:solidFill>
                  <a:srgbClr val="004474"/>
                </a:solidFill>
                <a:latin typeface="Times New Roman"/>
                <a:ea typeface="DejaVu Sans"/>
              </a:rPr>
              <a:t>можливостям </a:t>
            </a:r>
            <a:r>
              <a:rPr b="1" lang="ru-RU" sz="1800" spc="-26" strike="noStrike">
                <a:solidFill>
                  <a:srgbClr val="004474"/>
                </a:solidFill>
                <a:latin typeface="Times New Roman"/>
                <a:ea typeface="DejaVu Sans"/>
              </a:rPr>
              <a:t>організму (процесів  </a:t>
            </a:r>
            <a:r>
              <a:rPr b="1" lang="ru-RU" sz="1800" spc="-35" strike="noStrike">
                <a:solidFill>
                  <a:srgbClr val="004474"/>
                </a:solidFill>
                <a:latin typeface="Times New Roman"/>
                <a:ea typeface="DejaVu Sans"/>
              </a:rPr>
              <a:t>правления, </a:t>
            </a:r>
            <a:r>
              <a:rPr b="1" lang="ru-RU" sz="1800" spc="-26" strike="noStrike">
                <a:solidFill>
                  <a:srgbClr val="004474"/>
                </a:solidFill>
                <a:latin typeface="Times New Roman"/>
                <a:ea typeface="DejaVu Sans"/>
              </a:rPr>
              <a:t>засвоєння, транспорту, обміну </a:t>
            </a:r>
            <a:r>
              <a:rPr b="1" lang="ru-RU" sz="1800" spc="-32" strike="noStrike">
                <a:solidFill>
                  <a:srgbClr val="004474"/>
                </a:solidFill>
                <a:latin typeface="Times New Roman"/>
                <a:ea typeface="DejaVu Sans"/>
              </a:rPr>
              <a:t>речовин, </a:t>
            </a:r>
            <a:r>
              <a:rPr b="1" lang="ru-RU" sz="1800" spc="-35" strike="noStrike">
                <a:solidFill>
                  <a:srgbClr val="004474"/>
                </a:solidFill>
                <a:latin typeface="Times New Roman"/>
                <a:ea typeface="DejaVu Sans"/>
              </a:rPr>
              <a:t>стану  </a:t>
            </a:r>
            <a:r>
              <a:rPr b="1" lang="ru-RU" sz="1800" spc="-21" strike="noStrike">
                <a:solidFill>
                  <a:srgbClr val="004474"/>
                </a:solidFill>
                <a:latin typeface="Times New Roman"/>
                <a:ea typeface="DejaVu Sans"/>
              </a:rPr>
              <a:t>здоров’я)</a:t>
            </a:r>
            <a:r>
              <a:rPr b="0" lang="ru-RU" sz="1800" spc="-21" strike="noStrike">
                <a:solidFill>
                  <a:srgbClr val="004474"/>
                </a:solidFill>
                <a:latin typeface="Times New Roman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8" name="object 2" descr=""/>
          <p:cNvPicPr/>
          <p:nvPr/>
        </p:nvPicPr>
        <p:blipFill>
          <a:blip r:embed="rId1"/>
          <a:srcRect l="1912" t="21209" r="4053" b="9093"/>
          <a:stretch/>
        </p:blipFill>
        <p:spPr>
          <a:xfrm>
            <a:off x="216000" y="2088000"/>
            <a:ext cx="8639280" cy="424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ject 2" descr=""/>
          <p:cNvPicPr/>
          <p:nvPr/>
        </p:nvPicPr>
        <p:blipFill>
          <a:blip r:embed="rId1"/>
          <a:srcRect l="5357" t="0" r="6229" b="55876"/>
          <a:stretch/>
        </p:blipFill>
        <p:spPr>
          <a:xfrm rot="27000">
            <a:off x="123120" y="230400"/>
            <a:ext cx="8783280" cy="526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object 2" descr=""/>
          <p:cNvPicPr/>
          <p:nvPr/>
        </p:nvPicPr>
        <p:blipFill>
          <a:blip r:embed="rId1"/>
          <a:srcRect l="1587" t="51736" r="1589" b="3763"/>
          <a:stretch/>
        </p:blipFill>
        <p:spPr>
          <a:xfrm>
            <a:off x="144000" y="576000"/>
            <a:ext cx="8907120" cy="547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284920" y="288000"/>
            <a:ext cx="563436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Перелік питань для підготовки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008000" y="1008000"/>
            <a:ext cx="7559280" cy="48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К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урортотерапія.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Кліматотерапія.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Поняття про лікування морською водою та повітрям.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Геліотерапія.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Бальнеолікування.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Фізіотерапія.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Принципи раціонального харчування.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Обробка їжі.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Вітаміни.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Каротини.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Жирні кислоти.  </a:t>
            </a:r>
            <a:endParaRPr b="0" lang="ru-RU" sz="24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Мікроелементи.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88000" y="216000"/>
            <a:ext cx="8567280" cy="28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>
            <a:spAutoFit/>
          </a:bodyPr>
          <a:p>
            <a:pPr marL="208800" indent="-207720" algn="just">
              <a:lnSpc>
                <a:spcPct val="105000"/>
              </a:lnSpc>
              <a:spcBef>
                <a:spcPts val="11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Отже</a:t>
            </a:r>
            <a:endParaRPr b="0" lang="ru-RU" sz="2000" spc="-1" strike="noStrike">
              <a:latin typeface="Arial"/>
            </a:endParaRPr>
          </a:p>
          <a:p>
            <a:pPr marL="208800" indent="-207720" algn="just">
              <a:lnSpc>
                <a:spcPct val="105000"/>
              </a:lnSpc>
              <a:spcBef>
                <a:spcPts val="11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Харчування </a:t>
            </a:r>
            <a:r>
              <a:rPr b="1" lang="ru-RU" sz="2000" spc="-15" strike="noStrike">
                <a:solidFill>
                  <a:srgbClr val="000000"/>
                </a:solidFill>
                <a:latin typeface="Arial"/>
                <a:ea typeface="DejaVu Sans"/>
              </a:rPr>
              <a:t>с </a:t>
            </a: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важливим чинником формування здоров’я,  відновлення </a:t>
            </a:r>
            <a:r>
              <a:rPr b="1" lang="ru-RU" sz="2000" spc="12" strike="noStrike">
                <a:solidFill>
                  <a:srgbClr val="000000"/>
                </a:solidFill>
                <a:latin typeface="Arial"/>
                <a:ea typeface="DejaVu Sans"/>
              </a:rPr>
              <a:t>працездатності, </a:t>
            </a: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профілактики аліментарних,  </a:t>
            </a:r>
            <a:r>
              <a:rPr b="1" lang="ru-RU" sz="2000" spc="12" strike="noStrike">
                <a:solidFill>
                  <a:srgbClr val="000000"/>
                </a:solidFill>
                <a:latin typeface="Arial"/>
                <a:ea typeface="DejaVu Sans"/>
              </a:rPr>
              <a:t>вікообумовлених, професійно обумовлених,  екологічно обумовлених</a:t>
            </a:r>
            <a:r>
              <a:rPr b="1" lang="ru-RU" sz="2000" spc="43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захворювань.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"/>
              </a:spcBef>
            </a:pPr>
            <a:endParaRPr b="0" lang="ru-RU" sz="2000" spc="-1" strike="noStrike">
              <a:latin typeface="Arial"/>
            </a:endParaRPr>
          </a:p>
          <a:p>
            <a:pPr marL="208800" indent="-207720" algn="just">
              <a:lnSpc>
                <a:spcPct val="105000"/>
              </a:lnSpc>
              <a:spcBef>
                <a:spcPts val="6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ru-RU" sz="2000" spc="7" strike="noStrike">
                <a:solidFill>
                  <a:srgbClr val="000000"/>
                </a:solidFill>
                <a:latin typeface="Arial"/>
                <a:ea typeface="DejaVu Sans"/>
              </a:rPr>
              <a:t>Харчові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продукти </a:t>
            </a:r>
            <a:r>
              <a:rPr b="1" lang="ru-RU" sz="2000" spc="-15" strike="noStrike">
                <a:solidFill>
                  <a:srgbClr val="000000"/>
                </a:solidFill>
                <a:latin typeface="Arial"/>
                <a:ea typeface="DejaVu Sans"/>
              </a:rPr>
              <a:t>с </a:t>
            </a:r>
            <a:r>
              <a:rPr b="1" lang="ru-RU" sz="2000" spc="7" strike="noStrike">
                <a:solidFill>
                  <a:srgbClr val="000000"/>
                </a:solidFill>
                <a:latin typeface="Arial"/>
                <a:ea typeface="DejaVu Sans"/>
              </a:rPr>
              <a:t>складними </a:t>
            </a:r>
            <a:r>
              <a:rPr b="1" lang="ru-RU" sz="2000" spc="18" strike="noStrike">
                <a:solidFill>
                  <a:srgbClr val="000000"/>
                </a:solidFill>
                <a:latin typeface="Arial"/>
                <a:ea typeface="DejaVu Sans"/>
              </a:rPr>
              <a:t>багатокомпонентними  </a:t>
            </a: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композиціями, склад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i </a:t>
            </a: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властивості </a:t>
            </a:r>
            <a:r>
              <a:rPr b="1" lang="ru-RU" sz="2000" spc="7" strike="noStrike">
                <a:solidFill>
                  <a:srgbClr val="000000"/>
                </a:solidFill>
                <a:latin typeface="Arial"/>
                <a:ea typeface="DejaVu Sans"/>
              </a:rPr>
              <a:t>яких </a:t>
            </a: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необхідно </a:t>
            </a:r>
            <a:r>
              <a:rPr b="1" lang="ru-RU" sz="2000" spc="-7" strike="noStrike">
                <a:solidFill>
                  <a:srgbClr val="000000"/>
                </a:solidFill>
                <a:latin typeface="Arial"/>
                <a:ea typeface="DejaVu Sans"/>
              </a:rPr>
              <a:t>вміти  </a:t>
            </a:r>
            <a:r>
              <a:rPr b="1" lang="ru-RU" sz="2000" spc="7" strike="noStrike">
                <a:solidFill>
                  <a:srgbClr val="000000"/>
                </a:solidFill>
                <a:latin typeface="Arial"/>
                <a:ea typeface="DejaVu Sans"/>
              </a:rPr>
              <a:t>використовувати </a:t>
            </a:r>
            <a:r>
              <a:rPr b="1" lang="ru-RU" sz="2000" spc="-15" strike="noStrike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b="1" lang="ru-RU" sz="2000" spc="4" strike="noStrike">
                <a:solidFill>
                  <a:srgbClr val="000000"/>
                </a:solidFill>
                <a:latin typeface="Arial"/>
                <a:ea typeface="DejaVu Sans"/>
              </a:rPr>
              <a:t>практиці</a:t>
            </a:r>
            <a:r>
              <a:rPr b="1" lang="ru-RU" sz="2000" spc="32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лікаря.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44000" y="201600"/>
            <a:ext cx="8783280" cy="669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c9211e"/>
                </a:solidFill>
                <a:latin typeface="Arial"/>
                <a:ea typeface="DejaVu Sans"/>
              </a:rPr>
              <a:t>Завдання 1. Геліотерапія. </a:t>
            </a:r>
            <a:r>
              <a:rPr b="1" lang="ru-RU" sz="1700" spc="-1" strike="noStrike">
                <a:solidFill>
                  <a:srgbClr val="000000"/>
                </a:solidFill>
                <a:latin typeface="Arial"/>
                <a:ea typeface="DejaVu Sans"/>
              </a:rPr>
              <a:t>Ознайомитись із поняттям та визначенням індивідуальної величини біодози (еритемної дози) як одного з основних елементів геліотерапії. При дозуванні та проведенні УФ-опромінення необхідно дотримуватися індивідуального підходу, оскільки чутливість до світла в однієї й тієї ж людини може коливатись залежно від ділянки тіла, пори року, прийому лікарських засобів (наприклад, деяких антибіотиків, анілінових барвників, сульфаніламідних, антигістамінних, гормональних препаратів), періоду онтогенезу тощо. Найбільш чутливими до УФ-променів є шкіра тулуба, а найменше – шкіра кінцівок. Наприклад, фоточутливість шкіри тильної поверхні кисті та стопи в 4 рази нижче, ніж живота та попереку; шкіра долонь та підошв найменш чутлива. Навесні фоточутливість максимальна, а влітку – знижується. У дітей, особливо в ранньому віці, чутливість до УФ-променів підвищена, а знижена – в похилому віці. У осіб, які страждають інфекційними та ревматичними захворюваннями фоточутливість знижена, а в осіб, які мають екзему, тиреотоксикоз – підвищена.</a:t>
            </a:r>
            <a:endParaRPr b="0" lang="ru-RU" sz="17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Біодоза</a:t>
            </a:r>
            <a:r>
              <a:rPr b="1" lang="ru-RU" sz="1700" spc="-1" strike="noStrike">
                <a:solidFill>
                  <a:srgbClr val="000000"/>
                </a:solidFill>
                <a:latin typeface="Arial"/>
                <a:ea typeface="Times New Roman"/>
              </a:rPr>
              <a:t> – це мінімальний час опромінення з певної відстані для отримання слабкої, але чітко окресленої еритеми (фотоеритеми). Вимірюють біодозу в хвилинах або секундах, вона є основним методом дозування УФ-опромінення в клінічній практиці. Фотоеритема виникає не одразу, а через деякий (від 2 до 48 годин) латентний (прихований) період та проявляється почервонінням шкіри на опроміненій ділянці, незначною сверблячкою, припухлістю, яка поступово згасає і через 2-3 дні змінюється пігментними плямами коричневого кольору внаслідок накопичення в клітинах шкіри пігменту меланіну. При формуванні еритеми виникає асептичне запалення, своєрідний опік шкіри з реактивним розширенням капілярів. </a:t>
            </a:r>
            <a:endParaRPr b="0" lang="ru-RU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49040" y="360000"/>
            <a:ext cx="8706240" cy="67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Для визначення біодози використовують </a:t>
            </a:r>
            <a:r>
              <a:rPr b="1" i="1" lang="ru-RU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УФ-біодозиметр</a:t>
            </a:r>
            <a:r>
              <a:rPr b="1" lang="ru-RU" sz="2000" spc="-1" strike="noStrike">
                <a:solidFill>
                  <a:srgbClr val="0070c0"/>
                </a:solidFill>
                <a:latin typeface="Arial"/>
                <a:ea typeface="Times New Roman"/>
              </a:rPr>
              <a:t> (рис. 3) – металічна пластинка з 6 прямокутними отворами, площею 27×7 мм кожний, які закриваються рухомою заслінкою.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Microsoft YaHei"/>
              </a:rPr>
              <a:t>                 </a:t>
            </a: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Microsoft YaHei"/>
              </a:rPr>
              <a:t>а – ОУФК-01                                         </a:t>
            </a:r>
            <a:r>
              <a:rPr b="1" lang="ru-RU" sz="2000" spc="-1" strike="noStrike">
                <a:solidFill>
                  <a:srgbClr val="0070c0"/>
                </a:solidFill>
                <a:latin typeface="Arial"/>
                <a:ea typeface="Calibri"/>
              </a:rPr>
              <a:t>б – БД-2 Горбачова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c9211e"/>
                </a:solidFill>
                <a:latin typeface="Arial"/>
                <a:ea typeface="Calibri"/>
              </a:rPr>
              <a:t>Рис. 3. Біодозиметри для УФ-опромінення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c9211e"/>
                </a:solidFill>
                <a:latin typeface="Arial"/>
                <a:ea typeface="Calibri"/>
              </a:rPr>
              <a:t>Формула для визначення біодози: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9211e"/>
                </a:solidFill>
                <a:latin typeface="Arial"/>
                <a:ea typeface="Calibri"/>
              </a:rPr>
              <a:t>X = t × (n - m + l),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c9211e"/>
                </a:solidFill>
                <a:latin typeface="Arial"/>
                <a:ea typeface="Calibri"/>
              </a:rPr>
              <a:t>де X – біодоза; t – час опромінення 6-го отвору (30 с); n – число опромінених отворів; m – число еритемних полосок/ділянок.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149040" y="1440000"/>
            <a:ext cx="3633120" cy="272448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3960000" y="1512000"/>
            <a:ext cx="4959000" cy="266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16000" y="360000"/>
            <a:ext cx="8782920" cy="618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70c0"/>
                </a:solidFill>
                <a:latin typeface="Arial"/>
                <a:ea typeface="DejaVu Sans"/>
              </a:rPr>
              <a:t>Методика визначення індивідуальної біодози.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 нижню ділянку живота (при загальному опроміненні) або на вибрану для опромінення ділянку тіла кладеться пластинка з 6 отворами (біодозиметр). Ділянки тіла, які не підлягають опроміненню закривають простирадлом або захисною прогумованою шторкою, очі захищають світлозахисними окулярами. УФ-опромінювач розміщують перпендикулярно до поверхні опромінення на заданій відстані (зазвичай 50 см). Отвори біодозиметра відкриваються поступово і ділянки шкіри під отворами опромінюються від 30 с до 3 хвилин. Відкривається перший отвір і опромінюється ділянка шкіри під цим отвором протягом 30 с, через 30 с відкривається другий отвір і ділянка шкіри також опромінюється протягом 30 с. Таким чином, через перший отвір опромінення шкіри продовжувалося вже 1 хвилину. Відкриваємо через 1 хвилину третій отвір і опромінюємо ділянку шкіри протягом 30 с при відкритих </a:t>
            </a:r>
            <a:r>
              <a:rPr b="1" lang="ru-RU" sz="1800" spc="4" strike="noStrike">
                <a:solidFill>
                  <a:srgbClr val="000000"/>
                </a:solidFill>
                <a:latin typeface="Arial"/>
                <a:ea typeface="DejaVu Sans"/>
              </a:rPr>
              <a:t>двох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інших отворах. Тоді перший отвір опромінюється 1,5 хвилини, другий – 1 хвилину і третій – 30 с і т.д.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Таким чином, до кінця опромінення всіх отворів: </a:t>
            </a:r>
            <a:endParaRPr b="0" lang="ru-RU" sz="18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перший отвір опромінювався 3 хвилини;</a:t>
            </a:r>
            <a:endParaRPr b="0" lang="ru-RU" sz="18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другий – 2,5 хвилин;</a:t>
            </a:r>
            <a:endParaRPr b="0" lang="ru-RU" sz="18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третій – 1,5 хвилин;</a:t>
            </a:r>
            <a:endParaRPr b="0" lang="ru-RU" sz="18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четвертий – 1 хвилину;</a:t>
            </a:r>
            <a:endParaRPr b="0" lang="ru-RU" sz="1800" spc="-1" strike="noStrike">
              <a:latin typeface="Arial"/>
            </a:endParaRPr>
          </a:p>
          <a:p>
            <a:pPr marL="216000" indent="-21528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пʼятий – 0,5 хвилин.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60000" y="360000"/>
            <a:ext cx="8495280" cy="639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Через 6-8-24 години (біодозиметр у цей час все ще залишається закріпленим на тілі опроміненого) визначають, де отримали мінімальну, але досить виразну еритему. Мінімальний час, протягом якого отримали еритему над даним отвором при певній відстані у даної особи, і буде його біологічною дозою (біодозою). При однакових умовах (джерело УФ-променів, відстань до обʼєкта опромінення) інтенсивність опромінення відповідає його часу. Варто враховувати, що 1/8-1/10 частини біодози має профілактичне значення (профілактична або фізіологічна доза); 1/4 біодози використовується як лікувальна доза.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Так, при УФ-недостатності здоровим людям необхідно щоденно отримувати 1/10-3/4 біодози.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Еритемні дози на одне і те ж місце проводяться не раніше, ніж проходить почервоніння від попереднього опромінення (один раз на 3-4 дні); площа еритеми протягом одного сеансу не повинна перевищувати 600-800 см</a:t>
            </a:r>
            <a:r>
              <a:rPr b="1" lang="ru-RU" sz="1800" spc="-1" strike="noStrike" baseline="26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Наприклад, ділянка шкіри, що опромінювалася 0,5 хвилин залишилася без будь-яких змін (еритемна реакція відсутня). Всі інші ділянки шкіри (5 полосок) – з еритемою. Лікувальна біодоза при даних умовах становить 1 хвилину (60 с).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 практиці як лікувальну дозу залежно від стану пацієнта приймають 6/10-8/10 біодози.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Профілактична доза становить 1/8-1/10 від лікувальної дози, тобто: 60 с / 8 = 7,5 с або 60 с / 10 = 6 с.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44000" y="180360"/>
            <a:ext cx="8855280" cy="667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Приклад розрахунку біодози.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Час опромінення 6-го отвору біодозиметра становить 30 с, опромінювали 6 отворів зі збільшенням часу опромінення кожного на 30 с, отримали 3 еритемні ділянки. Підставляючи ці величини в формулу, отримаємо: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Х = 30 с × (6 - 3 + 1) = 30 с × 4 = 120 с = 2 хв.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Біодозу для інших відстаней при використанні тієї ж УФ-лампи можна встановити розрахунковим шляхом за формулою: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У = А × (В / 50)²,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де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 –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біодоза з визначеної відстані, хв.;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А –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біодоза з відстані 50 см, хв.; </a:t>
            </a: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–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відстань, з якої необхідно проводити опромінення, см.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Приклад розрахунку.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Біодоза з відстані 50 см становить 2 хв., якою буде біодоза з відстані 100 см? Підставляючи ці величини в формулу, отримаємо: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У = 2 хв. × (100 см / 50 см)</a:t>
            </a:r>
            <a:r>
              <a:rPr b="1" lang="ru-RU" sz="1800" spc="-1" strike="noStrike" baseline="26000">
                <a:solidFill>
                  <a:srgbClr val="0070c0"/>
                </a:solidFill>
                <a:latin typeface="Arial"/>
                <a:ea typeface="DejaVu Sans"/>
              </a:rPr>
              <a:t>2</a:t>
            </a:r>
            <a:r>
              <a:rPr b="1" lang="ru-RU" sz="1800" spc="-1" strike="noStrike">
                <a:solidFill>
                  <a:srgbClr val="0070c0"/>
                </a:solidFill>
                <a:latin typeface="Arial"/>
                <a:ea typeface="DejaVu Sans"/>
              </a:rPr>
              <a:t> = 8 хв.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DejaVu Sans"/>
              </a:rPr>
              <a:t>Завдання: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1.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Час опромінення 6-го отвору біодозиметра становить 30 с, опромінювали 6 отворів зі збільшенням часу опромінення кожного на 30 с, отримали 4 еритемні ділянки. Розрахувати біодозу та профілактичну біодозу.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2.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Біодоза з відстані 50 см становить 1,5 хв., якою буде біодоза з відстані 250 см в умовах сонячної кімнати для колективного УФ-опромінення?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3.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	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Використовуючи знання з інших дисциплін, охарактеризуйте процеси, які відбуваються в організмі при перевищенні допустимої біодози та площі еритеми під час геліотерапії</a:t>
            </a:r>
            <a:r>
              <a:rPr b="1" lang="ru-RU" sz="1800" spc="-1" strike="noStrike">
                <a:solidFill>
                  <a:srgbClr val="c9211e"/>
                </a:solidFill>
                <a:latin typeface="Arial"/>
                <a:ea typeface="Times New Roman"/>
              </a:rPr>
              <a:t>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04000" y="400320"/>
            <a:ext cx="8279280" cy="423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c9211e"/>
                </a:solidFill>
                <a:latin typeface="Arial"/>
                <a:ea typeface="DejaVu Sans"/>
              </a:rPr>
              <a:t>Завдання 2. Класифікація мінеральних вод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Використовуючи матеріал підручника, лекції, додаткової літератури, скласти схему класифікації природних мінеральних вод за такими ознаками: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1) походження;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2) рівень мінералізації;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3) ступінь газації;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4) хімічний склад;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5) температура;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6) реакція середовища.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657360" y="432000"/>
            <a:ext cx="8125920" cy="19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c9211e"/>
                </a:solidFill>
                <a:latin typeface="Arial"/>
                <a:ea typeface="DejaVu Sans"/>
              </a:rPr>
              <a:t>Завдання 3. Лікувальна дія мінеральних вод та джерел.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Охарактеризуйте вплив на організм людини різних мінеральних вод.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Підготуйте коротке повідомлення.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44000" y="216000"/>
            <a:ext cx="8783280" cy="17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Завдання 4.</a:t>
            </a:r>
            <a:r>
              <a:rPr b="1" i="1" lang="ru-RU" sz="22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 </a:t>
            </a:r>
            <a:r>
              <a:rPr b="1" lang="ru-RU" sz="22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Визначення добової витрати енергії.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5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Складіть власний розпорядок дня і за енерговитратами для різних видів діяльності (див. табл. 1) підрахуйте добові енерговитрати.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Таблиця 1 – Енерговитрати організму за різних видів діяльності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(з розрахунку на масу тіла в 70 кг)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112" name="Table 2"/>
          <p:cNvGraphicFramePr/>
          <p:nvPr/>
        </p:nvGraphicFramePr>
        <p:xfrm>
          <a:off x="109440" y="1935720"/>
          <a:ext cx="8910000" cy="4791600"/>
        </p:xfrm>
        <a:graphic>
          <a:graphicData uri="http://schemas.openxmlformats.org/drawingml/2006/table">
            <a:tbl>
              <a:tblPr/>
              <a:tblGrid>
                <a:gridCol w="642960"/>
                <a:gridCol w="6528240"/>
                <a:gridCol w="1739160"/>
              </a:tblGrid>
              <a:tr h="6577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№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з/п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Вид діяльності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Енерговитрати, ккал/год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Сон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70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Особиста гігієна та приготування і приймання їжі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120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Відпочинок сидячи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90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Домашнє прибирання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до 270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Читання, слухання лекцій, писання, самопідготовка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Робота за комп'ютером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115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Бесіда стоячи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Бесіда сидячи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105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Спокійна ходьба, до 4 км/год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Керування автомобілем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180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Різні види фізичної роботи залежно від інтенсивності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200-500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76000" y="360000"/>
            <a:ext cx="813528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Результати подати у вигляді таблиці.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Таблиця 2 – Розпорядок дня та добові енерговитрати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14" name="Table 2"/>
          <p:cNvGraphicFramePr/>
          <p:nvPr/>
        </p:nvGraphicFramePr>
        <p:xfrm>
          <a:off x="144000" y="1834200"/>
          <a:ext cx="8855640" cy="4340520"/>
        </p:xfrm>
        <a:graphic>
          <a:graphicData uri="http://schemas.openxmlformats.org/drawingml/2006/table">
            <a:tbl>
              <a:tblPr/>
              <a:tblGrid>
                <a:gridCol w="785160"/>
                <a:gridCol w="2211480"/>
                <a:gridCol w="1702440"/>
                <a:gridCol w="1905840"/>
                <a:gridCol w="2251080"/>
              </a:tblGrid>
              <a:tr h="12272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№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з/п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Вид діяльності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Тривалість, 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Енерговитрати,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ккал/год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Сумарні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енерговитрати,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Arial"/>
                        </a:rPr>
                        <a:t>ккал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72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Сон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6060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Ранковий туалет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728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Сніданок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6060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Дорога до роботи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6060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   </a:t>
                      </a:r>
                      <a:r>
                        <a:rPr b="1" lang="ru-RU" sz="2000" spc="-1" strike="noStrike">
                          <a:latin typeface="Arial"/>
                          <a:ea typeface="Times New Roman"/>
                        </a:rPr>
                        <a:t>5...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Інше....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Разом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Arial"/>
                        </a:rPr>
                        <a:t>24 год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latin typeface="Arial"/>
                        </a:rPr>
                        <a:t>-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48000" y="325800"/>
            <a:ext cx="8135280" cy="80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91440" algn="ctr">
              <a:lnSpc>
                <a:spcPct val="100000"/>
              </a:lnSpc>
              <a:spcBef>
                <a:spcPts val="96"/>
              </a:spcBef>
            </a:pPr>
            <a:r>
              <a:rPr b="1" lang="ru-RU" sz="2200" spc="-406" strike="noStrike">
                <a:solidFill>
                  <a:srgbClr val="000000"/>
                </a:solidFill>
                <a:latin typeface="Arial"/>
                <a:ea typeface="DejaVu Sans"/>
              </a:rPr>
              <a:t>Haказ </a:t>
            </a:r>
            <a:r>
              <a:rPr b="1" lang="ru-RU" sz="2200" spc="-401" strike="noStrike">
                <a:solidFill>
                  <a:srgbClr val="000000"/>
                </a:solidFill>
                <a:latin typeface="Arial"/>
                <a:ea typeface="DejaVu Sans"/>
              </a:rPr>
              <a:t>МОЗ </a:t>
            </a:r>
            <a:r>
              <a:rPr b="1" lang="ru-RU" sz="2200" spc="-270" strike="noStrike">
                <a:solidFill>
                  <a:srgbClr val="000000"/>
                </a:solidFill>
                <a:latin typeface="Arial"/>
                <a:ea typeface="DejaVu Sans"/>
              </a:rPr>
              <a:t>України №</a:t>
            </a:r>
            <a:r>
              <a:rPr b="1" lang="ru-RU" sz="2200" spc="-446" strike="noStrike">
                <a:solidFill>
                  <a:srgbClr val="004474"/>
                </a:solidFill>
                <a:latin typeface="Arial"/>
                <a:ea typeface="DejaVu Sans"/>
              </a:rPr>
              <a:t> </a:t>
            </a:r>
            <a:r>
              <a:rPr b="1" lang="ru-RU" sz="2200" spc="-420" strike="noStrike">
                <a:solidFill>
                  <a:srgbClr val="004474"/>
                </a:solidFill>
                <a:latin typeface="Arial"/>
                <a:ea typeface="DejaVu Sans"/>
              </a:rPr>
              <a:t>1073 </a:t>
            </a:r>
            <a:r>
              <a:rPr b="1" lang="ru-RU" sz="2200" spc="-341" strike="noStrike">
                <a:solidFill>
                  <a:srgbClr val="004474"/>
                </a:solidFill>
                <a:latin typeface="Arial"/>
                <a:ea typeface="DejaVu Sans"/>
              </a:rPr>
              <a:t>від</a:t>
            </a:r>
            <a:r>
              <a:rPr b="1" lang="ru-RU" sz="2200" spc="-160" strike="noStrike">
                <a:solidFill>
                  <a:srgbClr val="004474"/>
                </a:solidFill>
                <a:latin typeface="Arial"/>
                <a:ea typeface="DejaVu Sans"/>
              </a:rPr>
              <a:t> </a:t>
            </a:r>
            <a:r>
              <a:rPr b="1" lang="ru-RU" sz="2200" spc="-381" strike="noStrike">
                <a:solidFill>
                  <a:srgbClr val="004474"/>
                </a:solidFill>
                <a:latin typeface="Arial"/>
                <a:ea typeface="DejaVu Sans"/>
              </a:rPr>
              <a:t>03.09.2017</a:t>
            </a:r>
            <a:endParaRPr b="0" lang="ru-RU" sz="2200" spc="-1" strike="noStrike">
              <a:latin typeface="Arial"/>
            </a:endParaRPr>
          </a:p>
          <a:p>
            <a:pPr marL="91440">
              <a:lnSpc>
                <a:spcPct val="100000"/>
              </a:lnSpc>
              <a:spcBef>
                <a:spcPts val="34"/>
              </a:spcBef>
            </a:pPr>
            <a:r>
              <a:rPr b="1" lang="ru-RU" sz="1500" spc="-26" strike="noStrike">
                <a:solidFill>
                  <a:srgbClr val="004474"/>
                </a:solidFill>
                <a:latin typeface="Arial"/>
                <a:ea typeface="DejaVu Sans"/>
              </a:rPr>
              <a:t>“</a:t>
            </a:r>
            <a:r>
              <a:rPr b="1" lang="ru-RU" sz="1500" spc="-26" strike="noStrike">
                <a:solidFill>
                  <a:srgbClr val="004474"/>
                </a:solidFill>
                <a:latin typeface="Arial"/>
                <a:ea typeface="DejaVu Sans"/>
              </a:rPr>
              <a:t>Про затвердження Норм </a:t>
            </a:r>
            <a:r>
              <a:rPr b="1" lang="ru-RU" sz="1500" spc="-32" strike="noStrike">
                <a:solidFill>
                  <a:srgbClr val="004474"/>
                </a:solidFill>
                <a:latin typeface="Arial"/>
                <a:ea typeface="DejaVu Sans"/>
              </a:rPr>
              <a:t>фізіологічних </a:t>
            </a:r>
            <a:r>
              <a:rPr b="1" lang="ru-RU" sz="1500" spc="-26" strike="noStrike">
                <a:solidFill>
                  <a:srgbClr val="004474"/>
                </a:solidFill>
                <a:latin typeface="Arial"/>
                <a:ea typeface="DejaVu Sans"/>
              </a:rPr>
              <a:t>потреб  населения </a:t>
            </a:r>
            <a:r>
              <a:rPr b="1" lang="ru-RU" sz="1500" spc="-32" strike="noStrike">
                <a:solidFill>
                  <a:srgbClr val="004474"/>
                </a:solidFill>
                <a:latin typeface="Arial"/>
                <a:ea typeface="DejaVu Sans"/>
              </a:rPr>
              <a:t>України </a:t>
            </a:r>
            <a:r>
              <a:rPr b="1" lang="ru-RU" sz="1500" spc="-1" strike="noStrike">
                <a:solidFill>
                  <a:srgbClr val="004474"/>
                </a:solidFill>
                <a:latin typeface="Arial"/>
                <a:ea typeface="DejaVu Sans"/>
              </a:rPr>
              <a:t>в </a:t>
            </a:r>
            <a:r>
              <a:rPr b="1" lang="ru-RU" sz="1500" spc="-26" strike="noStrike">
                <a:solidFill>
                  <a:srgbClr val="004474"/>
                </a:solidFill>
                <a:latin typeface="Arial"/>
                <a:ea typeface="DejaVu Sans"/>
              </a:rPr>
              <a:t>основних </a:t>
            </a:r>
            <a:r>
              <a:rPr b="1" lang="ru-RU" sz="1500" spc="-21" strike="noStrike">
                <a:solidFill>
                  <a:srgbClr val="004474"/>
                </a:solidFill>
                <a:latin typeface="Arial"/>
                <a:ea typeface="DejaVu Sans"/>
              </a:rPr>
              <a:t>харчових </a:t>
            </a:r>
            <a:r>
              <a:rPr b="1" lang="ru-RU" sz="1500" spc="-26" strike="noStrike">
                <a:solidFill>
                  <a:srgbClr val="004474"/>
                </a:solidFill>
                <a:latin typeface="Arial"/>
                <a:ea typeface="DejaVu Sans"/>
              </a:rPr>
              <a:t>речовинах </a:t>
            </a:r>
            <a:r>
              <a:rPr b="1" lang="ru-RU" sz="1500" spc="-41" strike="noStrike">
                <a:solidFill>
                  <a:srgbClr val="004474"/>
                </a:solidFill>
                <a:latin typeface="Arial"/>
                <a:ea typeface="DejaVu Sans"/>
              </a:rPr>
              <a:t>i  </a:t>
            </a:r>
            <a:r>
              <a:rPr b="1" lang="ru-RU" sz="1500" spc="-35" strike="noStrike">
                <a:solidFill>
                  <a:srgbClr val="004474"/>
                </a:solidFill>
                <a:latin typeface="Arial"/>
                <a:ea typeface="DejaVu Sans"/>
              </a:rPr>
              <a:t>енергії”</a:t>
            </a:r>
            <a:endParaRPr b="0" lang="ru-RU" sz="1500" spc="-1" strike="noStrike">
              <a:latin typeface="Arial"/>
            </a:endParaRPr>
          </a:p>
        </p:txBody>
      </p:sp>
      <p:pic>
        <p:nvPicPr>
          <p:cNvPr id="81" name="object 2" descr=""/>
          <p:cNvPicPr/>
          <p:nvPr/>
        </p:nvPicPr>
        <p:blipFill>
          <a:blip r:embed="rId1"/>
          <a:srcRect l="0" t="0" r="0" b="15005"/>
          <a:stretch/>
        </p:blipFill>
        <p:spPr>
          <a:xfrm>
            <a:off x="72000" y="1272960"/>
            <a:ext cx="8999280" cy="5278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44000" y="305640"/>
            <a:ext cx="8711280" cy="606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Завдання 5. Визначення відповідності енергетичної цінності добового раціону добовим енерговитратам організму.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Зіставте фактичні добові енерговитрати організму, визначені у попередньому завданні, з надходженням енергії на підставі фактичного раціону харчування та оцініть якість власного харчування. Запишіть фактичний добовий раціон і за калорійністю харчових продуктів (див. табл.) підрахуйте добове надходження енергії. Результати подайте у вигляді табл. 4. Визначте фактичне співвідношення між основними поживними речовинами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– білками, жирами та вуглеводами, яке за енергетичною цінністю повинно бути як 1: 2,7 : 4,6 (ккал) або 15 : 30 : 55% і за масою – 1 : 1,2 :</a:t>
            </a:r>
            <a:r>
              <a:rPr b="1" lang="ru-RU" sz="2000" spc="-2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4,6.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Памятайте, що харчовий раціон будь-якої людини за калорійністю повинен відповідати її енерговитратам. Нормальним варто вважати раціон, калорійність якого перевищує не більше ніж на 5% добові енерговитрати. У дорослої людини, що займається розумовою працею, при малій фізичній активності добові енерговитрати не перевищують 2400-2500 ккал. При фізичній праці енергетичні витрати тим вище, чим більше фізичне навантаження.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728000" y="288000"/>
            <a:ext cx="5608440" cy="31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Таблиця – Хімічний склад та калорійність харчових продуктів</a:t>
            </a:r>
            <a:endParaRPr b="0" lang="ru-RU" sz="1500" spc="-1" strike="noStrike">
              <a:latin typeface="Arial"/>
            </a:endParaRPr>
          </a:p>
        </p:txBody>
      </p:sp>
      <p:graphicFrame>
        <p:nvGraphicFramePr>
          <p:cNvPr id="117" name="Table 2"/>
          <p:cNvGraphicFramePr/>
          <p:nvPr/>
        </p:nvGraphicFramePr>
        <p:xfrm>
          <a:off x="144000" y="752760"/>
          <a:ext cx="8782560" cy="5825160"/>
        </p:xfrm>
        <a:graphic>
          <a:graphicData uri="http://schemas.openxmlformats.org/drawingml/2006/table">
            <a:tbl>
              <a:tblPr/>
              <a:tblGrid>
                <a:gridCol w="2973600"/>
                <a:gridCol w="1297440"/>
                <a:gridCol w="766800"/>
                <a:gridCol w="902880"/>
                <a:gridCol w="1420200"/>
                <a:gridCol w="720"/>
                <a:gridCol w="1420920"/>
              </a:tblGrid>
              <a:tr h="375840">
                <a:tc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Продукти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4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Склад, г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Калорій-ність,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ккал/100 г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</a:tr>
              <a:tr h="939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latin typeface="Times New Roman"/>
                        </a:rPr>
                        <a:t>білки і азотні</a:t>
                      </a:r>
                      <a:br/>
                      <a:r>
                        <a:rPr b="1" lang="ru-RU" sz="1500" spc="-1" strike="noStrike">
                          <a:latin typeface="Times New Roman"/>
                        </a:rPr>
                        <a:t>речовини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latin typeface="Times New Roman"/>
                        </a:rPr>
                        <a:t>жири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latin typeface="Times New Roman"/>
                        </a:rPr>
                        <a:t>вугле-води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latin typeface="Times New Roman"/>
                        </a:rPr>
                        <a:t>мінеральні солі (зола)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Яловичина нежирна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20,5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2,0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–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1,2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80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Яловичина жирна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18,4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21,4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–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1,0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214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Сніжина нежирна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20,1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6,6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–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116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Свинина жирна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14,5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37,3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–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0,7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328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Баранина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16,4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31,1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–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0,9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277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Курятина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19,8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5,1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107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Яйця курячі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12,5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12,1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0,7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140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Печінка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19,4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4,6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1,6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109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Мозок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9,0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9,3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–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117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Сало свиняче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11,0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68,4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–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4,8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647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Ковбаса варена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14,1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15,0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4,0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2,8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208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584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Сосиски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12,8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13,7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–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3,3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latin typeface="Times New Roman"/>
                        </a:rPr>
                        <a:t>170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"/>
          <p:cNvGraphicFramePr/>
          <p:nvPr/>
        </p:nvGraphicFramePr>
        <p:xfrm>
          <a:off x="510480" y="-150480"/>
          <a:ext cx="8375040" cy="6880320"/>
        </p:xfrm>
        <a:graphic>
          <a:graphicData uri="http://schemas.openxmlformats.org/drawingml/2006/table">
            <a:tbl>
              <a:tblPr/>
              <a:tblGrid>
                <a:gridCol w="3042720"/>
                <a:gridCol w="1217880"/>
                <a:gridCol w="765360"/>
                <a:gridCol w="671400"/>
                <a:gridCol w="1270440"/>
                <a:gridCol w="0"/>
                <a:gridCol w="1407240"/>
              </a:tblGrid>
              <a:tr h="317520">
                <a:tc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Продукти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4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Склад, г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Калорій-ність,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ккал/100 г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</a:tr>
              <a:tr h="7689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білки і азотні</a:t>
                      </a:r>
                      <a:br/>
                      <a:r>
                        <a:rPr b="1" lang="ru-RU" sz="1600" spc="-1" strike="noStrike">
                          <a:latin typeface="Times New Roman"/>
                        </a:rPr>
                        <a:t>речовини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жири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вугле-води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мінеральні солі (зола)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4380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Ікра чорна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26,0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16,3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2600" spc="-1" strike="noStrike">
                          <a:latin typeface="Times New Roman"/>
                        </a:rPr>
                        <a:t>–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4,3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250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380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Короп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20,4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1,5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2600" spc="-1" strike="noStrike">
                          <a:latin typeface="Times New Roman"/>
                        </a:rPr>
                        <a:t>–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1,3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52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380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Оселедець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18,4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14,5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2600" spc="-1" strike="noStrike">
                          <a:latin typeface="Times New Roman"/>
                        </a:rPr>
                        <a:t>–</a:t>
                      </a:r>
                      <a:endParaRPr b="0" lang="ru-RU" sz="2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13,9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ts val="1984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</a:pPr>
                      <a:r>
                        <a:rPr b="1" lang="ru-RU" sz="1600" spc="-1" strike="noStrike">
                          <a:latin typeface="Times New Roman"/>
                        </a:rPr>
                        <a:t>129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Молоко коров'яче свіже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3,4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3,7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4,9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65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Молоко коров'яче згущене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10,5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10,1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51,0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2,0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337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Вершки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3,0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22,6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4,3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240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Сметана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4,3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26,2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256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Сир твердий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25,8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31,5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2,4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6,1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360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Сир нежирний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14,6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68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Масло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86,6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787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Крупа манна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9,4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75,9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342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Крупа гречана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12,9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2,8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64,7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2,1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314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Рис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8,1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1,3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75,5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331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Хліб житній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7,8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43,7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187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Хліб пшеничний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6,8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57,8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258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Макарони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10,9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75,5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384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Горох зелений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25,8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3,8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53,0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2,9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284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752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Картопля свіжа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2,1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0,2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19,6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1,0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latin typeface="Times New Roman"/>
                        </a:rPr>
                        <a:t>62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Table 1"/>
          <p:cNvGraphicFramePr/>
          <p:nvPr/>
        </p:nvGraphicFramePr>
        <p:xfrm>
          <a:off x="216000" y="167760"/>
          <a:ext cx="8711280" cy="7945200"/>
        </p:xfrm>
        <a:graphic>
          <a:graphicData uri="http://schemas.openxmlformats.org/drawingml/2006/table">
            <a:tbl>
              <a:tblPr/>
              <a:tblGrid>
                <a:gridCol w="2798640"/>
                <a:gridCol w="1214640"/>
                <a:gridCol w="727920"/>
                <a:gridCol w="849960"/>
                <a:gridCol w="1336680"/>
                <a:gridCol w="319320"/>
                <a:gridCol w="1464480"/>
              </a:tblGrid>
              <a:tr h="373680">
                <a:tc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Продукти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4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Склад, г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2"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Калорій-ність,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ккал/100 г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</a:tr>
              <a:tr h="12193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білки і азотні</a:t>
                      </a:r>
                      <a:br/>
                      <a:r>
                        <a:rPr b="1" lang="ru-RU" sz="2000" spc="-1" strike="noStrike">
                          <a:latin typeface="Times New Roman"/>
                        </a:rPr>
                        <a:t>речовини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жири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вугле-води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мінеральні солі (зола)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Морква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9,1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30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Капуста свіжа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5,0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Огірки свіжі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Салат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Помідори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4,0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Гриби білі свіжі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5,4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5,1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Яблука свіжі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12,1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41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Виноград свіжий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15,2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53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Ізюм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2,5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69,7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242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Абрикоси свіжі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11,0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37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Диня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6,4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Кавун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0,06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4,1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16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Олія соняшникова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99,5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879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Горіхи грецькі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13,8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48,2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10,7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1,4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460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Цукор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99,5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387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Мед натуральний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–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79,9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0,2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315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>
                      <a:noAutofit/>
                    </a:bodyPr>
                    <a:p>
                      <a:pPr marL="51120" algn="just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Шоколад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22,2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22,2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63,4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2,3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latin typeface="Times New Roman"/>
                        </a:rPr>
                        <a:t>427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6000" y="288000"/>
            <a:ext cx="8759880" cy="109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Примітка.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Деякі готові продукти можуть мати склад, що відрізняється від наведеного, але кожний виробник обов'язково вказує їх склад, калорійність та використані харчові добавки.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9211e"/>
                </a:solidFill>
                <a:latin typeface="Times New Roman"/>
                <a:ea typeface="Times New Roman"/>
              </a:rPr>
              <a:t>Таблиця  – Хімічний склад та калорійність добового раціону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21" name="Table 2"/>
          <p:cNvGraphicFramePr/>
          <p:nvPr/>
        </p:nvGraphicFramePr>
        <p:xfrm>
          <a:off x="482040" y="1401120"/>
          <a:ext cx="8417880" cy="2928600"/>
        </p:xfrm>
        <a:graphic>
          <a:graphicData uri="http://schemas.openxmlformats.org/drawingml/2006/table">
            <a:tbl>
              <a:tblPr/>
              <a:tblGrid>
                <a:gridCol w="914760"/>
                <a:gridCol w="1461600"/>
                <a:gridCol w="955080"/>
                <a:gridCol w="812520"/>
                <a:gridCol w="979920"/>
                <a:gridCol w="360"/>
                <a:gridCol w="985680"/>
                <a:gridCol w="935280"/>
                <a:gridCol w="1372680"/>
              </a:tblGrid>
              <a:tr h="366120">
                <a:tc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№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Продукти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row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Маса, г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Калорійність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Склад, г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3661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100 г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усього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білки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жири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вуглеводи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1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4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661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5 і т.д.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gridSpan="2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66120">
                <a:tc gridSpan="2"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latin typeface="Times New Roman"/>
                        </a:rPr>
                        <a:t>Разом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gridSpan="2"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22" name="CustomShape 3"/>
          <p:cNvSpPr/>
          <p:nvPr/>
        </p:nvSpPr>
        <p:spPr>
          <a:xfrm>
            <a:off x="144000" y="5017320"/>
            <a:ext cx="85672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Запропонуйте збалансований раціон якісного харчування відповідно до індивідуальних енерговитрат за зразком таблиці.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Запропонуйте додаткове фізичне навантаження відповідно до індивідуальної калорійності харчового раціону.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rcRect l="21701" t="16235" r="21615" b="15128"/>
          <a:stretch/>
        </p:blipFill>
        <p:spPr>
          <a:xfrm>
            <a:off x="39960" y="216000"/>
            <a:ext cx="8959320" cy="609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88000" y="253800"/>
            <a:ext cx="871128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Баланс білків, вуглеводів і жирів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Білки мають складати до 35% калорій на добу, це приблизно 140 г,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вуглеводи — до 50% всіх калорій, тобто. 200 г,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жири — 15% і відповдно 35 г на добу.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16000" y="90720"/>
            <a:ext cx="8675280" cy="65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5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Times New Roman"/>
              </a:rPr>
              <a:t>Інформаційні ресурси: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c9211e"/>
                </a:solidFill>
                <a:latin typeface="Arial"/>
                <a:ea typeface="Times New Roman"/>
              </a:rPr>
              <a:t>Онлайн калькулятор расчета питания: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1"/>
              </a:rPr>
              <a:t>https://planetcalc.ru/6414/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c9211e"/>
                </a:solidFill>
                <a:latin typeface="Arial"/>
                <a:ea typeface="Times New Roman"/>
              </a:rPr>
              <a:t>+ Калькулятор рациона (калорий, витаминов, минералов)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2"/>
              </a:rPr>
              <a:t>http://frs24.ru/st/kalkulator-raciona-pitaniya/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+ Онлайн-калькулятор для расчета правильного питания.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3"/>
              </a:rPr>
              <a:t>https://www.zdrav.kz/calculators/onlayn-kalkulyator-dlya-rascheta-pravilnogo-pitaniya-kaloriynyy-raschet-zdorovogo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+ Правильный рацион питания.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4"/>
              </a:rPr>
              <a:t>https://www.calc.ru/Pravilniy-Ratsion-Pitaniya.html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++"Рацион - рацион питания онлайн, расчет рациона питания онлайн, калькулятор рациона".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5"/>
              </a:rPr>
              <a:t>http://dolgie-leta.ru/sections/proper_nutrition/food_ration/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++ Методичні вказівки.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6"/>
              </a:rPr>
              <a:t>http://bek.sibadi.org/fulltext/esd96.pdf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Как правильно рассчитать для себя рацион питания?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7"/>
              </a:rPr>
              <a:t>https://myfitelite.ru/kak-pravilno-rasschitat-dlya-sebya-racion-pitaniya.html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Як слідкувати за харчуванням – 3 додатки, які допоможуть з раціоном. URL: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8"/>
              </a:rPr>
              <a:t>https://lviv.com/statti/iak-slidkuvaty-za-kharchuvanniam-3-dodatky-iaki-dopomozhut-z-ratsionom/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Як стати більш продуктивними завдяки календарю харчування. URL: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9"/>
              </a:rPr>
              <a:t>https://happymonday.ua/kalendar-harchuvannya</a:t>
            </a: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.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ru-RU" sz="1500" spc="-1" strike="noStrike">
                <a:solidFill>
                  <a:srgbClr val="0000ff"/>
                </a:solidFill>
                <a:latin typeface="Arial"/>
                <a:ea typeface="Times New Roman"/>
              </a:rPr>
              <a:t>Рассчитайте суточную норму калорий и подберите рацион питания. </a:t>
            </a:r>
            <a:r>
              <a:rPr b="1" lang="ru-RU" sz="1500" spc="-1" strike="noStrike" u="sng">
                <a:solidFill>
                  <a:srgbClr val="0000ff"/>
                </a:solidFill>
                <a:uFillTx/>
                <a:latin typeface="Arial"/>
                <a:ea typeface="Times New Roman"/>
                <a:hlinkClick r:id="rId10"/>
              </a:rPr>
              <a:t>http://naturbyfet.ru/moe-menu/</a:t>
            </a:r>
            <a:endParaRPr b="0" lang="ru-RU" sz="15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ject 2" descr=""/>
          <p:cNvPicPr/>
          <p:nvPr/>
        </p:nvPicPr>
        <p:blipFill>
          <a:blip r:embed="rId1"/>
          <a:srcRect l="4804" t="1276" r="3074" b="62321"/>
          <a:stretch/>
        </p:blipFill>
        <p:spPr>
          <a:xfrm>
            <a:off x="216000" y="288000"/>
            <a:ext cx="8715600" cy="431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2" descr=""/>
          <p:cNvPicPr/>
          <p:nvPr/>
        </p:nvPicPr>
        <p:blipFill>
          <a:blip r:embed="rId1"/>
          <a:srcRect l="0" t="49809" r="0" b="0"/>
          <a:stretch/>
        </p:blipFill>
        <p:spPr>
          <a:xfrm>
            <a:off x="43920" y="360000"/>
            <a:ext cx="8955360" cy="575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ject 2" descr=""/>
          <p:cNvPicPr/>
          <p:nvPr/>
        </p:nvPicPr>
        <p:blipFill>
          <a:blip r:embed="rId1"/>
          <a:srcRect l="13373" t="4338" r="10295" b="54452"/>
          <a:stretch/>
        </p:blipFill>
        <p:spPr>
          <a:xfrm>
            <a:off x="432000" y="504000"/>
            <a:ext cx="8207280" cy="568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2" descr=""/>
          <p:cNvPicPr/>
          <p:nvPr/>
        </p:nvPicPr>
        <p:blipFill>
          <a:blip r:embed="rId1"/>
          <a:srcRect l="13892" t="62852" r="14189" b="10614"/>
          <a:stretch/>
        </p:blipFill>
        <p:spPr>
          <a:xfrm>
            <a:off x="348480" y="909720"/>
            <a:ext cx="8506800" cy="405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ject 2" descr=""/>
          <p:cNvPicPr/>
          <p:nvPr/>
        </p:nvPicPr>
        <p:blipFill>
          <a:blip r:embed="rId1"/>
          <a:srcRect l="1624" t="1021" r="10571" b="59736"/>
          <a:stretch/>
        </p:blipFill>
        <p:spPr>
          <a:xfrm>
            <a:off x="38160" y="576000"/>
            <a:ext cx="9003600" cy="475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ject 2" descr=""/>
          <p:cNvPicPr/>
          <p:nvPr/>
        </p:nvPicPr>
        <p:blipFill>
          <a:blip r:embed="rId1"/>
          <a:srcRect l="2583" t="55115" r="3715" b="9007"/>
          <a:stretch/>
        </p:blipFill>
        <p:spPr>
          <a:xfrm>
            <a:off x="3600" y="720000"/>
            <a:ext cx="8995680" cy="460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Application>LibreOffice/6.2.2.2$Windows_X86_64 LibreOffice_project/2b840030fec2aae0fd2658d8d4f9548af4e3518d</Application>
  <Words>3880</Words>
  <Paragraphs>276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2020-10-25T20:49:32Z</dcterms:created>
  <dc:creator>hp</dc:creator>
  <dc:description/>
  <dc:language>ru-RU</dc:language>
  <cp:lastModifiedBy/>
  <dcterms:modified xsi:type="dcterms:W3CDTF">2020-12-01T06:08:30Z</dcterms:modified>
  <cp:revision>244</cp:revision>
  <dc:subject/>
  <dc:title>Великий практикум з імунології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51</vt:i4>
  </property>
</Properties>
</file>