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73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87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E91EE-7ABF-4692-BF1D-5D245EAD2DBD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9485E-23F4-4AD6-BE35-F13D1703F3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8417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E91EE-7ABF-4692-BF1D-5D245EAD2DBD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9485E-23F4-4AD6-BE35-F13D1703F3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7230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E91EE-7ABF-4692-BF1D-5D245EAD2DBD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9485E-23F4-4AD6-BE35-F13D1703F38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36177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E91EE-7ABF-4692-BF1D-5D245EAD2DBD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9485E-23F4-4AD6-BE35-F13D1703F3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19458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E91EE-7ABF-4692-BF1D-5D245EAD2DBD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9485E-23F4-4AD6-BE35-F13D1703F38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794592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E91EE-7ABF-4692-BF1D-5D245EAD2DBD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9485E-23F4-4AD6-BE35-F13D1703F3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06263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E91EE-7ABF-4692-BF1D-5D245EAD2DBD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9485E-23F4-4AD6-BE35-F13D1703F3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81883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E91EE-7ABF-4692-BF1D-5D245EAD2DBD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9485E-23F4-4AD6-BE35-F13D1703F3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1249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E91EE-7ABF-4692-BF1D-5D245EAD2DBD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9485E-23F4-4AD6-BE35-F13D1703F3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8379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E91EE-7ABF-4692-BF1D-5D245EAD2DBD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9485E-23F4-4AD6-BE35-F13D1703F3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3464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E91EE-7ABF-4692-BF1D-5D245EAD2DBD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9485E-23F4-4AD6-BE35-F13D1703F3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3379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E91EE-7ABF-4692-BF1D-5D245EAD2DBD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9485E-23F4-4AD6-BE35-F13D1703F3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5962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E91EE-7ABF-4692-BF1D-5D245EAD2DBD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9485E-23F4-4AD6-BE35-F13D1703F3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5372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E91EE-7ABF-4692-BF1D-5D245EAD2DBD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9485E-23F4-4AD6-BE35-F13D1703F3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6138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E91EE-7ABF-4692-BF1D-5D245EAD2DBD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9485E-23F4-4AD6-BE35-F13D1703F3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9042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E91EE-7ABF-4692-BF1D-5D245EAD2DBD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9485E-23F4-4AD6-BE35-F13D1703F3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2779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0E91EE-7ABF-4692-BF1D-5D245EAD2DBD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B599485E-23F4-4AD6-BE35-F13D1703F3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5636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1380A92-C54D-4D82-B723-7418F18913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indent="457200" algn="ctr"/>
            <a:r>
              <a:rPr lang="uk-UA" sz="2400" b="1" cap="all" dirty="0">
                <a:solidFill>
                  <a:schemeClr val="tx1"/>
                </a:solidFill>
              </a:rPr>
              <a:t>будівельні розчини </a:t>
            </a:r>
            <a:endParaRPr lang="en-US" sz="2400" b="1" cap="all" dirty="0">
              <a:solidFill>
                <a:schemeClr val="tx1"/>
              </a:solidFill>
            </a:endParaRPr>
          </a:p>
          <a:p>
            <a:pPr indent="457200" algn="just"/>
            <a:r>
              <a:rPr lang="en-US" u="sng" dirty="0">
                <a:solidFill>
                  <a:schemeClr val="tx1"/>
                </a:solidFill>
              </a:rPr>
              <a:t>8</a:t>
            </a:r>
            <a:r>
              <a:rPr lang="uk-UA" u="sng" dirty="0">
                <a:solidFill>
                  <a:schemeClr val="tx1"/>
                </a:solidFill>
              </a:rPr>
              <a:t>.1 Будівельні та спеціальні будівельні розчини це - </a:t>
            </a:r>
            <a:endParaRPr lang="ru-RU" dirty="0">
              <a:solidFill>
                <a:schemeClr val="tx1"/>
              </a:solidFill>
            </a:endParaRPr>
          </a:p>
          <a:p>
            <a:pPr indent="457200" algn="just"/>
            <a:r>
              <a:rPr lang="uk-UA" dirty="0">
                <a:solidFill>
                  <a:schemeClr val="tx1"/>
                </a:solidFill>
              </a:rPr>
              <a:t>	Це штучні </a:t>
            </a:r>
            <a:r>
              <a:rPr lang="uk-UA" dirty="0" err="1">
                <a:solidFill>
                  <a:schemeClr val="tx1"/>
                </a:solidFill>
              </a:rPr>
              <a:t>кам’яноподібні</a:t>
            </a:r>
            <a:r>
              <a:rPr lang="uk-UA" dirty="0">
                <a:solidFill>
                  <a:schemeClr val="tx1"/>
                </a:solidFill>
              </a:rPr>
              <a:t> матеріали, утворені в результаті твердіння раціонально підібраної суміші в‘яжучої речовини, мілкого заповнювача (природного або штучного піску), води та, в деяких випадках, добавок.</a:t>
            </a:r>
            <a:endParaRPr lang="ru-RU" dirty="0">
              <a:solidFill>
                <a:schemeClr val="tx1"/>
              </a:solidFill>
            </a:endParaRPr>
          </a:p>
          <a:p>
            <a:pPr indent="457200" algn="just"/>
            <a:r>
              <a:rPr lang="uk-UA" dirty="0">
                <a:solidFill>
                  <a:schemeClr val="tx1"/>
                </a:solidFill>
              </a:rPr>
              <a:t> </a:t>
            </a:r>
            <a:endParaRPr lang="ru-RU" dirty="0">
              <a:solidFill>
                <a:schemeClr val="tx1"/>
              </a:solidFill>
            </a:endParaRPr>
          </a:p>
          <a:p>
            <a:pPr marL="0" lvl="1" indent="457200" algn="just"/>
            <a:r>
              <a:rPr lang="uk-UA" sz="1800" u="sng" dirty="0">
                <a:solidFill>
                  <a:schemeClr val="tx1"/>
                </a:solidFill>
              </a:rPr>
              <a:t>8.2 Що спільного між будівельними розчинами та бетонами?</a:t>
            </a:r>
            <a:endParaRPr lang="ru-RU" sz="1800" dirty="0">
              <a:solidFill>
                <a:schemeClr val="tx1"/>
              </a:solidFill>
            </a:endParaRPr>
          </a:p>
          <a:p>
            <a:pPr indent="457200" algn="just"/>
            <a:r>
              <a:rPr lang="uk-UA" dirty="0">
                <a:solidFill>
                  <a:schemeClr val="tx1"/>
                </a:solidFill>
              </a:rPr>
              <a:t>Спільними  ознаками являються:</a:t>
            </a:r>
            <a:endParaRPr lang="ru-RU" dirty="0">
              <a:solidFill>
                <a:schemeClr val="tx1"/>
              </a:solidFill>
            </a:endParaRPr>
          </a:p>
          <a:p>
            <a:pPr lvl="0" indent="457200" algn="just"/>
            <a:r>
              <a:rPr lang="uk-UA" dirty="0">
                <a:solidFill>
                  <a:schemeClr val="tx1"/>
                </a:solidFill>
              </a:rPr>
              <a:t>розчини – це «</a:t>
            </a:r>
            <a:r>
              <a:rPr lang="uk-UA" dirty="0" err="1">
                <a:solidFill>
                  <a:schemeClr val="tx1"/>
                </a:solidFill>
              </a:rPr>
              <a:t>мікробетони</a:t>
            </a:r>
            <a:r>
              <a:rPr lang="uk-UA" dirty="0">
                <a:solidFill>
                  <a:schemeClr val="tx1"/>
                </a:solidFill>
              </a:rPr>
              <a:t>» без крупних заповнювачів;</a:t>
            </a:r>
            <a:endParaRPr lang="ru-RU" dirty="0">
              <a:solidFill>
                <a:schemeClr val="tx1"/>
              </a:solidFill>
            </a:endParaRPr>
          </a:p>
          <a:p>
            <a:pPr lvl="0" indent="457200" algn="just"/>
            <a:r>
              <a:rPr lang="uk-UA" dirty="0">
                <a:solidFill>
                  <a:schemeClr val="tx1"/>
                </a:solidFill>
              </a:rPr>
              <a:t>загальні компоненти за винятком крупних заповнювачів;</a:t>
            </a:r>
            <a:endParaRPr lang="ru-RU" dirty="0">
              <a:solidFill>
                <a:schemeClr val="tx1"/>
              </a:solidFill>
            </a:endParaRPr>
          </a:p>
          <a:p>
            <a:pPr lvl="0" indent="457200" algn="just"/>
            <a:r>
              <a:rPr lang="uk-UA" dirty="0">
                <a:solidFill>
                  <a:schemeClr val="tx1"/>
                </a:solidFill>
              </a:rPr>
              <a:t>загальні функції, які виконують складові компоненти;</a:t>
            </a:r>
            <a:endParaRPr lang="ru-RU" dirty="0">
              <a:solidFill>
                <a:schemeClr val="tx1"/>
              </a:solidFill>
            </a:endParaRPr>
          </a:p>
          <a:p>
            <a:pPr lvl="0" indent="457200" algn="just"/>
            <a:r>
              <a:rPr lang="uk-UA" dirty="0">
                <a:solidFill>
                  <a:schemeClr val="tx1"/>
                </a:solidFill>
              </a:rPr>
              <a:t>загальні принципи утворення структури та </a:t>
            </a:r>
            <a:r>
              <a:rPr lang="uk-UA" dirty="0" err="1">
                <a:solidFill>
                  <a:schemeClr val="tx1"/>
                </a:solidFill>
              </a:rPr>
              <a:t>фактори,які</a:t>
            </a:r>
            <a:r>
              <a:rPr lang="uk-UA" dirty="0">
                <a:solidFill>
                  <a:schemeClr val="tx1"/>
                </a:solidFill>
              </a:rPr>
              <a:t> впливають на властивості.</a:t>
            </a:r>
            <a:endParaRPr lang="ru-RU" dirty="0">
              <a:solidFill>
                <a:schemeClr val="tx1"/>
              </a:solidFill>
            </a:endParaRPr>
          </a:p>
          <a:p>
            <a:pPr indent="457200" algn="just"/>
            <a:r>
              <a:rPr lang="uk-UA" dirty="0">
                <a:solidFill>
                  <a:schemeClr val="tx1"/>
                </a:solidFill>
              </a:rPr>
              <a:t> </a:t>
            </a:r>
            <a:endParaRPr lang="ru-RU" dirty="0">
              <a:solidFill>
                <a:schemeClr val="tx1"/>
              </a:solidFill>
            </a:endParaRPr>
          </a:p>
          <a:p>
            <a:pPr marL="0" lvl="1" indent="457200" algn="just"/>
            <a:r>
              <a:rPr lang="uk-UA" sz="1800" u="sng" dirty="0">
                <a:solidFill>
                  <a:schemeClr val="tx1"/>
                </a:solidFill>
              </a:rPr>
              <a:t>8.3 Різниця, між розчинами та бетонами - </a:t>
            </a:r>
            <a:endParaRPr lang="ru-RU" sz="1800" dirty="0">
              <a:solidFill>
                <a:schemeClr val="tx1"/>
              </a:solidFill>
            </a:endParaRPr>
          </a:p>
          <a:p>
            <a:pPr indent="457200" algn="just"/>
            <a:r>
              <a:rPr lang="uk-UA" dirty="0">
                <a:solidFill>
                  <a:schemeClr val="tx1"/>
                </a:solidFill>
              </a:rPr>
              <a:t>	В розчинах відсутній крупний заповнювач, так як розчини призначені для улаштування тонких конструктивних елементів до 12 … 20мм (у вигляді швів, </a:t>
            </a:r>
            <a:r>
              <a:rPr lang="uk-UA" dirty="0" err="1">
                <a:solidFill>
                  <a:schemeClr val="tx1"/>
                </a:solidFill>
              </a:rPr>
              <a:t>штукатурок</a:t>
            </a:r>
            <a:r>
              <a:rPr lang="uk-UA" dirty="0">
                <a:solidFill>
                  <a:schemeClr val="tx1"/>
                </a:solidFill>
              </a:rPr>
              <a:t>, обмазок та інші).</a:t>
            </a:r>
            <a:endParaRPr lang="ru-RU" dirty="0">
              <a:solidFill>
                <a:schemeClr val="tx1"/>
              </a:solidFill>
            </a:endParaRPr>
          </a:p>
          <a:p>
            <a:pPr indent="457200" algn="just"/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36369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1380A92-C54D-4D82-B723-7418F18913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pPr indent="457200" algn="just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38373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1380A92-C54D-4D82-B723-7418F18913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pPr indent="457200" algn="just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90225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1380A92-C54D-4D82-B723-7418F18913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pPr indent="457200" algn="just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70208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1380A92-C54D-4D82-B723-7418F18913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pPr indent="457200" algn="just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46693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1380A92-C54D-4D82-B723-7418F18913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pPr indent="457200" algn="just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69402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1380A92-C54D-4D82-B723-7418F18913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pPr indent="457200" algn="just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9909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1380A92-C54D-4D82-B723-7418F18913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pPr indent="457200" algn="just"/>
            <a:r>
              <a:rPr lang="uk-UA" u="sng" dirty="0">
                <a:solidFill>
                  <a:schemeClr val="tx1"/>
                </a:solidFill>
              </a:rPr>
              <a:t>8.4 Види будівельних та спеціальних будівельних розчинів</a:t>
            </a:r>
            <a:endParaRPr lang="ru-RU" dirty="0">
              <a:solidFill>
                <a:schemeClr val="tx1"/>
              </a:solidFill>
            </a:endParaRPr>
          </a:p>
          <a:p>
            <a:pPr indent="457200" algn="just"/>
            <a:r>
              <a:rPr lang="uk-UA" dirty="0">
                <a:solidFill>
                  <a:schemeClr val="tx1"/>
                </a:solidFill>
              </a:rPr>
              <a:t>	Усі розчини поділяють по таким критеріям:</a:t>
            </a:r>
            <a:endParaRPr lang="ru-RU" dirty="0">
              <a:solidFill>
                <a:schemeClr val="tx1"/>
              </a:solidFill>
            </a:endParaRPr>
          </a:p>
          <a:p>
            <a:pPr lvl="0" indent="457200" algn="just"/>
            <a:r>
              <a:rPr lang="uk-UA" dirty="0">
                <a:solidFill>
                  <a:schemeClr val="tx1"/>
                </a:solidFill>
              </a:rPr>
              <a:t>по виду в‘яжучої речовини (цементні; </a:t>
            </a:r>
            <a:r>
              <a:rPr lang="uk-UA" dirty="0" err="1">
                <a:solidFill>
                  <a:schemeClr val="tx1"/>
                </a:solidFill>
              </a:rPr>
              <a:t>шлакопортлендцементні</a:t>
            </a:r>
            <a:r>
              <a:rPr lang="uk-UA" dirty="0">
                <a:solidFill>
                  <a:schemeClr val="tx1"/>
                </a:solidFill>
              </a:rPr>
              <a:t> або інших видів спеціальних цементів; вапняні; гіпсові, на змішаних в’яжучих, на рідкому склі; магнезіальні);</a:t>
            </a:r>
            <a:endParaRPr lang="ru-RU" dirty="0">
              <a:solidFill>
                <a:schemeClr val="tx1"/>
              </a:solidFill>
            </a:endParaRPr>
          </a:p>
          <a:p>
            <a:pPr lvl="0" indent="457200" algn="just"/>
            <a:r>
              <a:rPr lang="uk-UA" dirty="0">
                <a:solidFill>
                  <a:schemeClr val="tx1"/>
                </a:solidFill>
              </a:rPr>
              <a:t>по призначенню на будівельні (</a:t>
            </a:r>
            <a:r>
              <a:rPr lang="uk-UA" dirty="0" err="1">
                <a:solidFill>
                  <a:schemeClr val="tx1"/>
                </a:solidFill>
              </a:rPr>
              <a:t>мурувальні</a:t>
            </a:r>
            <a:r>
              <a:rPr lang="uk-UA" dirty="0">
                <a:solidFill>
                  <a:schemeClr val="tx1"/>
                </a:solidFill>
              </a:rPr>
              <a:t>, штукатурні) та спеціальні будівельні (оздоблювальні, монтажні, гідроізоляційні, теплоізоляційні та акустичні, жаростійкі, </a:t>
            </a:r>
            <a:r>
              <a:rPr lang="uk-UA" dirty="0" err="1">
                <a:solidFill>
                  <a:schemeClr val="tx1"/>
                </a:solidFill>
              </a:rPr>
              <a:t>вогнеспривні</a:t>
            </a:r>
            <a:r>
              <a:rPr lang="uk-UA" dirty="0">
                <a:solidFill>
                  <a:schemeClr val="tx1"/>
                </a:solidFill>
              </a:rPr>
              <a:t>, кислотостійкі, тампонажні, </a:t>
            </a:r>
            <a:r>
              <a:rPr lang="uk-UA" dirty="0" err="1">
                <a:solidFill>
                  <a:schemeClr val="tx1"/>
                </a:solidFill>
              </a:rPr>
              <a:t>рентгенозахисні</a:t>
            </a:r>
            <a:r>
              <a:rPr lang="uk-UA" dirty="0">
                <a:solidFill>
                  <a:schemeClr val="tx1"/>
                </a:solidFill>
              </a:rPr>
              <a:t>).</a:t>
            </a:r>
            <a:endParaRPr lang="ru-RU" dirty="0">
              <a:solidFill>
                <a:schemeClr val="tx1"/>
              </a:solidFill>
            </a:endParaRPr>
          </a:p>
          <a:p>
            <a:pPr indent="457200" algn="just"/>
            <a:r>
              <a:rPr lang="uk-UA" dirty="0">
                <a:solidFill>
                  <a:schemeClr val="tx1"/>
                </a:solidFill>
              </a:rPr>
              <a:t> </a:t>
            </a:r>
            <a:endParaRPr lang="ru-RU" dirty="0">
              <a:solidFill>
                <a:schemeClr val="tx1"/>
              </a:solidFill>
            </a:endParaRPr>
          </a:p>
          <a:p>
            <a:pPr indent="457200" algn="just"/>
            <a:r>
              <a:rPr lang="uk-UA" dirty="0">
                <a:solidFill>
                  <a:schemeClr val="tx1"/>
                </a:solidFill>
              </a:rPr>
              <a:t>	</a:t>
            </a:r>
            <a:r>
              <a:rPr lang="uk-UA" u="sng" dirty="0">
                <a:solidFill>
                  <a:schemeClr val="tx1"/>
                </a:solidFill>
              </a:rPr>
              <a:t>8.5 Показники оцінки розчинів та суміші будівельних розчинів</a:t>
            </a:r>
            <a:endParaRPr lang="ru-RU" dirty="0">
              <a:solidFill>
                <a:schemeClr val="tx1"/>
              </a:solidFill>
            </a:endParaRPr>
          </a:p>
          <a:p>
            <a:pPr indent="457200" algn="just"/>
            <a:r>
              <a:rPr lang="uk-UA" dirty="0">
                <a:solidFill>
                  <a:schemeClr val="tx1"/>
                </a:solidFill>
              </a:rPr>
              <a:t>	Оцінюють величиною рухомості, яку визначають за допомогою спеціального приладу (рис. 10.1.) по глибині занурення стандартного конуса в розчин.</a:t>
            </a:r>
            <a:endParaRPr lang="ru-RU" dirty="0">
              <a:solidFill>
                <a:schemeClr val="tx1"/>
              </a:solidFill>
            </a:endParaRPr>
          </a:p>
          <a:p>
            <a:pPr indent="457200" algn="just"/>
            <a:r>
              <a:rPr lang="uk-UA" dirty="0">
                <a:solidFill>
                  <a:schemeClr val="tx1"/>
                </a:solidFill>
              </a:rPr>
              <a:t>За величиною рухомості розчинні суміші поділяють на чотири марки:</a:t>
            </a:r>
            <a:endParaRPr lang="ru-RU" dirty="0">
              <a:solidFill>
                <a:schemeClr val="tx1"/>
              </a:solidFill>
            </a:endParaRPr>
          </a:p>
          <a:p>
            <a:pPr lvl="0" indent="457200" algn="just"/>
            <a:r>
              <a:rPr lang="uk-UA" dirty="0">
                <a:solidFill>
                  <a:schemeClr val="tx1"/>
                </a:solidFill>
              </a:rPr>
              <a:t>П4 з глибиною занурення конуса до 4см;</a:t>
            </a:r>
            <a:endParaRPr lang="ru-RU" dirty="0">
              <a:solidFill>
                <a:schemeClr val="tx1"/>
              </a:solidFill>
            </a:endParaRPr>
          </a:p>
          <a:p>
            <a:pPr lvl="0" indent="457200" algn="just"/>
            <a:r>
              <a:rPr lang="uk-UA" dirty="0">
                <a:solidFill>
                  <a:schemeClr val="tx1"/>
                </a:solidFill>
              </a:rPr>
              <a:t>П8 глибиною занурення конуса до 4 … 8см (для облицювальних робіт, кладки та розшивки стін з панелей);</a:t>
            </a:r>
            <a:endParaRPr lang="ru-RU" dirty="0">
              <a:solidFill>
                <a:schemeClr val="tx1"/>
              </a:solidFill>
            </a:endParaRPr>
          </a:p>
          <a:p>
            <a:pPr lvl="0" indent="457200" algn="just"/>
            <a:r>
              <a:rPr lang="uk-UA" dirty="0">
                <a:solidFill>
                  <a:schemeClr val="tx1"/>
                </a:solidFill>
              </a:rPr>
              <a:t>П12 глибиною занурення конуса до 8 … 12см (для </a:t>
            </a:r>
            <a:r>
              <a:rPr lang="uk-UA" dirty="0" err="1">
                <a:solidFill>
                  <a:schemeClr val="tx1"/>
                </a:solidFill>
              </a:rPr>
              <a:t>мурувальних</a:t>
            </a:r>
            <a:r>
              <a:rPr lang="uk-UA" dirty="0">
                <a:solidFill>
                  <a:schemeClr val="tx1"/>
                </a:solidFill>
              </a:rPr>
              <a:t>, штукатурних, облицювальних робіт);</a:t>
            </a:r>
            <a:endParaRPr lang="ru-RU" dirty="0">
              <a:solidFill>
                <a:schemeClr val="tx1"/>
              </a:solidFill>
            </a:endParaRPr>
          </a:p>
          <a:p>
            <a:pPr lvl="0" indent="457200" algn="just"/>
            <a:r>
              <a:rPr lang="uk-UA" dirty="0">
                <a:solidFill>
                  <a:schemeClr val="tx1"/>
                </a:solidFill>
              </a:rPr>
              <a:t>П16 глибиною занурення конуса 12 … 16см.</a:t>
            </a:r>
            <a:endParaRPr lang="ru-RU" dirty="0">
              <a:solidFill>
                <a:schemeClr val="tx1"/>
              </a:solidFill>
            </a:endParaRPr>
          </a:p>
          <a:p>
            <a:pPr indent="457200" algn="just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3709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1380A92-C54D-4D82-B723-7418F18913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pPr indent="457200" algn="just"/>
            <a:r>
              <a:rPr lang="uk-UA" u="sng" dirty="0">
                <a:solidFill>
                  <a:schemeClr val="tx1"/>
                </a:solidFill>
              </a:rPr>
              <a:t>8.6  Особливості </a:t>
            </a:r>
            <a:r>
              <a:rPr lang="uk-UA" u="sng" dirty="0" err="1">
                <a:solidFill>
                  <a:schemeClr val="tx1"/>
                </a:solidFill>
              </a:rPr>
              <a:t>мурувальних</a:t>
            </a:r>
            <a:r>
              <a:rPr lang="uk-UA" u="sng" dirty="0">
                <a:solidFill>
                  <a:schemeClr val="tx1"/>
                </a:solidFill>
              </a:rPr>
              <a:t> розчинів</a:t>
            </a:r>
            <a:endParaRPr lang="ru-RU" dirty="0">
              <a:solidFill>
                <a:schemeClr val="tx1"/>
              </a:solidFill>
            </a:endParaRPr>
          </a:p>
          <a:p>
            <a:pPr indent="457200" algn="just"/>
            <a:r>
              <a:rPr lang="uk-UA" dirty="0">
                <a:solidFill>
                  <a:schemeClr val="tx1"/>
                </a:solidFill>
              </a:rPr>
              <a:t>По–перше, такі розчини призначені для мурування стін з цегли та каменю. По–друге, вони можуть бути на основі вапна, на змішаній цементна – вапняній основі, на основі портландцементу, шлакопортландцементу, іншого виду портландцементу. По–третьому, в особливостях умов використання. Так, вапняні розчини використовують при незначній висоті стін та відносно сухих умовах. Цементні (портландцементі) використовують для надземних частин будов значної висоти. В змішаних цементно – </a:t>
            </a:r>
            <a:r>
              <a:rPr lang="uk-UA" dirty="0" err="1">
                <a:solidFill>
                  <a:schemeClr val="tx1"/>
                </a:solidFill>
              </a:rPr>
              <a:t>пісчаних</a:t>
            </a:r>
            <a:r>
              <a:rPr lang="uk-UA" dirty="0">
                <a:solidFill>
                  <a:schemeClr val="tx1"/>
                </a:solidFill>
              </a:rPr>
              <a:t> розчинах вапно покращує пластичність та являється постачальником вологи для гідратації і підвищення міцності. Іноді замість вапна практикують добавки глини. Шлакопортландцементі розчини використовують для умов, пов‘язаних з систематичною дією м‘яких водних розчинів (підземні частини споруд, виробництва з проливами води). В четвертих, в залежності від умов використання, склад розчинів змінюється в широких межах: 1: (3 … 8) : (0 … 0,5). В п‘ятих, міцність </a:t>
            </a:r>
            <a:r>
              <a:rPr lang="uk-UA" dirty="0" err="1">
                <a:solidFill>
                  <a:schemeClr val="tx1"/>
                </a:solidFill>
              </a:rPr>
              <a:t>мурувальних</a:t>
            </a:r>
            <a:r>
              <a:rPr lang="uk-UA" dirty="0">
                <a:solidFill>
                  <a:schemeClr val="tx1"/>
                </a:solidFill>
              </a:rPr>
              <a:t> розчинів визначають згідно залежності            </a:t>
            </a:r>
            <a:r>
              <a:rPr lang="en-US" dirty="0" err="1">
                <a:solidFill>
                  <a:schemeClr val="tx1"/>
                </a:solidFill>
              </a:rPr>
              <a:t>R</a:t>
            </a:r>
            <a:r>
              <a:rPr lang="en-US" baseline="-25000" dirty="0" err="1">
                <a:solidFill>
                  <a:schemeClr val="tx1"/>
                </a:solidFill>
              </a:rPr>
              <a:t>p</a:t>
            </a:r>
            <a:r>
              <a:rPr lang="uk-UA" dirty="0">
                <a:solidFill>
                  <a:schemeClr val="tx1"/>
                </a:solidFill>
              </a:rPr>
              <a:t> =0.25 </a:t>
            </a:r>
            <a:r>
              <a:rPr lang="en-US" dirty="0">
                <a:solidFill>
                  <a:schemeClr val="tx1"/>
                </a:solidFill>
              </a:rPr>
              <a:t>R</a:t>
            </a:r>
            <a:r>
              <a:rPr lang="uk-UA" baseline="-25000" dirty="0">
                <a:solidFill>
                  <a:schemeClr val="tx1"/>
                </a:solidFill>
              </a:rPr>
              <a:t>ц</a:t>
            </a:r>
            <a:r>
              <a:rPr lang="uk-UA" dirty="0">
                <a:solidFill>
                  <a:schemeClr val="tx1"/>
                </a:solidFill>
              </a:rPr>
              <a:t> (Ц/В – 0,4), де </a:t>
            </a:r>
            <a:r>
              <a:rPr lang="en-US" dirty="0">
                <a:solidFill>
                  <a:schemeClr val="tx1"/>
                </a:solidFill>
              </a:rPr>
              <a:t>R</a:t>
            </a:r>
            <a:r>
              <a:rPr lang="uk-UA" baseline="-25000" dirty="0">
                <a:solidFill>
                  <a:schemeClr val="tx1"/>
                </a:solidFill>
              </a:rPr>
              <a:t>ц </a:t>
            </a:r>
            <a:r>
              <a:rPr lang="uk-UA" dirty="0">
                <a:solidFill>
                  <a:schemeClr val="tx1"/>
                </a:solidFill>
              </a:rPr>
              <a:t> - активність в‘яжучої речовини; Ц – витрати цементу, т/м</a:t>
            </a:r>
            <a:r>
              <a:rPr lang="uk-UA" baseline="30000" dirty="0">
                <a:solidFill>
                  <a:schemeClr val="tx1"/>
                </a:solidFill>
              </a:rPr>
              <a:t>3</a:t>
            </a:r>
            <a:r>
              <a:rPr lang="uk-UA" dirty="0">
                <a:solidFill>
                  <a:schemeClr val="tx1"/>
                </a:solidFill>
              </a:rPr>
              <a:t>; В – витрати води, м</a:t>
            </a:r>
            <a:r>
              <a:rPr lang="uk-UA" baseline="30000" dirty="0">
                <a:solidFill>
                  <a:schemeClr val="tx1"/>
                </a:solidFill>
              </a:rPr>
              <a:t>3</a:t>
            </a:r>
            <a:r>
              <a:rPr lang="uk-UA" dirty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  <a:p>
            <a:pPr indent="457200" algn="just"/>
            <a:r>
              <a:rPr lang="uk-UA" dirty="0">
                <a:solidFill>
                  <a:schemeClr val="tx1"/>
                </a:solidFill>
              </a:rPr>
              <a:t> </a:t>
            </a:r>
            <a:endParaRPr lang="ru-RU" dirty="0">
              <a:solidFill>
                <a:schemeClr val="tx1"/>
              </a:solidFill>
            </a:endParaRPr>
          </a:p>
          <a:p>
            <a:pPr indent="457200" algn="just"/>
            <a:r>
              <a:rPr lang="uk-UA" dirty="0">
                <a:solidFill>
                  <a:schemeClr val="tx1"/>
                </a:solidFill>
              </a:rPr>
              <a:t>	</a:t>
            </a:r>
            <a:r>
              <a:rPr lang="uk-UA" u="sng" dirty="0">
                <a:solidFill>
                  <a:schemeClr val="tx1"/>
                </a:solidFill>
              </a:rPr>
              <a:t>8.7  Що являють собою штукатурні розчини?</a:t>
            </a:r>
            <a:endParaRPr lang="ru-RU" dirty="0">
              <a:solidFill>
                <a:schemeClr val="tx1"/>
              </a:solidFill>
            </a:endParaRPr>
          </a:p>
          <a:p>
            <a:pPr indent="457200" algn="just"/>
            <a:r>
              <a:rPr lang="uk-UA" dirty="0">
                <a:solidFill>
                  <a:schemeClr val="tx1"/>
                </a:solidFill>
              </a:rPr>
              <a:t>Їх поділяють на вапняні та використовують в середині приміщень, де відсутнє постійне зволоження. </a:t>
            </a:r>
            <a:r>
              <a:rPr lang="uk-UA" dirty="0" err="1">
                <a:solidFill>
                  <a:schemeClr val="tx1"/>
                </a:solidFill>
              </a:rPr>
              <a:t>Цементнопісчані</a:t>
            </a:r>
            <a:r>
              <a:rPr lang="uk-UA" dirty="0">
                <a:solidFill>
                  <a:schemeClr val="tx1"/>
                </a:solidFill>
              </a:rPr>
              <a:t> – зовні та в середині приміщень в умовах систематичного зволоження. Гіпсові – в середині приміщень для тих ділянок, де потрібне швидке твердіння (відкоси дверей та вікон).</a:t>
            </a:r>
            <a:endParaRPr lang="ru-RU" dirty="0">
              <a:solidFill>
                <a:schemeClr val="tx1"/>
              </a:solidFill>
            </a:endParaRPr>
          </a:p>
          <a:p>
            <a:pPr indent="457200" algn="just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665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1380A92-C54D-4D82-B723-7418F18913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 lnSpcReduction="10000"/>
          </a:bodyPr>
          <a:lstStyle/>
          <a:p>
            <a:pPr indent="457200" algn="just"/>
            <a:r>
              <a:rPr lang="uk-UA" u="sng" dirty="0">
                <a:solidFill>
                  <a:schemeClr val="tx1"/>
                </a:solidFill>
              </a:rPr>
              <a:t>8.8 Оздоблювальні розчини</a:t>
            </a:r>
            <a:endParaRPr lang="ru-RU" dirty="0">
              <a:solidFill>
                <a:schemeClr val="tx1"/>
              </a:solidFill>
            </a:endParaRPr>
          </a:p>
          <a:p>
            <a:pPr indent="457200" algn="just"/>
            <a:r>
              <a:rPr lang="uk-UA" dirty="0">
                <a:solidFill>
                  <a:schemeClr val="tx1"/>
                </a:solidFill>
              </a:rPr>
              <a:t>До таких належать розчини завдяки здатності надавати поверхні художньо – декоративну виразність, що досягається за рахунок використання декоративних (пігментованих) гіпсових в’яжучих та цементів, або спеціальних заповнювачів. Отже, </a:t>
            </a:r>
            <a:r>
              <a:rPr lang="uk-UA" dirty="0" err="1">
                <a:solidFill>
                  <a:schemeClr val="tx1"/>
                </a:solidFill>
              </a:rPr>
              <a:t>декоративно</a:t>
            </a:r>
            <a:r>
              <a:rPr lang="uk-UA" dirty="0">
                <a:solidFill>
                  <a:schemeClr val="tx1"/>
                </a:solidFill>
              </a:rPr>
              <a:t> – художні якості регулюють вибором </a:t>
            </a:r>
            <a:r>
              <a:rPr lang="uk-UA" dirty="0" err="1">
                <a:solidFill>
                  <a:schemeClr val="tx1"/>
                </a:solidFill>
              </a:rPr>
              <a:t>пігментуючої</a:t>
            </a:r>
            <a:r>
              <a:rPr lang="uk-UA" dirty="0">
                <a:solidFill>
                  <a:schemeClr val="tx1"/>
                </a:solidFill>
              </a:rPr>
              <a:t> добавки, заповнювачами або разом цими складовими.</a:t>
            </a:r>
            <a:endParaRPr lang="ru-RU" dirty="0">
              <a:solidFill>
                <a:schemeClr val="tx1"/>
              </a:solidFill>
            </a:endParaRPr>
          </a:p>
          <a:p>
            <a:pPr indent="457200" algn="just"/>
            <a:r>
              <a:rPr lang="uk-UA" dirty="0">
                <a:solidFill>
                  <a:schemeClr val="tx1"/>
                </a:solidFill>
              </a:rPr>
              <a:t>Для надання бугристої фактури на поверхню наносять вологий пісок, або </a:t>
            </a:r>
            <a:r>
              <a:rPr lang="uk-UA" dirty="0" err="1">
                <a:solidFill>
                  <a:schemeClr val="tx1"/>
                </a:solidFill>
              </a:rPr>
              <a:t>набризгом</a:t>
            </a:r>
            <a:r>
              <a:rPr lang="uk-UA" dirty="0">
                <a:solidFill>
                  <a:schemeClr val="tx1"/>
                </a:solidFill>
              </a:rPr>
              <a:t> відповідного розчину, або обробляють різними методами для надання потрібного рельєфу.</a:t>
            </a:r>
            <a:endParaRPr lang="ru-RU" dirty="0">
              <a:solidFill>
                <a:schemeClr val="tx1"/>
              </a:solidFill>
            </a:endParaRPr>
          </a:p>
          <a:p>
            <a:pPr indent="457200" algn="just"/>
            <a:r>
              <a:rPr lang="uk-UA" dirty="0">
                <a:solidFill>
                  <a:schemeClr val="tx1"/>
                </a:solidFill>
              </a:rPr>
              <a:t>Однією з </a:t>
            </a:r>
            <a:r>
              <a:rPr lang="uk-UA" dirty="0" err="1">
                <a:solidFill>
                  <a:schemeClr val="tx1"/>
                </a:solidFill>
              </a:rPr>
              <a:t>різновидностей</a:t>
            </a:r>
            <a:r>
              <a:rPr lang="uk-UA" dirty="0">
                <a:solidFill>
                  <a:schemeClr val="tx1"/>
                </a:solidFill>
              </a:rPr>
              <a:t> оздоблювальних розчинів являється </a:t>
            </a:r>
            <a:r>
              <a:rPr lang="uk-UA" dirty="0" err="1">
                <a:solidFill>
                  <a:schemeClr val="tx1"/>
                </a:solidFill>
              </a:rPr>
              <a:t>теразитовий</a:t>
            </a:r>
            <a:r>
              <a:rPr lang="uk-UA" dirty="0">
                <a:solidFill>
                  <a:schemeClr val="tx1"/>
                </a:solidFill>
              </a:rPr>
              <a:t>, який готують з використання добавок пігменту, слюди та інших складових.</a:t>
            </a:r>
            <a:endParaRPr lang="ru-RU" dirty="0">
              <a:solidFill>
                <a:schemeClr val="tx1"/>
              </a:solidFill>
            </a:endParaRPr>
          </a:p>
          <a:p>
            <a:pPr indent="457200" algn="just"/>
            <a:r>
              <a:rPr lang="uk-UA" dirty="0">
                <a:solidFill>
                  <a:schemeClr val="tx1"/>
                </a:solidFill>
              </a:rPr>
              <a:t> </a:t>
            </a:r>
            <a:endParaRPr lang="ru-RU" dirty="0">
              <a:solidFill>
                <a:schemeClr val="tx1"/>
              </a:solidFill>
            </a:endParaRPr>
          </a:p>
          <a:p>
            <a:pPr indent="457200" algn="just"/>
            <a:r>
              <a:rPr lang="uk-UA" u="sng" dirty="0">
                <a:solidFill>
                  <a:schemeClr val="tx1"/>
                </a:solidFill>
              </a:rPr>
              <a:t>8.9  Монтажні розчини</a:t>
            </a:r>
            <a:endParaRPr lang="ru-RU" dirty="0">
              <a:solidFill>
                <a:schemeClr val="tx1"/>
              </a:solidFill>
            </a:endParaRPr>
          </a:p>
          <a:p>
            <a:pPr indent="457200" algn="just"/>
            <a:r>
              <a:rPr lang="uk-UA" dirty="0" err="1">
                <a:solidFill>
                  <a:schemeClr val="tx1"/>
                </a:solidFill>
              </a:rPr>
              <a:t>Їхне</a:t>
            </a:r>
            <a:r>
              <a:rPr lang="uk-UA" dirty="0">
                <a:solidFill>
                  <a:schemeClr val="tx1"/>
                </a:solidFill>
              </a:rPr>
              <a:t> призначення – </a:t>
            </a:r>
            <a:r>
              <a:rPr lang="uk-UA" dirty="0" err="1">
                <a:solidFill>
                  <a:schemeClr val="tx1"/>
                </a:solidFill>
              </a:rPr>
              <a:t>омонолічення</a:t>
            </a:r>
            <a:r>
              <a:rPr lang="uk-UA" dirty="0">
                <a:solidFill>
                  <a:schemeClr val="tx1"/>
                </a:solidFill>
              </a:rPr>
              <a:t> стикових з‘єднань монтованих залізобетонних конструкцій. Міцність монтажних розчинів перевищує М100 (більше 10мПа). Готують з використанням </a:t>
            </a:r>
            <a:r>
              <a:rPr lang="uk-UA" dirty="0" err="1">
                <a:solidFill>
                  <a:schemeClr val="tx1"/>
                </a:solidFill>
              </a:rPr>
              <a:t>фракційованих</a:t>
            </a:r>
            <a:r>
              <a:rPr lang="uk-UA" dirty="0">
                <a:solidFill>
                  <a:schemeClr val="tx1"/>
                </a:solidFill>
              </a:rPr>
              <a:t> та митих пісків. Склад розчинів 1:3.</a:t>
            </a:r>
            <a:endParaRPr lang="ru-RU" dirty="0">
              <a:solidFill>
                <a:schemeClr val="tx1"/>
              </a:solidFill>
            </a:endParaRPr>
          </a:p>
          <a:p>
            <a:pPr indent="457200" algn="just"/>
            <a:r>
              <a:rPr lang="uk-UA" dirty="0">
                <a:solidFill>
                  <a:schemeClr val="tx1"/>
                </a:solidFill>
              </a:rPr>
              <a:t>	</a:t>
            </a:r>
            <a:endParaRPr lang="ru-RU" dirty="0">
              <a:solidFill>
                <a:schemeClr val="tx1"/>
              </a:solidFill>
            </a:endParaRPr>
          </a:p>
          <a:p>
            <a:pPr indent="457200" algn="just"/>
            <a:r>
              <a:rPr lang="uk-UA" u="sng" dirty="0">
                <a:solidFill>
                  <a:schemeClr val="tx1"/>
                </a:solidFill>
              </a:rPr>
              <a:t>8.10 Гідроізоляційні розчини</a:t>
            </a:r>
            <a:endParaRPr lang="ru-RU" dirty="0">
              <a:solidFill>
                <a:schemeClr val="tx1"/>
              </a:solidFill>
            </a:endParaRPr>
          </a:p>
          <a:p>
            <a:pPr indent="457200" algn="just"/>
            <a:r>
              <a:rPr lang="uk-UA" dirty="0">
                <a:solidFill>
                  <a:schemeClr val="tx1"/>
                </a:solidFill>
              </a:rPr>
              <a:t>	Гідроізоляційними називають розчини, що забезпечують водонепроникність за рахунок спеціального складу та структури. Сюди входять шлакопортландцемент (</a:t>
            </a:r>
            <a:r>
              <a:rPr lang="uk-UA" dirty="0" err="1">
                <a:solidFill>
                  <a:schemeClr val="tx1"/>
                </a:solidFill>
              </a:rPr>
              <a:t>пуццолиновий</a:t>
            </a:r>
            <a:r>
              <a:rPr lang="uk-UA" dirty="0">
                <a:solidFill>
                  <a:schemeClr val="tx1"/>
                </a:solidFill>
              </a:rPr>
              <a:t>, з активними мінеральними добавками) та миті </a:t>
            </a:r>
            <a:r>
              <a:rPr lang="uk-UA" dirty="0" err="1">
                <a:solidFill>
                  <a:schemeClr val="tx1"/>
                </a:solidFill>
              </a:rPr>
              <a:t>фракційовані</a:t>
            </a:r>
            <a:r>
              <a:rPr lang="uk-UA" dirty="0">
                <a:solidFill>
                  <a:schemeClr val="tx1"/>
                </a:solidFill>
              </a:rPr>
              <a:t> піски у співвідношенні 1: (2 …3). Для зменшення пористості вводять добавки пластифікаторів, для підвищення водостійкості – </a:t>
            </a:r>
            <a:r>
              <a:rPr lang="uk-UA" dirty="0" err="1">
                <a:solidFill>
                  <a:schemeClr val="tx1"/>
                </a:solidFill>
              </a:rPr>
              <a:t>гідрофобізатори</a:t>
            </a:r>
            <a:r>
              <a:rPr lang="uk-UA" dirty="0">
                <a:solidFill>
                  <a:schemeClr val="tx1"/>
                </a:solidFill>
              </a:rPr>
              <a:t>.  Готують гідроізоляційні розчини також на основі розширених цементів.</a:t>
            </a:r>
            <a:endParaRPr lang="ru-RU" dirty="0">
              <a:solidFill>
                <a:schemeClr val="tx1"/>
              </a:solidFill>
            </a:endParaRPr>
          </a:p>
          <a:p>
            <a:pPr indent="457200" algn="just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7325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1380A92-C54D-4D82-B723-7418F18913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pPr indent="457200" algn="just"/>
            <a:r>
              <a:rPr lang="uk-UA" u="sng" dirty="0">
                <a:solidFill>
                  <a:schemeClr val="tx1"/>
                </a:solidFill>
              </a:rPr>
              <a:t>8.11 Кислотостійкі розчини</a:t>
            </a:r>
            <a:endParaRPr lang="ru-RU" dirty="0">
              <a:solidFill>
                <a:schemeClr val="tx1"/>
              </a:solidFill>
            </a:endParaRPr>
          </a:p>
          <a:p>
            <a:pPr indent="457200" algn="just"/>
            <a:r>
              <a:rPr lang="uk-UA" dirty="0">
                <a:solidFill>
                  <a:schemeClr val="tx1"/>
                </a:solidFill>
              </a:rPr>
              <a:t>Кислотостійкі розчини отримують на основі рідинного скла. До складу входять також ініціатор твердіння – </a:t>
            </a:r>
            <a:r>
              <a:rPr lang="uk-UA" dirty="0" err="1">
                <a:solidFill>
                  <a:schemeClr val="tx1"/>
                </a:solidFill>
              </a:rPr>
              <a:t>кремнефтористий</a:t>
            </a:r>
            <a:r>
              <a:rPr lang="uk-UA" dirty="0">
                <a:solidFill>
                  <a:schemeClr val="tx1"/>
                </a:solidFill>
              </a:rPr>
              <a:t> натрій </a:t>
            </a:r>
            <a:r>
              <a:rPr lang="en-US" dirty="0">
                <a:solidFill>
                  <a:schemeClr val="tx1"/>
                </a:solidFill>
              </a:rPr>
              <a:t>Na</a:t>
            </a:r>
            <a:r>
              <a:rPr lang="uk-UA" baseline="-25000" dirty="0">
                <a:solidFill>
                  <a:schemeClr val="tx1"/>
                </a:solidFill>
              </a:rPr>
              <a:t>2</a:t>
            </a:r>
            <a:r>
              <a:rPr lang="en-US" dirty="0">
                <a:solidFill>
                  <a:schemeClr val="tx1"/>
                </a:solidFill>
              </a:rPr>
              <a:t>Si F</a:t>
            </a:r>
            <a:r>
              <a:rPr lang="uk-UA" baseline="-25000" dirty="0">
                <a:solidFill>
                  <a:schemeClr val="tx1"/>
                </a:solidFill>
              </a:rPr>
              <a:t>6</a:t>
            </a:r>
            <a:r>
              <a:rPr lang="uk-UA" dirty="0">
                <a:solidFill>
                  <a:schemeClr val="tx1"/>
                </a:solidFill>
              </a:rPr>
              <a:t> в кількості 12%; </a:t>
            </a:r>
            <a:r>
              <a:rPr lang="uk-UA" dirty="0" err="1">
                <a:solidFill>
                  <a:schemeClr val="tx1"/>
                </a:solidFill>
              </a:rPr>
              <a:t>кисло</a:t>
            </a:r>
            <a:r>
              <a:rPr lang="uk-UA" dirty="0">
                <a:solidFill>
                  <a:schemeClr val="tx1"/>
                </a:solidFill>
              </a:rPr>
              <a:t> стійкий наповнювач (тонкомелений діабаз, базальт, андезит) в кількості ≈ 200%; кислотостійкі заповнювачі (чистий кварцовий пісок) в кількості ≈ 250%.</a:t>
            </a:r>
            <a:endParaRPr lang="ru-RU" dirty="0">
              <a:solidFill>
                <a:schemeClr val="tx1"/>
              </a:solidFill>
            </a:endParaRPr>
          </a:p>
          <a:p>
            <a:pPr indent="457200" algn="just"/>
            <a:r>
              <a:rPr lang="uk-UA" dirty="0">
                <a:solidFill>
                  <a:schemeClr val="tx1"/>
                </a:solidFill>
              </a:rPr>
              <a:t>Якщо в складі такої суміші відсутній дрібний заповнювач, матеріал називають замазка, або мастика.</a:t>
            </a:r>
            <a:endParaRPr lang="ru-RU" dirty="0">
              <a:solidFill>
                <a:schemeClr val="tx1"/>
              </a:solidFill>
            </a:endParaRPr>
          </a:p>
          <a:p>
            <a:pPr indent="457200" algn="just"/>
            <a:r>
              <a:rPr lang="uk-UA" dirty="0">
                <a:solidFill>
                  <a:schemeClr val="tx1"/>
                </a:solidFill>
              </a:rPr>
              <a:t>Основне призначення – кислотостійкі покриття.</a:t>
            </a:r>
            <a:endParaRPr lang="ru-RU" dirty="0">
              <a:solidFill>
                <a:schemeClr val="tx1"/>
              </a:solidFill>
            </a:endParaRPr>
          </a:p>
          <a:p>
            <a:pPr indent="457200" algn="just"/>
            <a:r>
              <a:rPr lang="uk-UA" dirty="0">
                <a:solidFill>
                  <a:schemeClr val="tx1"/>
                </a:solidFill>
              </a:rPr>
              <a:t> </a:t>
            </a:r>
            <a:endParaRPr lang="ru-RU" dirty="0">
              <a:solidFill>
                <a:schemeClr val="tx1"/>
              </a:solidFill>
            </a:endParaRPr>
          </a:p>
          <a:p>
            <a:pPr indent="457200" algn="just"/>
            <a:r>
              <a:rPr lang="uk-UA" u="sng" dirty="0">
                <a:solidFill>
                  <a:schemeClr val="tx1"/>
                </a:solidFill>
              </a:rPr>
              <a:t>8.12 Жаростійкі розчини</a:t>
            </a:r>
            <a:endParaRPr lang="ru-RU" dirty="0">
              <a:solidFill>
                <a:schemeClr val="tx1"/>
              </a:solidFill>
            </a:endParaRPr>
          </a:p>
          <a:p>
            <a:pPr indent="457200" algn="just"/>
            <a:r>
              <a:rPr lang="uk-UA" dirty="0">
                <a:solidFill>
                  <a:schemeClr val="tx1"/>
                </a:solidFill>
              </a:rPr>
              <a:t>	Такі розчини готують на основі портландцементу, глиноземистого цементу, рідкого скла. В якості наповнювачів та заповнювачів використовують шамот, динас, шлаки, паливні золи відповідних фракцій.</a:t>
            </a:r>
            <a:endParaRPr lang="ru-RU" dirty="0">
              <a:solidFill>
                <a:schemeClr val="tx1"/>
              </a:solidFill>
            </a:endParaRPr>
          </a:p>
          <a:p>
            <a:pPr indent="457200" algn="just"/>
            <a:r>
              <a:rPr lang="uk-UA" dirty="0">
                <a:solidFill>
                  <a:schemeClr val="tx1"/>
                </a:solidFill>
              </a:rPr>
              <a:t>До складу жаростійких розчинів на основі портландцементу (16 … 20%) входять шамотний заповнювач (84 … 80%) пластифікатор ЛСТ (0,1%), </a:t>
            </a:r>
            <a:r>
              <a:rPr lang="uk-UA" dirty="0" err="1">
                <a:solidFill>
                  <a:schemeClr val="tx1"/>
                </a:solidFill>
              </a:rPr>
              <a:t>вогнетривна</a:t>
            </a:r>
            <a:r>
              <a:rPr lang="uk-UA" dirty="0">
                <a:solidFill>
                  <a:schemeClr val="tx1"/>
                </a:solidFill>
              </a:rPr>
              <a:t> (4 … 6%) або бентонітова (2 … 4%) глини.</a:t>
            </a:r>
            <a:endParaRPr lang="ru-RU" dirty="0">
              <a:solidFill>
                <a:schemeClr val="tx1"/>
              </a:solidFill>
            </a:endParaRPr>
          </a:p>
          <a:p>
            <a:pPr indent="457200" algn="just"/>
            <a:r>
              <a:rPr lang="uk-UA" dirty="0">
                <a:solidFill>
                  <a:schemeClr val="tx1"/>
                </a:solidFill>
              </a:rPr>
              <a:t>Призначення – </a:t>
            </a:r>
            <a:r>
              <a:rPr lang="uk-UA" dirty="0" err="1">
                <a:solidFill>
                  <a:schemeClr val="tx1"/>
                </a:solidFill>
              </a:rPr>
              <a:t>вогнетривна</a:t>
            </a:r>
            <a:r>
              <a:rPr lang="uk-UA" dirty="0">
                <a:solidFill>
                  <a:schemeClr val="tx1"/>
                </a:solidFill>
              </a:rPr>
              <a:t> </a:t>
            </a:r>
            <a:r>
              <a:rPr lang="uk-UA" dirty="0" err="1">
                <a:solidFill>
                  <a:schemeClr val="tx1"/>
                </a:solidFill>
              </a:rPr>
              <a:t>обмуровка</a:t>
            </a:r>
            <a:r>
              <a:rPr lang="uk-UA" dirty="0">
                <a:solidFill>
                  <a:schemeClr val="tx1"/>
                </a:solidFill>
              </a:rPr>
              <a:t> теплових печей та агрегатів, які експлуатуються при температурі до 1200</a:t>
            </a:r>
            <a:r>
              <a:rPr lang="uk-UA" baseline="30000" dirty="0">
                <a:solidFill>
                  <a:schemeClr val="tx1"/>
                </a:solidFill>
              </a:rPr>
              <a:t>о</a:t>
            </a:r>
            <a:r>
              <a:rPr lang="uk-UA" dirty="0">
                <a:solidFill>
                  <a:schemeClr val="tx1"/>
                </a:solidFill>
              </a:rPr>
              <a:t>С.</a:t>
            </a:r>
            <a:endParaRPr lang="ru-RU" dirty="0">
              <a:solidFill>
                <a:schemeClr val="tx1"/>
              </a:solidFill>
            </a:endParaRPr>
          </a:p>
          <a:p>
            <a:pPr indent="457200" algn="just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205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1380A92-C54D-4D82-B723-7418F18913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pPr indent="457200" algn="just"/>
            <a:r>
              <a:rPr lang="uk-UA" u="sng" dirty="0">
                <a:solidFill>
                  <a:schemeClr val="tx1"/>
                </a:solidFill>
              </a:rPr>
              <a:t>8.13 Відмінність вогнетривких розчинів</a:t>
            </a:r>
            <a:endParaRPr lang="ru-RU" dirty="0">
              <a:solidFill>
                <a:schemeClr val="tx1"/>
              </a:solidFill>
            </a:endParaRPr>
          </a:p>
          <a:p>
            <a:pPr indent="457200" algn="just"/>
            <a:r>
              <a:rPr lang="uk-UA" dirty="0">
                <a:solidFill>
                  <a:schemeClr val="tx1"/>
                </a:solidFill>
              </a:rPr>
              <a:t>Відмінність полягає в тому, що такі розчини готують на основі рідинного скла з шамотним або бокситовим порошком та сумішами </a:t>
            </a:r>
            <a:r>
              <a:rPr lang="uk-UA" dirty="0" err="1">
                <a:solidFill>
                  <a:schemeClr val="tx1"/>
                </a:solidFill>
              </a:rPr>
              <a:t>вогнетривної</a:t>
            </a:r>
            <a:r>
              <a:rPr lang="uk-UA" dirty="0">
                <a:solidFill>
                  <a:schemeClr val="tx1"/>
                </a:solidFill>
              </a:rPr>
              <a:t> і бентонітової глин як пластифікатора.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uk-UA" dirty="0">
                <a:solidFill>
                  <a:schemeClr val="tx1"/>
                </a:solidFill>
              </a:rPr>
              <a:t>Використовують при температурах до 1350</a:t>
            </a:r>
            <a:r>
              <a:rPr lang="uk-UA" baseline="30000" dirty="0">
                <a:solidFill>
                  <a:schemeClr val="tx1"/>
                </a:solidFill>
              </a:rPr>
              <a:t>о</a:t>
            </a:r>
            <a:r>
              <a:rPr lang="uk-UA" dirty="0">
                <a:solidFill>
                  <a:schemeClr val="tx1"/>
                </a:solidFill>
              </a:rPr>
              <a:t>С.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uk-UA" dirty="0">
                <a:solidFill>
                  <a:schemeClr val="tx1"/>
                </a:solidFill>
              </a:rPr>
              <a:t> 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uk-UA" dirty="0">
                <a:solidFill>
                  <a:schemeClr val="tx1"/>
                </a:solidFill>
              </a:rPr>
              <a:t>	</a:t>
            </a:r>
            <a:r>
              <a:rPr lang="uk-UA" u="sng" dirty="0">
                <a:solidFill>
                  <a:schemeClr val="tx1"/>
                </a:solidFill>
              </a:rPr>
              <a:t>8.14 Теплоізоляційні та акустичні розчини</a:t>
            </a:r>
            <a:endParaRPr lang="ru-RU" dirty="0">
              <a:solidFill>
                <a:schemeClr val="tx1"/>
              </a:solidFill>
            </a:endParaRPr>
          </a:p>
          <a:p>
            <a:pPr indent="457200" algn="just"/>
            <a:r>
              <a:rPr lang="uk-UA" dirty="0">
                <a:solidFill>
                  <a:schemeClr val="tx1"/>
                </a:solidFill>
              </a:rPr>
              <a:t>Для їхнього виробництва використовують цементні, вапняні, цементно– вапняні, гіпсові в‘яжучі. Пористу структуру утворюють за рахунок </a:t>
            </a:r>
            <a:r>
              <a:rPr lang="uk-UA" dirty="0" err="1">
                <a:solidFill>
                  <a:schemeClr val="tx1"/>
                </a:solidFill>
              </a:rPr>
              <a:t>однофракційних</a:t>
            </a:r>
            <a:r>
              <a:rPr lang="uk-UA" dirty="0">
                <a:solidFill>
                  <a:schemeClr val="tx1"/>
                </a:solidFill>
              </a:rPr>
              <a:t> заповнювачів 3…5мм, зниженою кількістю в‘яжучого  (склад 1:6) … (1:8) та використанням пористих заповнювачів (пемза, шлакова пемза, туфи, аглопорити, керамзит відповідних фракцій). Найбільший ефект дають заповнювачі – спучений перліт, вермикуліт. Можуть використовувати і пористі органічні матеріали, в тому числі подрібнену деревину.</a:t>
            </a:r>
            <a:endParaRPr lang="ru-RU" dirty="0">
              <a:solidFill>
                <a:schemeClr val="tx1"/>
              </a:solidFill>
            </a:endParaRPr>
          </a:p>
          <a:p>
            <a:pPr indent="457200" algn="just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89079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1380A92-C54D-4D82-B723-7418F18913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pPr indent="457200" algn="just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73274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1380A92-C54D-4D82-B723-7418F18913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pPr indent="457200" algn="just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6092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1380A92-C54D-4D82-B723-7418F18913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pPr indent="457200" algn="just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8369321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118</TotalTime>
  <Words>1071</Words>
  <Application>Microsoft Office PowerPoint</Application>
  <PresentationFormat>Широкоэкранный</PresentationFormat>
  <Paragraphs>55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Trebuchet MS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Ekaterina</dc:creator>
  <cp:lastModifiedBy>Ekaterina</cp:lastModifiedBy>
  <cp:revision>21</cp:revision>
  <dcterms:created xsi:type="dcterms:W3CDTF">2021-11-09T08:46:39Z</dcterms:created>
  <dcterms:modified xsi:type="dcterms:W3CDTF">2021-11-09T10:47:54Z</dcterms:modified>
</cp:coreProperties>
</file>