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9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0" r:id="rId13"/>
    <p:sldId id="271" r:id="rId14"/>
    <p:sldId id="272" r:id="rId15"/>
    <p:sldId id="275" r:id="rId16"/>
    <p:sldId id="276" r:id="rId17"/>
    <p:sldId id="277" r:id="rId18"/>
    <p:sldId id="278" r:id="rId19"/>
    <p:sldId id="279" r:id="rId20"/>
    <p:sldId id="281" r:id="rId21"/>
    <p:sldId id="312" r:id="rId22"/>
    <p:sldId id="282" r:id="rId23"/>
    <p:sldId id="283" r:id="rId24"/>
    <p:sldId id="303" r:id="rId25"/>
    <p:sldId id="309" r:id="rId26"/>
    <p:sldId id="304" r:id="rId27"/>
    <p:sldId id="307" r:id="rId28"/>
    <p:sldId id="310" r:id="rId29"/>
    <p:sldId id="284" r:id="rId30"/>
    <p:sldId id="308" r:id="rId31"/>
    <p:sldId id="301" r:id="rId32"/>
    <p:sldId id="300" r:id="rId33"/>
    <p:sldId id="295" r:id="rId34"/>
    <p:sldId id="297" r:id="rId35"/>
    <p:sldId id="294" r:id="rId36"/>
    <p:sldId id="296" r:id="rId37"/>
    <p:sldId id="298" r:id="rId38"/>
    <p:sldId id="311" r:id="rId39"/>
    <p:sldId id="285" r:id="rId40"/>
    <p:sldId id="280" r:id="rId41"/>
    <p:sldId id="288" r:id="rId42"/>
    <p:sldId id="293" r:id="rId43"/>
    <p:sldId id="316" r:id="rId44"/>
    <p:sldId id="292" r:id="rId45"/>
    <p:sldId id="287" r:id="rId46"/>
    <p:sldId id="314" r:id="rId47"/>
    <p:sldId id="315" r:id="rId48"/>
  </p:sldIdLst>
  <p:sldSz cx="133223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234" y="-480"/>
      </p:cViewPr>
      <p:guideLst>
        <p:guide orient="horz" pos="2160"/>
        <p:guide pos="419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50F6E-A1F5-4A18-B131-1908E5A3046D}" type="datetimeFigureOut">
              <a:rPr lang="uk-UA" smtClean="0"/>
              <a:t>20.09.2024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98425" y="685800"/>
            <a:ext cx="66611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D0BD7-C5B9-4899-87B5-F91BF00EBE7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516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8425" y="685800"/>
            <a:ext cx="666115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0BD7-C5B9-4899-87B5-F91BF00EBE7D}" type="slidenum">
              <a:rPr lang="uk-UA" smtClean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7577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>
          <a:xfrm>
            <a:off x="98425" y="685800"/>
            <a:ext cx="6661150" cy="3429000"/>
          </a:xfrm>
        </p:spPr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D0BD7-C5B9-4899-87B5-F91BF00EBE7D}" type="slidenum">
              <a:rPr lang="uk-UA" smtClean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76595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77135" y="1371600"/>
            <a:ext cx="11439415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77134" y="3228536"/>
            <a:ext cx="11443857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58668" y="914402"/>
            <a:ext cx="2997518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6116" y="914402"/>
            <a:ext cx="8770514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2694" y="1316736"/>
            <a:ext cx="11323955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2694" y="2704664"/>
            <a:ext cx="11323955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6116" y="1920085"/>
            <a:ext cx="5884015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2170" y="1920085"/>
            <a:ext cx="5884015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6115" y="1855248"/>
            <a:ext cx="5886330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767549" y="1859761"/>
            <a:ext cx="5888641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66115" y="2514600"/>
            <a:ext cx="5886330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67549" y="2514600"/>
            <a:ext cx="5888641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6116" y="704088"/>
            <a:ext cx="12101089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174" y="514356"/>
            <a:ext cx="3996689" cy="1162051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99174" y="1676400"/>
            <a:ext cx="3996689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5208650" y="1676400"/>
            <a:ext cx="7447535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612328" y="1108077"/>
            <a:ext cx="7660322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1661579" y="5359769"/>
            <a:ext cx="226480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155" y="1176999"/>
            <a:ext cx="3223996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155" y="2828785"/>
            <a:ext cx="3219556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768032" y="6356355"/>
            <a:ext cx="888153" cy="365125"/>
          </a:xfrm>
        </p:spPr>
        <p:txBody>
          <a:bodyPr/>
          <a:lstStyle/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5078607" y="1199517"/>
            <a:ext cx="6727762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3876" y="5816600"/>
            <a:ext cx="13350054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6383603" y="6219830"/>
            <a:ext cx="6938699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3876" y="-7144"/>
            <a:ext cx="13350054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383603" y="-7144"/>
            <a:ext cx="6938699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66118" y="1935480"/>
            <a:ext cx="11990069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66116" y="6356355"/>
            <a:ext cx="3108537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372BC8C-0A71-45F5-B3F5-4D9DA3DF8C17}" type="datetimeFigureOut">
              <a:rPr lang="ru-RU" smtClean="0"/>
              <a:t>20.09.2024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885671" y="6356355"/>
            <a:ext cx="4884844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1545994" y="6356355"/>
            <a:ext cx="1110191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9F96E70-2865-4F29-A332-EA648D1DACF6}" type="slidenum">
              <a:rPr lang="ru-RU" smtClean="0"/>
              <a:t>‹№›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27705" y="202408"/>
            <a:ext cx="13375549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1187" y="764704"/>
            <a:ext cx="11535362" cy="1944216"/>
          </a:xfrm>
        </p:spPr>
        <p:txBody>
          <a:bodyPr>
            <a:noAutofit/>
          </a:bodyPr>
          <a:lstStyle/>
          <a:p>
            <a:pPr algn="ctr"/>
            <a:r>
              <a:rPr lang="uk-UA" sz="4400" dirty="0" smtClean="0">
                <a:latin typeface="+mn-lt"/>
              </a:rPr>
              <a:t>Тема</a:t>
            </a:r>
            <a:r>
              <a:rPr lang="uk-UA" sz="4400" dirty="0">
                <a:latin typeface="+mn-lt"/>
              </a:rPr>
              <a:t>: «Стилі сучасної української </a:t>
            </a:r>
            <a:r>
              <a:rPr lang="uk-UA" sz="4400" dirty="0" smtClean="0">
                <a:latin typeface="+mn-lt"/>
              </a:rPr>
              <a:t>літературної  мови»</a:t>
            </a:r>
            <a:endParaRPr lang="ru-RU" sz="4400" dirty="0">
              <a:latin typeface="+mn-lt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10656" y="3228536"/>
            <a:ext cx="10910334" cy="3080784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uk-UA" sz="3200" b="1" dirty="0">
                <a:latin typeface="Times New Roman"/>
                <a:ea typeface="Times New Roman"/>
                <a:cs typeface="Times New Roman"/>
              </a:rPr>
              <a:t>Мета: </a:t>
            </a:r>
            <a:r>
              <a:rPr lang="uk-UA" sz="3200" i="1" dirty="0">
                <a:latin typeface="Times New Roman"/>
                <a:ea typeface="Times New Roman"/>
                <a:cs typeface="Times New Roman"/>
              </a:rPr>
              <a:t>сформувати поняття про стильову диференціацію української мови; поглибити і вдосконалити знання про чергування голосних та приголосних </a:t>
            </a:r>
            <a:r>
              <a:rPr lang="uk-UA" sz="3200" i="1" dirty="0" smtClean="0">
                <a:latin typeface="Times New Roman"/>
                <a:ea typeface="Times New Roman"/>
                <a:cs typeface="Times New Roman"/>
              </a:rPr>
              <a:t>звуків</a:t>
            </a:r>
            <a:endParaRPr lang="ru-RU" sz="3200" dirty="0">
              <a:latin typeface="Calibri"/>
              <a:ea typeface="Calibri"/>
              <a:cs typeface="Times New Roman"/>
            </a:endParaRPr>
          </a:p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478" y="4509120"/>
            <a:ext cx="2017712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607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Законодавчий 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підстиль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0834" y="2492896"/>
            <a:ext cx="10820970" cy="3831704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</a:pPr>
            <a:r>
              <a:rPr lang="ru-RU" sz="3200" dirty="0" err="1" smtClean="0"/>
              <a:t>використовується</a:t>
            </a:r>
            <a:r>
              <a:rPr lang="ru-RU" sz="3200" dirty="0" smtClean="0"/>
              <a:t> </a:t>
            </a:r>
            <a:r>
              <a:rPr lang="ru-RU" sz="3200" dirty="0"/>
              <a:t>у </a:t>
            </a:r>
            <a:r>
              <a:rPr lang="ru-RU" sz="3200" dirty="0" err="1"/>
              <a:t>законодавчій</a:t>
            </a:r>
            <a:r>
              <a:rPr lang="ru-RU" sz="3200" dirty="0"/>
              <a:t> </a:t>
            </a:r>
            <a:r>
              <a:rPr lang="ru-RU" sz="3200" dirty="0" err="1" smtClean="0"/>
              <a:t>сфері</a:t>
            </a:r>
            <a:endParaRPr lang="ru-RU" sz="3200" dirty="0" smtClean="0"/>
          </a:p>
          <a:p>
            <a:pPr algn="just">
              <a:spcBef>
                <a:spcPts val="1200"/>
              </a:spcBef>
            </a:pPr>
            <a:r>
              <a:rPr lang="ru-RU" sz="3200" dirty="0" err="1" smtClean="0"/>
              <a:t>регламентує</a:t>
            </a:r>
            <a:r>
              <a:rPr lang="ru-RU" sz="3200" dirty="0" smtClean="0"/>
              <a:t> </a:t>
            </a:r>
            <a:r>
              <a:rPr lang="ru-RU" sz="3200" dirty="0"/>
              <a:t>та </a:t>
            </a:r>
            <a:r>
              <a:rPr lang="ru-RU" sz="3200" dirty="0" err="1"/>
              <a:t>обслуговує</a:t>
            </a:r>
            <a:r>
              <a:rPr lang="ru-RU" sz="3200" dirty="0"/>
              <a:t> </a:t>
            </a:r>
            <a:r>
              <a:rPr lang="ru-RU" sz="3200" dirty="0" err="1"/>
              <a:t>офіційно-ділові</a:t>
            </a:r>
            <a:r>
              <a:rPr lang="ru-RU" sz="3200" dirty="0"/>
              <a:t> </a:t>
            </a:r>
            <a:r>
              <a:rPr lang="ru-RU" sz="3200" dirty="0" err="1"/>
              <a:t>стосунки</a:t>
            </a:r>
            <a:r>
              <a:rPr lang="ru-RU" sz="3200" dirty="0"/>
              <a:t> </a:t>
            </a:r>
            <a:r>
              <a:rPr lang="ru-RU" sz="3200" dirty="0" err="1"/>
              <a:t>між</a:t>
            </a:r>
            <a:r>
              <a:rPr lang="ru-RU" sz="3200" dirty="0"/>
              <a:t> </a:t>
            </a:r>
            <a:r>
              <a:rPr lang="ru-RU" sz="3200" dirty="0" err="1"/>
              <a:t>приватними</a:t>
            </a:r>
            <a:r>
              <a:rPr lang="ru-RU" sz="3200" dirty="0"/>
              <a:t> особами, </a:t>
            </a:r>
            <a:r>
              <a:rPr lang="ru-RU" sz="3200" dirty="0" err="1"/>
              <a:t>між</a:t>
            </a:r>
            <a:r>
              <a:rPr lang="ru-RU" sz="3200" dirty="0"/>
              <a:t> державою і </a:t>
            </a:r>
            <a:r>
              <a:rPr lang="ru-RU" sz="3200" dirty="0" err="1"/>
              <a:t>приватними</a:t>
            </a:r>
            <a:r>
              <a:rPr lang="ru-RU" sz="3200" dirty="0"/>
              <a:t> та </a:t>
            </a:r>
            <a:r>
              <a:rPr lang="ru-RU" sz="3200" dirty="0" err="1"/>
              <a:t>службовими</a:t>
            </a:r>
            <a:r>
              <a:rPr lang="ru-RU" sz="3200" dirty="0"/>
              <a:t> </a:t>
            </a:r>
            <a:r>
              <a:rPr lang="ru-RU" sz="3200" dirty="0" smtClean="0"/>
              <a:t>особами</a:t>
            </a:r>
          </a:p>
          <a:p>
            <a:pPr algn="just">
              <a:spcBef>
                <a:spcPts val="1200"/>
              </a:spcBef>
            </a:pPr>
            <a:r>
              <a:rPr lang="ru-RU" sz="3200" dirty="0" err="1"/>
              <a:t>р</a:t>
            </a:r>
            <a:r>
              <a:rPr lang="ru-RU" sz="3200" dirty="0" err="1" smtClean="0"/>
              <a:t>еалізується</a:t>
            </a:r>
            <a:r>
              <a:rPr lang="ru-RU" sz="3200" dirty="0" smtClean="0"/>
              <a:t> </a:t>
            </a:r>
            <a:r>
              <a:rPr lang="ru-RU" sz="3200" dirty="0"/>
              <a:t>у </a:t>
            </a:r>
            <a:r>
              <a:rPr lang="ru-RU" sz="3200" i="1" dirty="0" err="1"/>
              <a:t>Конституції</a:t>
            </a:r>
            <a:r>
              <a:rPr lang="ru-RU" sz="3200" i="1" dirty="0"/>
              <a:t>, законах, указах, статутах, постановах, кодексах </a:t>
            </a:r>
            <a:r>
              <a:rPr lang="ru-RU" sz="3200" dirty="0" err="1" smtClean="0"/>
              <a:t>тощо</a:t>
            </a:r>
            <a:endParaRPr lang="ru-RU" sz="3200" dirty="0" smtClean="0"/>
          </a:p>
          <a:p>
            <a:pPr algn="just"/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669" y="1234505"/>
            <a:ext cx="1556190" cy="1261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672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1052736"/>
            <a:ext cx="11990069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Найважливіші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риси</a:t>
            </a:r>
            <a:r>
              <a:rPr lang="ru-RU" sz="36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6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законодавчого</a:t>
            </a:r>
            <a:r>
              <a:rPr lang="ru-RU" sz="36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підстилю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86098" y="1700808"/>
            <a:ext cx="11645194" cy="4752528"/>
          </a:xfrm>
        </p:spPr>
        <p:txBody>
          <a:bodyPr>
            <a:normAutofit/>
          </a:bodyPr>
          <a:lstStyle/>
          <a:p>
            <a:pPr algn="just">
              <a:spcBef>
                <a:spcPts val="500"/>
              </a:spcBef>
            </a:pPr>
            <a:r>
              <a:rPr lang="ru-RU" sz="2400" dirty="0" err="1" smtClean="0"/>
              <a:t>вживання</a:t>
            </a:r>
            <a:r>
              <a:rPr lang="ru-RU" sz="2400" dirty="0" smtClean="0"/>
              <a:t> </a:t>
            </a:r>
            <a:r>
              <a:rPr lang="ru-RU" sz="2400" b="1" dirty="0" err="1"/>
              <a:t>юридичної</a:t>
            </a:r>
            <a:r>
              <a:rPr lang="ru-RU" sz="2400" b="1" dirty="0"/>
              <a:t> </a:t>
            </a:r>
            <a:r>
              <a:rPr lang="ru-RU" sz="2400" b="1" dirty="0" err="1"/>
              <a:t>термінології</a:t>
            </a:r>
            <a:r>
              <a:rPr lang="ru-RU" sz="2400" b="1" dirty="0"/>
              <a:t> </a:t>
            </a:r>
            <a:endParaRPr lang="ru-RU" sz="2400" b="1" dirty="0" smtClean="0"/>
          </a:p>
          <a:p>
            <a:pPr algn="just">
              <a:spcBef>
                <a:spcPts val="500"/>
              </a:spcBef>
            </a:pPr>
            <a:r>
              <a:rPr lang="ru-RU" sz="2400" dirty="0" err="1" smtClean="0"/>
              <a:t>вживаються</a:t>
            </a:r>
            <a:r>
              <a:rPr lang="ru-RU" sz="2400" b="1" dirty="0" smtClean="0"/>
              <a:t> </a:t>
            </a:r>
            <a:r>
              <a:rPr lang="ru-RU" sz="2400" b="1" dirty="0" err="1"/>
              <a:t>запозичення</a:t>
            </a:r>
            <a:r>
              <a:rPr lang="ru-RU" sz="2400" dirty="0"/>
              <a:t> – </a:t>
            </a:r>
            <a:r>
              <a:rPr lang="ru-RU" sz="2400" dirty="0" err="1"/>
              <a:t>варваризми</a:t>
            </a:r>
            <a:r>
              <a:rPr lang="ru-RU" sz="2400" dirty="0"/>
              <a:t>, </a:t>
            </a:r>
            <a:r>
              <a:rPr lang="ru-RU" sz="2400" dirty="0" err="1"/>
              <a:t>переважно</a:t>
            </a:r>
            <a:r>
              <a:rPr lang="ru-RU" sz="2400" dirty="0"/>
              <a:t> </a:t>
            </a:r>
            <a:r>
              <a:rPr lang="ru-RU" sz="2400" dirty="0" err="1"/>
              <a:t>латинського</a:t>
            </a:r>
            <a:r>
              <a:rPr lang="ru-RU" sz="2400" dirty="0"/>
              <a:t> </a:t>
            </a:r>
            <a:r>
              <a:rPr lang="ru-RU" sz="2400" dirty="0" err="1" smtClean="0"/>
              <a:t>походження</a:t>
            </a:r>
            <a:r>
              <a:rPr lang="ru-RU" sz="2400" dirty="0"/>
              <a:t> </a:t>
            </a:r>
            <a:r>
              <a:rPr lang="ru-RU" sz="2400" dirty="0" smtClean="0"/>
              <a:t>(</a:t>
            </a:r>
            <a:r>
              <a:rPr lang="en-US" sz="2400" dirty="0" smtClean="0"/>
              <a:t>de </a:t>
            </a:r>
            <a:r>
              <a:rPr lang="en-US" sz="2400" dirty="0"/>
              <a:t>jure, de </a:t>
            </a:r>
            <a:r>
              <a:rPr lang="en-US" sz="2400" dirty="0" err="1"/>
              <a:t>fakto</a:t>
            </a:r>
            <a:r>
              <a:rPr lang="en-US" sz="2400" dirty="0"/>
              <a:t>, </a:t>
            </a:r>
            <a:r>
              <a:rPr lang="en-US" sz="2400" dirty="0" err="1"/>
              <a:t>idee</a:t>
            </a:r>
            <a:r>
              <a:rPr lang="en-US" sz="2400" dirty="0"/>
              <a:t> </a:t>
            </a:r>
            <a:r>
              <a:rPr lang="en-US" sz="2400" dirty="0" smtClean="0"/>
              <a:t>fixe</a:t>
            </a:r>
            <a:r>
              <a:rPr lang="ru-RU" sz="2400" dirty="0" smtClean="0"/>
              <a:t>)</a:t>
            </a:r>
            <a:endParaRPr lang="ru-RU" sz="2400" dirty="0"/>
          </a:p>
          <a:p>
            <a:pPr algn="just">
              <a:spcBef>
                <a:spcPts val="500"/>
              </a:spcBef>
            </a:pPr>
            <a:r>
              <a:rPr lang="ru-RU" sz="2400" dirty="0" smtClean="0"/>
              <a:t>для </a:t>
            </a:r>
            <a:r>
              <a:rPr lang="ru-RU" sz="2400" dirty="0" err="1"/>
              <a:t>мови</a:t>
            </a:r>
            <a:r>
              <a:rPr lang="ru-RU" sz="2400" dirty="0"/>
              <a:t> </a:t>
            </a:r>
            <a:r>
              <a:rPr lang="ru-RU" sz="2400" dirty="0" err="1"/>
              <a:t>законів</a:t>
            </a:r>
            <a:r>
              <a:rPr lang="ru-RU" sz="2400" dirty="0"/>
              <a:t> </a:t>
            </a:r>
            <a:r>
              <a:rPr lang="ru-RU" sz="2400" dirty="0" err="1"/>
              <a:t>характерним</a:t>
            </a:r>
            <a:r>
              <a:rPr lang="ru-RU" sz="2400" dirty="0"/>
              <a:t> є </a:t>
            </a:r>
            <a:r>
              <a:rPr lang="ru-RU" sz="2400" dirty="0" err="1"/>
              <a:t>використання</a:t>
            </a:r>
            <a:r>
              <a:rPr lang="ru-RU" sz="2400" b="1" dirty="0"/>
              <a:t> </a:t>
            </a:r>
            <a:r>
              <a:rPr lang="ru-RU" sz="2400" b="1" dirty="0" err="1" smtClean="0"/>
              <a:t>архаїзмів</a:t>
            </a:r>
            <a:r>
              <a:rPr lang="ru-RU" sz="2400" dirty="0" smtClean="0"/>
              <a:t> (глава </a:t>
            </a:r>
            <a:r>
              <a:rPr lang="ru-RU" sz="2400" dirty="0" err="1"/>
              <a:t>держави</a:t>
            </a:r>
            <a:r>
              <a:rPr lang="ru-RU" sz="2400" dirty="0"/>
              <a:t>, </a:t>
            </a:r>
            <a:r>
              <a:rPr lang="ru-RU" sz="2400" dirty="0" smtClean="0"/>
              <a:t>декрет)</a:t>
            </a:r>
            <a:endParaRPr lang="ru-RU" sz="2400" dirty="0"/>
          </a:p>
          <a:p>
            <a:pPr algn="just">
              <a:spcBef>
                <a:spcPts val="500"/>
              </a:spcBef>
            </a:pPr>
            <a:r>
              <a:rPr lang="ru-RU" sz="2400" dirty="0"/>
              <a:t>у текстах </a:t>
            </a:r>
            <a:r>
              <a:rPr lang="ru-RU" sz="2400" dirty="0" err="1"/>
              <a:t>законів</a:t>
            </a:r>
            <a:r>
              <a:rPr lang="ru-RU" sz="2400" dirty="0"/>
              <a:t> часто </a:t>
            </a:r>
            <a:r>
              <a:rPr lang="ru-RU" sz="2400" dirty="0" err="1"/>
              <a:t>вживаються</a:t>
            </a:r>
            <a:r>
              <a:rPr lang="ru-RU" sz="2400" dirty="0"/>
              <a:t> </a:t>
            </a:r>
            <a:r>
              <a:rPr lang="ru-RU" sz="2400" dirty="0" err="1"/>
              <a:t>абревіатури</a:t>
            </a:r>
            <a:r>
              <a:rPr lang="ru-RU" sz="2400" dirty="0"/>
              <a:t> (</a:t>
            </a:r>
            <a:r>
              <a:rPr lang="ru-RU" sz="2400" dirty="0" err="1"/>
              <a:t>назви</a:t>
            </a:r>
            <a:r>
              <a:rPr lang="ru-RU" sz="2400" dirty="0"/>
              <a:t> держав, </a:t>
            </a:r>
            <a:r>
              <a:rPr lang="ru-RU" sz="2400" dirty="0" err="1"/>
              <a:t>закладів</a:t>
            </a:r>
            <a:r>
              <a:rPr lang="ru-RU" sz="2400" dirty="0"/>
              <a:t>, </a:t>
            </a:r>
            <a:r>
              <a:rPr lang="ru-RU" sz="2400" dirty="0" err="1" smtClean="0"/>
              <a:t>організацій</a:t>
            </a:r>
            <a:r>
              <a:rPr lang="ru-RU" sz="2400" dirty="0" smtClean="0"/>
              <a:t>) і </a:t>
            </a:r>
            <a:r>
              <a:rPr lang="ru-RU" sz="2400" dirty="0" err="1" smtClean="0"/>
              <a:t>складноскорочені</a:t>
            </a:r>
            <a:r>
              <a:rPr lang="ru-RU" sz="2400" dirty="0" smtClean="0"/>
              <a:t> </a:t>
            </a:r>
            <a:r>
              <a:rPr lang="ru-RU" sz="2400" dirty="0"/>
              <a:t>слова (</a:t>
            </a:r>
            <a:r>
              <a:rPr lang="ru-RU" sz="2400" dirty="0" err="1"/>
              <a:t>Нацбанк</a:t>
            </a:r>
            <a:r>
              <a:rPr lang="ru-RU" sz="2400" dirty="0" smtClean="0"/>
              <a:t>)</a:t>
            </a:r>
          </a:p>
          <a:p>
            <a:pPr lvl="0" algn="just">
              <a:spcBef>
                <a:spcPts val="500"/>
              </a:spcBef>
              <a:buClr>
                <a:srgbClr val="9BBB59"/>
              </a:buClr>
            </a:pPr>
            <a:r>
              <a:rPr lang="ru-RU" sz="2400" dirty="0">
                <a:solidFill>
                  <a:prstClr val="black"/>
                </a:solidFill>
              </a:rPr>
              <a:t>не </a:t>
            </a:r>
            <a:r>
              <a:rPr lang="ru-RU" sz="2400" dirty="0" err="1">
                <a:solidFill>
                  <a:prstClr val="black"/>
                </a:solidFill>
              </a:rPr>
              <a:t>вживаються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особові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займенники</a:t>
            </a:r>
            <a:r>
              <a:rPr lang="ru-RU" sz="2400" dirty="0">
                <a:solidFill>
                  <a:prstClr val="black"/>
                </a:solidFill>
              </a:rPr>
              <a:t> (я, </a:t>
            </a:r>
            <a:r>
              <a:rPr lang="ru-RU" sz="2400" dirty="0" err="1">
                <a:solidFill>
                  <a:prstClr val="black"/>
                </a:solidFill>
              </a:rPr>
              <a:t>він</a:t>
            </a:r>
            <a:r>
              <a:rPr lang="ru-RU" sz="2400" dirty="0">
                <a:solidFill>
                  <a:prstClr val="black"/>
                </a:solidFill>
              </a:rPr>
              <a:t>, вона) і </a:t>
            </a:r>
            <a:r>
              <a:rPr lang="ru-RU" sz="2400" dirty="0" err="1">
                <a:solidFill>
                  <a:prstClr val="black"/>
                </a:solidFill>
              </a:rPr>
              <a:t>особові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форми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дієслова</a:t>
            </a:r>
            <a:r>
              <a:rPr lang="ru-RU" sz="2400" dirty="0">
                <a:solidFill>
                  <a:prstClr val="black"/>
                </a:solidFill>
              </a:rPr>
              <a:t> (</a:t>
            </a:r>
            <a:r>
              <a:rPr lang="ru-RU" sz="2400" dirty="0" err="1">
                <a:solidFill>
                  <a:prstClr val="black"/>
                </a:solidFill>
              </a:rPr>
              <a:t>виняток</a:t>
            </a:r>
            <a:r>
              <a:rPr lang="ru-RU" sz="2400" dirty="0">
                <a:solidFill>
                  <a:prstClr val="black"/>
                </a:solidFill>
              </a:rPr>
              <a:t> – </a:t>
            </a:r>
            <a:r>
              <a:rPr lang="ru-RU" sz="2400" dirty="0" err="1">
                <a:solidFill>
                  <a:prstClr val="black"/>
                </a:solidFill>
              </a:rPr>
              <a:t>усне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судове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мовлення</a:t>
            </a:r>
            <a:r>
              <a:rPr lang="ru-RU" sz="2400" dirty="0">
                <a:solidFill>
                  <a:prstClr val="black"/>
                </a:solidFill>
              </a:rPr>
              <a:t>)</a:t>
            </a:r>
          </a:p>
          <a:p>
            <a:pPr lvl="0" algn="just">
              <a:spcBef>
                <a:spcPts val="500"/>
              </a:spcBef>
              <a:buClr>
                <a:srgbClr val="9BBB59"/>
              </a:buClr>
            </a:pPr>
            <a:r>
              <a:rPr lang="ru-RU" sz="2400" dirty="0">
                <a:solidFill>
                  <a:prstClr val="black"/>
                </a:solidFill>
              </a:rPr>
              <a:t>часто </a:t>
            </a:r>
            <a:r>
              <a:rPr lang="ru-RU" sz="2400" dirty="0" err="1">
                <a:solidFill>
                  <a:prstClr val="black"/>
                </a:solidFill>
              </a:rPr>
              <a:t>вживаються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конструкції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із</a:t>
            </a:r>
            <a:r>
              <a:rPr lang="ru-RU" sz="2400" dirty="0">
                <a:solidFill>
                  <a:prstClr val="black"/>
                </a:solidFill>
              </a:rPr>
              <a:t> словами </a:t>
            </a:r>
            <a:r>
              <a:rPr lang="ru-RU" sz="2400" b="1" i="1" dirty="0">
                <a:solidFill>
                  <a:prstClr val="black"/>
                </a:solidFill>
              </a:rPr>
              <a:t>повинен, </a:t>
            </a:r>
            <a:r>
              <a:rPr lang="ru-RU" sz="2400" b="1" i="1" dirty="0" err="1">
                <a:solidFill>
                  <a:prstClr val="black"/>
                </a:solidFill>
              </a:rPr>
              <a:t>зобов’язаний</a:t>
            </a:r>
            <a:endParaRPr lang="ru-RU" sz="2400" b="1" i="1" dirty="0">
              <a:solidFill>
                <a:prstClr val="black"/>
              </a:solidFill>
            </a:endParaRPr>
          </a:p>
          <a:p>
            <a:pPr lvl="0" algn="just">
              <a:spcBef>
                <a:spcPts val="500"/>
              </a:spcBef>
              <a:buClr>
                <a:srgbClr val="9BBB59"/>
              </a:buClr>
            </a:pPr>
            <a:r>
              <a:rPr lang="ru-RU" sz="2400" dirty="0" err="1">
                <a:solidFill>
                  <a:prstClr val="black"/>
                </a:solidFill>
              </a:rPr>
              <a:t>спосіб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викладу</a:t>
            </a:r>
            <a:r>
              <a:rPr lang="ru-RU" sz="2400" dirty="0">
                <a:solidFill>
                  <a:prstClr val="black"/>
                </a:solidFill>
              </a:rPr>
              <a:t> в </a:t>
            </a:r>
            <a:r>
              <a:rPr lang="ru-RU" sz="2400" dirty="0" err="1">
                <a:solidFill>
                  <a:prstClr val="black"/>
                </a:solidFill>
              </a:rPr>
              <a:t>законодавчому</a:t>
            </a:r>
            <a:r>
              <a:rPr lang="ru-RU" sz="2400" dirty="0">
                <a:solidFill>
                  <a:prstClr val="black"/>
                </a:solidFill>
              </a:rPr>
              <a:t> </a:t>
            </a:r>
            <a:r>
              <a:rPr lang="ru-RU" sz="2400" dirty="0" err="1">
                <a:solidFill>
                  <a:prstClr val="black"/>
                </a:solidFill>
              </a:rPr>
              <a:t>підстилі</a:t>
            </a:r>
            <a:r>
              <a:rPr lang="ru-RU" sz="2400" dirty="0">
                <a:solidFill>
                  <a:prstClr val="black"/>
                </a:solidFill>
              </a:rPr>
              <a:t> – </a:t>
            </a:r>
            <a:r>
              <a:rPr lang="ru-RU" sz="2400" b="1" i="1" dirty="0" err="1">
                <a:solidFill>
                  <a:prstClr val="black"/>
                </a:solidFill>
              </a:rPr>
              <a:t>директивний</a:t>
            </a:r>
            <a:endParaRPr lang="ru-RU" sz="2400" b="1" i="1" dirty="0">
              <a:solidFill>
                <a:prstClr val="black"/>
              </a:solidFill>
            </a:endParaRPr>
          </a:p>
          <a:p>
            <a:pPr algn="just">
              <a:lnSpc>
                <a:spcPct val="110000"/>
              </a:lnSpc>
              <a:spcBef>
                <a:spcPts val="500"/>
              </a:spcBef>
            </a:pPr>
            <a:endParaRPr lang="ru-RU" dirty="0"/>
          </a:p>
          <a:p>
            <a:endParaRPr lang="ru-R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1630" y="5157191"/>
            <a:ext cx="1409548" cy="169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00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Дипломатичний </a:t>
            </a:r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підстиль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5745" y="2276872"/>
            <a:ext cx="10805901" cy="4047728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</a:pPr>
            <a:r>
              <a:rPr lang="ru-RU" sz="2800" dirty="0" err="1" smtClean="0"/>
              <a:t>використовується</a:t>
            </a:r>
            <a:r>
              <a:rPr lang="ru-RU" sz="2800" dirty="0" smtClean="0"/>
              <a:t> </a:t>
            </a:r>
            <a:r>
              <a:rPr lang="ru-RU" sz="2800" dirty="0"/>
              <a:t>у </a:t>
            </a:r>
            <a:r>
              <a:rPr lang="ru-RU" sz="2800" dirty="0" err="1"/>
              <a:t>сфері</a:t>
            </a:r>
            <a:r>
              <a:rPr lang="ru-RU" sz="2800" dirty="0"/>
              <a:t> </a:t>
            </a:r>
            <a:r>
              <a:rPr lang="ru-RU" sz="2800" dirty="0" err="1"/>
              <a:t>міждержавних</a:t>
            </a:r>
            <a:r>
              <a:rPr lang="ru-RU" sz="2800" dirty="0"/>
              <a:t> </a:t>
            </a:r>
            <a:r>
              <a:rPr lang="ru-RU" sz="2800" dirty="0" err="1"/>
              <a:t>офіційно-ділових</a:t>
            </a:r>
            <a:r>
              <a:rPr lang="ru-RU" sz="2800" dirty="0"/>
              <a:t> </a:t>
            </a:r>
            <a:r>
              <a:rPr lang="ru-RU" sz="2800" dirty="0" err="1"/>
              <a:t>стосунків</a:t>
            </a:r>
            <a:r>
              <a:rPr lang="ru-RU" sz="2800" dirty="0"/>
              <a:t> у </a:t>
            </a:r>
            <a:r>
              <a:rPr lang="ru-RU" sz="2800" dirty="0" err="1"/>
              <a:t>галузі</a:t>
            </a:r>
            <a:r>
              <a:rPr lang="ru-RU" sz="2800" dirty="0"/>
              <a:t> </a:t>
            </a:r>
            <a:r>
              <a:rPr lang="ru-RU" sz="2800" dirty="0" err="1"/>
              <a:t>політики</a:t>
            </a:r>
            <a:r>
              <a:rPr lang="ru-RU" sz="2800" dirty="0"/>
              <a:t>, </a:t>
            </a:r>
            <a:r>
              <a:rPr lang="ru-RU" sz="2800" dirty="0" err="1"/>
              <a:t>економіки</a:t>
            </a:r>
            <a:r>
              <a:rPr lang="ru-RU" sz="2800" dirty="0"/>
              <a:t>, </a:t>
            </a:r>
            <a:r>
              <a:rPr lang="ru-RU" sz="2800" dirty="0" err="1" smtClean="0"/>
              <a:t>культури</a:t>
            </a:r>
            <a:endParaRPr lang="ru-RU" sz="2800" dirty="0" smtClean="0"/>
          </a:p>
          <a:p>
            <a:pPr algn="just">
              <a:spcBef>
                <a:spcPts val="1200"/>
              </a:spcBef>
            </a:pPr>
            <a:r>
              <a:rPr lang="ru-RU" sz="2800" dirty="0" err="1"/>
              <a:t>р</a:t>
            </a:r>
            <a:r>
              <a:rPr lang="ru-RU" sz="2800" dirty="0" err="1" smtClean="0"/>
              <a:t>егламентує</a:t>
            </a:r>
            <a:r>
              <a:rPr lang="ru-RU" sz="2800" dirty="0" smtClean="0"/>
              <a:t> </a:t>
            </a:r>
            <a:r>
              <a:rPr lang="ru-RU" sz="2800" dirty="0" err="1"/>
              <a:t>офіційно-ділові</a:t>
            </a:r>
            <a:r>
              <a:rPr lang="ru-RU" sz="2800" dirty="0"/>
              <a:t> </a:t>
            </a:r>
            <a:r>
              <a:rPr lang="ru-RU" sz="2800" dirty="0" err="1"/>
              <a:t>стосунки</a:t>
            </a:r>
            <a:r>
              <a:rPr lang="ru-RU" sz="2800" dirty="0"/>
              <a:t> </a:t>
            </a:r>
            <a:r>
              <a:rPr lang="ru-RU" sz="2800" dirty="0" err="1"/>
              <a:t>міжнародних</a:t>
            </a:r>
            <a:r>
              <a:rPr lang="ru-RU" sz="2800" dirty="0"/>
              <a:t> </a:t>
            </a:r>
            <a:r>
              <a:rPr lang="ru-RU" sz="2800" dirty="0" err="1"/>
              <a:t>організацій</a:t>
            </a:r>
            <a:r>
              <a:rPr lang="ru-RU" sz="2800" dirty="0"/>
              <a:t>, структур, </a:t>
            </a:r>
            <a:r>
              <a:rPr lang="ru-RU" sz="2800" dirty="0" err="1"/>
              <a:t>окремих</a:t>
            </a:r>
            <a:r>
              <a:rPr lang="ru-RU" sz="2800" dirty="0"/>
              <a:t> </a:t>
            </a:r>
            <a:r>
              <a:rPr lang="ru-RU" sz="2800" dirty="0" err="1" smtClean="0"/>
              <a:t>громадян</a:t>
            </a:r>
            <a:endParaRPr lang="ru-RU" sz="2800" dirty="0" smtClean="0"/>
          </a:p>
          <a:p>
            <a:pPr algn="just">
              <a:spcBef>
                <a:spcPts val="1200"/>
              </a:spcBef>
            </a:pPr>
            <a:r>
              <a:rPr lang="ru-RU" sz="2800" dirty="0" err="1"/>
              <a:t>р</a:t>
            </a:r>
            <a:r>
              <a:rPr lang="ru-RU" sz="2800" dirty="0" err="1" smtClean="0"/>
              <a:t>еалізується</a:t>
            </a:r>
            <a:r>
              <a:rPr lang="ru-RU" sz="2800" dirty="0" smtClean="0"/>
              <a:t> </a:t>
            </a:r>
            <a:r>
              <a:rPr lang="ru-RU" sz="2800" dirty="0"/>
              <a:t>у </a:t>
            </a:r>
            <a:r>
              <a:rPr lang="ru-RU" sz="2800" b="1" i="1" dirty="0" err="1"/>
              <a:t>конвенціях</a:t>
            </a:r>
            <a:r>
              <a:rPr lang="ru-RU" sz="2800" i="1" dirty="0"/>
              <a:t> (</a:t>
            </a:r>
            <a:r>
              <a:rPr lang="ru-RU" sz="2800" i="1" dirty="0" err="1"/>
              <a:t>міжнародних</a:t>
            </a:r>
            <a:r>
              <a:rPr lang="ru-RU" sz="2800" i="1" dirty="0"/>
              <a:t> </a:t>
            </a:r>
            <a:r>
              <a:rPr lang="ru-RU" sz="2800" i="1" dirty="0" err="1"/>
              <a:t>угодах</a:t>
            </a:r>
            <a:r>
              <a:rPr lang="ru-RU" sz="2800" i="1" dirty="0"/>
              <a:t>), </a:t>
            </a:r>
            <a:r>
              <a:rPr lang="ru-RU" sz="2800" b="1" i="1" dirty="0" err="1"/>
              <a:t>комюніке</a:t>
            </a:r>
            <a:r>
              <a:rPr lang="ru-RU" sz="2800" i="1" dirty="0"/>
              <a:t> (</a:t>
            </a:r>
            <a:r>
              <a:rPr lang="ru-RU" sz="2800" i="1" dirty="0" err="1"/>
              <a:t>повідомленнях</a:t>
            </a:r>
            <a:r>
              <a:rPr lang="ru-RU" sz="2800" i="1" dirty="0"/>
              <a:t>), </a:t>
            </a:r>
            <a:r>
              <a:rPr lang="ru-RU" sz="2800" b="1" i="1" dirty="0"/>
              <a:t>нотах</a:t>
            </a:r>
            <a:r>
              <a:rPr lang="ru-RU" sz="2800" i="1" dirty="0"/>
              <a:t> (</a:t>
            </a:r>
            <a:r>
              <a:rPr lang="ru-RU" sz="2800" i="1" dirty="0" err="1"/>
              <a:t>зверненнях</a:t>
            </a:r>
            <a:r>
              <a:rPr lang="ru-RU" sz="2800" i="1" dirty="0"/>
              <a:t>), </a:t>
            </a:r>
            <a:r>
              <a:rPr lang="ru-RU" sz="2800" b="1" i="1" dirty="0"/>
              <a:t>протоколах, меморандумах, договорах, </a:t>
            </a:r>
            <a:r>
              <a:rPr lang="ru-RU" sz="2800" b="1" i="1" dirty="0" err="1"/>
              <a:t>заявах</a:t>
            </a:r>
            <a:r>
              <a:rPr lang="ru-RU" sz="2800" b="1" i="1" dirty="0"/>
              <a:t>, </a:t>
            </a:r>
            <a:r>
              <a:rPr lang="ru-RU" sz="2800" b="1" i="1" dirty="0" smtClean="0"/>
              <a:t>ультиматумах</a:t>
            </a:r>
            <a:endParaRPr lang="ru-RU" sz="2800" b="1" i="1" dirty="0"/>
          </a:p>
        </p:txBody>
      </p:sp>
    </p:spTree>
    <p:extLst>
      <p:ext uri="{BB962C8B-B14F-4D97-AF65-F5344CB8AC3E}">
        <p14:creationId xmlns:p14="http://schemas.microsoft.com/office/powerpoint/2010/main" val="2074243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Найважливіші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риси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дипломатичного </a:t>
            </a:r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підстилю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  <a:endParaRPr lang="ru-RU" sz="32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1772816"/>
            <a:ext cx="11990069" cy="4551784"/>
          </a:xfrm>
        </p:spPr>
        <p:txBody>
          <a:bodyPr>
            <a:normAutofit/>
          </a:bodyPr>
          <a:lstStyle/>
          <a:p>
            <a:pPr algn="just"/>
            <a:r>
              <a:rPr lang="ru-RU" sz="2800" dirty="0" err="1" smtClean="0"/>
              <a:t>вживання</a:t>
            </a:r>
            <a:r>
              <a:rPr lang="ru-RU" sz="2800" dirty="0" smtClean="0"/>
              <a:t> </a:t>
            </a:r>
            <a:r>
              <a:rPr lang="ru-RU" sz="2800" dirty="0" err="1"/>
              <a:t>міжнародної</a:t>
            </a:r>
            <a:r>
              <a:rPr lang="ru-RU" sz="2800" dirty="0"/>
              <a:t> </a:t>
            </a:r>
            <a:r>
              <a:rPr lang="ru-RU" sz="2800" dirty="0" err="1"/>
              <a:t>дипломатичної</a:t>
            </a:r>
            <a:r>
              <a:rPr lang="ru-RU" sz="2800" dirty="0"/>
              <a:t> </a:t>
            </a:r>
            <a:r>
              <a:rPr lang="ru-RU" sz="2800" dirty="0" err="1"/>
              <a:t>термінології</a:t>
            </a:r>
            <a:r>
              <a:rPr lang="ru-RU" sz="2800" dirty="0"/>
              <a:t> і </a:t>
            </a:r>
            <a:r>
              <a:rPr lang="ru-RU" sz="2800" dirty="0" err="1"/>
              <a:t>термінології</a:t>
            </a:r>
            <a:r>
              <a:rPr lang="ru-RU" sz="2800" dirty="0"/>
              <a:t> </a:t>
            </a:r>
            <a:r>
              <a:rPr lang="ru-RU" sz="2800" dirty="0" err="1"/>
              <a:t>міжнародного</a:t>
            </a:r>
            <a:r>
              <a:rPr lang="ru-RU" sz="2800" dirty="0"/>
              <a:t> права в основному </a:t>
            </a:r>
            <a:r>
              <a:rPr lang="ru-RU" sz="2800" dirty="0" err="1"/>
              <a:t>латинського</a:t>
            </a:r>
            <a:r>
              <a:rPr lang="ru-RU" sz="2800" dirty="0"/>
              <a:t> і </a:t>
            </a:r>
            <a:r>
              <a:rPr lang="ru-RU" sz="2800" dirty="0" err="1"/>
              <a:t>французького</a:t>
            </a:r>
            <a:r>
              <a:rPr lang="ru-RU" sz="2800" dirty="0"/>
              <a:t> </a:t>
            </a:r>
            <a:r>
              <a:rPr lang="ru-RU" sz="2800" dirty="0" err="1" smtClean="0"/>
              <a:t>походження</a:t>
            </a:r>
            <a:r>
              <a:rPr lang="ru-RU" sz="2800" dirty="0" smtClean="0"/>
              <a:t> (</a:t>
            </a:r>
            <a:r>
              <a:rPr lang="ru-RU" sz="2800" i="1" dirty="0" smtClean="0"/>
              <a:t>консул</a:t>
            </a:r>
            <a:r>
              <a:rPr lang="ru-RU" sz="2800" i="1" dirty="0"/>
              <a:t>, </a:t>
            </a:r>
            <a:r>
              <a:rPr lang="ru-RU" sz="2800" i="1" dirty="0" err="1"/>
              <a:t>конвенція</a:t>
            </a:r>
            <a:r>
              <a:rPr lang="ru-RU" sz="2800" i="1" dirty="0"/>
              <a:t>; </a:t>
            </a:r>
            <a:r>
              <a:rPr lang="ru-RU" sz="2800" i="1" dirty="0" err="1"/>
              <a:t>аташе</a:t>
            </a:r>
            <a:r>
              <a:rPr lang="ru-RU" sz="2800" i="1" dirty="0"/>
              <a:t>, демарш, </a:t>
            </a:r>
            <a:r>
              <a:rPr lang="ru-RU" sz="2800" i="1" dirty="0" err="1" smtClean="0"/>
              <a:t>комюніке</a:t>
            </a:r>
            <a:r>
              <a:rPr lang="ru-RU" sz="2800" dirty="0" smtClean="0"/>
              <a:t>)</a:t>
            </a:r>
          </a:p>
          <a:p>
            <a:pPr algn="just"/>
            <a:r>
              <a:rPr lang="ru-RU" sz="2800" dirty="0" err="1" smtClean="0"/>
              <a:t>іноді</a:t>
            </a:r>
            <a:r>
              <a:rPr lang="ru-RU" sz="2800" dirty="0" smtClean="0"/>
              <a:t> </a:t>
            </a:r>
            <a:r>
              <a:rPr lang="ru-RU" sz="2800" dirty="0" err="1" smtClean="0"/>
              <a:t>латинські</a:t>
            </a:r>
            <a:r>
              <a:rPr lang="ru-RU" sz="2800" dirty="0" smtClean="0"/>
              <a:t> </a:t>
            </a:r>
            <a:r>
              <a:rPr lang="ru-RU" sz="2800" dirty="0" err="1"/>
              <a:t>терміни</a:t>
            </a:r>
            <a:r>
              <a:rPr lang="ru-RU" sz="2800" dirty="0"/>
              <a:t> і </a:t>
            </a:r>
            <a:r>
              <a:rPr lang="ru-RU" sz="2800" dirty="0" err="1"/>
              <a:t>вислови</a:t>
            </a:r>
            <a:r>
              <a:rPr lang="ru-RU" sz="2800" dirty="0"/>
              <a:t> </a:t>
            </a:r>
            <a:r>
              <a:rPr lang="ru-RU" sz="2800" dirty="0" err="1"/>
              <a:t>вживаються</a:t>
            </a:r>
            <a:r>
              <a:rPr lang="ru-RU" sz="2800" dirty="0"/>
              <a:t> в </a:t>
            </a:r>
            <a:r>
              <a:rPr lang="ru-RU" sz="2800" dirty="0" err="1"/>
              <a:t>латинському</a:t>
            </a:r>
            <a:r>
              <a:rPr lang="ru-RU" sz="2800" dirty="0"/>
              <a:t> </a:t>
            </a:r>
            <a:r>
              <a:rPr lang="ru-RU" sz="2800" dirty="0" err="1" smtClean="0"/>
              <a:t>написанні</a:t>
            </a:r>
            <a:r>
              <a:rPr lang="ru-RU" sz="2800" dirty="0"/>
              <a:t> </a:t>
            </a:r>
            <a:r>
              <a:rPr lang="ru-RU" sz="2800" i="1" dirty="0" smtClean="0"/>
              <a:t>(</a:t>
            </a:r>
            <a:r>
              <a:rPr lang="en-US" sz="2800" i="1" dirty="0" smtClean="0"/>
              <a:t>persona </a:t>
            </a:r>
            <a:r>
              <a:rPr lang="en-US" sz="2800" i="1" dirty="0"/>
              <a:t>non grata, status quo, </a:t>
            </a:r>
            <a:r>
              <a:rPr lang="en-US" sz="2800" i="1" dirty="0" smtClean="0"/>
              <a:t>veto</a:t>
            </a:r>
            <a:r>
              <a:rPr lang="uk-UA" sz="2800" i="1" dirty="0" smtClean="0"/>
              <a:t>)</a:t>
            </a:r>
            <a:endParaRPr lang="ru-RU" sz="2800" i="1" dirty="0"/>
          </a:p>
          <a:p>
            <a:pPr lvl="0" algn="just">
              <a:buClr>
                <a:srgbClr val="9BBB59"/>
              </a:buClr>
            </a:pPr>
            <a:r>
              <a:rPr lang="ru-RU" sz="2800" dirty="0" err="1">
                <a:solidFill>
                  <a:prstClr val="black"/>
                </a:solidFill>
              </a:rPr>
              <a:t>вживаються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книжні</a:t>
            </a:r>
            <a:r>
              <a:rPr lang="ru-RU" sz="2800" dirty="0">
                <a:solidFill>
                  <a:prstClr val="black"/>
                </a:solidFill>
              </a:rPr>
              <a:t>, </a:t>
            </a:r>
            <a:r>
              <a:rPr lang="ru-RU" sz="2800" dirty="0" err="1">
                <a:solidFill>
                  <a:prstClr val="black"/>
                </a:solidFill>
              </a:rPr>
              <a:t>урочисті</a:t>
            </a:r>
            <a:r>
              <a:rPr lang="ru-RU" sz="2800" dirty="0">
                <a:solidFill>
                  <a:prstClr val="black"/>
                </a:solidFill>
              </a:rPr>
              <a:t> слова</a:t>
            </a:r>
          </a:p>
          <a:p>
            <a:pPr lvl="0" algn="just">
              <a:buClr>
                <a:srgbClr val="9BBB59"/>
              </a:buClr>
            </a:pPr>
            <a:r>
              <a:rPr lang="ru-RU" sz="2800" dirty="0" err="1" smtClean="0">
                <a:solidFill>
                  <a:prstClr val="black"/>
                </a:solidFill>
              </a:rPr>
              <a:t>вживання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модальних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слів</a:t>
            </a:r>
            <a:r>
              <a:rPr lang="ru-RU" sz="2800" dirty="0">
                <a:solidFill>
                  <a:prstClr val="black"/>
                </a:solidFill>
              </a:rPr>
              <a:t> та </a:t>
            </a:r>
            <a:r>
              <a:rPr lang="ru-RU" sz="2800" dirty="0" err="1">
                <a:solidFill>
                  <a:prstClr val="black"/>
                </a:solidFill>
              </a:rPr>
              <a:t>імен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зі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значенням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суб’єктивної</a:t>
            </a:r>
            <a:r>
              <a:rPr lang="ru-RU" sz="2800" dirty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оцінки</a:t>
            </a:r>
            <a:r>
              <a:rPr lang="ru-RU" sz="2800" dirty="0">
                <a:solidFill>
                  <a:prstClr val="black"/>
                </a:solidFill>
              </a:rPr>
              <a:t> (</a:t>
            </a:r>
            <a:r>
              <a:rPr lang="ru-RU" sz="2800" i="1" dirty="0" err="1">
                <a:solidFill>
                  <a:prstClr val="black"/>
                </a:solidFill>
              </a:rPr>
              <a:t>Республіка</a:t>
            </a:r>
            <a:r>
              <a:rPr lang="ru-RU" sz="2800" i="1" dirty="0">
                <a:solidFill>
                  <a:prstClr val="black"/>
                </a:solidFill>
              </a:rPr>
              <a:t> </a:t>
            </a:r>
            <a:r>
              <a:rPr lang="ru-RU" sz="2800" i="1" dirty="0" err="1">
                <a:solidFill>
                  <a:prstClr val="black"/>
                </a:solidFill>
              </a:rPr>
              <a:t>Франція</a:t>
            </a:r>
            <a:r>
              <a:rPr lang="ru-RU" sz="2800" i="1" dirty="0">
                <a:solidFill>
                  <a:prstClr val="black"/>
                </a:solidFill>
              </a:rPr>
              <a:t> </a:t>
            </a:r>
            <a:r>
              <a:rPr lang="ru-RU" sz="2800" i="1" dirty="0" err="1">
                <a:solidFill>
                  <a:prstClr val="black"/>
                </a:solidFill>
              </a:rPr>
              <a:t>гаряче</a:t>
            </a:r>
            <a:r>
              <a:rPr lang="ru-RU" sz="2800" i="1" dirty="0">
                <a:solidFill>
                  <a:prstClr val="black"/>
                </a:solidFill>
              </a:rPr>
              <a:t> </a:t>
            </a:r>
            <a:r>
              <a:rPr lang="ru-RU" sz="2800" i="1" dirty="0" err="1">
                <a:solidFill>
                  <a:prstClr val="black"/>
                </a:solidFill>
              </a:rPr>
              <a:t>вітає</a:t>
            </a:r>
            <a:r>
              <a:rPr lang="ru-RU" sz="2800" i="1" dirty="0">
                <a:solidFill>
                  <a:prstClr val="black"/>
                </a:solidFill>
              </a:rPr>
              <a:t> перемогу </a:t>
            </a:r>
            <a:r>
              <a:rPr lang="ru-RU" sz="2800" i="1" dirty="0" err="1">
                <a:solidFill>
                  <a:prstClr val="black"/>
                </a:solidFill>
              </a:rPr>
              <a:t>демократичних</a:t>
            </a:r>
            <a:r>
              <a:rPr lang="ru-RU" sz="2800" i="1" dirty="0">
                <a:solidFill>
                  <a:prstClr val="black"/>
                </a:solidFill>
              </a:rPr>
              <a:t> сил</a:t>
            </a:r>
            <a:r>
              <a:rPr lang="ru-RU" sz="2800" dirty="0">
                <a:solidFill>
                  <a:prstClr val="black"/>
                </a:solidFill>
              </a:rPr>
              <a:t>) </a:t>
            </a:r>
          </a:p>
          <a:p>
            <a:pPr lvl="0">
              <a:buClr>
                <a:srgbClr val="9BBB59"/>
              </a:buClr>
            </a:pPr>
            <a:endParaRPr lang="ru-RU" sz="2400" dirty="0" smtClean="0">
              <a:solidFill>
                <a:prstClr val="black"/>
              </a:solidFill>
            </a:endParaRPr>
          </a:p>
          <a:p>
            <a:pPr lvl="0">
              <a:buClr>
                <a:srgbClr val="9BBB59"/>
              </a:buClr>
            </a:pPr>
            <a:endParaRPr lang="ru-RU" sz="24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3365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620688"/>
            <a:ext cx="11990069" cy="1080120"/>
          </a:xfrm>
        </p:spPr>
        <p:txBody>
          <a:bodyPr>
            <a:normAutofit/>
          </a:bodyPr>
          <a:lstStyle/>
          <a:p>
            <a:pPr algn="ctr"/>
            <a:r>
              <a:rPr lang="ru-RU" sz="29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Найважливіші</a:t>
            </a:r>
            <a:r>
              <a:rPr lang="ru-RU" sz="29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</a:t>
            </a:r>
            <a:r>
              <a:rPr lang="ru-RU" sz="29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риси</a:t>
            </a:r>
            <a:r>
              <a:rPr lang="ru-RU" sz="29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</a:t>
            </a:r>
            <a:br>
              <a:rPr lang="ru-RU" sz="29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</a:br>
            <a:r>
              <a:rPr lang="ru-RU" sz="29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дипломатичного </a:t>
            </a:r>
            <a:r>
              <a:rPr lang="ru-RU" sz="29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підстилю</a:t>
            </a:r>
            <a:r>
              <a:rPr lang="ru-RU" sz="29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err="1" smtClean="0"/>
              <a:t>властива</a:t>
            </a:r>
            <a:r>
              <a:rPr lang="ru-RU" dirty="0" smtClean="0"/>
              <a:t> </a:t>
            </a:r>
            <a:r>
              <a:rPr lang="ru-RU" dirty="0" err="1"/>
              <a:t>деяка</a:t>
            </a:r>
            <a:r>
              <a:rPr lang="ru-RU" dirty="0"/>
              <a:t> </a:t>
            </a:r>
            <a:r>
              <a:rPr lang="ru-RU" dirty="0" err="1" smtClean="0"/>
              <a:t>образність</a:t>
            </a:r>
            <a:r>
              <a:rPr lang="ru-RU" dirty="0" smtClean="0"/>
              <a:t> (</a:t>
            </a:r>
            <a:r>
              <a:rPr lang="ru-RU" dirty="0" err="1" smtClean="0"/>
              <a:t>словосполучення</a:t>
            </a:r>
            <a:r>
              <a:rPr lang="ru-RU" dirty="0" smtClean="0"/>
              <a:t> </a:t>
            </a:r>
            <a:r>
              <a:rPr lang="ru-RU" dirty="0" err="1"/>
              <a:t>Даунінг</a:t>
            </a:r>
            <a:r>
              <a:rPr lang="ru-RU" dirty="0"/>
              <a:t> </a:t>
            </a:r>
            <a:r>
              <a:rPr lang="ru-RU" dirty="0" err="1"/>
              <a:t>стріт</a:t>
            </a:r>
            <a:r>
              <a:rPr lang="ru-RU" dirty="0"/>
              <a:t> </a:t>
            </a:r>
            <a:r>
              <a:rPr lang="ru-RU" dirty="0" err="1"/>
              <a:t>вживається</a:t>
            </a:r>
            <a:r>
              <a:rPr lang="ru-RU" dirty="0"/>
              <a:t> в </a:t>
            </a:r>
            <a:r>
              <a:rPr lang="ru-RU" dirty="0" err="1"/>
              <a:t>значенні</a:t>
            </a:r>
            <a:r>
              <a:rPr lang="ru-RU" dirty="0"/>
              <a:t> «</a:t>
            </a:r>
            <a:r>
              <a:rPr lang="ru-RU" dirty="0" err="1"/>
              <a:t>Міністерство</a:t>
            </a:r>
            <a:r>
              <a:rPr lang="ru-RU" dirty="0"/>
              <a:t> </a:t>
            </a:r>
            <a:r>
              <a:rPr lang="ru-RU" dirty="0" err="1"/>
              <a:t>іноземних</a:t>
            </a:r>
            <a:r>
              <a:rPr lang="ru-RU" dirty="0"/>
              <a:t> справ </a:t>
            </a:r>
            <a:r>
              <a:rPr lang="ru-RU" dirty="0" err="1"/>
              <a:t>Великобританії</a:t>
            </a:r>
            <a:r>
              <a:rPr lang="ru-RU" dirty="0" smtClean="0"/>
              <a:t>»; </a:t>
            </a:r>
            <a:r>
              <a:rPr lang="ru-RU" dirty="0" err="1" smtClean="0"/>
              <a:t>Єлисейський</a:t>
            </a:r>
            <a:r>
              <a:rPr lang="ru-RU" dirty="0" smtClean="0"/>
              <a:t> </a:t>
            </a:r>
            <a:r>
              <a:rPr lang="ru-RU" dirty="0"/>
              <a:t>палац (</a:t>
            </a:r>
            <a:r>
              <a:rPr lang="ru-RU" dirty="0" err="1"/>
              <a:t>резиденція</a:t>
            </a:r>
            <a:r>
              <a:rPr lang="ru-RU" dirty="0"/>
              <a:t> президента </a:t>
            </a:r>
            <a:r>
              <a:rPr lang="ru-RU" dirty="0" err="1"/>
              <a:t>Франції</a:t>
            </a:r>
            <a:r>
              <a:rPr lang="ru-RU" dirty="0"/>
              <a:t>) – у </a:t>
            </a:r>
            <a:r>
              <a:rPr lang="ru-RU" dirty="0" err="1"/>
              <a:t>значенні</a:t>
            </a:r>
            <a:r>
              <a:rPr lang="ru-RU" dirty="0"/>
              <a:t> «уряд </a:t>
            </a:r>
            <a:r>
              <a:rPr lang="ru-RU" dirty="0" err="1"/>
              <a:t>Франції</a:t>
            </a:r>
            <a:r>
              <a:rPr lang="ru-RU" dirty="0" smtClean="0"/>
              <a:t>») </a:t>
            </a:r>
          </a:p>
          <a:p>
            <a:pPr lvl="0" algn="just">
              <a:buClr>
                <a:srgbClr val="9BBB59"/>
              </a:buClr>
            </a:pPr>
            <a:r>
              <a:rPr lang="ru-RU" dirty="0" err="1" smtClean="0">
                <a:solidFill>
                  <a:prstClr val="black"/>
                </a:solidFill>
              </a:rPr>
              <a:t>спосіб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викладу</a:t>
            </a:r>
            <a:r>
              <a:rPr lang="ru-RU" dirty="0">
                <a:solidFill>
                  <a:prstClr val="black"/>
                </a:solidFill>
              </a:rPr>
              <a:t> в </a:t>
            </a:r>
            <a:r>
              <a:rPr lang="ru-RU" dirty="0" err="1">
                <a:solidFill>
                  <a:prstClr val="black"/>
                </a:solidFill>
              </a:rPr>
              <a:t>дипломатичних</a:t>
            </a:r>
            <a:r>
              <a:rPr lang="ru-RU" dirty="0">
                <a:solidFill>
                  <a:prstClr val="black"/>
                </a:solidFill>
              </a:rPr>
              <a:t> документах </a:t>
            </a:r>
            <a:r>
              <a:rPr lang="ru-RU" dirty="0" err="1">
                <a:solidFill>
                  <a:prstClr val="black"/>
                </a:solidFill>
              </a:rPr>
              <a:t>найчастіше</a:t>
            </a:r>
            <a:r>
              <a:rPr lang="ru-RU" dirty="0">
                <a:solidFill>
                  <a:prstClr val="black"/>
                </a:solidFill>
              </a:rPr>
              <a:t> – </a:t>
            </a:r>
            <a:r>
              <a:rPr lang="ru-RU" dirty="0" err="1">
                <a:solidFill>
                  <a:prstClr val="black"/>
                </a:solidFill>
              </a:rPr>
              <a:t>розповідний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можливі</a:t>
            </a:r>
            <a:r>
              <a:rPr lang="ru-RU" dirty="0">
                <a:solidFill>
                  <a:prstClr val="black"/>
                </a:solidFill>
              </a:rPr>
              <a:t> описи, </a:t>
            </a:r>
            <a:r>
              <a:rPr lang="ru-RU" dirty="0" err="1" smtClean="0">
                <a:solidFill>
                  <a:prstClr val="black"/>
                </a:solidFill>
              </a:rPr>
              <a:t>роздуми</a:t>
            </a:r>
            <a:endParaRPr lang="ru-RU" dirty="0">
              <a:solidFill>
                <a:prstClr val="black"/>
              </a:solidFill>
            </a:endParaRPr>
          </a:p>
          <a:p>
            <a:pPr lvl="0" algn="just">
              <a:buClr>
                <a:srgbClr val="9BBB59"/>
              </a:buClr>
            </a:pPr>
            <a:r>
              <a:rPr lang="ru-RU" dirty="0" err="1" smtClean="0">
                <a:solidFill>
                  <a:prstClr val="black"/>
                </a:solidFill>
              </a:rPr>
              <a:t>директивний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спосіб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викладу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властивий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міжнародним</a:t>
            </a:r>
            <a:r>
              <a:rPr lang="ru-RU" dirty="0">
                <a:solidFill>
                  <a:prstClr val="black"/>
                </a:solidFill>
              </a:rPr>
              <a:t> документам </a:t>
            </a:r>
            <a:r>
              <a:rPr lang="ru-RU" dirty="0" err="1">
                <a:solidFill>
                  <a:prstClr val="black"/>
                </a:solidFill>
              </a:rPr>
              <a:t>лише</a:t>
            </a:r>
            <a:r>
              <a:rPr lang="ru-RU" dirty="0">
                <a:solidFill>
                  <a:prstClr val="black"/>
                </a:solidFill>
              </a:rPr>
              <a:t> в </a:t>
            </a:r>
            <a:r>
              <a:rPr lang="ru-RU" dirty="0" err="1">
                <a:solidFill>
                  <a:prstClr val="black"/>
                </a:solidFill>
              </a:rPr>
              <a:t>екстрених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ситуаціях</a:t>
            </a:r>
            <a:r>
              <a:rPr lang="ru-RU" dirty="0">
                <a:solidFill>
                  <a:prstClr val="black"/>
                </a:solidFill>
              </a:rPr>
              <a:t> – </a:t>
            </a:r>
            <a:r>
              <a:rPr lang="ru-RU" dirty="0" err="1">
                <a:solidFill>
                  <a:prstClr val="black"/>
                </a:solidFill>
              </a:rPr>
              <a:t>розірвання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дипломатичних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 smtClean="0">
                <a:solidFill>
                  <a:prstClr val="black"/>
                </a:solidFill>
              </a:rPr>
              <a:t>відносин</a:t>
            </a:r>
            <a:r>
              <a:rPr lang="ru-RU" dirty="0" smtClean="0">
                <a:solidFill>
                  <a:prstClr val="black"/>
                </a:solidFill>
              </a:rPr>
              <a:t> (</a:t>
            </a:r>
            <a:r>
              <a:rPr lang="ru-RU" i="1" dirty="0" smtClean="0">
                <a:solidFill>
                  <a:prstClr val="black"/>
                </a:solidFill>
              </a:rPr>
              <a:t>ультиматум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i="1" dirty="0" smtClean="0">
                <a:solidFill>
                  <a:prstClr val="black"/>
                </a:solidFill>
              </a:rPr>
              <a:t>нота)</a:t>
            </a:r>
            <a:endParaRPr lang="ru-RU" i="1" dirty="0">
              <a:solidFill>
                <a:prstClr val="black"/>
              </a:solidFill>
            </a:endParaRPr>
          </a:p>
          <a:p>
            <a:pPr lvl="0" algn="just">
              <a:buClr>
                <a:srgbClr val="9BBB59"/>
              </a:buClr>
            </a:pPr>
            <a:r>
              <a:rPr lang="ru-RU" dirty="0" err="1" smtClean="0">
                <a:solidFill>
                  <a:prstClr val="black"/>
                </a:solidFill>
              </a:rPr>
              <a:t>велику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>
                <a:solidFill>
                  <a:prstClr val="black"/>
                </a:solidFill>
              </a:rPr>
              <a:t>роль в </a:t>
            </a:r>
            <a:r>
              <a:rPr lang="ru-RU" dirty="0" err="1">
                <a:solidFill>
                  <a:prstClr val="black"/>
                </a:solidFill>
              </a:rPr>
              <a:t>дипломатичних</a:t>
            </a:r>
            <a:r>
              <a:rPr lang="ru-RU" dirty="0">
                <a:solidFill>
                  <a:prstClr val="black"/>
                </a:solidFill>
              </a:rPr>
              <a:t> документах </a:t>
            </a:r>
            <a:r>
              <a:rPr lang="ru-RU" dirty="0" err="1">
                <a:solidFill>
                  <a:prstClr val="black"/>
                </a:solidFill>
              </a:rPr>
              <a:t>відіграє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графіка</a:t>
            </a:r>
            <a:r>
              <a:rPr lang="ru-RU" dirty="0">
                <a:solidFill>
                  <a:prstClr val="black"/>
                </a:solidFill>
              </a:rPr>
              <a:t> (</a:t>
            </a:r>
            <a:r>
              <a:rPr lang="ru-RU" dirty="0" err="1">
                <a:solidFill>
                  <a:prstClr val="black"/>
                </a:solidFill>
              </a:rPr>
              <a:t>написання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слів</a:t>
            </a:r>
            <a:r>
              <a:rPr lang="ru-RU" dirty="0">
                <a:solidFill>
                  <a:prstClr val="black"/>
                </a:solidFill>
              </a:rPr>
              <a:t> з </a:t>
            </a:r>
            <a:r>
              <a:rPr lang="ru-RU" dirty="0" err="1">
                <a:solidFill>
                  <a:prstClr val="black"/>
                </a:solidFill>
              </a:rPr>
              <a:t>великої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літери</a:t>
            </a:r>
            <a:r>
              <a:rPr lang="ru-RU" dirty="0">
                <a:solidFill>
                  <a:prstClr val="black"/>
                </a:solidFill>
              </a:rPr>
              <a:t> як </a:t>
            </a:r>
            <a:r>
              <a:rPr lang="ru-RU" dirty="0" err="1">
                <a:solidFill>
                  <a:prstClr val="black"/>
                </a:solidFill>
              </a:rPr>
              <a:t>вияв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пошани</a:t>
            </a:r>
            <a:r>
              <a:rPr lang="ru-RU" dirty="0">
                <a:solidFill>
                  <a:prstClr val="black"/>
                </a:solidFill>
              </a:rPr>
              <a:t> – </a:t>
            </a:r>
            <a:r>
              <a:rPr lang="ru-RU" dirty="0" err="1">
                <a:solidFill>
                  <a:prstClr val="black"/>
                </a:solidFill>
              </a:rPr>
              <a:t>Високі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Сторони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Високий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Гість</a:t>
            </a:r>
            <a:r>
              <a:rPr lang="ru-RU" dirty="0" smtClean="0">
                <a:solidFill>
                  <a:prstClr val="black"/>
                </a:solidFill>
              </a:rPr>
              <a:t>)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56076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980728"/>
            <a:ext cx="11990069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Адміністративно-канцелярський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підстиль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15568" y="2492896"/>
            <a:ext cx="10491165" cy="3759696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використовується</a:t>
            </a:r>
            <a:r>
              <a:rPr lang="ru-RU" sz="2800" dirty="0" smtClean="0"/>
              <a:t> </a:t>
            </a:r>
            <a:r>
              <a:rPr lang="ru-RU" sz="2800" dirty="0"/>
              <a:t>у </a:t>
            </a:r>
            <a:r>
              <a:rPr lang="ru-RU" sz="2800" dirty="0" err="1"/>
              <a:t>професійно-виробничій</a:t>
            </a:r>
            <a:r>
              <a:rPr lang="ru-RU" sz="2800" dirty="0"/>
              <a:t> </a:t>
            </a:r>
            <a:r>
              <a:rPr lang="ru-RU" sz="2800" dirty="0" err="1"/>
              <a:t>сфері</a:t>
            </a:r>
            <a:r>
              <a:rPr lang="ru-RU" sz="2800" dirty="0"/>
              <a:t>, </a:t>
            </a:r>
            <a:r>
              <a:rPr lang="ru-RU" sz="2800" dirty="0" err="1"/>
              <a:t>правових</a:t>
            </a:r>
            <a:r>
              <a:rPr lang="ru-RU" sz="2800" dirty="0"/>
              <a:t> </a:t>
            </a:r>
            <a:r>
              <a:rPr lang="ru-RU" sz="2800" dirty="0" err="1"/>
              <a:t>взаєминах</a:t>
            </a:r>
            <a:r>
              <a:rPr lang="ru-RU" sz="2800" dirty="0"/>
              <a:t> і </a:t>
            </a:r>
            <a:r>
              <a:rPr lang="ru-RU" sz="2800" dirty="0" err="1" smtClean="0"/>
              <a:t>діловодстві</a:t>
            </a:r>
            <a:endParaRPr lang="ru-RU" sz="2800" dirty="0" smtClean="0"/>
          </a:p>
          <a:p>
            <a:pPr marL="0" indent="0">
              <a:buNone/>
            </a:pPr>
            <a:r>
              <a:rPr lang="ru-RU" sz="2800" dirty="0" smtClean="0"/>
              <a:t>    </a:t>
            </a:r>
          </a:p>
          <a:p>
            <a:pPr marL="0" indent="0">
              <a:buNone/>
            </a:pPr>
            <a:r>
              <a:rPr lang="ru-RU" sz="2800" dirty="0"/>
              <a:t> </a:t>
            </a:r>
            <a:r>
              <a:rPr lang="ru-RU" sz="2800" dirty="0" smtClean="0"/>
              <a:t>   </a:t>
            </a:r>
            <a:r>
              <a:rPr lang="ru-RU" sz="2800" dirty="0" err="1" smtClean="0"/>
              <a:t>має</a:t>
            </a:r>
            <a:r>
              <a:rPr lang="ru-RU" sz="2800" dirty="0" smtClean="0"/>
              <a:t> </a:t>
            </a:r>
            <a:r>
              <a:rPr lang="ru-RU" sz="2800" dirty="0" err="1"/>
              <a:t>дві</a:t>
            </a:r>
            <a:r>
              <a:rPr lang="ru-RU" sz="2800" dirty="0"/>
              <a:t> </a:t>
            </a:r>
            <a:r>
              <a:rPr lang="ru-RU" sz="2800" dirty="0" err="1"/>
              <a:t>функції</a:t>
            </a:r>
            <a:r>
              <a:rPr lang="ru-RU" sz="2800" dirty="0"/>
              <a:t>: </a:t>
            </a:r>
            <a:endParaRPr lang="ru-RU" sz="2800" dirty="0" smtClean="0"/>
          </a:p>
          <a:p>
            <a:r>
              <a:rPr lang="ru-RU" sz="2800" b="1" dirty="0" err="1" smtClean="0"/>
              <a:t>інформаційно-змістова</a:t>
            </a:r>
            <a:r>
              <a:rPr lang="ru-RU" sz="2800" dirty="0" smtClean="0"/>
              <a:t> </a:t>
            </a:r>
            <a:r>
              <a:rPr lang="ru-RU" sz="2800" dirty="0"/>
              <a:t>(</a:t>
            </a:r>
            <a:r>
              <a:rPr lang="ru-RU" sz="2800" i="1" dirty="0" err="1" smtClean="0"/>
              <a:t>оголошення</a:t>
            </a:r>
            <a:r>
              <a:rPr lang="ru-RU" sz="2800" dirty="0" smtClean="0"/>
              <a:t>)</a:t>
            </a:r>
          </a:p>
          <a:p>
            <a:r>
              <a:rPr lang="ru-RU" sz="2800" b="1" dirty="0" err="1" smtClean="0"/>
              <a:t>організаційно-регулююча</a:t>
            </a:r>
            <a:r>
              <a:rPr lang="ru-RU" sz="2800" dirty="0" smtClean="0"/>
              <a:t> (</a:t>
            </a:r>
            <a:r>
              <a:rPr lang="ru-RU" sz="2800" i="1" dirty="0" smtClean="0">
                <a:solidFill>
                  <a:prstClr val="black"/>
                </a:solidFill>
              </a:rPr>
              <a:t>наказ, </a:t>
            </a:r>
            <a:r>
              <a:rPr lang="ru-RU" sz="2800" i="1" dirty="0" err="1" smtClean="0"/>
              <a:t>розпорядження</a:t>
            </a:r>
            <a:r>
              <a:rPr lang="ru-RU" sz="2800" dirty="0" smtClean="0"/>
              <a:t>)</a:t>
            </a:r>
            <a:endParaRPr lang="ru-RU" sz="2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598" y="3409950"/>
            <a:ext cx="1543050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3979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924712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Найважливіші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</a:t>
            </a:r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риси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</a:t>
            </a:r>
            <a:b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</a:br>
            <a:r>
              <a:rPr lang="ru-RU" sz="28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адміністративно-канцелярського</a:t>
            </a:r>
            <a:r>
              <a:rPr lang="ru-RU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  </a:t>
            </a:r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підстилю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nstantia"/>
              </a:rPr>
              <a:t>: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2132856"/>
            <a:ext cx="11990069" cy="4464496"/>
          </a:xfrm>
        </p:spPr>
        <p:txBody>
          <a:bodyPr>
            <a:normAutofit/>
          </a:bodyPr>
          <a:lstStyle/>
          <a:p>
            <a:r>
              <a:rPr lang="ru-RU" dirty="0" err="1" smtClean="0"/>
              <a:t>широке</a:t>
            </a:r>
            <a:r>
              <a:rPr lang="ru-RU" dirty="0" smtClean="0"/>
              <a:t> </a:t>
            </a:r>
            <a:r>
              <a:rPr lang="ru-RU" dirty="0" err="1"/>
              <a:t>використання</a:t>
            </a:r>
            <a:r>
              <a:rPr lang="ru-RU" dirty="0"/>
              <a:t> </a:t>
            </a:r>
            <a:r>
              <a:rPr lang="ru-RU" dirty="0" err="1"/>
              <a:t>канцеляризмів</a:t>
            </a:r>
            <a:r>
              <a:rPr lang="ru-RU" dirty="0"/>
              <a:t> (у </a:t>
            </a:r>
            <a:r>
              <a:rPr lang="ru-RU" dirty="0" err="1"/>
              <a:t>справі</a:t>
            </a:r>
            <a:r>
              <a:rPr lang="ru-RU" dirty="0"/>
              <a:t>, з метою), серед </a:t>
            </a:r>
            <a:r>
              <a:rPr lang="ru-RU" dirty="0" err="1"/>
              <a:t>яких</a:t>
            </a:r>
            <a:r>
              <a:rPr lang="ru-RU" dirty="0"/>
              <a:t> </a:t>
            </a:r>
            <a:r>
              <a:rPr lang="ru-RU" dirty="0" err="1"/>
              <a:t>зустрічаються</a:t>
            </a:r>
            <a:r>
              <a:rPr lang="ru-RU" dirty="0"/>
              <a:t> й </a:t>
            </a:r>
            <a:r>
              <a:rPr lang="ru-RU" dirty="0" err="1"/>
              <a:t>архаїзми</a:t>
            </a:r>
            <a:r>
              <a:rPr lang="ru-RU" dirty="0"/>
              <a:t> (глава </a:t>
            </a:r>
            <a:r>
              <a:rPr lang="ru-RU" dirty="0" err="1"/>
              <a:t>держави</a:t>
            </a:r>
            <a:r>
              <a:rPr lang="ru-RU" dirty="0" smtClean="0"/>
              <a:t>)</a:t>
            </a:r>
          </a:p>
          <a:p>
            <a:r>
              <a:rPr lang="ru-RU" dirty="0" err="1" smtClean="0"/>
              <a:t>менша</a:t>
            </a:r>
            <a:r>
              <a:rPr lang="ru-RU" dirty="0" smtClean="0"/>
              <a:t> </a:t>
            </a:r>
            <a:r>
              <a:rPr lang="ru-RU" dirty="0" err="1" smtClean="0"/>
              <a:t>кількість</a:t>
            </a:r>
            <a:r>
              <a:rPr lang="ru-RU" dirty="0" smtClean="0"/>
              <a:t> </a:t>
            </a:r>
            <a:r>
              <a:rPr lang="ru-RU" dirty="0" err="1" smtClean="0"/>
              <a:t>термінів</a:t>
            </a:r>
            <a:endParaRPr lang="ru-RU" dirty="0" smtClean="0"/>
          </a:p>
          <a:p>
            <a:r>
              <a:rPr lang="ru-RU" dirty="0" err="1" smtClean="0"/>
              <a:t>іншомовна</a:t>
            </a:r>
            <a:r>
              <a:rPr lang="ru-RU" dirty="0" smtClean="0"/>
              <a:t> лексика </a:t>
            </a:r>
            <a:r>
              <a:rPr lang="ru-RU" dirty="0" err="1" smtClean="0"/>
              <a:t>рідко</a:t>
            </a:r>
            <a:r>
              <a:rPr lang="ru-RU" dirty="0" smtClean="0"/>
              <a:t> </a:t>
            </a:r>
            <a:r>
              <a:rPr lang="ru-RU" dirty="0" err="1" smtClean="0"/>
              <a:t>вживається</a:t>
            </a:r>
            <a:endParaRPr lang="ru-RU" dirty="0" smtClean="0"/>
          </a:p>
          <a:p>
            <a:pPr lvl="0">
              <a:buClr>
                <a:srgbClr val="9BBB59"/>
              </a:buClr>
            </a:pPr>
            <a:r>
              <a:rPr lang="ru-RU" dirty="0" err="1" smtClean="0">
                <a:solidFill>
                  <a:prstClr val="black"/>
                </a:solidFill>
              </a:rPr>
              <a:t>вживаються</a:t>
            </a:r>
            <a:r>
              <a:rPr lang="ru-RU" dirty="0" smtClean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особові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форми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дієслова</a:t>
            </a:r>
            <a:r>
              <a:rPr lang="ru-RU" dirty="0">
                <a:solidFill>
                  <a:prstClr val="black"/>
                </a:solidFill>
              </a:rPr>
              <a:t> й </a:t>
            </a:r>
            <a:r>
              <a:rPr lang="ru-RU" dirty="0" err="1">
                <a:solidFill>
                  <a:prstClr val="black"/>
                </a:solidFill>
              </a:rPr>
              <a:t>особові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займенники</a:t>
            </a:r>
            <a:r>
              <a:rPr lang="ru-RU" dirty="0">
                <a:solidFill>
                  <a:prstClr val="black"/>
                </a:solidFill>
              </a:rPr>
              <a:t> (</a:t>
            </a:r>
            <a:r>
              <a:rPr lang="ru-RU" dirty="0" err="1">
                <a:solidFill>
                  <a:prstClr val="black"/>
                </a:solidFill>
              </a:rPr>
              <a:t>автобіографія</a:t>
            </a:r>
            <a:r>
              <a:rPr lang="ru-RU" dirty="0">
                <a:solidFill>
                  <a:prstClr val="black"/>
                </a:solidFill>
              </a:rPr>
              <a:t>, наказ)</a:t>
            </a:r>
          </a:p>
          <a:p>
            <a:pPr lvl="0">
              <a:buClr>
                <a:srgbClr val="9BBB59"/>
              </a:buClr>
            </a:pPr>
            <a:r>
              <a:rPr lang="ru-RU" dirty="0" err="1">
                <a:solidFill>
                  <a:prstClr val="black"/>
                </a:solidFill>
              </a:rPr>
              <a:t>канцелярський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підстиль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нейтральний</a:t>
            </a:r>
            <a:r>
              <a:rPr lang="ru-RU" dirty="0">
                <a:solidFill>
                  <a:prstClr val="black"/>
                </a:solidFill>
              </a:rPr>
              <a:t> з точки </a:t>
            </a:r>
            <a:r>
              <a:rPr lang="ru-RU" dirty="0" err="1">
                <a:solidFill>
                  <a:prstClr val="black"/>
                </a:solidFill>
              </a:rPr>
              <a:t>зору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емоційно-експресивного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забарвлення</a:t>
            </a:r>
            <a:r>
              <a:rPr lang="ru-RU" dirty="0">
                <a:solidFill>
                  <a:prstClr val="black"/>
                </a:solidFill>
              </a:rPr>
              <a:t> (</a:t>
            </a:r>
            <a:r>
              <a:rPr lang="ru-RU" i="1" dirty="0">
                <a:solidFill>
                  <a:prstClr val="black"/>
                </a:solidFill>
              </a:rPr>
              <a:t>за </a:t>
            </a:r>
            <a:r>
              <a:rPr lang="ru-RU" i="1" dirty="0" err="1">
                <a:solidFill>
                  <a:prstClr val="black"/>
                </a:solidFill>
              </a:rPr>
              <a:t>винятком</a:t>
            </a:r>
            <a:r>
              <a:rPr lang="ru-RU" i="1" dirty="0">
                <a:solidFill>
                  <a:prstClr val="black"/>
                </a:solidFill>
              </a:rPr>
              <a:t>, </a:t>
            </a:r>
            <a:r>
              <a:rPr lang="ru-RU" i="1" dirty="0" err="1" smtClean="0">
                <a:solidFill>
                  <a:prstClr val="black"/>
                </a:solidFill>
              </a:rPr>
              <a:t>привітань</a:t>
            </a:r>
            <a:r>
              <a:rPr lang="ru-RU" i="1" dirty="0" smtClean="0">
                <a:solidFill>
                  <a:prstClr val="black"/>
                </a:solidFill>
              </a:rPr>
              <a:t>, </a:t>
            </a:r>
            <a:r>
              <a:rPr lang="ru-RU" i="1" dirty="0" err="1">
                <a:solidFill>
                  <a:prstClr val="black"/>
                </a:solidFill>
              </a:rPr>
              <a:t>почесних</a:t>
            </a:r>
            <a:r>
              <a:rPr lang="ru-RU" i="1" dirty="0">
                <a:solidFill>
                  <a:prstClr val="black"/>
                </a:solidFill>
              </a:rPr>
              <a:t> грамот)</a:t>
            </a:r>
          </a:p>
          <a:p>
            <a:pPr lvl="0">
              <a:buClr>
                <a:srgbClr val="9BBB59"/>
              </a:buClr>
            </a:pPr>
            <a:r>
              <a:rPr lang="ru-RU" dirty="0" err="1">
                <a:solidFill>
                  <a:prstClr val="black"/>
                </a:solidFill>
              </a:rPr>
              <a:t>велику</a:t>
            </a:r>
            <a:r>
              <a:rPr lang="ru-RU" dirty="0">
                <a:solidFill>
                  <a:prstClr val="black"/>
                </a:solidFill>
              </a:rPr>
              <a:t> роль у </a:t>
            </a:r>
            <a:r>
              <a:rPr lang="ru-RU" dirty="0" err="1">
                <a:solidFill>
                  <a:prstClr val="black"/>
                </a:solidFill>
              </a:rPr>
              <a:t>канцелярському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підстилі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відіграє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графіка</a:t>
            </a:r>
            <a:r>
              <a:rPr lang="ru-RU" dirty="0">
                <a:solidFill>
                  <a:prstClr val="black"/>
                </a:solidFill>
              </a:rPr>
              <a:t>, </a:t>
            </a:r>
            <a:r>
              <a:rPr lang="ru-RU" dirty="0" err="1">
                <a:solidFill>
                  <a:prstClr val="black"/>
                </a:solidFill>
              </a:rPr>
              <a:t>правопис</a:t>
            </a:r>
            <a:r>
              <a:rPr lang="ru-RU" dirty="0">
                <a:solidFill>
                  <a:prstClr val="black"/>
                </a:solidFill>
              </a:rPr>
              <a:t> і </a:t>
            </a:r>
            <a:r>
              <a:rPr lang="ru-RU" dirty="0" err="1">
                <a:solidFill>
                  <a:prstClr val="black"/>
                </a:solidFill>
              </a:rPr>
              <a:t>розміщення</a:t>
            </a:r>
            <a:r>
              <a:rPr lang="ru-RU" dirty="0">
                <a:solidFill>
                  <a:prstClr val="black"/>
                </a:solidFill>
              </a:rPr>
              <a:t> </a:t>
            </a:r>
            <a:r>
              <a:rPr lang="ru-RU" dirty="0" err="1">
                <a:solidFill>
                  <a:prstClr val="black"/>
                </a:solidFill>
              </a:rPr>
              <a:t>реквізитів</a:t>
            </a:r>
            <a:endParaRPr lang="ru-RU" dirty="0">
              <a:solidFill>
                <a:prstClr val="black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48200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708688"/>
          </a:xfrm>
        </p:spPr>
        <p:txBody>
          <a:bodyPr>
            <a:normAutofit/>
          </a:bodyPr>
          <a:lstStyle/>
          <a:p>
            <a:pPr algn="ctr"/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Науковий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стиль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1011" y="1340768"/>
            <a:ext cx="11540282" cy="4983832"/>
          </a:xfrm>
        </p:spPr>
        <p:txBody>
          <a:bodyPr>
            <a:normAutofit/>
          </a:bodyPr>
          <a:lstStyle/>
          <a:p>
            <a:pPr algn="just">
              <a:spcBef>
                <a:spcPts val="1200"/>
              </a:spcBef>
            </a:pPr>
            <a:endParaRPr lang="ru-RU" dirty="0"/>
          </a:p>
          <a:p>
            <a:pPr algn="just">
              <a:spcBef>
                <a:spcPts val="1200"/>
              </a:spcBef>
            </a:pPr>
            <a:r>
              <a:rPr lang="ru-RU" b="1" dirty="0"/>
              <a:t>с</a:t>
            </a:r>
            <a:r>
              <a:rPr lang="ru-RU" b="1" dirty="0" smtClean="0"/>
              <a:t>фера </a:t>
            </a:r>
            <a:r>
              <a:rPr lang="ru-RU" b="1" dirty="0" err="1"/>
              <a:t>використання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/>
              <a:t>наукова</a:t>
            </a:r>
            <a:r>
              <a:rPr lang="ru-RU" dirty="0"/>
              <a:t> </a:t>
            </a:r>
            <a:r>
              <a:rPr lang="ru-RU" dirty="0" err="1"/>
              <a:t>діяльність</a:t>
            </a:r>
            <a:r>
              <a:rPr lang="ru-RU" dirty="0"/>
              <a:t>, </a:t>
            </a:r>
            <a:r>
              <a:rPr lang="ru-RU" dirty="0" err="1"/>
              <a:t>науково-технічний</a:t>
            </a:r>
            <a:r>
              <a:rPr lang="ru-RU" dirty="0"/>
              <a:t> </a:t>
            </a:r>
            <a:r>
              <a:rPr lang="ru-RU" dirty="0" err="1"/>
              <a:t>прогрес</a:t>
            </a:r>
            <a:r>
              <a:rPr lang="ru-RU" dirty="0"/>
              <a:t>, </a:t>
            </a:r>
            <a:r>
              <a:rPr lang="ru-RU" dirty="0" err="1" smtClean="0"/>
              <a:t>освіта</a:t>
            </a:r>
            <a:endParaRPr lang="ru-RU" dirty="0" smtClean="0"/>
          </a:p>
          <a:p>
            <a:pPr algn="just">
              <a:spcBef>
                <a:spcPts val="1200"/>
              </a:spcBef>
            </a:pPr>
            <a:r>
              <a:rPr lang="ru-RU" dirty="0" err="1" smtClean="0"/>
              <a:t>функціонує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двох</a:t>
            </a:r>
            <a:r>
              <a:rPr lang="ru-RU" dirty="0"/>
              <a:t> формах </a:t>
            </a:r>
            <a:r>
              <a:rPr lang="ru-RU" dirty="0" err="1"/>
              <a:t>вираження</a:t>
            </a:r>
            <a:r>
              <a:rPr lang="ru-RU" dirty="0"/>
              <a:t> </a:t>
            </a:r>
            <a:r>
              <a:rPr lang="ru-RU" dirty="0" err="1"/>
              <a:t>наукової</a:t>
            </a:r>
            <a:r>
              <a:rPr lang="ru-RU" dirty="0"/>
              <a:t> думки – </a:t>
            </a:r>
            <a:r>
              <a:rPr lang="ru-RU" dirty="0" err="1"/>
              <a:t>писемній</a:t>
            </a:r>
            <a:r>
              <a:rPr lang="ru-RU" dirty="0"/>
              <a:t> та </a:t>
            </a:r>
            <a:r>
              <a:rPr lang="ru-RU" dirty="0" err="1" smtClean="0"/>
              <a:t>усній</a:t>
            </a:r>
            <a:endParaRPr lang="ru-RU" dirty="0" smtClean="0"/>
          </a:p>
          <a:p>
            <a:pPr algn="just">
              <a:spcBef>
                <a:spcPts val="1200"/>
              </a:spcBef>
            </a:pPr>
            <a:r>
              <a:rPr lang="ru-RU" dirty="0" err="1"/>
              <a:t>з</a:t>
            </a:r>
            <a:r>
              <a:rPr lang="ru-RU" dirty="0" err="1" smtClean="0"/>
              <a:t>астосовується</a:t>
            </a:r>
            <a:r>
              <a:rPr lang="ru-RU" dirty="0" smtClean="0"/>
              <a:t> </a:t>
            </a:r>
            <a:r>
              <a:rPr lang="ru-RU" dirty="0"/>
              <a:t>при </a:t>
            </a:r>
            <a:r>
              <a:rPr lang="ru-RU" dirty="0" err="1"/>
              <a:t>написанні</a:t>
            </a:r>
            <a:r>
              <a:rPr lang="ru-RU" dirty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праць</a:t>
            </a:r>
            <a:r>
              <a:rPr lang="ru-RU" dirty="0"/>
              <a:t>, </a:t>
            </a:r>
            <a:r>
              <a:rPr lang="ru-RU" dirty="0" err="1"/>
              <a:t>підручників</a:t>
            </a:r>
            <a:r>
              <a:rPr lang="ru-RU" dirty="0"/>
              <a:t>, статей </a:t>
            </a:r>
            <a:r>
              <a:rPr lang="ru-RU" dirty="0" err="1" smtClean="0"/>
              <a:t>тощо</a:t>
            </a:r>
            <a:endParaRPr lang="ru-RU" dirty="0" smtClean="0"/>
          </a:p>
          <a:p>
            <a:pPr algn="just">
              <a:spcBef>
                <a:spcPts val="1200"/>
              </a:spcBef>
            </a:pPr>
            <a:r>
              <a:rPr lang="ru-RU" dirty="0" err="1"/>
              <a:t>м</a:t>
            </a:r>
            <a:r>
              <a:rPr lang="ru-RU" dirty="0" err="1" smtClean="0"/>
              <a:t>ова</a:t>
            </a:r>
            <a:r>
              <a:rPr lang="ru-RU" dirty="0" smtClean="0"/>
              <a:t> </a:t>
            </a:r>
            <a:r>
              <a:rPr lang="ru-RU" dirty="0" err="1"/>
              <a:t>наукових</a:t>
            </a:r>
            <a:r>
              <a:rPr lang="ru-RU" dirty="0"/>
              <a:t> </a:t>
            </a:r>
            <a:r>
              <a:rPr lang="ru-RU" dirty="0" err="1"/>
              <a:t>праць</a:t>
            </a:r>
            <a:r>
              <a:rPr lang="ru-RU" dirty="0"/>
              <a:t> </a:t>
            </a:r>
            <a:r>
              <a:rPr lang="ru-RU" dirty="0" err="1"/>
              <a:t>відзначається</a:t>
            </a:r>
            <a:r>
              <a:rPr lang="ru-RU" dirty="0"/>
              <a:t> </a:t>
            </a:r>
            <a:r>
              <a:rPr lang="ru-RU" dirty="0" err="1"/>
              <a:t>високим</a:t>
            </a:r>
            <a:r>
              <a:rPr lang="ru-RU" dirty="0"/>
              <a:t> </a:t>
            </a:r>
            <a:r>
              <a:rPr lang="ru-RU" dirty="0" err="1"/>
              <a:t>ступенем</a:t>
            </a:r>
            <a:r>
              <a:rPr lang="ru-RU" dirty="0"/>
              <a:t> </a:t>
            </a:r>
            <a:r>
              <a:rPr lang="ru-RU" dirty="0" err="1" smtClean="0"/>
              <a:t>стандартизації</a:t>
            </a:r>
            <a:endParaRPr lang="ru-RU" dirty="0" smtClean="0"/>
          </a:p>
          <a:p>
            <a:pPr algn="just">
              <a:spcBef>
                <a:spcPts val="1200"/>
              </a:spcBef>
            </a:pPr>
            <a:r>
              <a:rPr lang="ru-RU" b="1" dirty="0" err="1"/>
              <a:t>о</a:t>
            </a:r>
            <a:r>
              <a:rPr lang="ru-RU" b="1" dirty="0" err="1" smtClean="0"/>
              <a:t>сновна</a:t>
            </a:r>
            <a:r>
              <a:rPr lang="ru-RU" b="1" dirty="0" smtClean="0"/>
              <a:t> </a:t>
            </a:r>
            <a:r>
              <a:rPr lang="ru-RU" b="1" dirty="0" err="1"/>
              <a:t>функція</a:t>
            </a:r>
            <a:r>
              <a:rPr lang="ru-RU" b="1" dirty="0"/>
              <a:t> </a:t>
            </a:r>
            <a:r>
              <a:rPr lang="ru-RU" dirty="0"/>
              <a:t>– </a:t>
            </a:r>
            <a:r>
              <a:rPr lang="ru-RU" dirty="0" err="1" smtClean="0"/>
              <a:t>повідомлення</a:t>
            </a:r>
            <a:r>
              <a:rPr lang="ru-RU" dirty="0" smtClean="0"/>
              <a:t>, </a:t>
            </a:r>
            <a:r>
              <a:rPr lang="ru-RU" dirty="0" err="1" smtClean="0"/>
              <a:t>що</a:t>
            </a:r>
            <a:r>
              <a:rPr lang="ru-RU" dirty="0" smtClean="0"/>
              <a:t> </a:t>
            </a:r>
            <a:r>
              <a:rPr lang="ru-RU" dirty="0" err="1" smtClean="0"/>
              <a:t>полягає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доведенні</a:t>
            </a:r>
            <a:r>
              <a:rPr lang="ru-RU" dirty="0"/>
              <a:t> </a:t>
            </a:r>
            <a:r>
              <a:rPr lang="ru-RU" dirty="0" err="1"/>
              <a:t>теорії</a:t>
            </a:r>
            <a:r>
              <a:rPr lang="ru-RU" dirty="0"/>
              <a:t>, </a:t>
            </a:r>
            <a:r>
              <a:rPr lang="ru-RU" dirty="0" err="1"/>
              <a:t>обґрунтуванні</a:t>
            </a:r>
            <a:r>
              <a:rPr lang="ru-RU" dirty="0"/>
              <a:t> </a:t>
            </a:r>
            <a:r>
              <a:rPr lang="ru-RU" dirty="0" err="1"/>
              <a:t>гіпотез</a:t>
            </a:r>
            <a:r>
              <a:rPr lang="ru-RU" dirty="0"/>
              <a:t>, у </a:t>
            </a:r>
            <a:r>
              <a:rPr lang="ru-RU" dirty="0" err="1"/>
              <a:t>повідомленні</a:t>
            </a:r>
            <a:r>
              <a:rPr lang="ru-RU" dirty="0"/>
              <a:t> </a:t>
            </a:r>
            <a:r>
              <a:rPr lang="ru-RU" dirty="0" err="1"/>
              <a:t>наслідків</a:t>
            </a:r>
            <a:r>
              <a:rPr lang="ru-RU" dirty="0"/>
              <a:t> </a:t>
            </a:r>
            <a:r>
              <a:rPr lang="ru-RU" dirty="0" err="1"/>
              <a:t>досліджень</a:t>
            </a:r>
            <a:r>
              <a:rPr lang="ru-RU" dirty="0"/>
              <a:t>, </a:t>
            </a:r>
            <a:r>
              <a:rPr lang="ru-RU" dirty="0" err="1"/>
              <a:t>класифікації</a:t>
            </a:r>
            <a:r>
              <a:rPr lang="ru-RU" dirty="0"/>
              <a:t>, </a:t>
            </a:r>
            <a:r>
              <a:rPr lang="ru-RU" dirty="0" err="1"/>
              <a:t>поясненні</a:t>
            </a:r>
            <a:r>
              <a:rPr lang="ru-RU" dirty="0"/>
              <a:t> </a:t>
            </a:r>
            <a:r>
              <a:rPr lang="ru-RU" dirty="0" err="1" smtClean="0"/>
              <a:t>явищ</a:t>
            </a:r>
            <a:r>
              <a:rPr lang="ru-RU" dirty="0" smtClean="0"/>
              <a:t>, </a:t>
            </a:r>
            <a:r>
              <a:rPr lang="ru-RU" dirty="0" err="1" smtClean="0"/>
              <a:t>систематизації</a:t>
            </a:r>
            <a:r>
              <a:rPr lang="ru-RU" dirty="0" smtClean="0"/>
              <a:t> </a:t>
            </a:r>
            <a:r>
              <a:rPr lang="ru-RU" dirty="0" err="1"/>
              <a:t>викладу</a:t>
            </a:r>
            <a:r>
              <a:rPr lang="ru-RU" dirty="0"/>
              <a:t> </a:t>
            </a:r>
            <a:r>
              <a:rPr lang="ru-RU" dirty="0" err="1"/>
              <a:t>певних</a:t>
            </a:r>
            <a:r>
              <a:rPr lang="ru-RU" dirty="0"/>
              <a:t> </a:t>
            </a:r>
            <a:r>
              <a:rPr lang="ru-RU" dirty="0" err="1" smtClean="0"/>
              <a:t>знань</a:t>
            </a:r>
            <a:endParaRPr lang="ru-RU" dirty="0"/>
          </a:p>
          <a:p>
            <a:pPr algn="just">
              <a:spcBef>
                <a:spcPts val="1200"/>
              </a:spcBef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2475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924712"/>
          </a:xfrm>
        </p:spPr>
        <p:txBody>
          <a:bodyPr>
            <a:normAutofit/>
          </a:bodyPr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Характерні ознаки наукового стилю: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ru-RU" dirty="0" err="1" smtClean="0"/>
              <a:t>широке</a:t>
            </a:r>
            <a:r>
              <a:rPr lang="ru-RU" dirty="0" smtClean="0"/>
              <a:t> </a:t>
            </a:r>
            <a:r>
              <a:rPr lang="ru-RU" dirty="0" err="1" smtClean="0"/>
              <a:t>використання</a:t>
            </a:r>
            <a:r>
              <a:rPr lang="ru-RU" dirty="0" smtClean="0"/>
              <a:t> </a:t>
            </a:r>
            <a:r>
              <a:rPr lang="ru-RU" dirty="0" err="1"/>
              <a:t>термінології</a:t>
            </a:r>
            <a:r>
              <a:rPr lang="ru-RU" dirty="0"/>
              <a:t> як </a:t>
            </a:r>
            <a:r>
              <a:rPr lang="ru-RU" dirty="0" err="1"/>
              <a:t>загальної</a:t>
            </a:r>
            <a:r>
              <a:rPr lang="ru-RU" dirty="0"/>
              <a:t> так і </a:t>
            </a:r>
            <a:r>
              <a:rPr lang="ru-RU" dirty="0" err="1" smtClean="0"/>
              <a:t>спеціальної</a:t>
            </a:r>
            <a:endParaRPr lang="ru-RU" dirty="0" smtClean="0"/>
          </a:p>
          <a:p>
            <a:pPr algn="just"/>
            <a:r>
              <a:rPr lang="ru-RU" dirty="0" err="1" smtClean="0"/>
              <a:t>вживання</a:t>
            </a:r>
            <a:r>
              <a:rPr lang="ru-RU" dirty="0" smtClean="0"/>
              <a:t> </a:t>
            </a:r>
            <a:r>
              <a:rPr lang="ru-RU" dirty="0" err="1"/>
              <a:t>великої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абстрактних</a:t>
            </a:r>
            <a:r>
              <a:rPr lang="ru-RU" dirty="0"/>
              <a:t> і </a:t>
            </a:r>
            <a:r>
              <a:rPr lang="ru-RU" dirty="0" err="1"/>
              <a:t>запозичених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(теорема, параграф, </a:t>
            </a:r>
            <a:r>
              <a:rPr lang="ru-RU" dirty="0" err="1" smtClean="0"/>
              <a:t>виконання</a:t>
            </a:r>
            <a:r>
              <a:rPr lang="ru-RU" dirty="0" smtClean="0"/>
              <a:t>)</a:t>
            </a:r>
          </a:p>
          <a:p>
            <a:pPr algn="just"/>
            <a:r>
              <a:rPr lang="ru-RU" dirty="0" err="1" smtClean="0"/>
              <a:t>переважають</a:t>
            </a:r>
            <a:r>
              <a:rPr lang="ru-RU" dirty="0" smtClean="0"/>
              <a:t> </a:t>
            </a:r>
            <a:r>
              <a:rPr lang="ru-RU" dirty="0" err="1"/>
              <a:t>складні</a:t>
            </a:r>
            <a:r>
              <a:rPr lang="ru-RU" dirty="0"/>
              <a:t> </a:t>
            </a:r>
            <a:r>
              <a:rPr lang="ru-RU" dirty="0" err="1"/>
              <a:t>речення</a:t>
            </a:r>
            <a:r>
              <a:rPr lang="ru-RU" dirty="0"/>
              <a:t>, </a:t>
            </a:r>
            <a:r>
              <a:rPr lang="ru-RU" dirty="0" err="1"/>
              <a:t>проте</a:t>
            </a:r>
            <a:r>
              <a:rPr lang="ru-RU" dirty="0"/>
              <a:t> </a:t>
            </a:r>
            <a:r>
              <a:rPr lang="ru-RU" dirty="0" err="1"/>
              <a:t>повторення</a:t>
            </a:r>
            <a:r>
              <a:rPr lang="ru-RU" dirty="0"/>
              <a:t> одних і тих же </a:t>
            </a:r>
            <a:r>
              <a:rPr lang="ru-RU" dirty="0" err="1"/>
              <a:t>слів</a:t>
            </a:r>
            <a:r>
              <a:rPr lang="ru-RU" dirty="0"/>
              <a:t> у невеликому </a:t>
            </a:r>
            <a:r>
              <a:rPr lang="ru-RU" dirty="0" err="1"/>
              <a:t>відрізку</a:t>
            </a:r>
            <a:r>
              <a:rPr lang="ru-RU" dirty="0"/>
              <a:t> </a:t>
            </a:r>
            <a:r>
              <a:rPr lang="ru-RU" dirty="0" err="1"/>
              <a:t>мовлення</a:t>
            </a:r>
            <a:r>
              <a:rPr lang="ru-RU" dirty="0"/>
              <a:t> </a:t>
            </a:r>
            <a:r>
              <a:rPr lang="ru-RU" dirty="0" err="1" smtClean="0"/>
              <a:t>неприпустиме</a:t>
            </a:r>
            <a:endParaRPr lang="ru-RU" dirty="0" smtClean="0"/>
          </a:p>
          <a:p>
            <a:pPr algn="just"/>
            <a:r>
              <a:rPr lang="ru-RU" dirty="0" err="1"/>
              <a:t>в</a:t>
            </a:r>
            <a:r>
              <a:rPr lang="ru-RU" dirty="0" err="1" smtClean="0"/>
              <a:t>изначальною</a:t>
            </a:r>
            <a:r>
              <a:rPr lang="ru-RU" dirty="0" smtClean="0"/>
              <a:t> </a:t>
            </a:r>
            <a:r>
              <a:rPr lang="ru-RU" dirty="0" err="1"/>
              <a:t>рисою</a:t>
            </a:r>
            <a:r>
              <a:rPr lang="ru-RU" dirty="0"/>
              <a:t> тексту є </a:t>
            </a:r>
            <a:r>
              <a:rPr lang="ru-RU" dirty="0" err="1" smtClean="0"/>
              <a:t>поділ</a:t>
            </a:r>
            <a:r>
              <a:rPr lang="ru-RU" dirty="0" smtClean="0"/>
              <a:t> </a:t>
            </a:r>
            <a:r>
              <a:rPr lang="ru-RU" dirty="0" err="1"/>
              <a:t>його</a:t>
            </a:r>
            <a:r>
              <a:rPr lang="ru-RU" dirty="0"/>
              <a:t> на </a:t>
            </a:r>
            <a:r>
              <a:rPr lang="ru-RU" dirty="0" err="1"/>
              <a:t>абзаци</a:t>
            </a:r>
            <a:r>
              <a:rPr lang="ru-RU" dirty="0"/>
              <a:t>, рубрики, </a:t>
            </a:r>
            <a:r>
              <a:rPr lang="ru-RU" dirty="0" err="1"/>
              <a:t>використання</a:t>
            </a:r>
            <a:r>
              <a:rPr lang="ru-RU" dirty="0"/>
              <a:t> цитат і </a:t>
            </a:r>
            <a:r>
              <a:rPr lang="ru-RU" dirty="0" err="1"/>
              <a:t>посилання</a:t>
            </a:r>
            <a:r>
              <a:rPr lang="ru-RU" dirty="0"/>
              <a:t> на </a:t>
            </a:r>
            <a:r>
              <a:rPr lang="ru-RU" dirty="0" err="1" smtClean="0"/>
              <a:t>першоджерела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8766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564672"/>
          </a:xfrm>
        </p:spPr>
        <p:txBody>
          <a:bodyPr>
            <a:normAutofit/>
          </a:bodyPr>
          <a:lstStyle/>
          <a:p>
            <a:pPr algn="ctr"/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Науковий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стиль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має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такі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різновиди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1556792"/>
            <a:ext cx="11990069" cy="4767808"/>
          </a:xfrm>
        </p:spPr>
        <p:txBody>
          <a:bodyPr>
            <a:normAutofit fontScale="85000" lnSpcReduction="10000"/>
          </a:bodyPr>
          <a:lstStyle/>
          <a:p>
            <a:pPr algn="just">
              <a:spcBef>
                <a:spcPts val="800"/>
              </a:spcBef>
            </a:pPr>
            <a:r>
              <a:rPr lang="ru-RU" dirty="0" smtClean="0"/>
              <a:t>1) </a:t>
            </a:r>
            <a:r>
              <a:rPr lang="ru-RU" b="1" i="1" dirty="0" err="1" smtClean="0"/>
              <a:t>власне</a:t>
            </a:r>
            <a:r>
              <a:rPr lang="ru-RU" b="1" i="1" dirty="0" smtClean="0"/>
              <a:t> </a:t>
            </a:r>
            <a:r>
              <a:rPr lang="ru-RU" b="1" i="1" dirty="0" err="1"/>
              <a:t>науковий</a:t>
            </a:r>
            <a:r>
              <a:rPr lang="ru-RU" b="1" i="1" dirty="0"/>
              <a:t> </a:t>
            </a:r>
            <a:r>
              <a:rPr lang="ru-RU" dirty="0" err="1"/>
              <a:t>обслуговує</a:t>
            </a:r>
            <a:r>
              <a:rPr lang="ru-RU" dirty="0"/>
              <a:t> </a:t>
            </a:r>
            <a:r>
              <a:rPr lang="ru-RU" dirty="0" err="1"/>
              <a:t>фахівців</a:t>
            </a:r>
            <a:r>
              <a:rPr lang="ru-RU" dirty="0"/>
              <a:t> </a:t>
            </a:r>
            <a:r>
              <a:rPr lang="ru-RU" dirty="0" err="1"/>
              <a:t>певної</a:t>
            </a:r>
            <a:r>
              <a:rPr lang="ru-RU" dirty="0"/>
              <a:t> </a:t>
            </a:r>
            <a:r>
              <a:rPr lang="ru-RU" dirty="0" err="1" smtClean="0"/>
              <a:t>галузі</a:t>
            </a:r>
            <a:r>
              <a:rPr lang="ru-RU" dirty="0" smtClean="0"/>
              <a:t> (</a:t>
            </a:r>
            <a:r>
              <a:rPr lang="ru-RU" dirty="0" err="1" smtClean="0"/>
              <a:t>мовознавство</a:t>
            </a:r>
            <a:r>
              <a:rPr lang="ru-RU" dirty="0" smtClean="0"/>
              <a:t>, право, медицина, математика); </a:t>
            </a:r>
            <a:r>
              <a:rPr lang="ru-RU" dirty="0" err="1" smtClean="0"/>
              <a:t>реалізується</a:t>
            </a:r>
            <a:r>
              <a:rPr lang="ru-RU" dirty="0" smtClean="0"/>
              <a:t> </a:t>
            </a:r>
            <a:r>
              <a:rPr lang="ru-RU" dirty="0"/>
              <a:t>в </a:t>
            </a:r>
            <a:r>
              <a:rPr lang="ru-RU" i="1" dirty="0" err="1"/>
              <a:t>монографіях</a:t>
            </a:r>
            <a:r>
              <a:rPr lang="ru-RU" i="1" dirty="0"/>
              <a:t>, </a:t>
            </a:r>
            <a:r>
              <a:rPr lang="ru-RU" i="1" dirty="0" err="1"/>
              <a:t>рецензіях</a:t>
            </a:r>
            <a:r>
              <a:rPr lang="ru-RU" i="1" dirty="0"/>
              <a:t>, </a:t>
            </a:r>
            <a:r>
              <a:rPr lang="ru-RU" i="1" dirty="0" err="1"/>
              <a:t>статтях</a:t>
            </a:r>
            <a:r>
              <a:rPr lang="ru-RU" i="1" dirty="0"/>
              <a:t>, рефератах, </a:t>
            </a:r>
            <a:r>
              <a:rPr lang="ru-RU" i="1" dirty="0" smtClean="0"/>
              <a:t>тезах</a:t>
            </a:r>
            <a:endParaRPr lang="ru-RU" dirty="0"/>
          </a:p>
          <a:p>
            <a:pPr algn="just">
              <a:spcBef>
                <a:spcPts val="800"/>
              </a:spcBef>
            </a:pPr>
            <a:r>
              <a:rPr lang="ru-RU" dirty="0"/>
              <a:t>2) </a:t>
            </a:r>
            <a:r>
              <a:rPr lang="ru-RU" b="1" i="1" dirty="0" err="1"/>
              <a:t>науково-популярний</a:t>
            </a:r>
            <a:r>
              <a:rPr lang="ru-RU" dirty="0"/>
              <a:t> </a:t>
            </a:r>
            <a:r>
              <a:rPr lang="ru-RU" dirty="0" err="1"/>
              <a:t>має</a:t>
            </a:r>
            <a:r>
              <a:rPr lang="ru-RU" dirty="0"/>
              <a:t> на </a:t>
            </a:r>
            <a:r>
              <a:rPr lang="ru-RU" dirty="0" err="1"/>
              <a:t>меті</a:t>
            </a:r>
            <a:r>
              <a:rPr lang="ru-RU" dirty="0"/>
              <a:t> </a:t>
            </a:r>
            <a:r>
              <a:rPr lang="ru-RU" dirty="0" err="1"/>
              <a:t>зацікавити</a:t>
            </a:r>
            <a:r>
              <a:rPr lang="ru-RU" dirty="0"/>
              <a:t> </a:t>
            </a:r>
            <a:r>
              <a:rPr lang="ru-RU" dirty="0" err="1"/>
              <a:t>науковою</a:t>
            </a:r>
            <a:r>
              <a:rPr lang="ru-RU" dirty="0"/>
              <a:t> </a:t>
            </a:r>
            <a:r>
              <a:rPr lang="ru-RU" dirty="0" err="1"/>
              <a:t>інформацією</a:t>
            </a:r>
            <a:r>
              <a:rPr lang="ru-RU" dirty="0"/>
              <a:t> </a:t>
            </a:r>
            <a:r>
              <a:rPr lang="ru-RU" dirty="0" err="1"/>
              <a:t>широке</a:t>
            </a:r>
            <a:r>
              <a:rPr lang="ru-RU" dirty="0"/>
              <a:t> коло людей </a:t>
            </a:r>
            <a:r>
              <a:rPr lang="ru-RU" dirty="0" err="1"/>
              <a:t>незалежно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їхньої</a:t>
            </a:r>
            <a:r>
              <a:rPr lang="ru-RU" dirty="0"/>
              <a:t> </a:t>
            </a:r>
            <a:r>
              <a:rPr lang="ru-RU" dirty="0" err="1"/>
              <a:t>професії</a:t>
            </a:r>
            <a:r>
              <a:rPr lang="ru-RU" dirty="0"/>
              <a:t> і </a:t>
            </a:r>
            <a:r>
              <a:rPr lang="ru-RU" dirty="0" err="1" smtClean="0"/>
              <a:t>підготовки</a:t>
            </a:r>
            <a:r>
              <a:rPr lang="ru-RU" dirty="0" smtClean="0"/>
              <a:t>;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неспеціальних</a:t>
            </a:r>
            <a:r>
              <a:rPr lang="ru-RU" dirty="0"/>
              <a:t> </a:t>
            </a:r>
            <a:r>
              <a:rPr lang="ru-RU" dirty="0" err="1" smtClean="0"/>
              <a:t>часописах</a:t>
            </a:r>
            <a:endParaRPr lang="ru-RU" dirty="0"/>
          </a:p>
          <a:p>
            <a:pPr algn="just">
              <a:spcBef>
                <a:spcPts val="800"/>
              </a:spcBef>
            </a:pPr>
            <a:r>
              <a:rPr lang="ru-RU" dirty="0"/>
              <a:t>3) </a:t>
            </a:r>
            <a:r>
              <a:rPr lang="ru-RU" b="1" i="1" dirty="0" err="1"/>
              <a:t>науково-навчальний</a:t>
            </a:r>
            <a:r>
              <a:rPr lang="ru-RU" dirty="0"/>
              <a:t> </a:t>
            </a:r>
            <a:r>
              <a:rPr lang="ru-RU" dirty="0" err="1"/>
              <a:t>використовується</a:t>
            </a:r>
            <a:r>
              <a:rPr lang="ru-RU" dirty="0"/>
              <a:t> для </a:t>
            </a:r>
            <a:r>
              <a:rPr lang="ru-RU" dirty="0" err="1"/>
              <a:t>написання</a:t>
            </a:r>
            <a:r>
              <a:rPr lang="ru-RU" dirty="0"/>
              <a:t> </a:t>
            </a:r>
            <a:r>
              <a:rPr lang="ru-RU" dirty="0" err="1"/>
              <a:t>підручників</a:t>
            </a:r>
            <a:r>
              <a:rPr lang="ru-RU" dirty="0"/>
              <a:t>, </a:t>
            </a:r>
            <a:r>
              <a:rPr lang="ru-RU" dirty="0" err="1"/>
              <a:t>посібників</a:t>
            </a:r>
            <a:r>
              <a:rPr lang="ru-RU" dirty="0"/>
              <a:t> та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, </a:t>
            </a:r>
            <a:r>
              <a:rPr lang="ru-RU" dirty="0" err="1"/>
              <a:t>призначеної</a:t>
            </a:r>
            <a:r>
              <a:rPr lang="ru-RU" dirty="0"/>
              <a:t> для </a:t>
            </a:r>
            <a:r>
              <a:rPr lang="ru-RU" dirty="0" err="1"/>
              <a:t>навчальних</a:t>
            </a:r>
            <a:r>
              <a:rPr lang="ru-RU" dirty="0"/>
              <a:t> </a:t>
            </a:r>
            <a:r>
              <a:rPr lang="ru-RU" dirty="0" err="1" smtClean="0"/>
              <a:t>закладів</a:t>
            </a:r>
            <a:endParaRPr lang="ru-RU" dirty="0"/>
          </a:p>
          <a:p>
            <a:pPr algn="just">
              <a:spcBef>
                <a:spcPts val="800"/>
              </a:spcBef>
            </a:pPr>
            <a:r>
              <a:rPr lang="ru-RU" dirty="0"/>
              <a:t>4) </a:t>
            </a:r>
            <a:r>
              <a:rPr lang="ru-RU" b="1" i="1" dirty="0" err="1"/>
              <a:t>виробничо-технічний</a:t>
            </a:r>
            <a:r>
              <a:rPr lang="ru-RU" dirty="0"/>
              <a:t> – </a:t>
            </a:r>
            <a:r>
              <a:rPr lang="ru-RU" dirty="0" err="1"/>
              <a:t>це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літератури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обслуговує</a:t>
            </a:r>
            <a:r>
              <a:rPr lang="ru-RU" dirty="0"/>
              <a:t> </a:t>
            </a:r>
            <a:r>
              <a:rPr lang="ru-RU" dirty="0" err="1"/>
              <a:t>різні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</a:t>
            </a:r>
            <a:r>
              <a:rPr lang="ru-RU" dirty="0" err="1"/>
              <a:t>господарства</a:t>
            </a:r>
            <a:r>
              <a:rPr lang="ru-RU" dirty="0"/>
              <a:t> і </a:t>
            </a:r>
            <a:r>
              <a:rPr lang="ru-RU" dirty="0" err="1"/>
              <a:t>виробництва</a:t>
            </a:r>
            <a:r>
              <a:rPr lang="ru-RU" dirty="0"/>
              <a:t> (</a:t>
            </a:r>
            <a:r>
              <a:rPr lang="ru-RU" dirty="0" err="1"/>
              <a:t>інструкції</a:t>
            </a:r>
            <a:r>
              <a:rPr lang="ru-RU" dirty="0"/>
              <a:t>, </a:t>
            </a:r>
            <a:r>
              <a:rPr lang="ru-RU" dirty="0" err="1"/>
              <a:t>проекти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).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власне</a:t>
            </a:r>
            <a:r>
              <a:rPr lang="ru-RU" dirty="0"/>
              <a:t> </a:t>
            </a:r>
            <a:r>
              <a:rPr lang="ru-RU" dirty="0" err="1"/>
              <a:t>наукового</a:t>
            </a:r>
            <a:r>
              <a:rPr lang="ru-RU" dirty="0"/>
              <a:t> стилю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відрізняється</a:t>
            </a:r>
            <a:r>
              <a:rPr lang="ru-RU" dirty="0"/>
              <a:t> </a:t>
            </a:r>
            <a:r>
              <a:rPr lang="ru-RU" dirty="0" err="1"/>
              <a:t>дещо</a:t>
            </a:r>
            <a:r>
              <a:rPr lang="ru-RU" dirty="0"/>
              <a:t> </a:t>
            </a:r>
            <a:r>
              <a:rPr lang="ru-RU" dirty="0" err="1"/>
              <a:t>простішою</a:t>
            </a:r>
            <a:r>
              <a:rPr lang="ru-RU" dirty="0"/>
              <a:t> формою </a:t>
            </a:r>
            <a:r>
              <a:rPr lang="ru-RU" dirty="0" err="1"/>
              <a:t>викладу</a:t>
            </a:r>
            <a:r>
              <a:rPr lang="ru-RU" dirty="0"/>
              <a:t>, </a:t>
            </a:r>
            <a:r>
              <a:rPr lang="ru-RU" dirty="0" err="1"/>
              <a:t>лаконічнішим</a:t>
            </a:r>
            <a:r>
              <a:rPr lang="ru-RU" dirty="0"/>
              <a:t> </a:t>
            </a:r>
            <a:r>
              <a:rPr lang="ru-RU" dirty="0" err="1"/>
              <a:t>обґрунтуванням</a:t>
            </a:r>
            <a:r>
              <a:rPr lang="ru-RU" dirty="0"/>
              <a:t> </a:t>
            </a:r>
            <a:r>
              <a:rPr lang="ru-RU" dirty="0" err="1"/>
              <a:t>тієї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іншої</a:t>
            </a:r>
            <a:r>
              <a:rPr lang="ru-RU" dirty="0"/>
              <a:t> </a:t>
            </a:r>
            <a:r>
              <a:rPr lang="ru-RU" dirty="0" err="1"/>
              <a:t>проблеми</a:t>
            </a:r>
            <a:r>
              <a:rPr lang="ru-RU" dirty="0"/>
              <a:t>, </a:t>
            </a:r>
            <a:r>
              <a:rPr lang="ru-RU" dirty="0" err="1"/>
              <a:t>обмеженою</a:t>
            </a:r>
            <a:r>
              <a:rPr lang="ru-RU" dirty="0"/>
              <a:t> </a:t>
            </a:r>
            <a:r>
              <a:rPr lang="ru-RU" dirty="0" err="1"/>
              <a:t>кількістю</a:t>
            </a:r>
            <a:r>
              <a:rPr lang="ru-RU" dirty="0"/>
              <a:t> </a:t>
            </a:r>
            <a:r>
              <a:rPr lang="ru-RU" dirty="0" err="1"/>
              <a:t>спеціальної</a:t>
            </a:r>
            <a:r>
              <a:rPr lang="ru-RU" dirty="0"/>
              <a:t> </a:t>
            </a:r>
            <a:r>
              <a:rPr lang="ru-RU" dirty="0" err="1" smtClean="0"/>
              <a:t>термінології</a:t>
            </a:r>
            <a:endParaRPr lang="ru-RU" dirty="0"/>
          </a:p>
          <a:p>
            <a:pPr algn="just">
              <a:spcBef>
                <a:spcPts val="800"/>
              </a:spcBef>
            </a:pPr>
            <a:r>
              <a:rPr lang="ru-RU" dirty="0"/>
              <a:t>5) </a:t>
            </a:r>
            <a:r>
              <a:rPr lang="ru-RU" b="1" i="1" dirty="0" err="1"/>
              <a:t>науково-публіцистичний</a:t>
            </a:r>
            <a:r>
              <a:rPr lang="ru-RU" b="1" i="1" dirty="0"/>
              <a:t> </a:t>
            </a:r>
            <a:r>
              <a:rPr lang="ru-RU" dirty="0" err="1"/>
              <a:t>підстиль</a:t>
            </a:r>
            <a:r>
              <a:rPr lang="ru-RU" dirty="0"/>
              <a:t> широко </a:t>
            </a:r>
            <a:r>
              <a:rPr lang="ru-RU" dirty="0" err="1"/>
              <a:t>використовується</a:t>
            </a:r>
            <a:r>
              <a:rPr lang="ru-RU" dirty="0"/>
              <a:t> в газетах і журналах. </a:t>
            </a:r>
            <a:r>
              <a:rPr lang="ru-RU" dirty="0" err="1"/>
              <a:t>Цим</a:t>
            </a:r>
            <a:r>
              <a:rPr lang="ru-RU" dirty="0"/>
              <a:t> стилем </a:t>
            </a:r>
            <a:r>
              <a:rPr lang="ru-RU" dirty="0" err="1"/>
              <a:t>журналісти</a:t>
            </a:r>
            <a:r>
              <a:rPr lang="ru-RU" dirty="0"/>
              <a:t> </a:t>
            </a:r>
            <a:r>
              <a:rPr lang="ru-RU" dirty="0" err="1"/>
              <a:t>подають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про </a:t>
            </a:r>
            <a:r>
              <a:rPr lang="ru-RU" dirty="0" err="1"/>
              <a:t>досягнення</a:t>
            </a:r>
            <a:r>
              <a:rPr lang="ru-RU" dirty="0"/>
              <a:t> науки і </a:t>
            </a:r>
            <a:r>
              <a:rPr lang="ru-RU" dirty="0" err="1" smtClean="0"/>
              <a:t>техніки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4620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64704"/>
            <a:ext cx="11990069" cy="1152128"/>
          </a:xfrm>
        </p:spPr>
        <p:txBody>
          <a:bodyPr>
            <a:noAutofit/>
          </a:bodyPr>
          <a:lstStyle/>
          <a:p>
            <a:pPr algn="ctr"/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Літературна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мова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поділяється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функціональні</a:t>
            </a:r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стилі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2132856"/>
            <a:ext cx="11990069" cy="4191744"/>
          </a:xfrm>
        </p:spPr>
        <p:txBody>
          <a:bodyPr/>
          <a:lstStyle/>
          <a:p>
            <a:pPr algn="just">
              <a:spcAft>
                <a:spcPts val="0"/>
              </a:spcAft>
            </a:pPr>
            <a:r>
              <a:rPr lang="ru-RU" sz="2800" dirty="0" smtClean="0">
                <a:ea typeface="Times New Roman"/>
              </a:rPr>
              <a:t> </a:t>
            </a:r>
            <a:r>
              <a:rPr lang="ru-RU" sz="2800" b="1" dirty="0" smtClean="0">
                <a:ea typeface="Times New Roman"/>
              </a:rPr>
              <a:t>Стиль </a:t>
            </a:r>
            <a:r>
              <a:rPr lang="ru-RU" sz="2800" b="1" dirty="0">
                <a:ea typeface="Times New Roman"/>
              </a:rPr>
              <a:t>мовлення </a:t>
            </a:r>
            <a:r>
              <a:rPr lang="ru-RU" sz="2800" dirty="0">
                <a:ea typeface="Times New Roman"/>
              </a:rPr>
              <a:t>– це </a:t>
            </a:r>
            <a:r>
              <a:rPr lang="ru-RU" sz="2800" dirty="0" err="1">
                <a:ea typeface="Times New Roman"/>
              </a:rPr>
              <a:t>різновид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літературної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мови</a:t>
            </a:r>
            <a:r>
              <a:rPr lang="ru-RU" sz="2800" dirty="0">
                <a:ea typeface="Times New Roman"/>
              </a:rPr>
              <a:t>, що </a:t>
            </a:r>
            <a:r>
              <a:rPr lang="ru-RU" sz="2800" dirty="0" err="1">
                <a:ea typeface="Times New Roman"/>
              </a:rPr>
              <a:t>обслуговує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певну</a:t>
            </a:r>
            <a:r>
              <a:rPr lang="ru-RU" sz="2800" dirty="0">
                <a:ea typeface="Times New Roman"/>
              </a:rPr>
              <a:t> сферу </a:t>
            </a:r>
            <a:r>
              <a:rPr lang="ru-RU" sz="2800" dirty="0" err="1">
                <a:ea typeface="Times New Roman"/>
              </a:rPr>
              <a:t>суспільної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діяльності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мовців</a:t>
            </a:r>
            <a:r>
              <a:rPr lang="ru-RU" sz="2800" dirty="0">
                <a:ea typeface="Times New Roman"/>
              </a:rPr>
              <a:t> і </a:t>
            </a:r>
            <a:r>
              <a:rPr lang="ru-RU" sz="2800" dirty="0" err="1">
                <a:ea typeface="Times New Roman"/>
              </a:rPr>
              <a:t>відповідно</a:t>
            </a:r>
            <a:r>
              <a:rPr lang="ru-RU" sz="2800" dirty="0">
                <a:ea typeface="Times New Roman"/>
              </a:rPr>
              <a:t> до </a:t>
            </a:r>
            <a:r>
              <a:rPr lang="ru-RU" sz="2800" dirty="0" err="1">
                <a:ea typeface="Times New Roman"/>
              </a:rPr>
              <a:t>цього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має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свої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особливості</a:t>
            </a:r>
            <a:r>
              <a:rPr lang="ru-RU" sz="2800" dirty="0">
                <a:ea typeface="Times New Roman"/>
              </a:rPr>
              <a:t> добору й використання </a:t>
            </a:r>
            <a:r>
              <a:rPr lang="ru-RU" sz="2800" dirty="0" err="1">
                <a:ea typeface="Times New Roman"/>
              </a:rPr>
              <a:t>мовних</a:t>
            </a:r>
            <a:r>
              <a:rPr lang="ru-RU" sz="2800" dirty="0">
                <a:ea typeface="Times New Roman"/>
              </a:rPr>
              <a:t> засобів (лексики, </a:t>
            </a:r>
            <a:r>
              <a:rPr lang="ru-RU" sz="2800" dirty="0" err="1">
                <a:ea typeface="Times New Roman"/>
              </a:rPr>
              <a:t>фразеології</a:t>
            </a:r>
            <a:r>
              <a:rPr lang="ru-RU" sz="2800" dirty="0">
                <a:ea typeface="Times New Roman"/>
              </a:rPr>
              <a:t>, </a:t>
            </a:r>
            <a:r>
              <a:rPr lang="ru-RU" sz="2800" dirty="0" err="1">
                <a:ea typeface="Times New Roman"/>
              </a:rPr>
              <a:t>граматики</a:t>
            </a:r>
            <a:r>
              <a:rPr lang="ru-RU" sz="2800" dirty="0">
                <a:ea typeface="Times New Roman"/>
              </a:rPr>
              <a:t>, фонетики</a:t>
            </a:r>
            <a:r>
              <a:rPr lang="ru-RU" sz="2800" dirty="0" smtClean="0">
                <a:ea typeface="Times New Roman"/>
              </a:rPr>
              <a:t>)</a:t>
            </a:r>
          </a:p>
          <a:p>
            <a:pPr algn="just">
              <a:spcAft>
                <a:spcPts val="0"/>
              </a:spcAft>
            </a:pPr>
            <a:endParaRPr lang="ru-RU" sz="2800" dirty="0"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sz="2800" b="1" dirty="0" err="1">
                <a:ea typeface="Times New Roman"/>
              </a:rPr>
              <a:t>Кожний</a:t>
            </a:r>
            <a:r>
              <a:rPr lang="ru-RU" sz="2800" b="1" dirty="0">
                <a:ea typeface="Times New Roman"/>
              </a:rPr>
              <a:t> стиль </a:t>
            </a:r>
            <a:r>
              <a:rPr lang="ru-RU" sz="2800" b="1" dirty="0" err="1">
                <a:ea typeface="Times New Roman"/>
              </a:rPr>
              <a:t>має</a:t>
            </a:r>
            <a:r>
              <a:rPr lang="ru-RU" sz="2800" dirty="0">
                <a:ea typeface="Times New Roman"/>
              </a:rPr>
              <a:t>: сферу </a:t>
            </a:r>
            <a:r>
              <a:rPr lang="ru-RU" sz="2800" dirty="0" err="1">
                <a:ea typeface="Times New Roman"/>
              </a:rPr>
              <a:t>поширення</a:t>
            </a:r>
            <a:r>
              <a:rPr lang="ru-RU" sz="2800" dirty="0">
                <a:ea typeface="Times New Roman"/>
              </a:rPr>
              <a:t>, </a:t>
            </a:r>
            <a:r>
              <a:rPr lang="ru-RU" sz="2800" dirty="0" err="1">
                <a:ea typeface="Times New Roman"/>
              </a:rPr>
              <a:t>призначення</a:t>
            </a:r>
            <a:r>
              <a:rPr lang="ru-RU" sz="2800" dirty="0">
                <a:ea typeface="Times New Roman"/>
              </a:rPr>
              <a:t>, систему </a:t>
            </a:r>
            <a:r>
              <a:rPr lang="ru-RU" sz="2800" dirty="0" err="1">
                <a:ea typeface="Times New Roman"/>
              </a:rPr>
              <a:t>мовних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засобів</a:t>
            </a:r>
            <a:r>
              <a:rPr lang="ru-RU" sz="2800" dirty="0">
                <a:ea typeface="Times New Roman"/>
              </a:rPr>
              <a:t>, </a:t>
            </a:r>
            <a:r>
              <a:rPr lang="ru-RU" sz="2800" dirty="0" err="1">
                <a:ea typeface="Times New Roman"/>
              </a:rPr>
              <a:t>стилістичні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норми</a:t>
            </a:r>
            <a:r>
              <a:rPr lang="ru-RU" sz="2800" dirty="0">
                <a:ea typeface="Times New Roman"/>
              </a:rPr>
              <a:t>, </a:t>
            </a:r>
            <a:r>
              <a:rPr lang="ru-RU" sz="2800" dirty="0" err="1">
                <a:ea typeface="Times New Roman"/>
              </a:rPr>
              <a:t>підстилі</a:t>
            </a:r>
            <a:r>
              <a:rPr lang="ru-RU" sz="2800" dirty="0">
                <a:ea typeface="Times New Roman"/>
              </a:rPr>
              <a:t>, </a:t>
            </a:r>
            <a:r>
              <a:rPr lang="ru-RU" sz="2800" dirty="0" err="1">
                <a:ea typeface="Times New Roman"/>
              </a:rPr>
              <a:t>жанри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реалізації</a:t>
            </a:r>
            <a:r>
              <a:rPr lang="ru-RU" sz="2800" dirty="0">
                <a:ea typeface="Times New Roman"/>
              </a:rPr>
              <a:t>; </a:t>
            </a:r>
            <a:r>
              <a:rPr lang="ru-RU" sz="2800" dirty="0" err="1">
                <a:ea typeface="Times New Roman"/>
              </a:rPr>
              <a:t>володіє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певним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ступенем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>
                <a:ea typeface="Times New Roman"/>
              </a:rPr>
              <a:t>поширення</a:t>
            </a:r>
            <a:r>
              <a:rPr lang="ru-RU" sz="2800" dirty="0">
                <a:ea typeface="Times New Roman"/>
              </a:rPr>
              <a:t> у </a:t>
            </a:r>
            <a:r>
              <a:rPr lang="ru-RU" sz="2800" dirty="0" err="1">
                <a:ea typeface="Times New Roman"/>
              </a:rPr>
              <a:t>мові</a:t>
            </a:r>
            <a:r>
              <a:rPr lang="ru-RU" sz="2800" dirty="0">
                <a:ea typeface="Times New Roman"/>
              </a:rPr>
              <a:t>, сферою </a:t>
            </a:r>
            <a:r>
              <a:rPr lang="ru-RU" sz="2800" dirty="0" err="1">
                <a:ea typeface="Times New Roman"/>
              </a:rPr>
              <a:t>використання</a:t>
            </a:r>
            <a:r>
              <a:rPr lang="ru-RU" sz="2800" dirty="0">
                <a:ea typeface="Times New Roman"/>
              </a:rPr>
              <a:t> </a:t>
            </a:r>
            <a:r>
              <a:rPr lang="ru-RU" sz="2800" dirty="0" err="1" smtClean="0">
                <a:ea typeface="Times New Roman"/>
              </a:rPr>
              <a:t>мовцями</a:t>
            </a:r>
            <a:endParaRPr lang="ru-RU" sz="2800" dirty="0">
              <a:ea typeface="Times New Roman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ru-RU" sz="1600" dirty="0">
              <a:latin typeface="Times New Roman"/>
              <a:ea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8640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9" y="704088"/>
            <a:ext cx="6499088" cy="708688"/>
          </a:xfrm>
        </p:spPr>
        <p:txBody>
          <a:bodyPr>
            <a:normAutofit/>
          </a:bodyPr>
          <a:lstStyle/>
          <a:p>
            <a:pPr algn="ctr"/>
            <a:r>
              <a:rPr lang="uk-UA" sz="4000" b="1" i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Мовна норма</a:t>
            </a:r>
            <a:endParaRPr lang="uk-UA" sz="4000" b="1" i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666117" y="1556793"/>
            <a:ext cx="6099947" cy="2376264"/>
          </a:xfrm>
        </p:spPr>
        <p:txBody>
          <a:bodyPr>
            <a:normAutofit/>
          </a:bodyPr>
          <a:lstStyle/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r>
              <a:rPr lang="uk-UA" sz="2400" b="1" i="1" dirty="0">
                <a:solidFill>
                  <a:schemeClr val="tx2"/>
                </a:solidFill>
                <a:latin typeface="Times New Roman"/>
                <a:ea typeface="Times New Roman"/>
              </a:rPr>
              <a:t>Мовна норма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uk-UA" sz="2400" dirty="0">
                <a:latin typeface="Times New Roman"/>
                <a:ea typeface="Times New Roman"/>
              </a:rPr>
              <a:t>– сукупність найбільш придатних для обслуговування суспільства засобів мови, що склалися внаслідок відбору і вживання мовних елементів із числа існуючих в процесі їх соціальної </a:t>
            </a:r>
            <a:r>
              <a:rPr lang="uk-UA" sz="2400" dirty="0" smtClean="0">
                <a:latin typeface="Times New Roman"/>
                <a:ea typeface="Times New Roman"/>
              </a:rPr>
              <a:t>оцінки</a:t>
            </a:r>
            <a:endParaRPr lang="uk-UA" sz="2400" dirty="0">
              <a:latin typeface="Times New Roman"/>
              <a:ea typeface="Times New Roman"/>
            </a:endParaRP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029302" y="836712"/>
            <a:ext cx="4716725" cy="5518213"/>
          </a:xfrm>
        </p:spPr>
        <p:txBody>
          <a:bodyPr>
            <a:normAutofit/>
          </a:bodyPr>
          <a:lstStyle/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Ознаки</a:t>
            </a:r>
            <a:r>
              <a:rPr lang="uk-UA" sz="24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: </a:t>
            </a: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відносна стійкість</a:t>
            </a: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стабільність</a:t>
            </a: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 загальнообов’язковість</a:t>
            </a: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Типи </a:t>
            </a:r>
            <a:r>
              <a:rPr lang="uk-UA" sz="2400" b="1" i="1" dirty="0">
                <a:solidFill>
                  <a:schemeClr val="tx2"/>
                </a:solidFill>
                <a:latin typeface="Times New Roman"/>
                <a:ea typeface="Times New Roman"/>
              </a:rPr>
              <a:t>норм</a:t>
            </a:r>
            <a:r>
              <a:rPr lang="uk-UA" sz="2400" b="1" dirty="0">
                <a:solidFill>
                  <a:schemeClr val="tx2"/>
                </a:solidFill>
                <a:latin typeface="Times New Roman"/>
                <a:ea typeface="Times New Roman"/>
              </a:rPr>
              <a:t>: </a:t>
            </a: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орфоепічні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орфографічні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лексичні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граматичні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стилістичні</a:t>
            </a:r>
            <a:endParaRPr lang="uk-UA" sz="24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indent="450215" algn="just">
              <a:buClr>
                <a:srgbClr val="9BBB59"/>
              </a:buClr>
              <a:tabLst>
                <a:tab pos="2676525" algn="l"/>
              </a:tabLst>
            </a:pPr>
            <a:r>
              <a:rPr lang="uk-UA" sz="24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пунктуаційні</a:t>
            </a:r>
            <a:endParaRPr lang="uk-UA" sz="2400" dirty="0">
              <a:solidFill>
                <a:prstClr val="black"/>
              </a:solidFill>
            </a:endParaRPr>
          </a:p>
          <a:p>
            <a:endParaRPr lang="uk-UA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4766" y="3861048"/>
            <a:ext cx="3600400" cy="2493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626" y="4509119"/>
            <a:ext cx="2017712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221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0670" y="1124744"/>
            <a:ext cx="8934051" cy="5244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94" y="3406502"/>
            <a:ext cx="1438275" cy="1165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53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rmAutofit/>
          </a:bodyPr>
          <a:lstStyle/>
          <a:p>
            <a:pPr algn="ctr"/>
            <a:r>
              <a:rPr lang="uk-UA" sz="3600" b="1" i="1" dirty="0" smtClean="0"/>
              <a:t>Мовна норма</a:t>
            </a:r>
            <a:endParaRPr lang="uk-UA" sz="36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66116" y="1772816"/>
            <a:ext cx="11765176" cy="4752528"/>
          </a:xfrm>
        </p:spPr>
        <p:txBody>
          <a:bodyPr>
            <a:normAutofit fontScale="92500" lnSpcReduction="20000"/>
          </a:bodyPr>
          <a:lstStyle/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r>
              <a:rPr lang="uk-UA" sz="2800" dirty="0">
                <a:latin typeface="Times New Roman"/>
                <a:ea typeface="Times New Roman"/>
              </a:rPr>
              <a:t>У процесі розвитку літературної мови кількість і якість мовних варіантів, які підлягають нормуванню, змінюються. Мовні норми найповніше й у певній системі зафіксовані в правописі, словниках, довідниках, підручниках і посібниках із української мови.</a:t>
            </a:r>
            <a:endParaRPr lang="uk-UA" sz="2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r>
              <a:rPr lang="uk-UA" sz="2800" dirty="0">
                <a:latin typeface="Times New Roman"/>
                <a:ea typeface="Times New Roman"/>
              </a:rPr>
              <a:t>Культура усного і писемного мовлення всіх мовців полягає в тому, щоб досконало оволодіти мовними нормами, послідовно їх дотримуватись. Є чимало висловів відомих людей, митців слова, про вагомість культури мовлення</a:t>
            </a:r>
            <a:r>
              <a:rPr lang="uk-UA" sz="2800" dirty="0" smtClean="0">
                <a:latin typeface="Times New Roman"/>
                <a:ea typeface="Times New Roman"/>
              </a:rPr>
              <a:t>:</a:t>
            </a:r>
          </a:p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endParaRPr lang="uk-UA" sz="2400" dirty="0"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r>
              <a:rPr lang="uk-UA" sz="2800" b="1" i="1" dirty="0">
                <a:solidFill>
                  <a:schemeClr val="tx2"/>
                </a:solidFill>
                <a:latin typeface="Times New Roman"/>
                <a:ea typeface="Times New Roman"/>
              </a:rPr>
              <a:t>«Заговори, щоб я тебе побачив» (Сократ</a:t>
            </a:r>
            <a:r>
              <a:rPr lang="uk-UA" sz="28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)</a:t>
            </a:r>
            <a:endParaRPr lang="uk-UA" sz="2400" b="1" i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r>
              <a:rPr lang="uk-UA" sz="2800" b="1" i="1" dirty="0">
                <a:solidFill>
                  <a:schemeClr val="tx2"/>
                </a:solidFill>
                <a:latin typeface="Times New Roman"/>
                <a:ea typeface="Times New Roman"/>
              </a:rPr>
              <a:t>«Хто ясно думає, той ясно і говорить» (Буало</a:t>
            </a:r>
            <a:r>
              <a:rPr lang="uk-UA" sz="28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)</a:t>
            </a:r>
            <a:endParaRPr lang="uk-UA" sz="2400" b="1" i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indent="450215" algn="just">
              <a:spcAft>
                <a:spcPts val="0"/>
              </a:spcAft>
              <a:tabLst>
                <a:tab pos="2676525" algn="l"/>
              </a:tabLst>
            </a:pPr>
            <a:r>
              <a:rPr lang="uk-UA" sz="2800" b="1" i="1" dirty="0">
                <a:solidFill>
                  <a:schemeClr val="tx2"/>
                </a:solidFill>
                <a:latin typeface="Times New Roman"/>
                <a:ea typeface="Times New Roman"/>
              </a:rPr>
              <a:t>«Чудова думка втрачає всю свою цінність, коли вона погано </a:t>
            </a:r>
            <a:r>
              <a:rPr lang="uk-UA" sz="28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висловлена»       (</a:t>
            </a:r>
            <a:r>
              <a:rPr lang="uk-UA" sz="2800" b="1" i="1" dirty="0">
                <a:solidFill>
                  <a:schemeClr val="tx2"/>
                </a:solidFill>
                <a:latin typeface="Times New Roman"/>
                <a:ea typeface="Times New Roman"/>
              </a:rPr>
              <a:t>Вольтер</a:t>
            </a:r>
            <a:r>
              <a:rPr lang="uk-UA" sz="2800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)</a:t>
            </a:r>
            <a:endParaRPr lang="uk-UA" sz="2400" b="1" i="1" dirty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462" y="4230822"/>
            <a:ext cx="1152128" cy="1379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4559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564672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/>
              <a:t>Ненормативні мовні явища</a:t>
            </a:r>
            <a:endParaRPr lang="uk-UA" sz="32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66452" y="1556792"/>
            <a:ext cx="12289735" cy="476780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uk-UA" b="1" i="1" dirty="0">
                <a:solidFill>
                  <a:schemeClr val="tx2"/>
                </a:solidFill>
              </a:rPr>
              <a:t>Суржик </a:t>
            </a:r>
            <a:r>
              <a:rPr lang="uk-UA" b="1" i="1" dirty="0"/>
              <a:t>-  елементи двох або кількох мов, об'єднані штучно, без дотримання норм літературної мови. </a:t>
            </a:r>
            <a:r>
              <a:rPr lang="uk-UA" b="1" i="1" dirty="0" smtClean="0"/>
              <a:t>Первісно </a:t>
            </a:r>
            <a:r>
              <a:rPr lang="uk-UA" b="1" i="1" dirty="0"/>
              <a:t>термін «суржик» вживався переважно щодо українсько-російського </a:t>
            </a:r>
            <a:r>
              <a:rPr lang="uk-UA" b="1" i="1" dirty="0" smtClean="0"/>
              <a:t>суржику</a:t>
            </a:r>
          </a:p>
          <a:p>
            <a:pPr algn="just"/>
            <a:endParaRPr lang="uk-UA" b="1" i="1" dirty="0" smtClean="0"/>
          </a:p>
          <a:p>
            <a:pPr algn="just"/>
            <a:r>
              <a:rPr lang="uk-UA" b="1" i="1" dirty="0" smtClean="0">
                <a:solidFill>
                  <a:schemeClr val="tx2"/>
                </a:solidFill>
              </a:rPr>
              <a:t>Сленг </a:t>
            </a:r>
            <a:r>
              <a:rPr lang="uk-UA" b="1" i="1" dirty="0" smtClean="0"/>
              <a:t>- </a:t>
            </a:r>
            <a:r>
              <a:rPr lang="ru-RU" b="1" i="1" dirty="0" err="1"/>
              <a:t>відносно</a:t>
            </a:r>
            <a:r>
              <a:rPr lang="ru-RU" b="1" i="1" dirty="0"/>
              <a:t> </a:t>
            </a:r>
            <a:r>
              <a:rPr lang="ru-RU" b="1" i="1" dirty="0" err="1"/>
              <a:t>стабільний</a:t>
            </a:r>
            <a:r>
              <a:rPr lang="ru-RU" b="1" i="1" dirty="0"/>
              <a:t> для </a:t>
            </a:r>
            <a:r>
              <a:rPr lang="ru-RU" b="1" i="1" dirty="0" err="1"/>
              <a:t>певного</a:t>
            </a:r>
            <a:r>
              <a:rPr lang="ru-RU" b="1" i="1" dirty="0"/>
              <a:t> </a:t>
            </a:r>
            <a:r>
              <a:rPr lang="ru-RU" b="1" i="1" dirty="0" err="1"/>
              <a:t>періоду</a:t>
            </a:r>
            <a:r>
              <a:rPr lang="ru-RU" b="1" i="1" dirty="0"/>
              <a:t>, широко </a:t>
            </a:r>
            <a:r>
              <a:rPr lang="ru-RU" b="1" i="1" dirty="0" err="1"/>
              <a:t>розповсюджений</a:t>
            </a:r>
            <a:r>
              <a:rPr lang="ru-RU" b="1" i="1" dirty="0"/>
              <a:t> та </a:t>
            </a:r>
            <a:r>
              <a:rPr lang="ru-RU" b="1" i="1" dirty="0" err="1"/>
              <a:t>загальнозрозумілий</a:t>
            </a:r>
            <a:r>
              <a:rPr lang="ru-RU" b="1" i="1" dirty="0"/>
              <a:t> пласт </a:t>
            </a:r>
            <a:r>
              <a:rPr lang="ru-RU" b="1" i="1" dirty="0" err="1"/>
              <a:t>нелітературної</a:t>
            </a:r>
            <a:r>
              <a:rPr lang="ru-RU" b="1" i="1" dirty="0"/>
              <a:t> лексики і </a:t>
            </a:r>
            <a:r>
              <a:rPr lang="ru-RU" b="1" i="1" dirty="0" err="1"/>
              <a:t>фразеології</a:t>
            </a:r>
            <a:r>
              <a:rPr lang="ru-RU" b="1" i="1" dirty="0"/>
              <a:t> у </a:t>
            </a:r>
            <a:r>
              <a:rPr lang="ru-RU" b="1" i="1" dirty="0" err="1"/>
              <a:t>середовищі</a:t>
            </a:r>
            <a:r>
              <a:rPr lang="ru-RU" b="1" i="1" dirty="0"/>
              <a:t> </a:t>
            </a:r>
            <a:r>
              <a:rPr lang="ru-RU" b="1" i="1" dirty="0" err="1"/>
              <a:t>живої</a:t>
            </a:r>
            <a:r>
              <a:rPr lang="ru-RU" b="1" i="1" dirty="0"/>
              <a:t> </a:t>
            </a:r>
            <a:r>
              <a:rPr lang="ru-RU" b="1" i="1" dirty="0" err="1"/>
              <a:t>розмовної</a:t>
            </a:r>
            <a:r>
              <a:rPr lang="ru-RU" b="1" i="1" dirty="0"/>
              <a:t> </a:t>
            </a:r>
            <a:r>
              <a:rPr lang="ru-RU" b="1" i="1" dirty="0" err="1"/>
              <a:t>мови</a:t>
            </a:r>
            <a:r>
              <a:rPr lang="ru-RU" b="1" i="1" dirty="0"/>
              <a:t>, </a:t>
            </a:r>
            <a:r>
              <a:rPr lang="ru-RU" b="1" i="1" dirty="0" err="1"/>
              <a:t>неоднорідний</a:t>
            </a:r>
            <a:r>
              <a:rPr lang="ru-RU" b="1" i="1" dirty="0"/>
              <a:t> за </a:t>
            </a:r>
            <a:r>
              <a:rPr lang="ru-RU" b="1" i="1" dirty="0" err="1"/>
              <a:t>своїм</a:t>
            </a:r>
            <a:r>
              <a:rPr lang="ru-RU" b="1" i="1" dirty="0"/>
              <a:t> </a:t>
            </a:r>
            <a:r>
              <a:rPr lang="ru-RU" b="1" i="1" dirty="0" err="1"/>
              <a:t>генетичним</a:t>
            </a:r>
            <a:r>
              <a:rPr lang="ru-RU" b="1" i="1" dirty="0"/>
              <a:t> складом та </a:t>
            </a:r>
            <a:r>
              <a:rPr lang="ru-RU" b="1" i="1" dirty="0" err="1"/>
              <a:t>ступенем</a:t>
            </a:r>
            <a:r>
              <a:rPr lang="ru-RU" b="1" i="1" dirty="0"/>
              <a:t> </a:t>
            </a:r>
            <a:r>
              <a:rPr lang="ru-RU" b="1" i="1" dirty="0" err="1"/>
              <a:t>наближення</a:t>
            </a:r>
            <a:r>
              <a:rPr lang="ru-RU" b="1" i="1" dirty="0"/>
              <a:t> до </a:t>
            </a:r>
            <a:r>
              <a:rPr lang="ru-RU" b="1" i="1" dirty="0" err="1"/>
              <a:t>літературної</a:t>
            </a:r>
            <a:r>
              <a:rPr lang="ru-RU" b="1" i="1" dirty="0"/>
              <a:t> </a:t>
            </a:r>
            <a:r>
              <a:rPr lang="ru-RU" b="1" i="1" dirty="0" err="1"/>
              <a:t>мови</a:t>
            </a:r>
            <a:r>
              <a:rPr lang="ru-RU" b="1" i="1" dirty="0"/>
              <a:t>; </a:t>
            </a:r>
            <a:r>
              <a:rPr lang="ru-RU" b="1" i="1" dirty="0" err="1"/>
              <a:t>має</a:t>
            </a:r>
            <a:r>
              <a:rPr lang="ru-RU" b="1" i="1" dirty="0"/>
              <a:t> </a:t>
            </a:r>
            <a:r>
              <a:rPr lang="ru-RU" b="1" i="1" dirty="0" err="1"/>
              <a:t>яскраво</a:t>
            </a:r>
            <a:r>
              <a:rPr lang="ru-RU" b="1" i="1" dirty="0"/>
              <a:t> </a:t>
            </a:r>
            <a:r>
              <a:rPr lang="ru-RU" b="1" i="1" dirty="0" err="1"/>
              <a:t>виражений</a:t>
            </a:r>
            <a:r>
              <a:rPr lang="ru-RU" b="1" i="1" dirty="0"/>
              <a:t> </a:t>
            </a:r>
            <a:r>
              <a:rPr lang="ru-RU" b="1" i="1" dirty="0" err="1"/>
              <a:t>емоційно-експресивний</a:t>
            </a:r>
            <a:r>
              <a:rPr lang="ru-RU" b="1" i="1" dirty="0"/>
              <a:t> </a:t>
            </a:r>
            <a:r>
              <a:rPr lang="ru-RU" b="1" i="1" dirty="0" err="1"/>
              <a:t>оціночний</a:t>
            </a:r>
            <a:r>
              <a:rPr lang="ru-RU" b="1" i="1" dirty="0"/>
              <a:t> характер, що часто є протестом-</a:t>
            </a:r>
            <a:r>
              <a:rPr lang="ru-RU" b="1" i="1" dirty="0" err="1"/>
              <a:t>насмішкою</a:t>
            </a:r>
            <a:r>
              <a:rPr lang="ru-RU" b="1" i="1" dirty="0"/>
              <a:t> над </a:t>
            </a:r>
            <a:r>
              <a:rPr lang="ru-RU" b="1" i="1" dirty="0" err="1"/>
              <a:t>соціальними</a:t>
            </a:r>
            <a:r>
              <a:rPr lang="ru-RU" b="1" i="1" dirty="0"/>
              <a:t>, </a:t>
            </a:r>
            <a:r>
              <a:rPr lang="ru-RU" b="1" i="1" dirty="0" err="1"/>
              <a:t>етичними</a:t>
            </a:r>
            <a:r>
              <a:rPr lang="ru-RU" b="1" i="1" dirty="0"/>
              <a:t>, </a:t>
            </a:r>
            <a:r>
              <a:rPr lang="ru-RU" b="1" i="1" dirty="0" err="1"/>
              <a:t>естетичними</a:t>
            </a:r>
            <a:r>
              <a:rPr lang="ru-RU" b="1" i="1" dirty="0"/>
              <a:t>, </a:t>
            </a:r>
            <a:r>
              <a:rPr lang="ru-RU" b="1" i="1" dirty="0" err="1"/>
              <a:t>мовними</a:t>
            </a:r>
            <a:r>
              <a:rPr lang="ru-RU" b="1" i="1" dirty="0"/>
              <a:t> та </a:t>
            </a:r>
            <a:r>
              <a:rPr lang="ru-RU" b="1" i="1" dirty="0" err="1"/>
              <a:t>іншими</a:t>
            </a:r>
            <a:r>
              <a:rPr lang="ru-RU" b="1" i="1" dirty="0"/>
              <a:t> </a:t>
            </a:r>
            <a:r>
              <a:rPr lang="ru-RU" b="1" i="1" dirty="0" err="1"/>
              <a:t>умовностями</a:t>
            </a:r>
            <a:r>
              <a:rPr lang="ru-RU" b="1" i="1" dirty="0"/>
              <a:t> й </a:t>
            </a:r>
            <a:r>
              <a:rPr lang="ru-RU" b="1" i="1" dirty="0" smtClean="0"/>
              <a:t>авторитетами</a:t>
            </a:r>
          </a:p>
          <a:p>
            <a:pPr algn="just"/>
            <a:endParaRPr lang="uk-UA" b="1" i="1" dirty="0" smtClean="0"/>
          </a:p>
          <a:p>
            <a:pPr algn="just"/>
            <a:r>
              <a:rPr lang="uk-UA" b="1" i="1" dirty="0" smtClean="0">
                <a:solidFill>
                  <a:schemeClr val="tx2"/>
                </a:solidFill>
              </a:rPr>
              <a:t>Жаргон </a:t>
            </a:r>
            <a:r>
              <a:rPr lang="uk-UA" sz="2400" b="1" i="1" dirty="0" smtClean="0"/>
              <a:t>- </a:t>
            </a:r>
            <a:r>
              <a:rPr lang="ru-RU" sz="2400" b="1" i="1" dirty="0" err="1" smtClean="0"/>
              <a:t>розмовне</a:t>
            </a:r>
            <a:r>
              <a:rPr lang="ru-RU" sz="2400" b="1" i="1" dirty="0"/>
              <a:t>, </a:t>
            </a:r>
            <a:r>
              <a:rPr lang="ru-RU" sz="2400" b="1" i="1" dirty="0" err="1"/>
              <a:t>експресивно</a:t>
            </a:r>
            <a:r>
              <a:rPr lang="ru-RU" sz="2400" b="1" i="1" dirty="0"/>
              <a:t> </a:t>
            </a:r>
            <a:r>
              <a:rPr lang="ru-RU" sz="2400" b="1" i="1" dirty="0" err="1"/>
              <a:t>забарвлене</a:t>
            </a:r>
            <a:r>
              <a:rPr lang="ru-RU" sz="2400" b="1" i="1" dirty="0"/>
              <a:t> мовлення </a:t>
            </a:r>
            <a:r>
              <a:rPr lang="ru-RU" sz="2400" b="1" i="1" dirty="0" err="1"/>
              <a:t>окремих</a:t>
            </a:r>
            <a:r>
              <a:rPr lang="ru-RU" sz="2400" b="1" i="1" dirty="0"/>
              <a:t> </a:t>
            </a:r>
            <a:r>
              <a:rPr lang="ru-RU" sz="2400" b="1" i="1" dirty="0" err="1"/>
              <a:t>соціальних</a:t>
            </a:r>
            <a:r>
              <a:rPr lang="ru-RU" sz="2400" b="1" i="1" dirty="0"/>
              <a:t> </a:t>
            </a:r>
            <a:r>
              <a:rPr lang="ru-RU" sz="2400" b="1" i="1" dirty="0" err="1"/>
              <a:t>груп</a:t>
            </a:r>
            <a:r>
              <a:rPr lang="ru-RU" sz="2400" b="1" i="1" dirty="0"/>
              <a:t>, </a:t>
            </a:r>
            <a:r>
              <a:rPr lang="ru-RU" sz="2400" b="1" i="1" dirty="0" err="1"/>
              <a:t>об’єднаних</a:t>
            </a:r>
            <a:r>
              <a:rPr lang="ru-RU" sz="2400" b="1" i="1" dirty="0"/>
              <a:t> за </a:t>
            </a:r>
            <a:r>
              <a:rPr lang="ru-RU" sz="2400" b="1" i="1" dirty="0" err="1"/>
              <a:t>професійною</a:t>
            </a:r>
            <a:r>
              <a:rPr lang="ru-RU" sz="2400" b="1" i="1" dirty="0"/>
              <a:t>, </a:t>
            </a:r>
            <a:r>
              <a:rPr lang="ru-RU" sz="2400" b="1" i="1" dirty="0" err="1"/>
              <a:t>віковою</a:t>
            </a:r>
            <a:r>
              <a:rPr lang="ru-RU" sz="2400" b="1" i="1" dirty="0"/>
              <a:t> </a:t>
            </a:r>
            <a:r>
              <a:rPr lang="ru-RU" sz="2400" b="1" i="1" dirty="0" err="1"/>
              <a:t>приналежністю</a:t>
            </a:r>
            <a:r>
              <a:rPr lang="ru-RU" sz="2400" b="1" i="1" dirty="0"/>
              <a:t> або за </a:t>
            </a:r>
            <a:r>
              <a:rPr lang="ru-RU" sz="2400" b="1" i="1" dirty="0" err="1"/>
              <a:t>ознакою</a:t>
            </a:r>
            <a:r>
              <a:rPr lang="ru-RU" sz="2400" b="1" i="1" dirty="0"/>
              <a:t> </a:t>
            </a:r>
            <a:r>
              <a:rPr lang="ru-RU" sz="2400" b="1" i="1" dirty="0" err="1" smtClean="0"/>
              <a:t>інтересів</a:t>
            </a:r>
            <a:endParaRPr lang="ru-RU" sz="2400" b="1" i="1" dirty="0" smtClean="0"/>
          </a:p>
          <a:p>
            <a:pPr algn="just"/>
            <a:endParaRPr lang="uk-UA" sz="2400" b="1" i="1" dirty="0" smtClean="0"/>
          </a:p>
          <a:p>
            <a:pPr algn="just"/>
            <a:r>
              <a:rPr lang="uk-UA" b="1" i="1" dirty="0" smtClean="0">
                <a:solidFill>
                  <a:schemeClr val="tx2"/>
                </a:solidFill>
              </a:rPr>
              <a:t>Діалект </a:t>
            </a:r>
            <a:r>
              <a:rPr lang="uk-UA" sz="2400" b="1" i="1" dirty="0" smtClean="0">
                <a:cs typeface="Times New Roman" pitchFamily="18" charset="0"/>
              </a:rPr>
              <a:t>- </a:t>
            </a:r>
            <a:r>
              <a:rPr lang="ru-RU" sz="2400" b="1" i="1" dirty="0" smtClean="0">
                <a:cs typeface="Times New Roman" pitchFamily="18" charset="0"/>
              </a:rPr>
              <a:t>це </a:t>
            </a:r>
            <a:r>
              <a:rPr lang="ru-RU" sz="2400" b="1" i="1" dirty="0">
                <a:cs typeface="Times New Roman" pitchFamily="18" charset="0"/>
              </a:rPr>
              <a:t>сукупність усіх особливостей, властивих мовленню людей на певній території їх проживання</a:t>
            </a:r>
            <a:endParaRPr lang="uk-UA" sz="2400" dirty="0">
              <a:cs typeface="Times New Roman" pitchFamily="18" charset="0"/>
            </a:endParaRPr>
          </a:p>
          <a:p>
            <a:endParaRPr lang="uk-UA" b="1" i="1" dirty="0" smtClean="0">
              <a:solidFill>
                <a:schemeClr val="tx2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659250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694" y="1052736"/>
            <a:ext cx="4880344" cy="432048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rgbClr val="00B050"/>
                </a:solidFill>
              </a:rPr>
              <a:t>Суржик</a:t>
            </a:r>
            <a:endParaRPr lang="uk-UA" sz="4000" dirty="0">
              <a:solidFill>
                <a:srgbClr val="00B050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68462" y="1556792"/>
            <a:ext cx="5256584" cy="504056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vi-VN" dirty="0"/>
              <a:t>Су́ржик (у питомому значенні — «суміш різних зерен з </a:t>
            </a:r>
            <a:r>
              <a:rPr lang="vi-VN" dirty="0" smtClean="0"/>
              <a:t>житом</a:t>
            </a:r>
            <a:r>
              <a:rPr lang="uk-UA" dirty="0" smtClean="0"/>
              <a:t>»</a:t>
            </a:r>
            <a:r>
              <a:rPr lang="vi-VN" dirty="0" smtClean="0"/>
              <a:t> </a:t>
            </a:r>
            <a:r>
              <a:rPr lang="vi-VN" dirty="0"/>
              <a:t>— елементи двох або кількох мов, об'єднані штучно, без дотримання норм літературної </a:t>
            </a:r>
            <a:r>
              <a:rPr lang="vi-VN" dirty="0" smtClean="0"/>
              <a:t>мови</a:t>
            </a:r>
            <a:r>
              <a:rPr lang="uk-UA" dirty="0" smtClean="0"/>
              <a:t>.</a:t>
            </a:r>
            <a:r>
              <a:rPr lang="vi-VN" dirty="0" smtClean="0"/>
              <a:t> </a:t>
            </a:r>
            <a:r>
              <a:rPr lang="vi-VN" dirty="0"/>
              <a:t>Близький до понять арго, жаргон, креол, лінгва франка. Первісно термін «суржик» (без додаткових визначень) вживався переважно щодо українсько-російського суржику.</a:t>
            </a:r>
          </a:p>
          <a:p>
            <a:pPr algn="just"/>
            <a:endParaRPr lang="vi-VN" dirty="0"/>
          </a:p>
          <a:p>
            <a:pPr algn="just"/>
            <a:r>
              <a:rPr lang="vi-VN" dirty="0"/>
              <a:t>Переважно це «побутове мовлення», в якому об'єднано лексичні та граматичні елементи різних мов без дотримання норм літературної мови. Походить від слова, яке позначає буквально — </a:t>
            </a:r>
            <a:r>
              <a:rPr lang="vi-VN" dirty="0" smtClean="0"/>
              <a:t>«</a:t>
            </a:r>
            <a:r>
              <a:rPr lang="uk-UA" dirty="0" smtClean="0"/>
              <a:t>с</a:t>
            </a:r>
            <a:r>
              <a:rPr lang="vi-VN" dirty="0" smtClean="0"/>
              <a:t>уміш </a:t>
            </a:r>
            <a:r>
              <a:rPr lang="vi-VN" dirty="0"/>
              <a:t>зерна пшениці й жита, жита й ячменю, ячменю й вівса і т. ін.; борошно з такої суміші</a:t>
            </a:r>
            <a:r>
              <a:rPr lang="vi-VN" dirty="0" smtClean="0"/>
              <a:t>»</a:t>
            </a:r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078" y="1556792"/>
            <a:ext cx="6829670" cy="4648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95867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188640"/>
            <a:ext cx="8585838" cy="608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5255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Аналогічні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явища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</a:t>
            </a:r>
            <a:r>
              <a:rPr lang="ru-RU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sz="4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000" dirty="0" err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мовах</a:t>
            </a:r>
            <a:endParaRPr lang="uk-UA" sz="4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66118" y="1700808"/>
            <a:ext cx="11990069" cy="4752528"/>
          </a:xfrm>
        </p:spPr>
        <p:txBody>
          <a:bodyPr>
            <a:normAutofit fontScale="85000" lnSpcReduction="10000"/>
          </a:bodyPr>
          <a:lstStyle/>
          <a:p>
            <a:pPr algn="just"/>
            <a:r>
              <a:rPr lang="uk-UA" dirty="0"/>
              <a:t>Подібне явище існує в багатьох мовах в багатьох країнах світу. </a:t>
            </a:r>
            <a:endParaRPr lang="uk-UA" dirty="0" smtClean="0"/>
          </a:p>
          <a:p>
            <a:pPr algn="just"/>
            <a:r>
              <a:rPr lang="uk-UA" dirty="0" smtClean="0"/>
              <a:t>В </a:t>
            </a:r>
            <a:r>
              <a:rPr lang="uk-UA" dirty="0"/>
              <a:t>білоруській мові воно отримало назву «</a:t>
            </a:r>
            <a:r>
              <a:rPr lang="uk-UA" dirty="0" err="1"/>
              <a:t>трасянка</a:t>
            </a:r>
            <a:r>
              <a:rPr lang="uk-UA" dirty="0"/>
              <a:t>». </a:t>
            </a:r>
            <a:endParaRPr lang="uk-UA" dirty="0" smtClean="0"/>
          </a:p>
          <a:p>
            <a:pPr algn="just"/>
            <a:r>
              <a:rPr lang="uk-UA" dirty="0" smtClean="0"/>
              <a:t>У </a:t>
            </a:r>
            <a:r>
              <a:rPr lang="uk-UA" dirty="0"/>
              <a:t>канадському варіанті французької мови — «</a:t>
            </a:r>
            <a:r>
              <a:rPr lang="uk-UA" dirty="0" err="1"/>
              <a:t>жуаль</a:t>
            </a:r>
            <a:r>
              <a:rPr lang="uk-UA" dirty="0"/>
              <a:t>» (</a:t>
            </a:r>
            <a:r>
              <a:rPr lang="uk-UA" dirty="0" err="1"/>
              <a:t>фр</a:t>
            </a:r>
            <a:r>
              <a:rPr lang="uk-UA" dirty="0"/>
              <a:t>. </a:t>
            </a:r>
            <a:r>
              <a:rPr lang="en-US" dirty="0" err="1"/>
              <a:t>joual</a:t>
            </a:r>
            <a:r>
              <a:rPr lang="en-US" dirty="0"/>
              <a:t>), </a:t>
            </a:r>
            <a:r>
              <a:rPr lang="uk-UA" dirty="0"/>
              <a:t>поширений у провінції </a:t>
            </a:r>
            <a:r>
              <a:rPr lang="uk-UA" dirty="0" err="1"/>
              <a:t>Квебек</a:t>
            </a:r>
            <a:r>
              <a:rPr lang="uk-UA" dirty="0"/>
              <a:t>, з численними відхиленнями від франко-канадських фонетичних і граматичних норм та запозиченнями з англійської мови. </a:t>
            </a:r>
            <a:endParaRPr lang="uk-UA" dirty="0" smtClean="0"/>
          </a:p>
          <a:p>
            <a:pPr algn="just"/>
            <a:r>
              <a:rPr lang="uk-UA" dirty="0" smtClean="0"/>
              <a:t>На </a:t>
            </a:r>
            <a:r>
              <a:rPr lang="uk-UA" dirty="0"/>
              <a:t>Ямайці частина населення говорить на місцевому варіанті англійської з домішками мов західної Африки — </a:t>
            </a:r>
            <a:r>
              <a:rPr lang="uk-UA" dirty="0" err="1"/>
              <a:t>патва</a:t>
            </a:r>
            <a:r>
              <a:rPr lang="uk-UA" dirty="0"/>
              <a:t>. </a:t>
            </a:r>
            <a:endParaRPr lang="uk-UA" dirty="0" smtClean="0"/>
          </a:p>
          <a:p>
            <a:pPr algn="just"/>
            <a:r>
              <a:rPr lang="uk-UA" dirty="0" smtClean="0"/>
              <a:t>У </a:t>
            </a:r>
            <a:r>
              <a:rPr lang="uk-UA" dirty="0" err="1"/>
              <a:t>Ніґерії</a:t>
            </a:r>
            <a:r>
              <a:rPr lang="uk-UA" dirty="0"/>
              <a:t> є «</a:t>
            </a:r>
            <a:r>
              <a:rPr lang="uk-UA" dirty="0" err="1"/>
              <a:t>ніґерійський</a:t>
            </a:r>
            <a:r>
              <a:rPr lang="uk-UA" dirty="0"/>
              <a:t> </a:t>
            </a:r>
            <a:r>
              <a:rPr lang="uk-UA" dirty="0" err="1"/>
              <a:t>піджин</a:t>
            </a:r>
            <a:r>
              <a:rPr lang="uk-UA" dirty="0"/>
              <a:t>» (спрощена англійська із запозиченнями з мов йоруба й </a:t>
            </a:r>
            <a:r>
              <a:rPr lang="uk-UA" dirty="0" err="1"/>
              <a:t>іґбо</a:t>
            </a:r>
            <a:r>
              <a:rPr lang="uk-UA" dirty="0"/>
              <a:t>). </a:t>
            </a:r>
            <a:endParaRPr lang="uk-UA" dirty="0" smtClean="0"/>
          </a:p>
          <a:p>
            <a:pPr algn="just"/>
            <a:r>
              <a:rPr lang="uk-UA" dirty="0" smtClean="0"/>
              <a:t>У </a:t>
            </a:r>
            <a:r>
              <a:rPr lang="uk-UA" dirty="0"/>
              <a:t>США подібне мовне явище — суміш іспанської та англійської, якою спілкуються вихідці з Латинської Америки — називають «</a:t>
            </a:r>
            <a:r>
              <a:rPr lang="uk-UA" dirty="0" err="1"/>
              <a:t>спангліш</a:t>
            </a:r>
            <a:r>
              <a:rPr lang="uk-UA" dirty="0"/>
              <a:t>» (англ. </a:t>
            </a:r>
            <a:r>
              <a:rPr lang="en-US" dirty="0"/>
              <a:t>Spanglish, </a:t>
            </a:r>
            <a:r>
              <a:rPr lang="uk-UA" dirty="0"/>
              <a:t>утворене від англійської назви двох мов </a:t>
            </a:r>
            <a:r>
              <a:rPr lang="en-US" dirty="0"/>
              <a:t>Spanish </a:t>
            </a:r>
            <a:r>
              <a:rPr lang="uk-UA" dirty="0"/>
              <a:t>і </a:t>
            </a:r>
            <a:r>
              <a:rPr lang="en-US" dirty="0"/>
              <a:t>English). </a:t>
            </a:r>
            <a:endParaRPr lang="uk-UA" dirty="0" smtClean="0"/>
          </a:p>
          <a:p>
            <a:pPr algn="just"/>
            <a:r>
              <a:rPr lang="uk-UA" dirty="0" smtClean="0"/>
              <a:t>У </a:t>
            </a:r>
            <a:r>
              <a:rPr lang="uk-UA" dirty="0"/>
              <a:t>німецькій цей феномен, коли має місце вживання англійських іменників та дієслів замість німецьких, іменується «</a:t>
            </a:r>
            <a:r>
              <a:rPr lang="uk-UA" dirty="0" err="1"/>
              <a:t>денґлішем</a:t>
            </a:r>
            <a:r>
              <a:rPr lang="uk-UA" dirty="0"/>
              <a:t>» (</a:t>
            </a:r>
            <a:r>
              <a:rPr lang="en-US" dirty="0" err="1"/>
              <a:t>Denglish</a:t>
            </a:r>
            <a:r>
              <a:rPr lang="en-US" dirty="0"/>
              <a:t>, </a:t>
            </a:r>
            <a:r>
              <a:rPr lang="uk-UA" dirty="0"/>
              <a:t>утворене від </a:t>
            </a:r>
            <a:r>
              <a:rPr lang="en-US" dirty="0"/>
              <a:t>Deutsch </a:t>
            </a:r>
            <a:r>
              <a:rPr lang="uk-UA" dirty="0"/>
              <a:t>і </a:t>
            </a:r>
            <a:r>
              <a:rPr lang="en-US" dirty="0"/>
              <a:t>English).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872201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4338847" cy="924712"/>
          </a:xfrm>
        </p:spPr>
        <p:txBody>
          <a:bodyPr>
            <a:noAutofit/>
          </a:bodyPr>
          <a:lstStyle/>
          <a:p>
            <a:pPr algn="ctr"/>
            <a:r>
              <a:rPr lang="uk-UA" sz="4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Суржик</a:t>
            </a:r>
            <a:endParaRPr lang="uk-UA" sz="4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12478" y="1916832"/>
            <a:ext cx="4392488" cy="4389120"/>
          </a:xfrm>
        </p:spPr>
        <p:txBody>
          <a:bodyPr/>
          <a:lstStyle/>
          <a:p>
            <a:pPr algn="just">
              <a:spcAft>
                <a:spcPts val="1200"/>
              </a:spcAft>
            </a:pPr>
            <a:r>
              <a:rPr lang="uk-UA" dirty="0"/>
              <a:t>є</a:t>
            </a:r>
            <a:r>
              <a:rPr lang="uk-UA" dirty="0" smtClean="0"/>
              <a:t> ознакою низького рівня освіченості</a:t>
            </a:r>
          </a:p>
          <a:p>
            <a:pPr algn="just">
              <a:spcAft>
                <a:spcPts val="1200"/>
              </a:spcAft>
            </a:pPr>
            <a:r>
              <a:rPr lang="uk-UA" dirty="0"/>
              <a:t>в</a:t>
            </a:r>
            <a:r>
              <a:rPr lang="uk-UA" dirty="0" smtClean="0"/>
              <a:t>иникає там, де контактують дві мови</a:t>
            </a:r>
          </a:p>
          <a:p>
            <a:pPr algn="just">
              <a:spcAft>
                <a:spcPts val="1200"/>
              </a:spcAft>
            </a:pPr>
            <a:r>
              <a:rPr lang="uk-UA" dirty="0"/>
              <a:t>в</a:t>
            </a:r>
            <a:r>
              <a:rPr lang="uk-UA" dirty="0" smtClean="0"/>
              <a:t>арто уникати цього мовного явища, дбати про чистоту свого мовлення</a:t>
            </a:r>
            <a:endParaRPr lang="uk-UA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030" y="813250"/>
            <a:ext cx="7334250" cy="5846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2257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68"/>
          <a:stretch/>
        </p:blipFill>
        <p:spPr bwMode="auto">
          <a:xfrm>
            <a:off x="828502" y="1124744"/>
            <a:ext cx="6792095" cy="3957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886" y="3099960"/>
            <a:ext cx="5775102" cy="338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7413" y="836712"/>
            <a:ext cx="3114675" cy="212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9089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9" y="548680"/>
            <a:ext cx="8947360" cy="648072"/>
          </a:xfrm>
        </p:spPr>
        <p:txBody>
          <a:bodyPr>
            <a:normAutofit/>
          </a:bodyPr>
          <a:lstStyle/>
          <a:p>
            <a:pPr algn="ctr"/>
            <a:r>
              <a:rPr lang="uk-UA" sz="3200" b="1" i="1" dirty="0" smtClean="0"/>
              <a:t>Соціолекти</a:t>
            </a:r>
            <a:endParaRPr lang="uk-UA" sz="32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68462" y="1340768"/>
            <a:ext cx="9289031" cy="4983832"/>
          </a:xfrm>
        </p:spPr>
        <p:txBody>
          <a:bodyPr>
            <a:normAutofit fontScale="77500" lnSpcReduction="20000"/>
          </a:bodyPr>
          <a:lstStyle/>
          <a:p>
            <a:pPr indent="457200"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З</a:t>
            </a:r>
            <a:r>
              <a:rPr lang="uk-UA" dirty="0" smtClean="0">
                <a:latin typeface="Times New Roman"/>
                <a:ea typeface="Times New Roman"/>
              </a:rPr>
              <a:t>а визначенням </a:t>
            </a:r>
            <a:r>
              <a:rPr lang="uk-UA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Т.Кондратюк </a:t>
            </a:r>
            <a:r>
              <a:rPr lang="uk-UA" b="1" i="1" dirty="0">
                <a:solidFill>
                  <a:schemeClr val="tx2"/>
                </a:solidFill>
                <a:latin typeface="Times New Roman"/>
                <a:ea typeface="Times New Roman"/>
              </a:rPr>
              <a:t>у «Словнику сучасного українського сленгу</a:t>
            </a:r>
            <a:r>
              <a:rPr lang="uk-UA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», </a:t>
            </a:r>
            <a:r>
              <a:rPr lang="uk-UA" dirty="0" err="1" smtClean="0">
                <a:latin typeface="Times New Roman"/>
                <a:ea typeface="Times New Roman"/>
              </a:rPr>
              <a:t>„</a:t>
            </a:r>
            <a:r>
              <a:rPr lang="uk-UA" b="1" i="1" dirty="0" err="1" smtClean="0">
                <a:latin typeface="Times New Roman"/>
                <a:ea typeface="Times New Roman"/>
              </a:rPr>
              <a:t>жаргон</a:t>
            </a:r>
            <a:r>
              <a:rPr lang="uk-UA" b="1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–</a:t>
            </a:r>
            <a:r>
              <a:rPr lang="uk-UA" b="1" dirty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розмовне, експресивно забарвлене мовлення окремих соціальних груп, об’єднаних за професійною, віковою приналежністю або за ознакою інтересів</a:t>
            </a:r>
            <a:r>
              <a:rPr lang="uk-UA" dirty="0" smtClean="0">
                <a:latin typeface="Times New Roman"/>
                <a:ea typeface="Times New Roman"/>
              </a:rPr>
              <a:t>”</a:t>
            </a:r>
          </a:p>
          <a:p>
            <a:pPr indent="457200"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Ж</a:t>
            </a:r>
            <a:r>
              <a:rPr lang="uk-UA" dirty="0" smtClean="0">
                <a:latin typeface="Times New Roman"/>
                <a:ea typeface="Times New Roman"/>
              </a:rPr>
              <a:t>аргон </a:t>
            </a:r>
            <a:r>
              <a:rPr lang="uk-UA" dirty="0">
                <a:latin typeface="Times New Roman"/>
                <a:ea typeface="Times New Roman"/>
              </a:rPr>
              <a:t>як форма мовної організації являє функціональний синтез: його соціальна функція  реалізується у взаємодії з </a:t>
            </a:r>
            <a:r>
              <a:rPr lang="uk-UA" dirty="0" smtClean="0">
                <a:latin typeface="Times New Roman"/>
                <a:ea typeface="Times New Roman"/>
              </a:rPr>
              <a:t>виражальністю.</a:t>
            </a:r>
          </a:p>
          <a:p>
            <a:pPr indent="457200" algn="just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Сленг є </a:t>
            </a:r>
            <a:r>
              <a:rPr lang="uk-UA" dirty="0">
                <a:latin typeface="Times New Roman"/>
                <a:ea typeface="Times New Roman"/>
              </a:rPr>
              <a:t>засобом стислого й емоційного вираження думки, що надає мовленню експресивного забарвлення. </a:t>
            </a:r>
          </a:p>
          <a:p>
            <a:pPr indent="457200"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З</a:t>
            </a:r>
            <a:r>
              <a:rPr lang="uk-UA" dirty="0" smtClean="0">
                <a:latin typeface="Times New Roman"/>
                <a:ea typeface="Times New Roman"/>
              </a:rPr>
              <a:t>а </a:t>
            </a:r>
            <a:r>
              <a:rPr lang="uk-UA" dirty="0">
                <a:latin typeface="Times New Roman"/>
                <a:ea typeface="Times New Roman"/>
              </a:rPr>
              <a:t>визначенням Т. Кондратюк, </a:t>
            </a:r>
            <a:r>
              <a:rPr lang="uk-UA" dirty="0" err="1">
                <a:latin typeface="Times New Roman"/>
                <a:ea typeface="Times New Roman"/>
              </a:rPr>
              <a:t>„</a:t>
            </a:r>
            <a:r>
              <a:rPr lang="uk-UA" b="1" i="1" dirty="0" err="1">
                <a:latin typeface="Times New Roman"/>
                <a:ea typeface="Times New Roman"/>
              </a:rPr>
              <a:t>сленг</a:t>
            </a:r>
            <a:r>
              <a:rPr lang="uk-UA" dirty="0">
                <a:latin typeface="Times New Roman"/>
                <a:ea typeface="Times New Roman"/>
              </a:rPr>
              <a:t> – відносно стабільний для певного періоду, широко розповсюджений та загальнозрозумілий пласт </a:t>
            </a:r>
            <a:r>
              <a:rPr lang="uk-UA" dirty="0" err="1">
                <a:latin typeface="Times New Roman"/>
                <a:ea typeface="Times New Roman"/>
              </a:rPr>
              <a:t>нелітературної</a:t>
            </a:r>
            <a:r>
              <a:rPr lang="uk-UA" dirty="0">
                <a:latin typeface="Times New Roman"/>
                <a:ea typeface="Times New Roman"/>
              </a:rPr>
              <a:t> лексики і фразеології у середовищі живої розмовної мови, неоднорідний за своїм генетичним складом та ступенем наближення до літературної мови; має яскраво виражений емоційно-експресивний оціночний характер, що часто є протестом-насмішкою над соціальними, етичними, естетичними, мовними та іншими умовностями й авторитетами”.</a:t>
            </a:r>
          </a:p>
          <a:p>
            <a:pPr indent="457200" algn="just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Поняття </a:t>
            </a:r>
            <a:r>
              <a:rPr lang="uk-UA" dirty="0" err="1">
                <a:latin typeface="Times New Roman"/>
                <a:ea typeface="Times New Roman"/>
              </a:rPr>
              <a:t>„арго</a:t>
            </a:r>
            <a:r>
              <a:rPr lang="uk-UA" dirty="0">
                <a:latin typeface="Times New Roman"/>
                <a:ea typeface="Times New Roman"/>
              </a:rPr>
              <a:t>” </a:t>
            </a:r>
            <a:r>
              <a:rPr lang="uk-UA" dirty="0" smtClean="0">
                <a:latin typeface="Times New Roman"/>
                <a:ea typeface="Times New Roman"/>
              </a:rPr>
              <a:t>в </a:t>
            </a:r>
            <a:r>
              <a:rPr lang="uk-UA" dirty="0">
                <a:latin typeface="Times New Roman"/>
                <a:ea typeface="Times New Roman"/>
              </a:rPr>
              <a:t>сучасних мовних реаліях практично не знаходить </a:t>
            </a:r>
            <a:r>
              <a:rPr lang="uk-UA" dirty="0" smtClean="0">
                <a:latin typeface="Times New Roman"/>
                <a:ea typeface="Times New Roman"/>
              </a:rPr>
              <a:t>вияву,</a:t>
            </a:r>
            <a:r>
              <a:rPr lang="uk-UA" dirty="0">
                <a:solidFill>
                  <a:prstClr val="black"/>
                </a:solidFill>
                <a:latin typeface="Times New Roman"/>
                <a:ea typeface="Times New Roman"/>
              </a:rPr>
              <a:t> за визначенням Т. Кондратюк,</a:t>
            </a: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 err="1" smtClean="0">
                <a:latin typeface="Times New Roman"/>
                <a:ea typeface="Times New Roman"/>
              </a:rPr>
              <a:t>„</a:t>
            </a:r>
            <a:r>
              <a:rPr lang="uk-UA" b="1" i="1" dirty="0" err="1" smtClean="0">
                <a:latin typeface="Times New Roman"/>
                <a:ea typeface="Times New Roman"/>
              </a:rPr>
              <a:t>арго</a:t>
            </a:r>
            <a:r>
              <a:rPr lang="uk-UA" dirty="0" smtClean="0">
                <a:latin typeface="Times New Roman"/>
                <a:ea typeface="Times New Roman"/>
              </a:rPr>
              <a:t> </a:t>
            </a:r>
            <a:r>
              <a:rPr lang="uk-UA" dirty="0">
                <a:latin typeface="Times New Roman"/>
                <a:ea typeface="Times New Roman"/>
              </a:rPr>
              <a:t>- мова малих, соціально замкнутих груп, яка є їх соціальним маркером і слугує засобом відмежування, протиставлення членів даної групи іншій частині суспільства”.</a:t>
            </a:r>
          </a:p>
          <a:p>
            <a:pPr indent="457200" algn="just">
              <a:spcAft>
                <a:spcPts val="0"/>
              </a:spcAft>
            </a:pPr>
            <a:endParaRPr lang="uk-UA" sz="2400" dirty="0">
              <a:latin typeface="Times New Roman"/>
              <a:ea typeface="Times New Roman"/>
            </a:endParaRPr>
          </a:p>
          <a:p>
            <a:endParaRPr lang="uk-UA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1510" y="1484784"/>
            <a:ext cx="3037865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839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908720"/>
            <a:ext cx="11990069" cy="1080120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українській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мові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виділяють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п’ять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стилів</a:t>
            </a:r>
            <a:r>
              <a:rPr lang="ru-RU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00832" y="2060848"/>
            <a:ext cx="11555353" cy="4263752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офіційно-діловий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науковий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публіцистичний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художній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розмовний</a:t>
            </a:r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dirty="0"/>
              <a:t>(</a:t>
            </a:r>
            <a:r>
              <a:rPr lang="ru-RU" dirty="0" err="1"/>
              <a:t>розмовно-побутовий</a:t>
            </a:r>
            <a:r>
              <a:rPr lang="ru-RU" dirty="0"/>
              <a:t>, стиль </a:t>
            </a:r>
            <a:r>
              <a:rPr lang="ru-RU" dirty="0" err="1"/>
              <a:t>побутового</a:t>
            </a:r>
            <a:r>
              <a:rPr lang="ru-RU" dirty="0"/>
              <a:t> </a:t>
            </a:r>
            <a:r>
              <a:rPr lang="ru-RU" dirty="0" err="1"/>
              <a:t>мовлення</a:t>
            </a:r>
            <a:r>
              <a:rPr lang="ru-RU" dirty="0" smtClean="0"/>
              <a:t>)</a:t>
            </a:r>
          </a:p>
          <a:p>
            <a:endParaRPr lang="ru-RU" dirty="0" smtClean="0"/>
          </a:p>
          <a:p>
            <a:pPr marL="0" indent="0">
              <a:buNone/>
            </a:pPr>
            <a:r>
              <a:rPr lang="uk-UA" dirty="0" smtClean="0"/>
              <a:t>Також виокремлюють:</a:t>
            </a:r>
            <a:endParaRPr lang="ru-RU" dirty="0"/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пістолярний</a:t>
            </a:r>
            <a:r>
              <a:rPr lang="ru-RU" dirty="0" smtClean="0"/>
              <a:t> (</a:t>
            </a:r>
            <a:r>
              <a:rPr lang="ru-RU" dirty="0" err="1" smtClean="0"/>
              <a:t>приватне</a:t>
            </a:r>
            <a:r>
              <a:rPr lang="ru-RU" dirty="0" smtClean="0"/>
              <a:t> </a:t>
            </a:r>
            <a:r>
              <a:rPr lang="ru-RU" dirty="0" err="1" smtClean="0"/>
              <a:t>листування</a:t>
            </a:r>
            <a:r>
              <a:rPr lang="ru-RU" dirty="0" smtClean="0"/>
              <a:t>)</a:t>
            </a:r>
            <a:endParaRPr lang="ru-RU" dirty="0"/>
          </a:p>
          <a:p>
            <a:r>
              <a:rPr lang="ru-R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</a:t>
            </a:r>
            <a:r>
              <a:rPr lang="ru-RU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онфесійний</a:t>
            </a:r>
            <a:r>
              <a:rPr lang="ru-RU" dirty="0" smtClean="0"/>
              <a:t> (</a:t>
            </a:r>
            <a:r>
              <a:rPr lang="ru-RU" dirty="0" err="1" smtClean="0"/>
              <a:t>богослужіння</a:t>
            </a:r>
            <a:r>
              <a:rPr lang="ru-RU" dirty="0" smtClean="0"/>
              <a:t>)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9582" y="4653136"/>
            <a:ext cx="2017712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4139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550" y="908720"/>
            <a:ext cx="10836099" cy="720080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Жаргонізми </a:t>
            </a:r>
            <a:endParaRPr lang="uk-UA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72694" y="1772816"/>
            <a:ext cx="11865120" cy="4680520"/>
          </a:xfrm>
        </p:spPr>
        <p:txBody>
          <a:bodyPr>
            <a:normAutofit fontScale="70000" lnSpcReduction="20000"/>
          </a:bodyPr>
          <a:lstStyle/>
          <a:p>
            <a:pPr algn="just">
              <a:spcAft>
                <a:spcPts val="1200"/>
              </a:spcAft>
            </a:pPr>
            <a:r>
              <a:rPr lang="uk-UA" sz="4000" dirty="0" smtClean="0"/>
              <a:t>1. Специфічні вирази властиві мовленню певної соціальної групи.</a:t>
            </a:r>
          </a:p>
          <a:p>
            <a:pPr algn="just">
              <a:spcAft>
                <a:spcPts val="1200"/>
              </a:spcAft>
            </a:pPr>
            <a:r>
              <a:rPr lang="uk-UA" sz="4000" dirty="0" smtClean="0"/>
              <a:t>2. </a:t>
            </a:r>
            <a:r>
              <a:rPr lang="uk-UA" sz="4000" dirty="0"/>
              <a:t>Ц</a:t>
            </a:r>
            <a:r>
              <a:rPr lang="uk-UA" sz="4000" dirty="0" smtClean="0"/>
              <a:t>е </a:t>
            </a:r>
            <a:r>
              <a:rPr lang="uk-UA" sz="4000" dirty="0"/>
              <a:t>переважно такі специфічні, емоційно забарвлені назви понять і предметів, які мають нормативні відповідники в літературній мові і, відступаючи від неї, надають процесу спілкування атмосфери невимушеності, іронічності, </a:t>
            </a:r>
            <a:r>
              <a:rPr lang="uk-UA" sz="4000" dirty="0" smtClean="0"/>
              <a:t>фамільярності.</a:t>
            </a:r>
            <a:endParaRPr lang="uk-UA" sz="3600" dirty="0"/>
          </a:p>
          <a:p>
            <a:pPr algn="just"/>
            <a:r>
              <a:rPr lang="uk-UA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Наприклад: </a:t>
            </a:r>
          </a:p>
          <a:p>
            <a:pPr algn="just"/>
            <a:r>
              <a:rPr lang="uk-UA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вилетіти в трубу, зрізатись, </a:t>
            </a:r>
          </a:p>
          <a:p>
            <a:pPr algn="just"/>
            <a:r>
              <a:rPr lang="uk-UA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засипатись, плавати (на занятті), </a:t>
            </a:r>
          </a:p>
          <a:p>
            <a:pPr algn="just"/>
            <a:r>
              <a:rPr lang="uk-UA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зав'язати (порвати із злочинністю), </a:t>
            </a:r>
          </a:p>
          <a:p>
            <a:pPr algn="just"/>
            <a:r>
              <a:rPr lang="uk-UA" sz="40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зекс (кмітливість)</a:t>
            </a:r>
            <a:endParaRPr lang="uk-UA" sz="40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uk-UA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5137" y="3933056"/>
            <a:ext cx="46291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887200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.</a:t>
            </a:r>
            <a:endParaRPr lang="uk-UA" dirty="0"/>
          </a:p>
        </p:txBody>
      </p:sp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593" y="1124744"/>
            <a:ext cx="7776864" cy="518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496" y="836712"/>
            <a:ext cx="1554162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477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636680"/>
          </a:xfrm>
        </p:spPr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00B050"/>
                </a:solidFill>
              </a:rPr>
              <a:t>Жаргон</a:t>
            </a:r>
            <a:endParaRPr lang="uk-UA" sz="4000" b="1" dirty="0">
              <a:solidFill>
                <a:srgbClr val="00B050"/>
              </a:solidFill>
            </a:endParaRPr>
          </a:p>
        </p:txBody>
      </p:sp>
      <p:sp>
        <p:nvSpPr>
          <p:cNvPr id="5" name="Місце для вмісту 4"/>
          <p:cNvSpPr>
            <a:spLocks noGrp="1"/>
          </p:cNvSpPr>
          <p:nvPr>
            <p:ph idx="1"/>
          </p:nvPr>
        </p:nvSpPr>
        <p:spPr>
          <a:xfrm>
            <a:off x="666118" y="1124744"/>
            <a:ext cx="11990069" cy="5199856"/>
          </a:xfrm>
        </p:spPr>
        <p:txBody>
          <a:bodyPr>
            <a:noAutofit/>
          </a:bodyPr>
          <a:lstStyle/>
          <a:p>
            <a:endParaRPr lang="uk-UA" sz="1200" dirty="0"/>
          </a:p>
          <a:p>
            <a:r>
              <a:rPr lang="uk-UA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</a:t>
            </a:r>
            <a:r>
              <a:rPr lang="uk-UA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виникають жаргонізми </a:t>
            </a:r>
            <a:r>
              <a:rPr lang="uk-UA" sz="20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мовленні молоді</a:t>
            </a:r>
            <a:r>
              <a:rPr lang="uk-UA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endParaRPr lang="uk-UA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uk-UA" sz="2000" dirty="0" smtClean="0"/>
              <a:t> Виникають </a:t>
            </a:r>
            <a:r>
              <a:rPr lang="uk-UA" sz="2000" dirty="0"/>
              <a:t>у людей 12-22 </a:t>
            </a:r>
            <a:r>
              <a:rPr lang="uk-UA" sz="2000" dirty="0" smtClean="0"/>
              <a:t>років, які бажають протиставити </a:t>
            </a:r>
            <a:r>
              <a:rPr lang="uk-UA" sz="2000" dirty="0"/>
              <a:t>себе офіційній системі. Існують у середовищі міської учнівської молоді та окремих замкнутих </a:t>
            </a:r>
            <a:r>
              <a:rPr lang="uk-UA" sz="2000" dirty="0" smtClean="0"/>
              <a:t>групах.</a:t>
            </a:r>
            <a:endParaRPr lang="uk-UA" sz="2000" dirty="0"/>
          </a:p>
          <a:p>
            <a:pPr marL="0" indent="0">
              <a:buNone/>
            </a:pPr>
            <a:endParaRPr lang="uk-UA" sz="2000" dirty="0"/>
          </a:p>
          <a:p>
            <a:r>
              <a:rPr lang="uk-UA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Чому жаргонізми серед молоді є такими популярними? </a:t>
            </a:r>
            <a:endParaRPr lang="uk-UA" sz="20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6008688" indent="-358775"/>
            <a:r>
              <a:rPr lang="uk-UA" sz="2000" b="1" dirty="0" smtClean="0"/>
              <a:t>Я </a:t>
            </a:r>
            <a:r>
              <a:rPr lang="uk-UA" sz="2000" b="1" dirty="0"/>
              <a:t>використовую жаргон, тому що</a:t>
            </a:r>
            <a:r>
              <a:rPr lang="uk-UA" sz="2000" b="1" dirty="0" smtClean="0"/>
              <a:t>:</a:t>
            </a:r>
          </a:p>
          <a:p>
            <a:pPr marL="6008688" indent="-358775"/>
            <a:r>
              <a:rPr lang="uk-UA" sz="2000" dirty="0" smtClean="0"/>
              <a:t>Хочу</a:t>
            </a:r>
            <a:r>
              <a:rPr lang="uk-UA" sz="2000" dirty="0"/>
              <a:t>, </a:t>
            </a:r>
            <a:r>
              <a:rPr lang="uk-UA" sz="2000" dirty="0" smtClean="0"/>
              <a:t>щоб </a:t>
            </a:r>
            <a:r>
              <a:rPr lang="uk-UA" sz="2000" dirty="0"/>
              <a:t>мене розуміли </a:t>
            </a:r>
            <a:r>
              <a:rPr lang="uk-UA" sz="2000" dirty="0" smtClean="0"/>
              <a:t>однолітки – </a:t>
            </a:r>
            <a:r>
              <a:rPr lang="uk-UA" sz="2000" dirty="0"/>
              <a:t>9 % </a:t>
            </a:r>
          </a:p>
          <a:p>
            <a:pPr marL="6008688" indent="-358775"/>
            <a:r>
              <a:rPr lang="uk-UA" sz="2000" dirty="0" smtClean="0"/>
              <a:t>Це </a:t>
            </a:r>
            <a:r>
              <a:rPr lang="uk-UA" sz="2000" dirty="0"/>
              <a:t>економить час при спілкуванні – 7 % </a:t>
            </a:r>
          </a:p>
          <a:p>
            <a:pPr marL="6008688" indent="-358775"/>
            <a:r>
              <a:rPr lang="uk-UA" sz="2000" dirty="0" smtClean="0"/>
              <a:t>Допомагає </a:t>
            </a:r>
            <a:r>
              <a:rPr lang="uk-UA" sz="2000" dirty="0"/>
              <a:t>виразити емоції та почуття – 13% </a:t>
            </a:r>
          </a:p>
          <a:p>
            <a:pPr marL="6008688" indent="-358775"/>
            <a:r>
              <a:rPr lang="uk-UA" sz="2000" dirty="0" smtClean="0"/>
              <a:t>Хочу </a:t>
            </a:r>
            <a:r>
              <a:rPr lang="uk-UA" sz="2000" dirty="0"/>
              <a:t>бути сучасною (</a:t>
            </a:r>
            <a:r>
              <a:rPr lang="uk-UA" sz="2000" dirty="0" err="1"/>
              <a:t>-им</a:t>
            </a:r>
            <a:r>
              <a:rPr lang="uk-UA" sz="2000" dirty="0"/>
              <a:t>)–9% </a:t>
            </a:r>
          </a:p>
          <a:p>
            <a:pPr marL="6008688" indent="-358775"/>
            <a:r>
              <a:rPr lang="uk-UA" sz="2000" dirty="0" smtClean="0"/>
              <a:t>Це </a:t>
            </a:r>
            <a:r>
              <a:rPr lang="uk-UA" sz="2000" dirty="0"/>
              <a:t>стало звичкою – 12 % </a:t>
            </a:r>
          </a:p>
          <a:p>
            <a:pPr marL="6008688" indent="-358775"/>
            <a:r>
              <a:rPr lang="uk-UA" sz="2000" dirty="0" smtClean="0"/>
              <a:t>Усі </a:t>
            </a:r>
            <a:r>
              <a:rPr lang="uk-UA" sz="2000" dirty="0"/>
              <a:t>мої друзі так кажуть – 19% </a:t>
            </a:r>
          </a:p>
          <a:p>
            <a:pPr marL="6008688" indent="-358775"/>
            <a:r>
              <a:rPr lang="uk-UA" sz="2000" dirty="0" smtClean="0"/>
              <a:t>Це </a:t>
            </a:r>
            <a:r>
              <a:rPr lang="uk-UA" sz="2000" dirty="0"/>
              <a:t>модно – 14 % </a:t>
            </a:r>
          </a:p>
          <a:p>
            <a:pPr marL="6008688" indent="-358775"/>
            <a:r>
              <a:rPr lang="uk-UA" sz="2000" dirty="0" smtClean="0"/>
              <a:t>Хочу </a:t>
            </a:r>
            <a:r>
              <a:rPr lang="uk-UA" sz="2000" dirty="0"/>
              <a:t>виглядати крутою (</a:t>
            </a:r>
            <a:r>
              <a:rPr lang="uk-UA" sz="2000" dirty="0" err="1"/>
              <a:t>-им</a:t>
            </a:r>
            <a:r>
              <a:rPr lang="uk-UA" sz="2000" dirty="0"/>
              <a:t>) – 15%</a:t>
            </a:r>
          </a:p>
          <a:p>
            <a:endParaRPr lang="uk-UA" sz="1200" dirty="0"/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534" y="3258272"/>
            <a:ext cx="4825445" cy="3269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8027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708688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Сленг</a:t>
            </a:r>
            <a:endParaRPr lang="uk-UA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66118" y="1556792"/>
            <a:ext cx="11990069" cy="5112568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Сленгові слова завжди існували у суспільстві. П</a:t>
            </a:r>
            <a:r>
              <a:rPr lang="uk-UA" dirty="0" smtClean="0"/>
              <a:t>ерший </a:t>
            </a:r>
            <a:r>
              <a:rPr lang="uk-UA" dirty="0"/>
              <a:t>словник сучасного українського сленгу був представлений ще у 1997 році. Це був своєрідний «код» для сучасної молоді, яким вона спілкувалася між собою. Зараз сленг в українській мові формується переважно під впливом </a:t>
            </a:r>
            <a:r>
              <a:rPr lang="uk-UA" dirty="0" err="1"/>
              <a:t>соцмереж</a:t>
            </a:r>
            <a:r>
              <a:rPr lang="uk-UA" dirty="0"/>
              <a:t> та поповнюється колекцією «англіцизмів»: </a:t>
            </a:r>
            <a:r>
              <a:rPr lang="uk-UA" i="1" dirty="0" err="1"/>
              <a:t>мастхев</a:t>
            </a:r>
            <a:r>
              <a:rPr lang="uk-UA" i="1" dirty="0"/>
              <a:t>, </a:t>
            </a:r>
            <a:r>
              <a:rPr lang="uk-UA" i="1" dirty="0" err="1"/>
              <a:t>оверсайз</a:t>
            </a:r>
            <a:r>
              <a:rPr lang="uk-UA" i="1" dirty="0"/>
              <a:t>, </a:t>
            </a:r>
            <a:r>
              <a:rPr lang="uk-UA" i="1" dirty="0" err="1"/>
              <a:t>вайб</a:t>
            </a:r>
            <a:r>
              <a:rPr lang="uk-UA" i="1" dirty="0"/>
              <a:t>, </a:t>
            </a:r>
            <a:r>
              <a:rPr lang="uk-UA" i="1" dirty="0" err="1"/>
              <a:t>мерч</a:t>
            </a:r>
            <a:r>
              <a:rPr lang="uk-UA" i="1" dirty="0"/>
              <a:t>, меседж, </a:t>
            </a:r>
            <a:r>
              <a:rPr lang="uk-UA" i="1" dirty="0" err="1"/>
              <a:t>спойлер</a:t>
            </a:r>
            <a:r>
              <a:rPr lang="uk-UA" i="1" dirty="0"/>
              <a:t>, </a:t>
            </a:r>
            <a:r>
              <a:rPr lang="uk-UA" i="1" dirty="0" err="1"/>
              <a:t>фідбек</a:t>
            </a:r>
            <a:r>
              <a:rPr lang="uk-UA" i="1" dirty="0"/>
              <a:t>, </a:t>
            </a:r>
            <a:r>
              <a:rPr lang="uk-UA" i="1" dirty="0" err="1"/>
              <a:t>хайп</a:t>
            </a:r>
            <a:r>
              <a:rPr lang="uk-UA" i="1" dirty="0"/>
              <a:t>, </a:t>
            </a:r>
            <a:r>
              <a:rPr lang="uk-UA" i="1" dirty="0" err="1"/>
              <a:t>чилити</a:t>
            </a:r>
            <a:r>
              <a:rPr lang="uk-UA" i="1" dirty="0"/>
              <a:t>, </a:t>
            </a:r>
            <a:r>
              <a:rPr lang="uk-UA" i="1" dirty="0" err="1"/>
              <a:t>юзати</a:t>
            </a:r>
            <a:r>
              <a:rPr lang="uk-UA" i="1" dirty="0"/>
              <a:t>.</a:t>
            </a:r>
          </a:p>
          <a:p>
            <a:pPr algn="just"/>
            <a:endParaRPr lang="uk-UA" dirty="0"/>
          </a:p>
          <a:p>
            <a:pPr algn="just"/>
            <a:r>
              <a:rPr lang="uk-UA" dirty="0"/>
              <a:t>Особливість українського сленгу </a:t>
            </a:r>
            <a:r>
              <a:rPr lang="uk-UA" dirty="0" smtClean="0"/>
              <a:t>в </a:t>
            </a:r>
            <a:r>
              <a:rPr lang="uk-UA" dirty="0"/>
              <a:t>тому, що він піддається різним впливам та трендам. Фрази, які часто вживалися 2-3 роки тому, можуть зараз бути вже зовсім не актуальними. Це є однією з причин, чому багато лінгвістів наполягають на тому, щоб не використовувати сленгові слова на письмі</a:t>
            </a:r>
            <a:r>
              <a:rPr lang="uk-UA" dirty="0" smtClean="0"/>
              <a:t>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1474208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636680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Сленг</a:t>
            </a:r>
            <a:endParaRPr lang="uk-UA" b="1" dirty="0">
              <a:solidFill>
                <a:srgbClr val="00B050"/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666118" y="1484784"/>
            <a:ext cx="11990069" cy="4839816"/>
          </a:xfrm>
        </p:spPr>
        <p:txBody>
          <a:bodyPr>
            <a:normAutofit fontScale="85000" lnSpcReduction="20000"/>
          </a:bodyPr>
          <a:lstStyle/>
          <a:p>
            <a:pPr lvl="0" algn="just">
              <a:buClr>
                <a:srgbClr val="9BBB59"/>
              </a:buClr>
            </a:pPr>
            <a:r>
              <a:rPr lang="uk-UA" sz="2400" dirty="0">
                <a:solidFill>
                  <a:prstClr val="black"/>
                </a:solidFill>
              </a:rPr>
              <a:t>Молодіжний сленг — це невіддільна частина сучасної української мови. </a:t>
            </a:r>
            <a:r>
              <a:rPr lang="uk-UA" sz="2400" dirty="0" smtClean="0"/>
              <a:t>Для </a:t>
            </a:r>
            <a:r>
              <a:rPr lang="uk-UA" sz="2400" dirty="0"/>
              <a:t>молодіжної лексики характерні домінування англомовних і російськомовних лексичних основ. Незважаючи на таку специфіку, молодіжний сленг у своєму функціонуванні й особливо у словотворі підкоряється законам української мови </a:t>
            </a:r>
            <a:r>
              <a:rPr lang="uk-UA" sz="2400" dirty="0" smtClean="0"/>
              <a:t>.</a:t>
            </a:r>
          </a:p>
          <a:p>
            <a:pPr algn="just">
              <a:spcAft>
                <a:spcPts val="600"/>
              </a:spcAft>
            </a:pPr>
            <a:r>
              <a:rPr lang="uk-UA" sz="2400" dirty="0"/>
              <a:t>Уживання сленгу приваблює наступними його особливостями й можливостями, а також окремими психологічними причинами підліткового рівня: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сленг </a:t>
            </a:r>
            <a:r>
              <a:rPr lang="uk-UA" sz="2400" dirty="0"/>
              <a:t>зближує групу підлітків;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підкреслює </a:t>
            </a:r>
            <a:r>
              <a:rPr lang="uk-UA" sz="2400" dirty="0"/>
              <a:t>підліткову індивідуальність,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полегшує </a:t>
            </a:r>
            <a:r>
              <a:rPr lang="uk-UA" sz="2400" dirty="0"/>
              <a:t>спілкування;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яскравіше </a:t>
            </a:r>
            <a:r>
              <a:rPr lang="uk-UA" sz="2400" dirty="0"/>
              <a:t>виражає натуру;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сленг </a:t>
            </a:r>
            <a:r>
              <a:rPr lang="uk-UA" sz="2400" dirty="0"/>
              <a:t>робить мовлення більш емоційним, образним;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надає </a:t>
            </a:r>
            <a:r>
              <a:rPr lang="uk-UA" sz="2400" dirty="0"/>
              <a:t>мові своєрідності, оригінальності; </a:t>
            </a:r>
            <a:endParaRPr lang="uk-UA" sz="2400" dirty="0" smtClean="0"/>
          </a:p>
          <a:p>
            <a:pPr marL="6008688" indent="-271463" algn="just">
              <a:spcAft>
                <a:spcPts val="600"/>
              </a:spcAft>
            </a:pPr>
            <a:r>
              <a:rPr lang="uk-UA" sz="2400" dirty="0" smtClean="0"/>
              <a:t>сленг </a:t>
            </a:r>
            <a:r>
              <a:rPr lang="uk-UA" sz="2400" dirty="0"/>
              <a:t>– данина моді.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50" y="3441172"/>
            <a:ext cx="4536504" cy="280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68734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97254" y="980728"/>
            <a:ext cx="4499395" cy="1224136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Приклади молодіжного сленгу</a:t>
            </a:r>
            <a:endParaRPr lang="uk-UA" sz="4000" dirty="0">
              <a:solidFill>
                <a:schemeClr val="tx1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525246" y="2704664"/>
            <a:ext cx="4571403" cy="3983292"/>
          </a:xfrm>
        </p:spPr>
        <p:txBody>
          <a:bodyPr>
            <a:normAutofit/>
          </a:bodyPr>
          <a:lstStyle/>
          <a:p>
            <a:pPr algn="just"/>
            <a:r>
              <a:rPr lang="uk-UA" dirty="0"/>
              <a:t>Молодіжний сленг - це сукупність мовних засобів високої експресивної сили, які постійно трансформуються і які використовуються у спілкуванні молоддю, що знаходиться у дружніх, фамільярних стосунках. На вулиці, у школі, на перерві, у колі сім”ї, на дискотеці.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6" y="10886"/>
            <a:ext cx="6548457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86" y="5411486"/>
            <a:ext cx="6548457" cy="127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1915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2878" y="548681"/>
            <a:ext cx="5040560" cy="1728191"/>
          </a:xfrm>
        </p:spPr>
        <p:txBody>
          <a:bodyPr/>
          <a:lstStyle/>
          <a:p>
            <a:pPr algn="ctr"/>
            <a:r>
              <a:rPr lang="ru-RU" sz="3200" dirty="0" err="1">
                <a:solidFill>
                  <a:srgbClr val="92D050"/>
                </a:solidFill>
              </a:rPr>
              <a:t>Фактори</a:t>
            </a:r>
            <a:r>
              <a:rPr lang="ru-RU" sz="3200" dirty="0">
                <a:solidFill>
                  <a:srgbClr val="92D050"/>
                </a:solidFill>
              </a:rPr>
              <a:t>, </a:t>
            </a:r>
            <a:r>
              <a:rPr lang="ru-RU" sz="3200" dirty="0" err="1">
                <a:solidFill>
                  <a:srgbClr val="92D050"/>
                </a:solidFill>
              </a:rPr>
              <a:t>які</a:t>
            </a:r>
            <a:r>
              <a:rPr lang="ru-RU" sz="3200" dirty="0">
                <a:solidFill>
                  <a:srgbClr val="92D050"/>
                </a:solidFill>
              </a:rPr>
              <a:t> </a:t>
            </a:r>
            <a:r>
              <a:rPr lang="ru-RU" sz="3200" dirty="0" err="1">
                <a:solidFill>
                  <a:srgbClr val="92D050"/>
                </a:solidFill>
              </a:rPr>
              <a:t>спричиняють</a:t>
            </a:r>
            <a:r>
              <a:rPr lang="ru-RU" sz="3200" dirty="0">
                <a:solidFill>
                  <a:srgbClr val="92D050"/>
                </a:solidFill>
              </a:rPr>
              <a:t> </a:t>
            </a:r>
            <a:r>
              <a:rPr lang="ru-RU" sz="3200" dirty="0" err="1">
                <a:solidFill>
                  <a:srgbClr val="92D050"/>
                </a:solidFill>
              </a:rPr>
              <a:t>вживання</a:t>
            </a:r>
            <a:r>
              <a:rPr lang="ru-RU" sz="3200" dirty="0">
                <a:solidFill>
                  <a:srgbClr val="92D050"/>
                </a:solidFill>
              </a:rPr>
              <a:t> </a:t>
            </a:r>
            <a:r>
              <a:rPr lang="ru-RU" sz="3200" dirty="0" err="1">
                <a:solidFill>
                  <a:srgbClr val="92D050"/>
                </a:solidFill>
              </a:rPr>
              <a:t>молодіжного</a:t>
            </a:r>
            <a:r>
              <a:rPr lang="ru-RU" sz="3200" dirty="0">
                <a:solidFill>
                  <a:srgbClr val="92D050"/>
                </a:solidFill>
              </a:rPr>
              <a:t> сленгу: </a:t>
            </a: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4212878" y="2708920"/>
            <a:ext cx="4968552" cy="3672408"/>
          </a:xfrm>
        </p:spPr>
        <p:txBody>
          <a:bodyPr>
            <a:noAutofit/>
          </a:bodyPr>
          <a:lstStyle/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вплив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оточення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60%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звичка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–42,5%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прагнення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відрізнятися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від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інших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75%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недостатній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словниковий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запас – 70% </a:t>
            </a:r>
          </a:p>
          <a:p>
            <a:pPr marL="342900" indent="-342900" algn="just">
              <a:buFont typeface="Wingdings" pitchFamily="2" charset="2"/>
              <a:buChar char="v"/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бажання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бути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сучасним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57,5%</a:t>
            </a:r>
            <a:endParaRPr lang="uk-UA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998" y="548681"/>
            <a:ext cx="3781425" cy="6309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16" y="404664"/>
            <a:ext cx="3910366" cy="646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10380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49266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4400" dirty="0" smtClean="0">
                <a:solidFill>
                  <a:schemeClr val="accent2">
                    <a:lumMod val="50000"/>
                  </a:schemeClr>
                </a:solidFill>
              </a:rPr>
              <a:t>Сленгізми</a:t>
            </a:r>
            <a:endParaRPr lang="uk-UA" sz="4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396454" y="1196752"/>
            <a:ext cx="12241360" cy="5400600"/>
          </a:xfrm>
        </p:spPr>
        <p:txBody>
          <a:bodyPr>
            <a:normAutofit fontScale="40000" lnSpcReduction="20000"/>
          </a:bodyPr>
          <a:lstStyle/>
          <a:p>
            <a:pPr algn="just">
              <a:spcAft>
                <a:spcPts val="600"/>
              </a:spcAft>
            </a:pPr>
            <a:r>
              <a:rPr lang="uk-UA" sz="3800" dirty="0" err="1" smtClean="0">
                <a:solidFill>
                  <a:srgbClr val="333333"/>
                </a:solidFill>
              </a:rPr>
              <a:t>Крінж</a:t>
            </a:r>
            <a:r>
              <a:rPr lang="uk-UA" sz="3800" dirty="0" smtClean="0">
                <a:solidFill>
                  <a:srgbClr val="333333"/>
                </a:solidFill>
              </a:rPr>
              <a:t> - з </a:t>
            </a:r>
            <a:r>
              <a:rPr lang="uk-UA" sz="3800" dirty="0">
                <a:solidFill>
                  <a:srgbClr val="333333"/>
                </a:solidFill>
              </a:rPr>
              <a:t>англійської </a:t>
            </a:r>
            <a:r>
              <a:rPr lang="en-US" sz="3800" dirty="0">
                <a:solidFill>
                  <a:srgbClr val="333333"/>
                </a:solidFill>
              </a:rPr>
              <a:t>cringe </a:t>
            </a:r>
            <a:r>
              <a:rPr lang="uk-UA" sz="3800" dirty="0">
                <a:solidFill>
                  <a:srgbClr val="333333"/>
                </a:solidFill>
              </a:rPr>
              <a:t>означає "коробити", "пересмикувати". По суті, це оцінне судження, що має на увазі несхвалення, сором та обурення. Уявіть, що людина робить щось ганебне</a:t>
            </a:r>
            <a:r>
              <a:rPr lang="uk-UA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uk-UA" sz="3800" dirty="0" err="1">
                <a:solidFill>
                  <a:srgbClr val="333333"/>
                </a:solidFill>
              </a:rPr>
              <a:t>Вайб</a:t>
            </a:r>
            <a:r>
              <a:rPr lang="uk-UA" sz="3800" dirty="0">
                <a:solidFill>
                  <a:srgbClr val="333333"/>
                </a:solidFill>
              </a:rPr>
              <a:t> - це настрій, атмосфера, енергетика. Синоніми: емоційний стан, відчуття, почуття. Це </a:t>
            </a:r>
            <a:r>
              <a:rPr lang="uk-UA" sz="3800" dirty="0" err="1">
                <a:solidFill>
                  <a:srgbClr val="333333"/>
                </a:solidFill>
              </a:rPr>
              <a:t>сленгове</a:t>
            </a:r>
            <a:r>
              <a:rPr lang="uk-UA" sz="3800" dirty="0">
                <a:solidFill>
                  <a:srgbClr val="333333"/>
                </a:solidFill>
              </a:rPr>
              <a:t> слово утворено від англійського </a:t>
            </a:r>
            <a:r>
              <a:rPr lang="en-US" sz="3800" dirty="0">
                <a:solidFill>
                  <a:srgbClr val="333333"/>
                </a:solidFill>
              </a:rPr>
              <a:t>vibe, vibration - </a:t>
            </a:r>
            <a:r>
              <a:rPr lang="uk-UA" sz="3800" dirty="0">
                <a:solidFill>
                  <a:srgbClr val="333333"/>
                </a:solidFill>
              </a:rPr>
              <a:t>вібрація. </a:t>
            </a:r>
            <a:r>
              <a:rPr lang="en-US" sz="3800" dirty="0">
                <a:solidFill>
                  <a:srgbClr val="333333"/>
                </a:solidFill>
              </a:rPr>
              <a:t>Good vibes, «</a:t>
            </a:r>
            <a:r>
              <a:rPr lang="uk-UA" sz="3800" dirty="0">
                <a:solidFill>
                  <a:srgbClr val="333333"/>
                </a:solidFill>
              </a:rPr>
              <a:t>позитивні вібрації» - так кажуть про місця, людей або події, що навіюють приємні відчуття, позитив</a:t>
            </a:r>
            <a:r>
              <a:rPr lang="uk-UA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 smtClean="0">
                <a:solidFill>
                  <a:srgbClr val="333333"/>
                </a:solidFill>
              </a:rPr>
              <a:t>Краш</a:t>
            </a:r>
            <a:r>
              <a:rPr lang="ru-RU" sz="3800" dirty="0" smtClean="0">
                <a:solidFill>
                  <a:srgbClr val="333333"/>
                </a:solidFill>
              </a:rPr>
              <a:t> - </a:t>
            </a:r>
            <a:r>
              <a:rPr lang="ru-RU" sz="3800" dirty="0" err="1" smtClean="0">
                <a:solidFill>
                  <a:srgbClr val="333333"/>
                </a:solidFill>
              </a:rPr>
              <a:t>людина</a:t>
            </a:r>
            <a:r>
              <a:rPr lang="ru-RU" sz="3800" dirty="0">
                <a:solidFill>
                  <a:srgbClr val="333333"/>
                </a:solidFill>
              </a:rPr>
              <a:t>, яка вам </a:t>
            </a:r>
            <a:r>
              <a:rPr lang="ru-RU" sz="3800" dirty="0" err="1">
                <a:solidFill>
                  <a:srgbClr val="333333"/>
                </a:solidFill>
              </a:rPr>
              <a:t>дуже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подобається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об'єкт</a:t>
            </a:r>
            <a:r>
              <a:rPr lang="ru-RU" sz="3800" dirty="0">
                <a:solidFill>
                  <a:srgbClr val="333333"/>
                </a:solidFill>
              </a:rPr>
              <a:t> насолоди для </a:t>
            </a:r>
            <a:r>
              <a:rPr lang="ru-RU" sz="3800" dirty="0" err="1">
                <a:solidFill>
                  <a:srgbClr val="333333"/>
                </a:solidFill>
              </a:rPr>
              <a:t>душі</a:t>
            </a:r>
            <a:r>
              <a:rPr lang="ru-RU" sz="3800" dirty="0">
                <a:solidFill>
                  <a:srgbClr val="333333"/>
                </a:solidFill>
              </a:rPr>
              <a:t>. Так </a:t>
            </a:r>
            <a:r>
              <a:rPr lang="ru-RU" sz="3800" dirty="0" err="1">
                <a:solidFill>
                  <a:srgbClr val="333333"/>
                </a:solidFill>
              </a:rPr>
              <a:t>називають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хлопця</a:t>
            </a:r>
            <a:r>
              <a:rPr lang="ru-RU" sz="3800" dirty="0">
                <a:solidFill>
                  <a:srgbClr val="333333"/>
                </a:solidFill>
              </a:rPr>
              <a:t> або </a:t>
            </a:r>
            <a:r>
              <a:rPr lang="ru-RU" sz="3800" dirty="0" err="1">
                <a:solidFill>
                  <a:srgbClr val="333333"/>
                </a:solidFill>
              </a:rPr>
              <a:t>дівчину</a:t>
            </a:r>
            <a:r>
              <a:rPr lang="ru-RU" sz="3800" dirty="0">
                <a:solidFill>
                  <a:srgbClr val="333333"/>
                </a:solidFill>
              </a:rPr>
              <a:t>, у якого </a:t>
            </a:r>
            <a:r>
              <a:rPr lang="ru-RU" sz="3800" dirty="0" err="1">
                <a:solidFill>
                  <a:srgbClr val="333333"/>
                </a:solidFill>
              </a:rPr>
              <a:t>таємно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закохалися</a:t>
            </a:r>
            <a:r>
              <a:rPr lang="ru-RU" sz="3800" dirty="0">
                <a:solidFill>
                  <a:srgbClr val="333333"/>
                </a:solidFill>
              </a:rPr>
              <a:t>. </a:t>
            </a:r>
            <a:r>
              <a:rPr lang="ru-RU" sz="3800" dirty="0" err="1">
                <a:solidFill>
                  <a:srgbClr val="333333"/>
                </a:solidFill>
              </a:rPr>
              <a:t>Найчастіше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цей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термін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вживають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підлітки</a:t>
            </a:r>
            <a:r>
              <a:rPr lang="ru-RU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>
                <a:solidFill>
                  <a:srgbClr val="333333"/>
                </a:solidFill>
              </a:rPr>
              <a:t>Шеймінг</a:t>
            </a:r>
            <a:r>
              <a:rPr lang="ru-RU" sz="3800" dirty="0">
                <a:solidFill>
                  <a:srgbClr val="333333"/>
                </a:solidFill>
              </a:rPr>
              <a:t> - це </a:t>
            </a:r>
            <a:r>
              <a:rPr lang="ru-RU" sz="3800" dirty="0" err="1">
                <a:solidFill>
                  <a:srgbClr val="333333"/>
                </a:solidFill>
              </a:rPr>
              <a:t>завжди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публічний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осуд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когось</a:t>
            </a:r>
            <a:r>
              <a:rPr lang="ru-RU" sz="3800" dirty="0">
                <a:solidFill>
                  <a:srgbClr val="333333"/>
                </a:solidFill>
              </a:rPr>
              <a:t>. </a:t>
            </a:r>
            <a:r>
              <a:rPr lang="ru-RU" sz="3800" dirty="0" err="1">
                <a:solidFill>
                  <a:srgbClr val="333333"/>
                </a:solidFill>
              </a:rPr>
              <a:t>Якщо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людині</a:t>
            </a:r>
            <a:r>
              <a:rPr lang="ru-RU" sz="3800" dirty="0">
                <a:solidFill>
                  <a:srgbClr val="333333"/>
                </a:solidFill>
              </a:rPr>
              <a:t> просто </a:t>
            </a:r>
            <a:r>
              <a:rPr lang="ru-RU" sz="3800" dirty="0" err="1">
                <a:solidFill>
                  <a:srgbClr val="333333"/>
                </a:solidFill>
              </a:rPr>
              <a:t>ніяково</a:t>
            </a:r>
            <a:r>
              <a:rPr lang="ru-RU" sz="3800" dirty="0">
                <a:solidFill>
                  <a:srgbClr val="333333"/>
                </a:solidFill>
              </a:rPr>
              <a:t> за </a:t>
            </a:r>
            <a:r>
              <a:rPr lang="ru-RU" sz="3800" dirty="0" err="1">
                <a:solidFill>
                  <a:srgbClr val="333333"/>
                </a:solidFill>
              </a:rPr>
              <a:t>чужу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поведінку</a:t>
            </a:r>
            <a:r>
              <a:rPr lang="ru-RU" sz="3800" dirty="0">
                <a:solidFill>
                  <a:srgbClr val="333333"/>
                </a:solidFill>
              </a:rPr>
              <a:t> або </a:t>
            </a:r>
            <a:r>
              <a:rPr lang="ru-RU" sz="3800" dirty="0" err="1">
                <a:solidFill>
                  <a:srgbClr val="333333"/>
                </a:solidFill>
              </a:rPr>
              <a:t>зовнішність</a:t>
            </a:r>
            <a:r>
              <a:rPr lang="ru-RU" sz="3800" dirty="0">
                <a:solidFill>
                  <a:srgbClr val="333333"/>
                </a:solidFill>
              </a:rPr>
              <a:t>, але вона </a:t>
            </a:r>
            <a:r>
              <a:rPr lang="ru-RU" sz="3800" dirty="0" err="1">
                <a:solidFill>
                  <a:srgbClr val="333333"/>
                </a:solidFill>
              </a:rPr>
              <a:t>мовчить</a:t>
            </a:r>
            <a:r>
              <a:rPr lang="ru-RU" sz="3800" dirty="0">
                <a:solidFill>
                  <a:srgbClr val="333333"/>
                </a:solidFill>
              </a:rPr>
              <a:t>, - це </a:t>
            </a:r>
            <a:r>
              <a:rPr lang="ru-RU" sz="3800" dirty="0" err="1">
                <a:solidFill>
                  <a:srgbClr val="333333"/>
                </a:solidFill>
              </a:rPr>
              <a:t>можна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назвати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сленговим</a:t>
            </a:r>
            <a:r>
              <a:rPr lang="ru-RU" sz="3800" dirty="0">
                <a:solidFill>
                  <a:srgbClr val="333333"/>
                </a:solidFill>
              </a:rPr>
              <a:t> словом </a:t>
            </a:r>
            <a:r>
              <a:rPr lang="ru-RU" sz="3800" dirty="0" err="1">
                <a:solidFill>
                  <a:srgbClr val="333333"/>
                </a:solidFill>
              </a:rPr>
              <a:t>крінж</a:t>
            </a:r>
            <a:r>
              <a:rPr lang="ru-RU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>
                <a:solidFill>
                  <a:srgbClr val="333333"/>
                </a:solidFill>
              </a:rPr>
              <a:t>Сленгове</a:t>
            </a:r>
            <a:r>
              <a:rPr lang="ru-RU" sz="3800" dirty="0">
                <a:solidFill>
                  <a:srgbClr val="333333"/>
                </a:solidFill>
              </a:rPr>
              <a:t> слово </a:t>
            </a:r>
            <a:r>
              <a:rPr lang="ru-RU" sz="3800" dirty="0" smtClean="0">
                <a:solidFill>
                  <a:srgbClr val="333333"/>
                </a:solidFill>
              </a:rPr>
              <a:t>«</a:t>
            </a:r>
            <a:r>
              <a:rPr lang="ru-RU" sz="3800" dirty="0" err="1" smtClean="0">
                <a:solidFill>
                  <a:srgbClr val="333333"/>
                </a:solidFill>
              </a:rPr>
              <a:t>ауф</a:t>
            </a:r>
            <a:r>
              <a:rPr lang="ru-RU" sz="3800" dirty="0" smtClean="0">
                <a:solidFill>
                  <a:srgbClr val="333333"/>
                </a:solidFill>
              </a:rPr>
              <a:t>» </a:t>
            </a:r>
            <a:r>
              <a:rPr lang="ru-RU" sz="3800" dirty="0" err="1">
                <a:solidFill>
                  <a:srgbClr val="333333"/>
                </a:solidFill>
              </a:rPr>
              <a:t>можна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трактувати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відповідними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значеннями</a:t>
            </a:r>
            <a:r>
              <a:rPr lang="ru-RU" sz="3800" dirty="0">
                <a:solidFill>
                  <a:srgbClr val="333333"/>
                </a:solidFill>
              </a:rPr>
              <a:t> слова </a:t>
            </a:r>
            <a:r>
              <a:rPr lang="ru-RU" sz="3800" dirty="0" err="1">
                <a:solidFill>
                  <a:srgbClr val="333333"/>
                </a:solidFill>
              </a:rPr>
              <a:t>захоплення</a:t>
            </a:r>
            <a:r>
              <a:rPr lang="ru-RU" sz="3800" dirty="0">
                <a:solidFill>
                  <a:srgbClr val="333333"/>
                </a:solidFill>
              </a:rPr>
              <a:t>: "кайф", "круто", "</a:t>
            </a:r>
            <a:r>
              <a:rPr lang="ru-RU" sz="3800" dirty="0" err="1">
                <a:solidFill>
                  <a:srgbClr val="333333"/>
                </a:solidFill>
              </a:rPr>
              <a:t>клас</a:t>
            </a:r>
            <a:r>
              <a:rPr lang="ru-RU" sz="3800" dirty="0">
                <a:solidFill>
                  <a:srgbClr val="333333"/>
                </a:solidFill>
              </a:rPr>
              <a:t>", "бомба" і т. п</a:t>
            </a:r>
            <a:r>
              <a:rPr lang="ru-RU" sz="3800" dirty="0" smtClean="0">
                <a:solidFill>
                  <a:srgbClr val="333333"/>
                </a:solidFill>
              </a:rPr>
              <a:t>.</a:t>
            </a:r>
            <a:r>
              <a:rPr lang="uk-UA" sz="3800" dirty="0">
                <a:solidFill>
                  <a:srgbClr val="333333"/>
                </a:solidFill>
              </a:rPr>
              <a:t> </a:t>
            </a:r>
            <a:endParaRPr lang="uk-UA" sz="3800" dirty="0" smtClean="0">
              <a:solidFill>
                <a:srgbClr val="333333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uk-UA" sz="3800" dirty="0" err="1" smtClean="0">
                <a:solidFill>
                  <a:srgbClr val="333333"/>
                </a:solidFill>
              </a:rPr>
              <a:t>Чілити</a:t>
            </a:r>
            <a:r>
              <a:rPr lang="uk-UA" sz="3800" dirty="0" smtClean="0">
                <a:solidFill>
                  <a:srgbClr val="333333"/>
                </a:solidFill>
              </a:rPr>
              <a:t> або чіл - це </a:t>
            </a:r>
            <a:r>
              <a:rPr lang="uk-UA" sz="3800" dirty="0" err="1">
                <a:solidFill>
                  <a:srgbClr val="333333"/>
                </a:solidFill>
              </a:rPr>
              <a:t>сленгове</a:t>
            </a:r>
            <a:r>
              <a:rPr lang="uk-UA" sz="3800" dirty="0">
                <a:solidFill>
                  <a:srgbClr val="333333"/>
                </a:solidFill>
              </a:rPr>
              <a:t> дієслово, яке стало синонімом слова «відпочивати». У перекладі з англійської мови </a:t>
            </a:r>
            <a:r>
              <a:rPr lang="en-US" sz="3800" dirty="0">
                <a:solidFill>
                  <a:srgbClr val="333333"/>
                </a:solidFill>
              </a:rPr>
              <a:t>chill </a:t>
            </a:r>
            <a:r>
              <a:rPr lang="uk-UA" sz="3800" dirty="0">
                <a:solidFill>
                  <a:srgbClr val="333333"/>
                </a:solidFill>
              </a:rPr>
              <a:t>означає «прохолода», тому «</a:t>
            </a:r>
            <a:r>
              <a:rPr lang="uk-UA" sz="3800" dirty="0" err="1">
                <a:solidFill>
                  <a:srgbClr val="333333"/>
                </a:solidFill>
              </a:rPr>
              <a:t>чілити</a:t>
            </a:r>
            <a:r>
              <a:rPr lang="uk-UA" sz="3800" dirty="0">
                <a:solidFill>
                  <a:srgbClr val="333333"/>
                </a:solidFill>
              </a:rPr>
              <a:t>» - це «остигати» після гучної тусовки або напруженої роботи</a:t>
            </a:r>
            <a:r>
              <a:rPr lang="uk-UA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>
                <a:solidFill>
                  <a:srgbClr val="333333"/>
                </a:solidFill>
              </a:rPr>
              <a:t>Шиппер</a:t>
            </a:r>
            <a:r>
              <a:rPr lang="ru-RU" sz="3800" dirty="0">
                <a:solidFill>
                  <a:srgbClr val="333333"/>
                </a:solidFill>
              </a:rPr>
              <a:t> - це значить </a:t>
            </a:r>
            <a:r>
              <a:rPr lang="ru-RU" sz="3800" dirty="0" err="1">
                <a:solidFill>
                  <a:srgbClr val="333333"/>
                </a:solidFill>
              </a:rPr>
              <a:t>уявляти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мріяти</a:t>
            </a:r>
            <a:r>
              <a:rPr lang="ru-RU" sz="3800" dirty="0">
                <a:solidFill>
                  <a:srgbClr val="333333"/>
                </a:solidFill>
              </a:rPr>
              <a:t>, що </a:t>
            </a:r>
            <a:r>
              <a:rPr lang="ru-RU" sz="3800" dirty="0" err="1">
                <a:solidFill>
                  <a:srgbClr val="333333"/>
                </a:solidFill>
              </a:rPr>
              <a:t>якісь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відомі</a:t>
            </a:r>
            <a:r>
              <a:rPr lang="ru-RU" sz="3800" dirty="0">
                <a:solidFill>
                  <a:srgbClr val="333333"/>
                </a:solidFill>
              </a:rPr>
              <a:t> люди або </a:t>
            </a:r>
            <a:r>
              <a:rPr lang="ru-RU" sz="3800" dirty="0" err="1">
                <a:solidFill>
                  <a:srgbClr val="333333"/>
                </a:solidFill>
              </a:rPr>
              <a:t>персонажі</a:t>
            </a:r>
            <a:r>
              <a:rPr lang="ru-RU" sz="3800" dirty="0">
                <a:solidFill>
                  <a:srgbClr val="333333"/>
                </a:solidFill>
              </a:rPr>
              <a:t> (книги, </a:t>
            </a:r>
            <a:r>
              <a:rPr lang="ru-RU" sz="3800" dirty="0" err="1">
                <a:solidFill>
                  <a:srgbClr val="333333"/>
                </a:solidFill>
              </a:rPr>
              <a:t>фільму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серіалу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ігри</a:t>
            </a:r>
            <a:r>
              <a:rPr lang="ru-RU" sz="3800" dirty="0">
                <a:solidFill>
                  <a:srgbClr val="333333"/>
                </a:solidFill>
              </a:rPr>
              <a:t>) </a:t>
            </a:r>
            <a:r>
              <a:rPr lang="ru-RU" sz="3800" dirty="0" err="1">
                <a:solidFill>
                  <a:srgbClr val="333333"/>
                </a:solidFill>
              </a:rPr>
              <a:t>перебувають</a:t>
            </a:r>
            <a:r>
              <a:rPr lang="ru-RU" sz="3800" dirty="0">
                <a:solidFill>
                  <a:srgbClr val="333333"/>
                </a:solidFill>
              </a:rPr>
              <a:t> у </a:t>
            </a:r>
            <a:r>
              <a:rPr lang="ru-RU" sz="3800" dirty="0" err="1">
                <a:solidFill>
                  <a:srgbClr val="333333"/>
                </a:solidFill>
              </a:rPr>
              <a:t>відносинах</a:t>
            </a:r>
            <a:r>
              <a:rPr lang="ru-RU" sz="3800" dirty="0">
                <a:solidFill>
                  <a:srgbClr val="333333"/>
                </a:solidFill>
              </a:rPr>
              <a:t> - </a:t>
            </a:r>
            <a:r>
              <a:rPr lang="ru-RU" sz="3800" dirty="0" err="1">
                <a:solidFill>
                  <a:srgbClr val="333333"/>
                </a:solidFill>
              </a:rPr>
              <a:t>частіше</a:t>
            </a:r>
            <a:r>
              <a:rPr lang="ru-RU" sz="3800" dirty="0">
                <a:solidFill>
                  <a:srgbClr val="333333"/>
                </a:solidFill>
              </a:rPr>
              <a:t> за все романтичного характеру, </a:t>
            </a:r>
            <a:r>
              <a:rPr lang="ru-RU" sz="3800" dirty="0" err="1">
                <a:solidFill>
                  <a:srgbClr val="333333"/>
                </a:solidFill>
              </a:rPr>
              <a:t>рідше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дружнього</a:t>
            </a:r>
            <a:r>
              <a:rPr lang="ru-RU" sz="3800" dirty="0">
                <a:solidFill>
                  <a:srgbClr val="333333"/>
                </a:solidFill>
              </a:rPr>
              <a:t>, - </a:t>
            </a:r>
            <a:r>
              <a:rPr lang="ru-RU" sz="3800" dirty="0" err="1">
                <a:solidFill>
                  <a:srgbClr val="333333"/>
                </a:solidFill>
              </a:rPr>
              <a:t>хоча</a:t>
            </a:r>
            <a:r>
              <a:rPr lang="ru-RU" sz="3800" dirty="0">
                <a:solidFill>
                  <a:srgbClr val="333333"/>
                </a:solidFill>
              </a:rPr>
              <a:t> за сюжетом це і не так</a:t>
            </a:r>
            <a:r>
              <a:rPr lang="ru-RU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 smtClean="0">
                <a:solidFill>
                  <a:srgbClr val="333333"/>
                </a:solidFill>
              </a:rPr>
              <a:t>Чекать</a:t>
            </a:r>
            <a:r>
              <a:rPr lang="ru-RU" sz="3800" dirty="0" smtClean="0">
                <a:solidFill>
                  <a:srgbClr val="333333"/>
                </a:solidFill>
              </a:rPr>
              <a:t> -  від </a:t>
            </a:r>
            <a:r>
              <a:rPr lang="ru-RU" sz="3800" dirty="0" err="1">
                <a:solidFill>
                  <a:srgbClr val="333333"/>
                </a:solidFill>
              </a:rPr>
              <a:t>англійського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check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тобто</a:t>
            </a:r>
            <a:r>
              <a:rPr lang="ru-RU" sz="3800" dirty="0">
                <a:solidFill>
                  <a:srgbClr val="333333"/>
                </a:solidFill>
              </a:rPr>
              <a:t> «</a:t>
            </a:r>
            <a:r>
              <a:rPr lang="ru-RU" sz="3800" dirty="0" err="1">
                <a:solidFill>
                  <a:srgbClr val="333333"/>
                </a:solidFill>
              </a:rPr>
              <a:t>перевіряти</a:t>
            </a:r>
            <a:r>
              <a:rPr lang="ru-RU" sz="3800" dirty="0">
                <a:solidFill>
                  <a:srgbClr val="333333"/>
                </a:solidFill>
              </a:rPr>
              <a:t>». </a:t>
            </a:r>
            <a:r>
              <a:rPr lang="ru-RU" sz="3800" dirty="0" err="1">
                <a:solidFill>
                  <a:srgbClr val="333333"/>
                </a:solidFill>
              </a:rPr>
              <a:t>Чекать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можна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месенджери</a:t>
            </a:r>
            <a:r>
              <a:rPr lang="ru-RU" sz="3800" dirty="0">
                <a:solidFill>
                  <a:srgbClr val="333333"/>
                </a:solidFill>
              </a:rPr>
              <a:t> або </a:t>
            </a:r>
            <a:r>
              <a:rPr lang="ru-RU" sz="3800" dirty="0" err="1">
                <a:solidFill>
                  <a:srgbClr val="333333"/>
                </a:solidFill>
              </a:rPr>
              <a:t>поштову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скриньку</a:t>
            </a:r>
            <a:r>
              <a:rPr lang="ru-RU" sz="3800" dirty="0">
                <a:solidFill>
                  <a:srgbClr val="333333"/>
                </a:solidFill>
              </a:rPr>
              <a:t> на предмет </a:t>
            </a:r>
            <a:r>
              <a:rPr lang="ru-RU" sz="3800" dirty="0" err="1">
                <a:solidFill>
                  <a:srgbClr val="333333"/>
                </a:solidFill>
              </a:rPr>
              <a:t>нових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повідомлень</a:t>
            </a:r>
            <a:r>
              <a:rPr lang="ru-RU" sz="3800" dirty="0">
                <a:solidFill>
                  <a:srgbClr val="333333"/>
                </a:solidFill>
              </a:rPr>
              <a:t> і </a:t>
            </a:r>
            <a:r>
              <a:rPr lang="ru-RU" sz="3800" dirty="0" err="1">
                <a:solidFill>
                  <a:srgbClr val="333333"/>
                </a:solidFill>
              </a:rPr>
              <a:t>листів</a:t>
            </a:r>
            <a:r>
              <a:rPr lang="ru-RU" sz="3800" dirty="0">
                <a:solidFill>
                  <a:srgbClr val="333333"/>
                </a:solidFill>
              </a:rPr>
              <a:t>, а також багато </a:t>
            </a:r>
            <a:r>
              <a:rPr lang="ru-RU" sz="3800" dirty="0" err="1">
                <a:solidFill>
                  <a:srgbClr val="333333"/>
                </a:solidFill>
              </a:rPr>
              <a:t>іншого</a:t>
            </a:r>
            <a:r>
              <a:rPr lang="ru-RU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>
                <a:solidFill>
                  <a:srgbClr val="333333"/>
                </a:solidFill>
              </a:rPr>
              <a:t>Хавчик</a:t>
            </a:r>
            <a:r>
              <a:rPr lang="ru-RU" sz="3800" dirty="0">
                <a:solidFill>
                  <a:srgbClr val="333333"/>
                </a:solidFill>
              </a:rPr>
              <a:t> - </a:t>
            </a:r>
            <a:r>
              <a:rPr lang="ru-RU" sz="3800" dirty="0" err="1">
                <a:solidFill>
                  <a:srgbClr val="333333"/>
                </a:solidFill>
              </a:rPr>
              <a:t>значення</a:t>
            </a:r>
            <a:r>
              <a:rPr lang="ru-RU" sz="3800" dirty="0">
                <a:solidFill>
                  <a:srgbClr val="333333"/>
                </a:solidFill>
              </a:rPr>
              <a:t>: </a:t>
            </a:r>
            <a:r>
              <a:rPr lang="ru-RU" sz="3800" dirty="0" err="1">
                <a:solidFill>
                  <a:srgbClr val="333333"/>
                </a:solidFill>
              </a:rPr>
              <a:t>їжа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продукти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харчування</a:t>
            </a:r>
            <a:r>
              <a:rPr lang="ru-RU" sz="3800" dirty="0" smtClean="0">
                <a:solidFill>
                  <a:srgbClr val="333333"/>
                </a:solidFill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 smtClean="0">
                <a:solidFill>
                  <a:srgbClr val="333333"/>
                </a:solidFill>
              </a:rPr>
              <a:t>Рофлити</a:t>
            </a:r>
            <a:r>
              <a:rPr lang="ru-RU" sz="3800" dirty="0" smtClean="0">
                <a:solidFill>
                  <a:srgbClr val="333333"/>
                </a:solidFill>
              </a:rPr>
              <a:t> - </a:t>
            </a:r>
            <a:r>
              <a:rPr lang="ru-RU" sz="3800" dirty="0" err="1" smtClean="0">
                <a:solidFill>
                  <a:srgbClr val="333333"/>
                </a:solidFill>
              </a:rPr>
              <a:t>жартувати</a:t>
            </a:r>
            <a:r>
              <a:rPr lang="ru-RU" sz="3800" dirty="0" smtClean="0">
                <a:solidFill>
                  <a:srgbClr val="333333"/>
                </a:solidFill>
              </a:rPr>
              <a:t> </a:t>
            </a:r>
            <a:r>
              <a:rPr lang="ru-RU" sz="3800" dirty="0">
                <a:solidFill>
                  <a:srgbClr val="333333"/>
                </a:solidFill>
              </a:rPr>
              <a:t>над </a:t>
            </a:r>
            <a:r>
              <a:rPr lang="ru-RU" sz="3800" dirty="0" err="1">
                <a:solidFill>
                  <a:srgbClr val="333333"/>
                </a:solidFill>
              </a:rPr>
              <a:t>кимось</a:t>
            </a:r>
            <a:r>
              <a:rPr lang="ru-RU" sz="3800" dirty="0">
                <a:solidFill>
                  <a:srgbClr val="333333"/>
                </a:solidFill>
              </a:rPr>
              <a:t> або </a:t>
            </a:r>
            <a:r>
              <a:rPr lang="ru-RU" sz="3800" dirty="0" err="1">
                <a:solidFill>
                  <a:srgbClr val="333333"/>
                </a:solidFill>
              </a:rPr>
              <a:t>чимось</a:t>
            </a:r>
            <a:r>
              <a:rPr lang="ru-RU" sz="3800" dirty="0">
                <a:solidFill>
                  <a:srgbClr val="333333"/>
                </a:solidFill>
              </a:rPr>
              <a:t>, </a:t>
            </a:r>
            <a:r>
              <a:rPr lang="ru-RU" sz="3800" dirty="0" err="1">
                <a:solidFill>
                  <a:srgbClr val="333333"/>
                </a:solidFill>
              </a:rPr>
              <a:t>веселитися</a:t>
            </a:r>
            <a:r>
              <a:rPr lang="ru-RU" sz="3800" dirty="0">
                <a:solidFill>
                  <a:srgbClr val="333333"/>
                </a:solidFill>
              </a:rPr>
              <a:t>. Слово походить від </a:t>
            </a:r>
            <a:r>
              <a:rPr lang="ru-RU" sz="3800" dirty="0" err="1">
                <a:solidFill>
                  <a:srgbClr val="333333"/>
                </a:solidFill>
              </a:rPr>
              <a:t>англійського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en-US" sz="3800" dirty="0">
                <a:solidFill>
                  <a:srgbClr val="333333"/>
                </a:solidFill>
              </a:rPr>
              <a:t>ROFL - rolling on the floor laughing, «</a:t>
            </a:r>
            <a:r>
              <a:rPr lang="ru-RU" sz="3800" dirty="0" err="1">
                <a:solidFill>
                  <a:srgbClr val="333333"/>
                </a:solidFill>
              </a:rPr>
              <a:t>катаюся</a:t>
            </a:r>
            <a:r>
              <a:rPr lang="ru-RU" sz="3800" dirty="0">
                <a:solidFill>
                  <a:srgbClr val="333333"/>
                </a:solidFill>
              </a:rPr>
              <a:t> по </a:t>
            </a:r>
            <a:r>
              <a:rPr lang="ru-RU" sz="3800" dirty="0" err="1">
                <a:solidFill>
                  <a:srgbClr val="333333"/>
                </a:solidFill>
              </a:rPr>
              <a:t>підлозі</a:t>
            </a:r>
            <a:r>
              <a:rPr lang="ru-RU" sz="3800" dirty="0">
                <a:solidFill>
                  <a:srgbClr val="333333"/>
                </a:solidFill>
              </a:rPr>
              <a:t> від </a:t>
            </a:r>
            <a:r>
              <a:rPr lang="ru-RU" sz="3800" dirty="0" err="1">
                <a:solidFill>
                  <a:srgbClr val="333333"/>
                </a:solidFill>
              </a:rPr>
              <a:t>сміху</a:t>
            </a:r>
            <a:r>
              <a:rPr lang="ru-RU" sz="3800" dirty="0" smtClean="0">
                <a:solidFill>
                  <a:srgbClr val="333333"/>
                </a:solidFill>
              </a:rPr>
              <a:t>».</a:t>
            </a:r>
          </a:p>
          <a:p>
            <a:pPr algn="just">
              <a:spcAft>
                <a:spcPts val="600"/>
              </a:spcAft>
            </a:pPr>
            <a:r>
              <a:rPr lang="ru-RU" sz="3800" dirty="0" err="1">
                <a:solidFill>
                  <a:srgbClr val="333333"/>
                </a:solidFill>
              </a:rPr>
              <a:t>Мейнстрім</a:t>
            </a:r>
            <a:r>
              <a:rPr lang="ru-RU" sz="3800" dirty="0">
                <a:solidFill>
                  <a:srgbClr val="333333"/>
                </a:solidFill>
              </a:rPr>
              <a:t> - це в </a:t>
            </a:r>
            <a:r>
              <a:rPr lang="ru-RU" sz="3800" dirty="0" err="1">
                <a:solidFill>
                  <a:srgbClr val="333333"/>
                </a:solidFill>
              </a:rPr>
              <a:t>первісному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значенні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напрямок</a:t>
            </a:r>
            <a:r>
              <a:rPr lang="ru-RU" sz="3800" dirty="0">
                <a:solidFill>
                  <a:srgbClr val="333333"/>
                </a:solidFill>
              </a:rPr>
              <a:t> в </a:t>
            </a:r>
            <a:r>
              <a:rPr lang="ru-RU" sz="3800" dirty="0" err="1">
                <a:solidFill>
                  <a:srgbClr val="333333"/>
                </a:solidFill>
              </a:rPr>
              <a:t>мистецтві</a:t>
            </a:r>
            <a:r>
              <a:rPr lang="ru-RU" sz="3800" dirty="0">
                <a:solidFill>
                  <a:srgbClr val="333333"/>
                </a:solidFill>
              </a:rPr>
              <a:t>, яке </a:t>
            </a:r>
            <a:r>
              <a:rPr lang="ru-RU" sz="3800" dirty="0" err="1">
                <a:solidFill>
                  <a:srgbClr val="333333"/>
                </a:solidFill>
              </a:rPr>
              <a:t>вважається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найбільш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популярним</a:t>
            </a:r>
            <a:r>
              <a:rPr lang="ru-RU" sz="3800" dirty="0">
                <a:solidFill>
                  <a:srgbClr val="333333"/>
                </a:solidFill>
              </a:rPr>
              <a:t> і </a:t>
            </a:r>
            <a:r>
              <a:rPr lang="ru-RU" sz="3800" dirty="0" err="1">
                <a:solidFill>
                  <a:srgbClr val="333333"/>
                </a:solidFill>
              </a:rPr>
              <a:t>поширеним</a:t>
            </a:r>
            <a:r>
              <a:rPr lang="ru-RU" sz="3800" dirty="0">
                <a:solidFill>
                  <a:srgbClr val="333333"/>
                </a:solidFill>
              </a:rPr>
              <a:t>. ... </a:t>
            </a:r>
            <a:r>
              <a:rPr lang="ru-RU" sz="3800" dirty="0" err="1">
                <a:solidFill>
                  <a:srgbClr val="333333"/>
                </a:solidFill>
              </a:rPr>
              <a:t>Поширений</a:t>
            </a:r>
            <a:r>
              <a:rPr lang="ru-RU" sz="3800" dirty="0">
                <a:solidFill>
                  <a:srgbClr val="333333"/>
                </a:solidFill>
              </a:rPr>
              <a:t> </a:t>
            </a:r>
            <a:r>
              <a:rPr lang="ru-RU" sz="3800" dirty="0" err="1">
                <a:solidFill>
                  <a:srgbClr val="333333"/>
                </a:solidFill>
              </a:rPr>
              <a:t>вираз</a:t>
            </a:r>
            <a:r>
              <a:rPr lang="ru-RU" sz="3800" dirty="0">
                <a:solidFill>
                  <a:srgbClr val="333333"/>
                </a:solidFill>
              </a:rPr>
              <a:t> «до того, як це стало </a:t>
            </a:r>
            <a:r>
              <a:rPr lang="ru-RU" sz="3800" dirty="0" err="1">
                <a:solidFill>
                  <a:srgbClr val="333333"/>
                </a:solidFill>
              </a:rPr>
              <a:t>мейнстрімом</a:t>
            </a:r>
            <a:r>
              <a:rPr lang="ru-RU" sz="3800" dirty="0">
                <a:solidFill>
                  <a:srgbClr val="333333"/>
                </a:solidFill>
              </a:rPr>
              <a:t>» </a:t>
            </a:r>
            <a:r>
              <a:rPr lang="ru-RU" sz="3800" dirty="0" err="1">
                <a:solidFill>
                  <a:srgbClr val="333333"/>
                </a:solidFill>
              </a:rPr>
              <a:t>означає</a:t>
            </a:r>
            <a:r>
              <a:rPr lang="ru-RU" sz="3800" dirty="0">
                <a:solidFill>
                  <a:srgbClr val="333333"/>
                </a:solidFill>
              </a:rPr>
              <a:t> «до того, як всі про це </a:t>
            </a:r>
            <a:r>
              <a:rPr lang="ru-RU" sz="3800" dirty="0" err="1">
                <a:solidFill>
                  <a:srgbClr val="333333"/>
                </a:solidFill>
              </a:rPr>
              <a:t>дізналися</a:t>
            </a:r>
            <a:r>
              <a:rPr lang="ru-RU" sz="3800" dirty="0">
                <a:solidFill>
                  <a:srgbClr val="333333"/>
                </a:solidFill>
              </a:rPr>
              <a:t> і почали активно </a:t>
            </a:r>
            <a:r>
              <a:rPr lang="ru-RU" sz="3800" dirty="0" err="1">
                <a:solidFill>
                  <a:srgbClr val="333333"/>
                </a:solidFill>
              </a:rPr>
              <a:t>користуватися</a:t>
            </a:r>
            <a:r>
              <a:rPr lang="ru-RU" sz="3800" dirty="0">
                <a:solidFill>
                  <a:srgbClr val="333333"/>
                </a:solidFill>
              </a:rPr>
              <a:t>».</a:t>
            </a:r>
            <a:endParaRPr lang="ru-RU" sz="3800" dirty="0" smtClean="0">
              <a:solidFill>
                <a:srgbClr val="333333"/>
              </a:solidFill>
            </a:endParaRPr>
          </a:p>
          <a:p>
            <a:pPr algn="just"/>
            <a:endParaRPr lang="uk-UA" sz="2400" dirty="0"/>
          </a:p>
        </p:txBody>
      </p:sp>
    </p:spTree>
    <p:extLst>
      <p:ext uri="{BB962C8B-B14F-4D97-AF65-F5344CB8AC3E}">
        <p14:creationId xmlns:p14="http://schemas.microsoft.com/office/powerpoint/2010/main" val="31918004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1052736"/>
            <a:ext cx="11990069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 є </a:t>
            </a:r>
            <a:r>
              <a:rPr lang="ru-RU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жаргон </a:t>
            </a:r>
            <a:r>
              <a:rPr lang="ru-RU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сленг окремою мовою? </a:t>
            </a:r>
            <a:r>
              <a:rPr lang="ru-RU" dirty="0"/>
              <a:t/>
            </a:r>
            <a:br>
              <a:rPr lang="ru-RU" dirty="0"/>
            </a:br>
            <a:endParaRPr lang="uk-UA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>
              <a:buClr>
                <a:srgbClr val="9BBB59"/>
              </a:buClr>
            </a:pPr>
            <a:r>
              <a:rPr lang="uk-UA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Сленг </a:t>
            </a: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та </a:t>
            </a:r>
            <a:r>
              <a:rPr lang="uk-UA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жаргон не </a:t>
            </a: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можна назвати окремою мовою, тому що: </a:t>
            </a:r>
            <a:endParaRPr lang="uk-UA" sz="2400" b="1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у </a:t>
            </a: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них немає 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своїх правил фонетики, граматики; </a:t>
            </a:r>
            <a:endParaRPr lang="uk-UA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вони відрізняються від загальновживаної мови, головним чином, у лексиці; </a:t>
            </a:r>
            <a:endParaRPr lang="uk-UA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їх можна вживати тільки в розмовній мові, в інших випадках відбувається засмічення загальнозрозумілої літературної мови; </a:t>
            </a:r>
            <a:endParaRPr lang="uk-UA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всі потрібні значення людина може передати словами літературної мови.</a:t>
            </a:r>
          </a:p>
          <a:p>
            <a:pPr lvl="0">
              <a:buClr>
                <a:srgbClr val="9BBB59"/>
              </a:buClr>
            </a:pPr>
            <a:endParaRPr lang="uk-UA" sz="2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Рекомендації для тих, хто бажає </a:t>
            </a:r>
            <a:r>
              <a:rPr lang="uk-UA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вилучити </a:t>
            </a:r>
            <a:r>
              <a:rPr lang="uk-UA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мови </a:t>
            </a:r>
            <a:r>
              <a:rPr lang="uk-UA" sz="2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жаргонізми та сленгізми: </a:t>
            </a: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читати 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хорошу літературу; </a:t>
            </a:r>
            <a:endParaRPr lang="uk-UA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увімкнути 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самоконтроль за мовою, своєї і чужої; </a:t>
            </a:r>
            <a:endParaRPr lang="uk-UA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практикувати 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виступи перед аудиторією; </a:t>
            </a:r>
            <a:endParaRPr lang="uk-UA" sz="20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>
              <a:buClr>
                <a:srgbClr val="9BBB59"/>
              </a:buClr>
            </a:pP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uk-UA" sz="20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підвищувати </a:t>
            </a:r>
            <a:r>
              <a:rPr lang="uk-UA" sz="2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самооцінку, щоб бути впевненим у своїх словах.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819650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05745" y="764704"/>
            <a:ext cx="11455807" cy="2232248"/>
          </a:xfrm>
        </p:spPr>
        <p:txBody>
          <a:bodyPr>
            <a:normAutofit fontScale="90000"/>
          </a:bodyPr>
          <a:lstStyle/>
          <a:p>
            <a:pPr lvl="0" algn="ctr" defTabSz="457200">
              <a:spcBef>
                <a:spcPts val="0"/>
              </a:spcBef>
            </a:pPr>
            <a:r>
              <a:rPr lang="uk-UA" sz="3600" b="1" i="1" dirty="0" smtClean="0">
                <a:solidFill>
                  <a:schemeClr val="tx1"/>
                </a:solidFill>
                <a:latin typeface="+mn-lt"/>
              </a:rPr>
              <a:t>Діалект</a:t>
            </a:r>
            <a:r>
              <a:rPr lang="uk-UA" sz="3200" b="1" i="1" dirty="0" smtClean="0"/>
              <a:t/>
            </a:r>
            <a:br>
              <a:rPr lang="uk-UA" sz="3200" b="1" i="1" dirty="0" smtClean="0"/>
            </a:br>
            <a:r>
              <a:rPr lang="ru-RU" sz="3100" b="1" i="1" dirty="0" smtClean="0">
                <a:latin typeface="+mn-lt"/>
                <a:ea typeface="+mn-ea"/>
                <a:cs typeface="+mn-cs"/>
              </a:rPr>
              <a:t>це </a:t>
            </a:r>
            <a:r>
              <a:rPr lang="ru-RU" sz="3100" b="1" i="1" dirty="0">
                <a:latin typeface="+mn-lt"/>
                <a:ea typeface="+mn-ea"/>
                <a:cs typeface="+mn-cs"/>
              </a:rPr>
              <a:t>сукупність усіх особливостей, властивих мовленню людей на певній території їх проживання</a:t>
            </a:r>
            <a:r>
              <a:rPr lang="uk-UA" sz="31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  <a:t/>
            </a:r>
            <a:br>
              <a:rPr lang="uk-UA" sz="3100" dirty="0">
                <a:solidFill>
                  <a:prstClr val="black"/>
                </a:solidFill>
                <a:latin typeface="Trebuchet MS"/>
                <a:ea typeface="+mn-ea"/>
                <a:cs typeface="+mn-cs"/>
              </a:rPr>
            </a:br>
            <a:r>
              <a:rPr lang="uk-UA" sz="3100" b="1" i="1" dirty="0" smtClean="0"/>
              <a:t/>
            </a:r>
            <a:br>
              <a:rPr lang="uk-UA" sz="3100" b="1" i="1" dirty="0" smtClean="0"/>
            </a:br>
            <a:endParaRPr lang="uk-UA" sz="3100" b="1" i="1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786099" y="2636911"/>
            <a:ext cx="4722924" cy="3384377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uk-UA" sz="3200" b="1" i="1" dirty="0">
                <a:ea typeface="+mj-ea"/>
                <a:cs typeface="+mj-cs"/>
              </a:rPr>
              <a:t>Основні групи </a:t>
            </a:r>
            <a:endParaRPr lang="en-US" sz="3200" b="1" i="1" dirty="0" smtClean="0">
              <a:ea typeface="+mj-ea"/>
              <a:cs typeface="+mj-cs"/>
            </a:endParaRP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r>
              <a:rPr lang="uk-UA" sz="3200" b="1" i="1" dirty="0" smtClean="0">
                <a:ea typeface="+mj-ea"/>
                <a:cs typeface="+mj-cs"/>
              </a:rPr>
              <a:t>діалектів:</a:t>
            </a:r>
            <a:endParaRPr lang="en-US" sz="3200" b="1" i="1" dirty="0" smtClean="0">
              <a:ea typeface="+mj-ea"/>
              <a:cs typeface="+mj-cs"/>
            </a:endParaRPr>
          </a:p>
          <a:p>
            <a:pPr marL="0" lvl="0" indent="0" algn="ctr">
              <a:lnSpc>
                <a:spcPct val="90000"/>
              </a:lnSpc>
              <a:spcBef>
                <a:spcPts val="1000"/>
              </a:spcBef>
              <a:buClrTx/>
              <a:buSzTx/>
              <a:buNone/>
            </a:pPr>
            <a:endParaRPr lang="uk-UA" sz="20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uk-UA" sz="3200" b="1" i="1" dirty="0" smtClean="0">
                <a:solidFill>
                  <a:schemeClr val="tx2"/>
                </a:solidFill>
              </a:rPr>
              <a:t>північний</a:t>
            </a:r>
            <a:endParaRPr lang="uk-UA" sz="3200" b="1" i="1" dirty="0">
              <a:solidFill>
                <a:schemeClr val="tx2"/>
              </a:solidFill>
            </a:endParaRP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uk-UA" sz="3200" b="1" i="1" dirty="0">
                <a:solidFill>
                  <a:srgbClr val="C00000"/>
                </a:solidFill>
              </a:rPr>
              <a:t>південно-західний</a:t>
            </a:r>
          </a:p>
          <a:p>
            <a:pPr marL="342900" lvl="0" indent="-3429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AutoNum type="arabicPeriod"/>
            </a:pPr>
            <a:r>
              <a:rPr lang="uk-UA" sz="3200" b="1" i="1" dirty="0">
                <a:solidFill>
                  <a:schemeClr val="accent6"/>
                </a:solidFill>
              </a:rPr>
              <a:t>південно-східний</a:t>
            </a:r>
            <a:endParaRPr lang="en-US" sz="3200" b="1" i="1" dirty="0">
              <a:solidFill>
                <a:schemeClr val="accent6"/>
              </a:solidFill>
            </a:endParaRPr>
          </a:p>
          <a:p>
            <a:endParaRPr lang="uk-UA" sz="3200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772170" y="2564903"/>
            <a:ext cx="5884015" cy="3790021"/>
          </a:xfrm>
        </p:spPr>
        <p:txBody>
          <a:bodyPr/>
          <a:lstStyle/>
          <a:p>
            <a:pPr marL="0" indent="0">
              <a:buNone/>
            </a:pPr>
            <a:r>
              <a:rPr lang="uk-UA" dirty="0" smtClean="0">
                <a:solidFill>
                  <a:schemeClr val="bg1"/>
                </a:solidFill>
              </a:rPr>
              <a:t>.</a:t>
            </a:r>
            <a:endParaRPr lang="uk-UA" dirty="0">
              <a:solidFill>
                <a:schemeClr val="bg1"/>
              </a:solidFill>
            </a:endParaRPr>
          </a:p>
        </p:txBody>
      </p:sp>
      <p:pic>
        <p:nvPicPr>
          <p:cNvPr id="6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41" y="2492897"/>
            <a:ext cx="6794250" cy="3828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17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694" y="764704"/>
            <a:ext cx="11323955" cy="1224136"/>
          </a:xfrm>
        </p:spPr>
        <p:txBody>
          <a:bodyPr/>
          <a:lstStyle/>
          <a:p>
            <a:pPr algn="ctr"/>
            <a:r>
              <a:rPr lang="ru-RU" sz="4400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Офіційно-діловий стиль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05745" y="2276872"/>
            <a:ext cx="10910812" cy="3816424"/>
          </a:xfrm>
        </p:spPr>
        <p:txBody>
          <a:bodyPr>
            <a:normAutofit/>
          </a:bodyPr>
          <a:lstStyle/>
          <a:p>
            <a:pPr algn="just"/>
            <a:r>
              <a:rPr lang="ru-RU" sz="3600" dirty="0" smtClean="0"/>
              <a:t>– </a:t>
            </a:r>
            <a:r>
              <a:rPr lang="ru-RU" sz="3600" dirty="0" err="1"/>
              <a:t>це</a:t>
            </a:r>
            <a:r>
              <a:rPr lang="ru-RU" sz="3600" dirty="0"/>
              <a:t> стиль, </a:t>
            </a:r>
            <a:r>
              <a:rPr lang="ru-RU" sz="3600" dirty="0" err="1"/>
              <a:t>який</a:t>
            </a:r>
            <a:r>
              <a:rPr lang="ru-RU" sz="3600" dirty="0"/>
              <a:t> </a:t>
            </a:r>
            <a:r>
              <a:rPr lang="ru-RU" sz="3600" dirty="0" err="1"/>
              <a:t>задовольняє</a:t>
            </a:r>
            <a:r>
              <a:rPr lang="ru-RU" sz="3600" dirty="0"/>
              <a:t> потреби </a:t>
            </a:r>
            <a:r>
              <a:rPr lang="ru-RU" sz="3600" dirty="0" err="1"/>
              <a:t>суспільства</a:t>
            </a:r>
            <a:r>
              <a:rPr lang="ru-RU" sz="3600" dirty="0"/>
              <a:t> в документальному </a:t>
            </a:r>
            <a:r>
              <a:rPr lang="ru-RU" sz="3600" dirty="0" err="1"/>
              <a:t>оформленні</a:t>
            </a:r>
            <a:r>
              <a:rPr lang="ru-RU" sz="3600" dirty="0"/>
              <a:t> </a:t>
            </a:r>
            <a:r>
              <a:rPr lang="ru-RU" sz="3600" dirty="0" err="1"/>
              <a:t>різних</a:t>
            </a:r>
            <a:r>
              <a:rPr lang="ru-RU" sz="3600" dirty="0"/>
              <a:t> </a:t>
            </a:r>
            <a:r>
              <a:rPr lang="ru-RU" sz="3600" dirty="0" err="1"/>
              <a:t>актів</a:t>
            </a:r>
            <a:r>
              <a:rPr lang="ru-RU" sz="3600" dirty="0"/>
              <a:t> державного, </a:t>
            </a:r>
            <a:r>
              <a:rPr lang="ru-RU" sz="3600" dirty="0" err="1"/>
              <a:t>суспільного</a:t>
            </a:r>
            <a:r>
              <a:rPr lang="ru-RU" sz="3600" dirty="0"/>
              <a:t>, </a:t>
            </a:r>
            <a:r>
              <a:rPr lang="ru-RU" sz="3600" dirty="0" err="1"/>
              <a:t>політичного</a:t>
            </a:r>
            <a:r>
              <a:rPr lang="ru-RU" sz="3600" dirty="0"/>
              <a:t>, </a:t>
            </a:r>
            <a:r>
              <a:rPr lang="ru-RU" sz="3600" dirty="0" err="1"/>
              <a:t>економічного</a:t>
            </a:r>
            <a:r>
              <a:rPr lang="ru-RU" sz="3600" dirty="0"/>
              <a:t> </a:t>
            </a:r>
            <a:r>
              <a:rPr lang="ru-RU" sz="3600" dirty="0" err="1"/>
              <a:t>життя</a:t>
            </a:r>
            <a:r>
              <a:rPr lang="ru-RU" sz="3600" dirty="0"/>
              <a:t>, </a:t>
            </a:r>
            <a:r>
              <a:rPr lang="ru-RU" sz="3600" dirty="0" err="1"/>
              <a:t>ділових</a:t>
            </a:r>
            <a:r>
              <a:rPr lang="ru-RU" sz="3600" dirty="0"/>
              <a:t> </a:t>
            </a:r>
            <a:r>
              <a:rPr lang="ru-RU" sz="3600" dirty="0" err="1"/>
              <a:t>стосунків</a:t>
            </a:r>
            <a:r>
              <a:rPr lang="ru-RU" sz="3600" dirty="0"/>
              <a:t> </a:t>
            </a:r>
            <a:r>
              <a:rPr lang="ru-RU" sz="3600" dirty="0" err="1"/>
              <a:t>між</a:t>
            </a:r>
            <a:r>
              <a:rPr lang="ru-RU" sz="3600" dirty="0"/>
              <a:t> державами, </a:t>
            </a:r>
            <a:r>
              <a:rPr lang="ru-RU" sz="3600" dirty="0" err="1"/>
              <a:t>організаціями</a:t>
            </a:r>
            <a:r>
              <a:rPr lang="ru-RU" sz="3600" dirty="0"/>
              <a:t>, а </a:t>
            </a:r>
            <a:r>
              <a:rPr lang="ru-RU" sz="3600" dirty="0" err="1"/>
              <a:t>також</a:t>
            </a:r>
            <a:r>
              <a:rPr lang="ru-RU" sz="3600" dirty="0"/>
              <a:t> </a:t>
            </a:r>
            <a:r>
              <a:rPr lang="ru-RU" sz="3600" dirty="0" err="1"/>
              <a:t>між</a:t>
            </a:r>
            <a:r>
              <a:rPr lang="ru-RU" sz="3600" dirty="0"/>
              <a:t> членами </a:t>
            </a:r>
            <a:r>
              <a:rPr lang="ru-RU" sz="3600" dirty="0" err="1"/>
              <a:t>суспільства</a:t>
            </a:r>
            <a:r>
              <a:rPr lang="ru-RU" sz="3600" dirty="0"/>
              <a:t> в </a:t>
            </a:r>
            <a:r>
              <a:rPr lang="ru-RU" sz="3600" dirty="0" err="1"/>
              <a:t>офіційній</a:t>
            </a:r>
            <a:r>
              <a:rPr lang="ru-RU" sz="3600" dirty="0"/>
              <a:t> </a:t>
            </a:r>
            <a:r>
              <a:rPr lang="ru-RU" sz="3600" dirty="0" err="1"/>
              <a:t>сфері</a:t>
            </a:r>
            <a:r>
              <a:rPr lang="ru-RU" sz="3600" dirty="0"/>
              <a:t> </a:t>
            </a:r>
            <a:r>
              <a:rPr lang="ru-RU" sz="3600" dirty="0" err="1"/>
              <a:t>їх</a:t>
            </a:r>
            <a:r>
              <a:rPr lang="ru-RU" sz="3600" dirty="0"/>
              <a:t> </a:t>
            </a:r>
            <a:r>
              <a:rPr lang="ru-RU" sz="3600" dirty="0" err="1" smtClean="0"/>
              <a:t>спілкування</a:t>
            </a:r>
            <a:endParaRPr lang="ru-RU" sz="36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598" y="5157192"/>
            <a:ext cx="1360711" cy="1629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215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56467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Принципи українського правопису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1484784"/>
            <a:ext cx="11990069" cy="483981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b="1" dirty="0" err="1" smtClean="0"/>
              <a:t>Фонетичний</a:t>
            </a:r>
            <a:r>
              <a:rPr lang="ru-RU" b="1" dirty="0" smtClean="0"/>
              <a:t> </a:t>
            </a:r>
            <a:r>
              <a:rPr lang="ru-RU" b="1" dirty="0"/>
              <a:t>принцип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повній</a:t>
            </a:r>
            <a:r>
              <a:rPr lang="ru-RU" dirty="0"/>
              <a:t> </a:t>
            </a:r>
            <a:r>
              <a:rPr lang="ru-RU" dirty="0" err="1"/>
              <a:t>відповідності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написанням</a:t>
            </a:r>
            <a:r>
              <a:rPr lang="ru-RU" dirty="0"/>
              <a:t> і </a:t>
            </a:r>
            <a:r>
              <a:rPr lang="ru-RU" dirty="0" err="1"/>
              <a:t>літературною</a:t>
            </a:r>
            <a:r>
              <a:rPr lang="ru-RU" dirty="0"/>
              <a:t> </a:t>
            </a:r>
            <a:r>
              <a:rPr lang="ru-RU" dirty="0" err="1"/>
              <a:t>вимовою</a:t>
            </a:r>
            <a:r>
              <a:rPr lang="ru-RU" dirty="0"/>
              <a:t>:</a:t>
            </a:r>
            <a:r>
              <a:rPr lang="ru-RU" i="1" dirty="0"/>
              <a:t> </a:t>
            </a:r>
            <a:r>
              <a:rPr lang="ru-RU" i="1" dirty="0" err="1"/>
              <a:t>будинок</a:t>
            </a:r>
            <a:r>
              <a:rPr lang="ru-RU" i="1" dirty="0"/>
              <a:t> — </a:t>
            </a:r>
            <a:r>
              <a:rPr lang="ru-RU" i="1" dirty="0">
                <a:solidFill>
                  <a:prstClr val="black"/>
                </a:solidFill>
              </a:rPr>
              <a:t>[</a:t>
            </a:r>
            <a:r>
              <a:rPr lang="ru-RU" i="1" dirty="0" err="1" smtClean="0"/>
              <a:t>будинок</a:t>
            </a:r>
            <a:r>
              <a:rPr lang="ru-RU" i="1" dirty="0"/>
              <a:t>], </a:t>
            </a:r>
            <a:r>
              <a:rPr lang="ru-RU" i="1" dirty="0" smtClean="0"/>
              <a:t> </a:t>
            </a:r>
            <a:r>
              <a:rPr lang="ru-RU" i="1" dirty="0" err="1" smtClean="0"/>
              <a:t>субота</a:t>
            </a:r>
            <a:r>
              <a:rPr lang="ru-RU" i="1" dirty="0" smtClean="0"/>
              <a:t> </a:t>
            </a:r>
            <a:r>
              <a:rPr lang="ru-RU" i="1" dirty="0"/>
              <a:t>— [</a:t>
            </a:r>
            <a:r>
              <a:rPr lang="ru-RU" i="1" dirty="0" err="1"/>
              <a:t>субота</a:t>
            </a:r>
            <a:r>
              <a:rPr lang="ru-RU" i="1" dirty="0" smtClean="0"/>
              <a:t>]</a:t>
            </a:r>
            <a:endParaRPr lang="ru-RU" i="1" dirty="0"/>
          </a:p>
          <a:p>
            <a:pPr marL="0" indent="0" algn="just">
              <a:buNone/>
            </a:pPr>
            <a:endParaRPr lang="ru-RU" dirty="0"/>
          </a:p>
          <a:p>
            <a:pPr algn="just"/>
            <a:r>
              <a:rPr lang="ru-RU" dirty="0"/>
              <a:t>За </a:t>
            </a:r>
            <a:r>
              <a:rPr lang="ru-RU" b="1" dirty="0" err="1"/>
              <a:t>морфологічним</a:t>
            </a:r>
            <a:r>
              <a:rPr lang="ru-RU" b="1" dirty="0"/>
              <a:t> принципом </a:t>
            </a:r>
            <a:r>
              <a:rPr lang="ru-RU" dirty="0" err="1"/>
              <a:t>значущі</a:t>
            </a:r>
            <a:r>
              <a:rPr lang="ru-RU" dirty="0"/>
              <a:t> </a:t>
            </a:r>
            <a:r>
              <a:rPr lang="ru-RU" dirty="0" err="1"/>
              <a:t>частини</a:t>
            </a:r>
            <a:r>
              <a:rPr lang="ru-RU" dirty="0"/>
              <a:t> слова (</a:t>
            </a:r>
            <a:r>
              <a:rPr lang="ru-RU" dirty="0" err="1"/>
              <a:t>морфеми</a:t>
            </a:r>
            <a:r>
              <a:rPr lang="ru-RU" dirty="0"/>
              <a:t>)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пишуться</a:t>
            </a:r>
            <a:r>
              <a:rPr lang="ru-RU" dirty="0"/>
              <a:t> </a:t>
            </a:r>
            <a:r>
              <a:rPr lang="ru-RU" dirty="0" err="1"/>
              <a:t>однаково</a:t>
            </a:r>
            <a:r>
              <a:rPr lang="ru-RU" dirty="0"/>
              <a:t>, </a:t>
            </a:r>
            <a:r>
              <a:rPr lang="ru-RU" dirty="0" err="1"/>
              <a:t>незважаючи</a:t>
            </a:r>
            <a:r>
              <a:rPr lang="ru-RU" dirty="0"/>
              <a:t> на </a:t>
            </a:r>
            <a:r>
              <a:rPr lang="ru-RU" dirty="0" err="1"/>
              <a:t>відмінну</a:t>
            </a:r>
            <a:r>
              <a:rPr lang="ru-RU" dirty="0"/>
              <a:t> </a:t>
            </a:r>
            <a:r>
              <a:rPr lang="ru-RU" dirty="0" err="1"/>
              <a:t>вимову</a:t>
            </a:r>
            <a:r>
              <a:rPr lang="ru-RU" dirty="0"/>
              <a:t> </a:t>
            </a:r>
            <a:r>
              <a:rPr lang="ru-RU" dirty="0" err="1"/>
              <a:t>їх</a:t>
            </a:r>
            <a:r>
              <a:rPr lang="ru-RU" dirty="0"/>
              <a:t> у </a:t>
            </a:r>
            <a:r>
              <a:rPr lang="ru-RU" dirty="0" err="1"/>
              <a:t>різних</a:t>
            </a:r>
            <a:r>
              <a:rPr lang="ru-RU" dirty="0"/>
              <a:t> формах слова </a:t>
            </a:r>
            <a:r>
              <a:rPr lang="ru-RU" dirty="0" err="1"/>
              <a:t>або</a:t>
            </a:r>
            <a:r>
              <a:rPr lang="ru-RU" dirty="0"/>
              <a:t> в </a:t>
            </a:r>
            <a:r>
              <a:rPr lang="ru-RU" dirty="0" err="1"/>
              <a:t>споріднених</a:t>
            </a:r>
            <a:r>
              <a:rPr lang="ru-RU" dirty="0"/>
              <a:t> словах: </a:t>
            </a:r>
            <a:r>
              <a:rPr lang="ru-RU" i="1" dirty="0" err="1"/>
              <a:t>миєш</a:t>
            </a:r>
            <a:r>
              <a:rPr lang="ru-RU" i="1" dirty="0"/>
              <a:t> [</a:t>
            </a:r>
            <a:r>
              <a:rPr lang="ru-RU" i="1" dirty="0" err="1"/>
              <a:t>мййеш</a:t>
            </a:r>
            <a:r>
              <a:rPr lang="ru-RU" i="1" dirty="0"/>
              <a:t>]— </a:t>
            </a:r>
            <a:r>
              <a:rPr lang="ru-RU" i="1" dirty="0" err="1"/>
              <a:t>миєшся</a:t>
            </a:r>
            <a:r>
              <a:rPr lang="ru-RU" i="1" dirty="0"/>
              <a:t> [</a:t>
            </a:r>
            <a:r>
              <a:rPr lang="ru-RU" i="1" dirty="0" err="1"/>
              <a:t>мййес</a:t>
            </a:r>
            <a:r>
              <a:rPr lang="ru-RU" i="1" dirty="0"/>
              <a:t>':а</a:t>
            </a:r>
            <a:r>
              <a:rPr lang="ru-RU" i="1" dirty="0" smtClean="0"/>
              <a:t>]</a:t>
            </a:r>
          </a:p>
          <a:p>
            <a:pPr algn="just"/>
            <a:endParaRPr lang="ru-RU" dirty="0"/>
          </a:p>
          <a:p>
            <a:pPr algn="just"/>
            <a:r>
              <a:rPr lang="ru-RU" dirty="0" err="1"/>
              <a:t>Згідно</a:t>
            </a:r>
            <a:r>
              <a:rPr lang="ru-RU" dirty="0"/>
              <a:t> з</a:t>
            </a:r>
            <a:r>
              <a:rPr lang="ru-RU" b="1" dirty="0"/>
              <a:t> </a:t>
            </a:r>
            <a:r>
              <a:rPr lang="ru-RU" b="1" dirty="0" err="1"/>
              <a:t>історичним</a:t>
            </a:r>
            <a:r>
              <a:rPr lang="ru-RU" dirty="0"/>
              <a:t>,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b="1" dirty="0" err="1" smtClean="0"/>
              <a:t>традиційним</a:t>
            </a:r>
            <a:r>
              <a:rPr lang="ru-RU" b="1" dirty="0" smtClean="0"/>
              <a:t> </a:t>
            </a:r>
            <a:r>
              <a:rPr lang="ru-RU" b="1" dirty="0"/>
              <a:t>принципом </a:t>
            </a:r>
            <a:r>
              <a:rPr lang="ru-RU" dirty="0" err="1"/>
              <a:t>зберігаються</a:t>
            </a:r>
            <a:r>
              <a:rPr lang="ru-RU" dirty="0"/>
              <a:t> </a:t>
            </a:r>
            <a:r>
              <a:rPr lang="ru-RU" dirty="0" err="1"/>
              <a:t>написання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усталилися</a:t>
            </a:r>
            <a:r>
              <a:rPr lang="ru-RU" dirty="0"/>
              <a:t> </a:t>
            </a:r>
            <a:r>
              <a:rPr lang="ru-RU" dirty="0" err="1" smtClean="0"/>
              <a:t>віддавна</a:t>
            </a:r>
            <a:r>
              <a:rPr lang="ru-RU" dirty="0" smtClean="0"/>
              <a:t> </a:t>
            </a:r>
            <a:r>
              <a:rPr lang="ru-RU" dirty="0"/>
              <a:t>і правилами не </a:t>
            </a:r>
            <a:r>
              <a:rPr lang="ru-RU" dirty="0" err="1"/>
              <a:t>пояснюються</a:t>
            </a:r>
            <a:r>
              <a:rPr lang="ru-RU" dirty="0"/>
              <a:t>: </a:t>
            </a:r>
            <a:r>
              <a:rPr lang="ru-RU" i="1" dirty="0"/>
              <a:t>лиман (при ви-1 </a:t>
            </a:r>
            <a:r>
              <a:rPr lang="ru-RU" i="1" dirty="0" err="1"/>
              <a:t>мові</a:t>
            </a:r>
            <a:r>
              <a:rPr lang="ru-RU" i="1" dirty="0"/>
              <a:t> [</a:t>
            </a:r>
            <a:r>
              <a:rPr lang="ru-RU" i="1" dirty="0" err="1"/>
              <a:t>ле"ман</a:t>
            </a:r>
            <a:r>
              <a:rPr lang="ru-RU" i="1" dirty="0"/>
              <a:t>], [</a:t>
            </a:r>
            <a:r>
              <a:rPr lang="ru-RU" i="1" dirty="0" err="1"/>
              <a:t>лиеман</a:t>
            </a:r>
            <a:r>
              <a:rPr lang="ru-RU" i="1" dirty="0"/>
              <a:t>]), </a:t>
            </a:r>
            <a:r>
              <a:rPr lang="ru-RU" i="1" dirty="0" err="1"/>
              <a:t>юрба</a:t>
            </a:r>
            <a:r>
              <a:rPr lang="ru-RU" i="1" dirty="0"/>
              <a:t>, </a:t>
            </a:r>
            <a:r>
              <a:rPr lang="ru-RU" i="1" dirty="0" smtClean="0"/>
              <a:t>щур </a:t>
            </a:r>
            <a:endParaRPr lang="ru-RU" i="1" dirty="0"/>
          </a:p>
          <a:p>
            <a:pPr marL="0" indent="0" algn="just">
              <a:buNone/>
            </a:pPr>
            <a:endParaRPr lang="ru-RU" dirty="0"/>
          </a:p>
          <a:p>
            <a:pPr algn="just"/>
            <a:r>
              <a:rPr lang="ru-RU" b="1" dirty="0" err="1" smtClean="0"/>
              <a:t>Смисловий</a:t>
            </a:r>
            <a:r>
              <a:rPr lang="ru-RU" dirty="0" smtClean="0"/>
              <a:t>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b="1" dirty="0" err="1" smtClean="0"/>
              <a:t>диференціюючий</a:t>
            </a:r>
            <a:r>
              <a:rPr lang="ru-RU" b="1" dirty="0" smtClean="0"/>
              <a:t> </a:t>
            </a:r>
            <a:r>
              <a:rPr lang="ru-RU" b="1" dirty="0"/>
              <a:t>принцип </a:t>
            </a:r>
            <a:r>
              <a:rPr lang="ru-RU" dirty="0" err="1"/>
              <a:t>застосовується</a:t>
            </a:r>
            <a:r>
              <a:rPr lang="ru-RU" dirty="0"/>
              <a:t> при </a:t>
            </a:r>
            <a:r>
              <a:rPr lang="ru-RU" dirty="0" err="1"/>
              <a:t>написанні</a:t>
            </a:r>
            <a:r>
              <a:rPr lang="ru-RU" dirty="0"/>
              <a:t> </a:t>
            </a:r>
            <a:r>
              <a:rPr lang="ru-RU" dirty="0" err="1"/>
              <a:t>омонімічних</a:t>
            </a:r>
            <a:r>
              <a:rPr lang="ru-RU" dirty="0"/>
              <a:t> </a:t>
            </a:r>
            <a:r>
              <a:rPr lang="ru-RU" dirty="0" err="1"/>
              <a:t>слів</a:t>
            </a:r>
            <a:r>
              <a:rPr lang="ru-RU" dirty="0"/>
              <a:t> для </a:t>
            </a:r>
            <a:r>
              <a:rPr lang="ru-RU" dirty="0" err="1"/>
              <a:t>їх</a:t>
            </a:r>
            <a:r>
              <a:rPr lang="ru-RU" dirty="0"/>
              <a:t> </a:t>
            </a:r>
            <a:r>
              <a:rPr lang="ru-RU" dirty="0" err="1"/>
              <a:t>розрізнення</a:t>
            </a:r>
            <a:r>
              <a:rPr lang="ru-RU" dirty="0"/>
              <a:t>: </a:t>
            </a:r>
            <a:r>
              <a:rPr lang="ru-RU" i="1" dirty="0" err="1"/>
              <a:t>запорожець</a:t>
            </a:r>
            <a:r>
              <a:rPr lang="ru-RU" i="1" dirty="0"/>
              <a:t> (</a:t>
            </a:r>
            <a:r>
              <a:rPr lang="ru-RU" i="1" dirty="0" err="1"/>
              <a:t>людина</a:t>
            </a:r>
            <a:r>
              <a:rPr lang="ru-RU" i="1" dirty="0"/>
              <a:t>) — "3апорожець" (автомашина); </a:t>
            </a:r>
            <a:r>
              <a:rPr lang="ru-RU" i="1" dirty="0" err="1"/>
              <a:t>по-вашому</a:t>
            </a:r>
            <a:r>
              <a:rPr lang="ru-RU" i="1" dirty="0"/>
              <a:t> (нехай буде) — по </a:t>
            </a:r>
            <a:r>
              <a:rPr lang="ru-RU" i="1" dirty="0" err="1"/>
              <a:t>вашому</a:t>
            </a:r>
            <a:r>
              <a:rPr lang="ru-RU" i="1" dirty="0"/>
              <a:t> (</a:t>
            </a:r>
            <a:r>
              <a:rPr lang="ru-RU" i="1" dirty="0" err="1"/>
              <a:t>сліду</a:t>
            </a:r>
            <a:r>
              <a:rPr lang="ru-RU" i="1" dirty="0" smtClean="0"/>
              <a:t>)</a:t>
            </a:r>
            <a:endParaRPr lang="ru-RU" i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88233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5246" y="980728"/>
            <a:ext cx="5328592" cy="1368152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chemeClr val="tx1"/>
                </a:solidFill>
              </a:rPr>
              <a:t>Спрощення в групах приголосних</a:t>
            </a:r>
            <a:endParaRPr lang="uk-UA" sz="4000" dirty="0">
              <a:solidFill>
                <a:schemeClr val="tx1"/>
              </a:solidFill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7957294" y="2704664"/>
            <a:ext cx="4752528" cy="1509712"/>
          </a:xfrm>
        </p:spPr>
        <p:txBody>
          <a:bodyPr>
            <a:noAutofit/>
          </a:bodyPr>
          <a:lstStyle/>
          <a:p>
            <a:r>
              <a:rPr lang="uk-UA" sz="2800" dirty="0" smtClean="0"/>
              <a:t>Може відбуватись: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800" dirty="0" smtClean="0"/>
              <a:t>на письмі 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uk-UA" sz="2800" dirty="0" smtClean="0"/>
              <a:t>лише у вимові </a:t>
            </a:r>
          </a:p>
          <a:p>
            <a:r>
              <a:rPr lang="uk-UA" sz="2800" dirty="0" smtClean="0"/>
              <a:t>(наприклад як у словах іншомовного походження </a:t>
            </a:r>
            <a:r>
              <a:rPr lang="uk-UA" sz="2800" dirty="0" err="1" smtClean="0"/>
              <a:t>студе</a:t>
            </a:r>
            <a:r>
              <a:rPr lang="uk-UA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нтськ</a:t>
            </a:r>
            <a:r>
              <a:rPr lang="uk-UA" sz="2800" dirty="0" err="1" smtClean="0"/>
              <a:t>иий</a:t>
            </a:r>
            <a:r>
              <a:rPr lang="uk-UA" sz="2800" dirty="0" smtClean="0"/>
              <a:t>, президе</a:t>
            </a:r>
            <a:r>
              <a:rPr lang="uk-U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нтськ</a:t>
            </a:r>
            <a:r>
              <a:rPr lang="uk-UA" sz="2800" dirty="0" smtClean="0"/>
              <a:t>ий)</a:t>
            </a:r>
            <a:endParaRPr lang="uk-UA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8" r="3514"/>
          <a:stretch/>
        </p:blipFill>
        <p:spPr bwMode="auto">
          <a:xfrm>
            <a:off x="774287" y="188640"/>
            <a:ext cx="6480336" cy="64928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6060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6454" y="1316736"/>
            <a:ext cx="3816425" cy="1896240"/>
          </a:xfrm>
        </p:spPr>
        <p:txBody>
          <a:bodyPr/>
          <a:lstStyle/>
          <a:p>
            <a:pPr algn="ctr"/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Спрощення </a:t>
            </a:r>
            <a:b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 групах приголосних</a:t>
            </a:r>
            <a:endParaRPr lang="uk-UA" sz="4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684485" y="3573016"/>
            <a:ext cx="3456385" cy="2664296"/>
          </a:xfrm>
        </p:spPr>
        <p:txBody>
          <a:bodyPr>
            <a:normAutofit/>
          </a:bodyPr>
          <a:lstStyle/>
          <a:p>
            <a:pPr algn="ctr"/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характерне </a:t>
            </a:r>
          </a:p>
          <a:p>
            <a:pPr algn="ctr"/>
            <a:r>
              <a:rPr lang="uk-UA" sz="28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для слів українського походження</a:t>
            </a:r>
            <a:endParaRPr lang="uk-UA" sz="2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894" y="1196752"/>
            <a:ext cx="8351758" cy="5397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8544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718" y="692696"/>
            <a:ext cx="7813625" cy="586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692312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Винятки!</a:t>
            </a:r>
            <a:b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uk-UA" sz="4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спрощення відбувається лише у вимові</a:t>
            </a:r>
            <a:endParaRPr lang="uk-UA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70" y="2060847"/>
            <a:ext cx="6087116" cy="440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44" y="2060847"/>
            <a:ext cx="6263902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2428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6494" y="764704"/>
            <a:ext cx="11439415" cy="936104"/>
          </a:xfrm>
        </p:spPr>
        <p:txBody>
          <a:bodyPr>
            <a:noAutofit/>
          </a:bodyPr>
          <a:lstStyle/>
          <a:p>
            <a:pPr algn="ctr"/>
            <a:r>
              <a:rPr lang="uk-UA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Чергування приголосних основи </a:t>
            </a:r>
            <a:br>
              <a:rPr lang="uk-UA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uk-UA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при додаванні суфікса </a:t>
            </a:r>
            <a:r>
              <a:rPr lang="uk-UA" sz="3200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–ськ-</a:t>
            </a:r>
            <a:r>
              <a:rPr lang="uk-UA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uk-U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39" y="1705992"/>
            <a:ext cx="12591731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4344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uk-UA" dirty="0" smtClean="0"/>
              <a:t>.</a:t>
            </a:r>
          </a:p>
          <a:p>
            <a:pPr algn="ctr"/>
            <a:endParaRPr lang="uk-U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654" y="1196752"/>
            <a:ext cx="8839298" cy="4985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1470" y="2420887"/>
            <a:ext cx="1354138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71251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94"/>
          <a:stretch/>
        </p:blipFill>
        <p:spPr bwMode="auto">
          <a:xfrm>
            <a:off x="2916734" y="790104"/>
            <a:ext cx="7829077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1264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Найважливіші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лексичні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риси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офіційно-ділового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стилю:</a:t>
            </a:r>
            <a:endParaRPr lang="ru-RU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452" y="1700808"/>
            <a:ext cx="12289735" cy="4968552"/>
          </a:xfrm>
        </p:spPr>
        <p:txBody>
          <a:bodyPr>
            <a:normAutofit/>
          </a:bodyPr>
          <a:lstStyle/>
          <a:p>
            <a:pPr algn="just">
              <a:lnSpc>
                <a:spcPct val="110000"/>
              </a:lnSpc>
            </a:pP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ґрунтується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логічній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основі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/>
              <a:t>(</a:t>
            </a:r>
            <a:r>
              <a:rPr lang="ru-RU" sz="2400" dirty="0" err="1"/>
              <a:t>використання</a:t>
            </a:r>
            <a:r>
              <a:rPr lang="ru-RU" sz="2400" dirty="0"/>
              <a:t> </a:t>
            </a:r>
            <a:r>
              <a:rPr lang="ru-RU" sz="2400" dirty="0" err="1"/>
              <a:t>засобів</a:t>
            </a:r>
            <a:r>
              <a:rPr lang="ru-RU" sz="2400" dirty="0"/>
              <a:t> </a:t>
            </a:r>
            <a:r>
              <a:rPr lang="ru-RU" sz="2400" dirty="0" err="1"/>
              <a:t>образності</a:t>
            </a:r>
            <a:r>
              <a:rPr lang="ru-RU" sz="2400" dirty="0"/>
              <a:t>, як </a:t>
            </a:r>
            <a:r>
              <a:rPr lang="ru-RU" sz="2400" dirty="0" smtClean="0"/>
              <a:t> </a:t>
            </a:r>
            <a:r>
              <a:rPr lang="ru-RU" sz="2400" dirty="0" err="1"/>
              <a:t>виявлення</a:t>
            </a:r>
            <a:r>
              <a:rPr lang="ru-RU" sz="2400" dirty="0"/>
              <a:t> </a:t>
            </a:r>
            <a:r>
              <a:rPr lang="ru-RU" sz="2400" dirty="0" err="1"/>
              <a:t>особистих</a:t>
            </a:r>
            <a:r>
              <a:rPr lang="ru-RU" sz="2400" dirty="0"/>
              <a:t> </a:t>
            </a:r>
            <a:r>
              <a:rPr lang="ru-RU" sz="2400" dirty="0" err="1"/>
              <a:t>почуттів</a:t>
            </a:r>
            <a:r>
              <a:rPr lang="ru-RU" sz="2400" dirty="0"/>
              <a:t>, для </a:t>
            </a:r>
            <a:r>
              <a:rPr lang="ru-RU" sz="2400" dirty="0" err="1"/>
              <a:t>нього</a:t>
            </a:r>
            <a:r>
              <a:rPr lang="ru-RU" sz="2400" dirty="0"/>
              <a:t> </a:t>
            </a:r>
            <a:r>
              <a:rPr lang="ru-RU" sz="2400" dirty="0" err="1"/>
              <a:t>нетипове</a:t>
            </a:r>
            <a:r>
              <a:rPr lang="ru-RU" sz="2400" dirty="0" smtClean="0"/>
              <a:t>)</a:t>
            </a:r>
          </a:p>
          <a:p>
            <a:pPr algn="just">
              <a:lnSpc>
                <a:spcPct val="110000"/>
              </a:lnSpc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айважливішим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є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послідовність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точність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викладу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фактів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об’єктивність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оцінок</a:t>
            </a:r>
            <a:endParaRPr lang="ru-RU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>
              <a:lnSpc>
                <a:spcPct val="110000"/>
              </a:lnSpc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сновний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тон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ділового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мовлення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нейтральний</a:t>
            </a:r>
            <a:r>
              <a:rPr lang="ru-RU" sz="2400" dirty="0"/>
              <a:t>, </a:t>
            </a:r>
            <a:r>
              <a:rPr lang="ru-RU" sz="2400" dirty="0" err="1"/>
              <a:t>хоча</a:t>
            </a:r>
            <a:r>
              <a:rPr lang="ru-RU" sz="2400" dirty="0"/>
              <a:t> </a:t>
            </a:r>
            <a:r>
              <a:rPr lang="ru-RU" sz="2400" dirty="0" err="1"/>
              <a:t>деколи</a:t>
            </a:r>
            <a:r>
              <a:rPr lang="ru-RU" sz="2400" dirty="0"/>
              <a:t> </a:t>
            </a:r>
            <a:r>
              <a:rPr lang="ru-RU" sz="2400" dirty="0" err="1"/>
              <a:t>він</a:t>
            </a:r>
            <a:r>
              <a:rPr lang="ru-RU" sz="2400" dirty="0"/>
              <a:t> </a:t>
            </a:r>
            <a:r>
              <a:rPr lang="ru-RU" sz="2400" dirty="0" err="1"/>
              <a:t>може</a:t>
            </a:r>
            <a:r>
              <a:rPr lang="ru-RU" sz="2400" dirty="0"/>
              <a:t> бути і </a:t>
            </a:r>
            <a:r>
              <a:rPr lang="ru-RU" sz="2400" dirty="0" err="1"/>
              <a:t>підкреслено</a:t>
            </a:r>
            <a:r>
              <a:rPr lang="ru-RU" sz="2400" dirty="0"/>
              <a:t> </a:t>
            </a:r>
            <a:r>
              <a:rPr lang="ru-RU" sz="2400" dirty="0" err="1"/>
              <a:t>офіційним</a:t>
            </a:r>
            <a:r>
              <a:rPr lang="ru-RU" sz="2400" dirty="0"/>
              <a:t> і </a:t>
            </a:r>
            <a:r>
              <a:rPr lang="ru-RU" sz="2400" dirty="0" err="1"/>
              <a:t>урочисто</a:t>
            </a:r>
            <a:r>
              <a:rPr lang="ru-RU" sz="2400" dirty="0"/>
              <a:t> </a:t>
            </a:r>
            <a:r>
              <a:rPr lang="ru-RU" sz="2400" dirty="0" err="1" smtClean="0"/>
              <a:t>піднесеним</a:t>
            </a:r>
            <a:endParaRPr lang="ru-RU" sz="2400" dirty="0"/>
          </a:p>
          <a:p>
            <a:pPr algn="just">
              <a:lnSpc>
                <a:spcPct val="110000"/>
              </a:lnSpc>
            </a:pP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арактерне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широке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тематично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зумовлене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використання</a:t>
            </a:r>
            <a:r>
              <a:rPr lang="ru-RU" sz="2400" dirty="0" smtClean="0"/>
              <a:t>:</a:t>
            </a:r>
          </a:p>
          <a:p>
            <a:pPr algn="just">
              <a:lnSpc>
                <a:spcPct val="110000"/>
              </a:lnSpc>
            </a:pPr>
            <a:r>
              <a:rPr lang="ru-RU" sz="2400" dirty="0" smtClean="0"/>
              <a:t>а) </a:t>
            </a:r>
            <a:r>
              <a:rPr lang="ru-RU" sz="24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професійної</a:t>
            </a:r>
            <a:r>
              <a:rPr lang="ru-RU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термінології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i="1" dirty="0"/>
              <a:t>(</a:t>
            </a:r>
            <a:r>
              <a:rPr lang="ru-RU" sz="2400" i="1" dirty="0" err="1"/>
              <a:t>юридичної</a:t>
            </a:r>
            <a:r>
              <a:rPr lang="ru-RU" sz="2400" i="1" dirty="0"/>
              <a:t>, </a:t>
            </a:r>
            <a:r>
              <a:rPr lang="ru-RU" sz="2400" i="1" dirty="0" err="1"/>
              <a:t>дипломатичної</a:t>
            </a:r>
            <a:r>
              <a:rPr lang="ru-RU" sz="2400" i="1" dirty="0"/>
              <a:t>, </a:t>
            </a:r>
            <a:r>
              <a:rPr lang="ru-RU" sz="2400" i="1" dirty="0" err="1"/>
              <a:t>спортивної</a:t>
            </a:r>
            <a:r>
              <a:rPr lang="ru-RU" sz="2400" i="1" dirty="0"/>
              <a:t>, </a:t>
            </a:r>
            <a:r>
              <a:rPr lang="ru-RU" sz="2400" i="1" dirty="0" err="1"/>
              <a:t>бухгалтерської</a:t>
            </a:r>
            <a:r>
              <a:rPr lang="ru-RU" sz="2400" i="1" dirty="0"/>
              <a:t> та </a:t>
            </a:r>
            <a:r>
              <a:rPr lang="ru-RU" sz="2400" i="1" dirty="0" err="1"/>
              <a:t>ін</a:t>
            </a:r>
            <a:r>
              <a:rPr lang="ru-RU" sz="2400" i="1" dirty="0" smtClean="0"/>
              <a:t>.) </a:t>
            </a:r>
          </a:p>
          <a:p>
            <a:pPr algn="just">
              <a:lnSpc>
                <a:spcPct val="110000"/>
              </a:lnSpc>
            </a:pPr>
            <a:r>
              <a:rPr lang="ru-RU" sz="2400" dirty="0" smtClean="0"/>
              <a:t>б</a:t>
            </a:r>
            <a:r>
              <a:rPr lang="ru-RU" sz="2400" dirty="0"/>
              <a:t>) 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складноскорочених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слів</a:t>
            </a:r>
            <a:r>
              <a:rPr lang="ru-RU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абревіатур</a:t>
            </a:r>
            <a:r>
              <a:rPr lang="ru-RU" sz="2400" dirty="0"/>
              <a:t> </a:t>
            </a:r>
            <a:r>
              <a:rPr lang="ru-RU" sz="2400" i="1" dirty="0"/>
              <a:t>(СБУ, ЗНУ, НБУ, </a:t>
            </a:r>
            <a:r>
              <a:rPr lang="ru-RU" sz="2400" i="1" dirty="0" err="1"/>
              <a:t>профспілка</a:t>
            </a:r>
            <a:r>
              <a:rPr lang="ru-RU" sz="2400" i="1" dirty="0" smtClean="0"/>
              <a:t>)</a:t>
            </a:r>
            <a:endParaRPr lang="ru-RU" sz="2400" i="1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606" y="4822601"/>
            <a:ext cx="2017712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519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099" y="404664"/>
            <a:ext cx="11990069" cy="1080120"/>
          </a:xfrm>
        </p:spPr>
        <p:txBody>
          <a:bodyPr>
            <a:normAutofit/>
          </a:bodyPr>
          <a:lstStyle/>
          <a:p>
            <a:pPr algn="ctr"/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Найважливіші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лексичні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риси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28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офіційно-ділового</a:t>
            </a:r>
            <a:r>
              <a:rPr lang="ru-RU" sz="28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стилю:</a:t>
            </a:r>
            <a:endParaRPr lang="ru-RU" sz="2800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1556792"/>
            <a:ext cx="11990069" cy="4767808"/>
          </a:xfrm>
        </p:spPr>
        <p:txBody>
          <a:bodyPr>
            <a:noAutofit/>
          </a:bodyPr>
          <a:lstStyle/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наявність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слів і виразів, що поза діловою мовою, як правило, не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вживаються </a:t>
            </a:r>
            <a:r>
              <a:rPr lang="uk-UA" sz="2400" dirty="0" smtClean="0">
                <a:ea typeface="Times New Roman"/>
              </a:rPr>
              <a:t>(</a:t>
            </a:r>
            <a:r>
              <a:rPr lang="uk-UA" sz="2400" i="1" dirty="0" smtClean="0">
                <a:ea typeface="Times New Roman"/>
              </a:rPr>
              <a:t>вищевказаний</a:t>
            </a:r>
            <a:r>
              <a:rPr lang="uk-UA" sz="2400" i="1" dirty="0">
                <a:ea typeface="Times New Roman"/>
              </a:rPr>
              <a:t>, недовиконання</a:t>
            </a:r>
            <a:r>
              <a:rPr lang="uk-UA" sz="2400" dirty="0">
                <a:ea typeface="Times New Roman"/>
              </a:rPr>
              <a:t> )</a:t>
            </a:r>
            <a:endParaRPr lang="ru-RU" sz="2400" dirty="0">
              <a:ea typeface="Times New Roman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стилістична однорідність, стандартизованість 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широке використання сталих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зворотів </a:t>
            </a:r>
            <a:r>
              <a:rPr lang="uk-UA" sz="2400" dirty="0">
                <a:ea typeface="Times New Roman"/>
              </a:rPr>
              <a:t>(</a:t>
            </a:r>
            <a:r>
              <a:rPr lang="uk-UA" sz="2400" i="1" dirty="0">
                <a:ea typeface="Times New Roman"/>
              </a:rPr>
              <a:t>з метою, у зв’язку з, відповідно </a:t>
            </a:r>
            <a:r>
              <a:rPr lang="uk-UA" sz="2400" i="1" dirty="0" smtClean="0">
                <a:ea typeface="Times New Roman"/>
              </a:rPr>
              <a:t>до</a:t>
            </a:r>
            <a:r>
              <a:rPr lang="uk-UA" sz="2400" dirty="0" smtClean="0">
                <a:ea typeface="Times New Roman"/>
              </a:rPr>
              <a:t>)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постійне використання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тих самих слів, форм, зворотів – як результат прагнення до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однотипності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відсутність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діалектизмів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, жаргонізмів, просторічної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лексики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мінімальне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використання вигуків, часток, </a:t>
            </a:r>
            <a:r>
              <a:rPr lang="uk-UA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емоційно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-забарвленої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лексики</a:t>
            </a: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використання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стійких словосполучень нефразеологічного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характеру </a:t>
            </a:r>
            <a:r>
              <a:rPr lang="uk-UA" sz="2400" dirty="0" smtClean="0">
                <a:ea typeface="Times New Roman"/>
              </a:rPr>
              <a:t>(</a:t>
            </a:r>
            <a:r>
              <a:rPr lang="uk-UA" sz="2400" i="1" dirty="0" smtClean="0">
                <a:ea typeface="Times New Roman"/>
              </a:rPr>
              <a:t>касаційна </a:t>
            </a:r>
            <a:r>
              <a:rPr lang="uk-UA" sz="2400" i="1" dirty="0">
                <a:ea typeface="Times New Roman"/>
              </a:rPr>
              <a:t>скарга, акт громадянського </a:t>
            </a:r>
            <a:r>
              <a:rPr lang="uk-UA" sz="2400" i="1" dirty="0" smtClean="0">
                <a:ea typeface="Times New Roman"/>
              </a:rPr>
              <a:t>стану)</a:t>
            </a:r>
            <a:endParaRPr lang="uk-UA" sz="2400" dirty="0">
              <a:ea typeface="Times New Roman"/>
            </a:endParaRPr>
          </a:p>
          <a:p>
            <a:pPr marL="0" algn="just">
              <a:lnSpc>
                <a:spcPct val="11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синонімія </a:t>
            </a:r>
            <a:r>
              <a:rPr lang="uk-UA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зводиться до мінімуму й не викликає двозначності </a:t>
            </a:r>
            <a:r>
              <a:rPr lang="uk-UA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сприймання</a:t>
            </a:r>
            <a:endParaRPr lang="ru-RU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 marL="0">
              <a:lnSpc>
                <a:spcPct val="110000"/>
              </a:lnSpc>
            </a:pP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07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1068728"/>
          </a:xfrm>
        </p:spPr>
        <p:txBody>
          <a:bodyPr/>
          <a:lstStyle/>
          <a:p>
            <a:pPr algn="ctr"/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Найважливіші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морфологічні</a:t>
            </a:r>
            <a:r>
              <a:rPr lang="ru-RU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риси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офіційно-ділового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стилю: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2204864"/>
            <a:ext cx="11990069" cy="4248472"/>
          </a:xfrm>
        </p:spPr>
        <p:txBody>
          <a:bodyPr>
            <a:normAutofit/>
          </a:bodyPr>
          <a:lstStyle/>
          <a:p>
            <a:pPr marL="0" lvl="0" indent="0" algn="just">
              <a:buClr>
                <a:srgbClr val="9BBB59"/>
              </a:buClr>
              <a:buNone/>
            </a:pPr>
            <a:r>
              <a:rPr lang="ru-RU" sz="2400" dirty="0" smtClean="0">
                <a:solidFill>
                  <a:prstClr val="black"/>
                </a:solidFill>
              </a:rPr>
              <a:t> </a:t>
            </a:r>
            <a:r>
              <a:rPr lang="ru-RU" sz="2800" dirty="0" smtClean="0">
                <a:solidFill>
                  <a:prstClr val="black"/>
                </a:solidFill>
              </a:rPr>
              <a:t>   Офіційно-діловий </a:t>
            </a:r>
            <a:r>
              <a:rPr lang="ru-RU" sz="2800" dirty="0">
                <a:solidFill>
                  <a:prstClr val="black"/>
                </a:solidFill>
              </a:rPr>
              <a:t>стиль </a:t>
            </a:r>
            <a:r>
              <a:rPr lang="ru-RU" sz="2800" dirty="0" err="1">
                <a:solidFill>
                  <a:prstClr val="black"/>
                </a:solidFill>
              </a:rPr>
              <a:t>відзначається</a:t>
            </a:r>
            <a:r>
              <a:rPr lang="ru-RU" sz="2800" dirty="0">
                <a:solidFill>
                  <a:prstClr val="black"/>
                </a:solidFill>
              </a:rPr>
              <a:t> великою </a:t>
            </a:r>
            <a:r>
              <a:rPr lang="ru-RU" sz="2800" dirty="0" smtClean="0">
                <a:solidFill>
                  <a:prstClr val="black"/>
                </a:solidFill>
              </a:rPr>
              <a:t>      </a:t>
            </a:r>
            <a:r>
              <a:rPr lang="ru-RU" sz="2800" dirty="0" err="1" smtClean="0">
                <a:solidFill>
                  <a:prstClr val="black"/>
                </a:solidFill>
              </a:rPr>
              <a:t>частотністю</a:t>
            </a:r>
            <a:r>
              <a:rPr lang="ru-RU" sz="2800" dirty="0" smtClean="0">
                <a:solidFill>
                  <a:prstClr val="black"/>
                </a:solidFill>
              </a:rPr>
              <a:t> </a:t>
            </a:r>
            <a:r>
              <a:rPr lang="ru-RU" sz="2800" dirty="0" err="1">
                <a:solidFill>
                  <a:prstClr val="black"/>
                </a:solidFill>
              </a:rPr>
              <a:t>вживання</a:t>
            </a:r>
            <a:r>
              <a:rPr lang="ru-RU" sz="2800" dirty="0">
                <a:solidFill>
                  <a:prstClr val="black"/>
                </a:solidFill>
              </a:rPr>
              <a:t>: </a:t>
            </a:r>
          </a:p>
          <a:p>
            <a:pPr algn="just"/>
            <a:r>
              <a:rPr lang="ru-RU" sz="2800" dirty="0" smtClean="0"/>
              <a:t>а)</a:t>
            </a:r>
            <a:r>
              <a:rPr lang="ru-RU" sz="2800" b="1" dirty="0" err="1" smtClean="0"/>
              <a:t>віддієслівних</a:t>
            </a:r>
            <a:r>
              <a:rPr lang="ru-RU" sz="2800" b="1" dirty="0" smtClean="0"/>
              <a:t> </a:t>
            </a:r>
            <a:r>
              <a:rPr lang="ru-RU" sz="2800" b="1" dirty="0" err="1"/>
              <a:t>іменників</a:t>
            </a:r>
            <a:r>
              <a:rPr lang="ru-RU" sz="2800" b="1" dirty="0"/>
              <a:t> та </a:t>
            </a:r>
            <a:r>
              <a:rPr lang="ru-RU" sz="2800" b="1" dirty="0" err="1"/>
              <a:t>відіменних</a:t>
            </a:r>
            <a:r>
              <a:rPr lang="ru-RU" sz="2800" b="1" dirty="0"/>
              <a:t> </a:t>
            </a:r>
            <a:r>
              <a:rPr lang="ru-RU" sz="2800" b="1" dirty="0" err="1"/>
              <a:t>прийменників</a:t>
            </a:r>
            <a:r>
              <a:rPr lang="ru-RU" sz="2800" b="1" dirty="0"/>
              <a:t> </a:t>
            </a:r>
            <a:r>
              <a:rPr lang="ru-RU" sz="2800" i="1" dirty="0"/>
              <a:t>(</a:t>
            </a:r>
            <a:r>
              <a:rPr lang="ru-RU" sz="2800" i="1" dirty="0" err="1"/>
              <a:t>недовиконання</a:t>
            </a:r>
            <a:r>
              <a:rPr lang="ru-RU" sz="2800" i="1" dirty="0"/>
              <a:t>, </a:t>
            </a:r>
            <a:r>
              <a:rPr lang="ru-RU" sz="2800" i="1" dirty="0" err="1"/>
              <a:t>дотримання</a:t>
            </a:r>
            <a:r>
              <a:rPr lang="ru-RU" sz="2800" i="1" dirty="0"/>
              <a:t>, </a:t>
            </a:r>
            <a:r>
              <a:rPr lang="ru-RU" sz="2800" i="1" dirty="0" err="1"/>
              <a:t>підрахунок</a:t>
            </a:r>
            <a:r>
              <a:rPr lang="ru-RU" sz="2800" i="1" dirty="0"/>
              <a:t>, </a:t>
            </a:r>
            <a:r>
              <a:rPr lang="ru-RU" sz="2800" i="1" dirty="0" err="1"/>
              <a:t>заповнення</a:t>
            </a:r>
            <a:r>
              <a:rPr lang="ru-RU" sz="2800" i="1" dirty="0"/>
              <a:t>, </a:t>
            </a:r>
            <a:r>
              <a:rPr lang="ru-RU" sz="2800" i="1" dirty="0" err="1"/>
              <a:t>відповідно</a:t>
            </a:r>
            <a:r>
              <a:rPr lang="ru-RU" sz="2800" i="1" dirty="0"/>
              <a:t> до, з метою, за </a:t>
            </a:r>
            <a:r>
              <a:rPr lang="ru-RU" sz="2800" i="1" dirty="0" err="1"/>
              <a:t>рахунок</a:t>
            </a:r>
            <a:r>
              <a:rPr lang="ru-RU" sz="2800" i="1" dirty="0"/>
              <a:t> та </a:t>
            </a:r>
            <a:r>
              <a:rPr lang="ru-RU" sz="2800" i="1" dirty="0" err="1"/>
              <a:t>ін</a:t>
            </a:r>
            <a:r>
              <a:rPr lang="ru-RU" sz="2800" i="1" dirty="0" smtClean="0"/>
              <a:t>.)</a:t>
            </a:r>
          </a:p>
          <a:p>
            <a:pPr algn="just"/>
            <a:r>
              <a:rPr lang="ru-RU" sz="2800" dirty="0" smtClean="0"/>
              <a:t>б</a:t>
            </a:r>
            <a:r>
              <a:rPr lang="ru-RU" sz="2800" dirty="0"/>
              <a:t>) </a:t>
            </a:r>
            <a:r>
              <a:rPr lang="ru-RU" sz="2800" b="1" dirty="0" err="1"/>
              <a:t>безособових</a:t>
            </a:r>
            <a:r>
              <a:rPr lang="ru-RU" sz="2800" b="1" dirty="0"/>
              <a:t> </a:t>
            </a:r>
            <a:r>
              <a:rPr lang="ru-RU" sz="2800" b="1" dirty="0" err="1"/>
              <a:t>дієслів</a:t>
            </a:r>
            <a:r>
              <a:rPr lang="ru-RU" sz="2800" b="1" dirty="0"/>
              <a:t> </a:t>
            </a:r>
            <a:r>
              <a:rPr lang="ru-RU" sz="2800" b="1" i="1" dirty="0"/>
              <a:t>(</a:t>
            </a:r>
            <a:r>
              <a:rPr lang="ru-RU" sz="2800" i="1" dirty="0"/>
              <a:t>взято, </a:t>
            </a:r>
            <a:r>
              <a:rPr lang="ru-RU" sz="2800" i="1" dirty="0" err="1"/>
              <a:t>прийнято</a:t>
            </a:r>
            <a:r>
              <a:rPr lang="ru-RU" sz="2800" i="1" dirty="0"/>
              <a:t>, </a:t>
            </a:r>
            <a:r>
              <a:rPr lang="ru-RU" sz="2800" i="1" dirty="0" err="1"/>
              <a:t>підписано</a:t>
            </a:r>
            <a:r>
              <a:rPr lang="ru-RU" sz="2800" i="1" dirty="0"/>
              <a:t>, </a:t>
            </a:r>
            <a:r>
              <a:rPr lang="ru-RU" sz="2800" i="1" dirty="0" err="1"/>
              <a:t>укладено</a:t>
            </a:r>
            <a:r>
              <a:rPr lang="ru-RU" sz="2800" i="1" dirty="0" smtClean="0"/>
              <a:t>)</a:t>
            </a:r>
          </a:p>
          <a:p>
            <a:pPr algn="just"/>
            <a:r>
              <a:rPr lang="ru-RU" sz="2800" dirty="0" smtClean="0"/>
              <a:t>в</a:t>
            </a:r>
            <a:r>
              <a:rPr lang="ru-RU" sz="2800" dirty="0"/>
              <a:t>) </a:t>
            </a:r>
            <a:r>
              <a:rPr lang="ru-RU" sz="2800" b="1" dirty="0" err="1"/>
              <a:t>назв</a:t>
            </a:r>
            <a:r>
              <a:rPr lang="ru-RU" sz="2800" b="1" dirty="0"/>
              <a:t> </a:t>
            </a:r>
            <a:r>
              <a:rPr lang="ru-RU" sz="2800" b="1" dirty="0" err="1"/>
              <a:t>осіб</a:t>
            </a:r>
            <a:r>
              <a:rPr lang="ru-RU" sz="2800" b="1" dirty="0"/>
              <a:t> за </a:t>
            </a:r>
            <a:r>
              <a:rPr lang="ru-RU" sz="2800" b="1" dirty="0" err="1"/>
              <a:t>їх</a:t>
            </a:r>
            <a:r>
              <a:rPr lang="ru-RU" sz="2800" b="1" dirty="0"/>
              <a:t> </a:t>
            </a:r>
            <a:r>
              <a:rPr lang="ru-RU" sz="2800" b="1" dirty="0" err="1"/>
              <a:t>функцією</a:t>
            </a:r>
            <a:r>
              <a:rPr lang="ru-RU" sz="2800" b="1" dirty="0"/>
              <a:t> </a:t>
            </a:r>
            <a:r>
              <a:rPr lang="ru-RU" sz="2800" i="1" dirty="0"/>
              <a:t>(</a:t>
            </a:r>
            <a:r>
              <a:rPr lang="ru-RU" sz="2800" i="1" dirty="0" err="1"/>
              <a:t>позивач</a:t>
            </a:r>
            <a:r>
              <a:rPr lang="ru-RU" sz="2800" i="1" dirty="0"/>
              <a:t>, </a:t>
            </a:r>
            <a:r>
              <a:rPr lang="ru-RU" sz="2800" i="1" dirty="0" err="1"/>
              <a:t>відповідач</a:t>
            </a:r>
            <a:r>
              <a:rPr lang="ru-RU" sz="2800" i="1" dirty="0"/>
              <a:t>, </a:t>
            </a:r>
            <a:r>
              <a:rPr lang="ru-RU" sz="2800" i="1" dirty="0" err="1"/>
              <a:t>виконавець</a:t>
            </a:r>
            <a:r>
              <a:rPr lang="ru-RU" sz="2800" i="1" dirty="0"/>
              <a:t>, </a:t>
            </a:r>
            <a:r>
              <a:rPr lang="ru-RU" sz="2800" i="1" dirty="0" err="1"/>
              <a:t>свідок</a:t>
            </a:r>
            <a:r>
              <a:rPr lang="ru-RU" sz="2800" i="1" dirty="0"/>
              <a:t>, </a:t>
            </a:r>
            <a:r>
              <a:rPr lang="ru-RU" sz="2800" i="1" dirty="0" err="1"/>
              <a:t>покупець</a:t>
            </a:r>
            <a:r>
              <a:rPr lang="ru-RU" sz="2800" i="1" dirty="0"/>
              <a:t>) та </a:t>
            </a:r>
            <a:r>
              <a:rPr lang="ru-RU" sz="2800" i="1" dirty="0" err="1"/>
              <a:t>ін</a:t>
            </a:r>
            <a:r>
              <a:rPr lang="ru-RU" sz="2800" i="1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574" y="908720"/>
            <a:ext cx="1436811" cy="1164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29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704088"/>
            <a:ext cx="11990069" cy="85270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Найважливіші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синтаксичні</a:t>
            </a:r>
            <a:r>
              <a:rPr lang="ru-RU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риси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b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ru-RU" sz="3200" dirty="0" err="1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офіційно-ділового</a:t>
            </a:r>
            <a:r>
              <a:rPr lang="ru-RU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стилю:</a:t>
            </a:r>
            <a:endParaRPr lang="ru-RU" dirty="0"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6452" y="1700808"/>
            <a:ext cx="12289735" cy="4824536"/>
          </a:xfrm>
        </p:spPr>
        <p:txBody>
          <a:bodyPr>
            <a:normAutofit fontScale="85000" lnSpcReduction="10000"/>
          </a:bodyPr>
          <a:lstStyle/>
          <a:p>
            <a:pPr algn="just">
              <a:lnSpc>
                <a:spcPct val="120000"/>
              </a:lnSpc>
            </a:pP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прямий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порядок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слів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у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реченні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>
                <a:ea typeface="Cambria" pitchFamily="18" charset="0"/>
              </a:rPr>
              <a:t>(</a:t>
            </a:r>
            <a:r>
              <a:rPr lang="ru-RU" sz="2900" dirty="0" err="1" smtClean="0">
                <a:ea typeface="Cambria" pitchFamily="18" charset="0"/>
              </a:rPr>
              <a:t>переважаючий</a:t>
            </a:r>
            <a:r>
              <a:rPr lang="ru-RU" sz="2900" dirty="0" smtClean="0">
                <a:ea typeface="Cambria" pitchFamily="18" charset="0"/>
              </a:rPr>
              <a:t> принцип </a:t>
            </a:r>
            <a:r>
              <a:rPr lang="ru-RU" sz="2900" dirty="0" err="1" smtClean="0">
                <a:ea typeface="Cambria" pitchFamily="18" charset="0"/>
              </a:rPr>
              <a:t>конструювання</a:t>
            </a:r>
            <a:r>
              <a:rPr lang="ru-RU" sz="2900" dirty="0" smtClean="0">
                <a:ea typeface="Cambria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стійкі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словосполучення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,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що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використовуються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для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зв’язку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частин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складного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речення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>
                <a:ea typeface="Cambria" pitchFamily="18" charset="0"/>
              </a:rPr>
              <a:t>(</a:t>
            </a:r>
            <a:r>
              <a:rPr lang="ru-RU" sz="2900" i="1" dirty="0">
                <a:ea typeface="Cambria" pitchFamily="18" charset="0"/>
              </a:rPr>
              <a:t>таким чином, </a:t>
            </a:r>
            <a:r>
              <a:rPr lang="ru-RU" sz="2900" i="1" dirty="0" err="1">
                <a:ea typeface="Cambria" pitchFamily="18" charset="0"/>
              </a:rPr>
              <a:t>що</a:t>
            </a:r>
            <a:r>
              <a:rPr lang="ru-RU" sz="2900" i="1" dirty="0">
                <a:ea typeface="Cambria" pitchFamily="18" charset="0"/>
              </a:rPr>
              <a:t>…; з </a:t>
            </a:r>
            <a:r>
              <a:rPr lang="ru-RU" sz="2900" i="1" dirty="0" err="1">
                <a:ea typeface="Cambria" pitchFamily="18" charset="0"/>
              </a:rPr>
              <a:t>тією</a:t>
            </a:r>
            <a:r>
              <a:rPr lang="ru-RU" sz="2900" i="1" dirty="0">
                <a:ea typeface="Cambria" pitchFamily="18" charset="0"/>
              </a:rPr>
              <a:t> </a:t>
            </a:r>
            <a:r>
              <a:rPr lang="ru-RU" sz="2900" i="1" dirty="0" err="1">
                <a:ea typeface="Cambria" pitchFamily="18" charset="0"/>
              </a:rPr>
              <a:t>умовою</a:t>
            </a:r>
            <a:r>
              <a:rPr lang="ru-RU" sz="2900" i="1" dirty="0">
                <a:ea typeface="Cambria" pitchFamily="18" charset="0"/>
              </a:rPr>
              <a:t>, </a:t>
            </a:r>
            <a:r>
              <a:rPr lang="ru-RU" sz="2900" i="1" dirty="0" err="1">
                <a:ea typeface="Cambria" pitchFamily="18" charset="0"/>
              </a:rPr>
              <a:t>що</a:t>
            </a:r>
            <a:r>
              <a:rPr lang="ru-RU" sz="2900" i="1" dirty="0">
                <a:ea typeface="Cambria" pitchFamily="18" charset="0"/>
              </a:rPr>
              <a:t>…; на </a:t>
            </a:r>
            <a:r>
              <a:rPr lang="ru-RU" sz="2900" i="1" dirty="0" err="1">
                <a:ea typeface="Cambria" pitchFamily="18" charset="0"/>
              </a:rPr>
              <a:t>випадок</a:t>
            </a:r>
            <a:r>
              <a:rPr lang="ru-RU" sz="2900" i="1" dirty="0">
                <a:ea typeface="Cambria" pitchFamily="18" charset="0"/>
              </a:rPr>
              <a:t>, </a:t>
            </a:r>
            <a:r>
              <a:rPr lang="ru-RU" sz="2900" i="1" dirty="0" err="1">
                <a:ea typeface="Cambria" pitchFamily="18" charset="0"/>
              </a:rPr>
              <a:t>якщо</a:t>
            </a:r>
            <a:r>
              <a:rPr lang="ru-RU" sz="2900" i="1" dirty="0" smtClean="0">
                <a:ea typeface="Cambria" pitchFamily="18" charset="0"/>
              </a:rPr>
              <a:t>…</a:t>
            </a:r>
            <a:r>
              <a:rPr lang="ru-RU" sz="2900" dirty="0" smtClean="0">
                <a:ea typeface="Cambria" pitchFamily="18" charset="0"/>
              </a:rPr>
              <a:t>)</a:t>
            </a:r>
          </a:p>
          <a:p>
            <a:pPr algn="just">
              <a:lnSpc>
                <a:spcPct val="120000"/>
              </a:lnSpc>
            </a:pP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складні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речення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,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що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відображають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логічне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підпорядкування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одних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фактів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іншим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</a:p>
          <a:p>
            <a:pPr algn="just">
              <a:lnSpc>
                <a:spcPct val="120000"/>
              </a:lnSpc>
            </a:pP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прості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поширені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речення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>
                <a:ea typeface="Cambria" pitchFamily="18" charset="0"/>
              </a:rPr>
              <a:t>(</a:t>
            </a:r>
            <a:r>
              <a:rPr lang="ru-RU" sz="2900" dirty="0" err="1">
                <a:ea typeface="Cambria" pitchFamily="18" charset="0"/>
              </a:rPr>
              <a:t>кілька</a:t>
            </a:r>
            <a:r>
              <a:rPr lang="ru-RU" sz="2900" dirty="0">
                <a:ea typeface="Cambria" pitchFamily="18" charset="0"/>
              </a:rPr>
              <a:t> </a:t>
            </a:r>
            <a:r>
              <a:rPr lang="ru-RU" sz="2900" dirty="0" err="1">
                <a:ea typeface="Cambria" pitchFamily="18" charset="0"/>
              </a:rPr>
              <a:t>підметів</a:t>
            </a:r>
            <a:r>
              <a:rPr lang="ru-RU" sz="2900" dirty="0">
                <a:ea typeface="Cambria" pitchFamily="18" charset="0"/>
              </a:rPr>
              <a:t> при одному </a:t>
            </a:r>
            <a:r>
              <a:rPr lang="ru-RU" sz="2900" dirty="0" err="1">
                <a:ea typeface="Cambria" pitchFamily="18" charset="0"/>
              </a:rPr>
              <a:t>присудкові</a:t>
            </a:r>
            <a:r>
              <a:rPr lang="ru-RU" sz="2900" dirty="0">
                <a:ea typeface="Cambria" pitchFamily="18" charset="0"/>
              </a:rPr>
              <a:t>, </a:t>
            </a:r>
            <a:r>
              <a:rPr lang="ru-RU" sz="2900" dirty="0" err="1">
                <a:ea typeface="Cambria" pitchFamily="18" charset="0"/>
              </a:rPr>
              <a:t>кілька</a:t>
            </a:r>
            <a:r>
              <a:rPr lang="ru-RU" sz="2900" dirty="0">
                <a:ea typeface="Cambria" pitchFamily="18" charset="0"/>
              </a:rPr>
              <a:t> </a:t>
            </a:r>
            <a:r>
              <a:rPr lang="ru-RU" sz="2900" dirty="0" err="1">
                <a:ea typeface="Cambria" pitchFamily="18" charset="0"/>
              </a:rPr>
              <a:t>присудків</a:t>
            </a:r>
            <a:r>
              <a:rPr lang="ru-RU" sz="2900" dirty="0">
                <a:ea typeface="Cambria" pitchFamily="18" charset="0"/>
              </a:rPr>
              <a:t> при одному </a:t>
            </a:r>
            <a:r>
              <a:rPr lang="ru-RU" sz="2900" dirty="0" err="1">
                <a:ea typeface="Cambria" pitchFamily="18" charset="0"/>
              </a:rPr>
              <a:t>підметі</a:t>
            </a:r>
            <a:r>
              <a:rPr lang="ru-RU" sz="2900" dirty="0">
                <a:ea typeface="Cambria" pitchFamily="18" charset="0"/>
              </a:rPr>
              <a:t>, </a:t>
            </a:r>
            <a:r>
              <a:rPr lang="ru-RU" sz="2900" dirty="0" err="1">
                <a:ea typeface="Cambria" pitchFamily="18" charset="0"/>
              </a:rPr>
              <a:t>кілька</a:t>
            </a:r>
            <a:r>
              <a:rPr lang="ru-RU" sz="2900" dirty="0">
                <a:ea typeface="Cambria" pitchFamily="18" charset="0"/>
              </a:rPr>
              <a:t> </a:t>
            </a:r>
            <a:r>
              <a:rPr lang="ru-RU" sz="2900" dirty="0" err="1">
                <a:ea typeface="Cambria" pitchFamily="18" charset="0"/>
              </a:rPr>
              <a:t>додатків</a:t>
            </a:r>
            <a:r>
              <a:rPr lang="ru-RU" sz="2900" dirty="0">
                <a:ea typeface="Cambria" pitchFamily="18" charset="0"/>
              </a:rPr>
              <a:t> при одному з </a:t>
            </a:r>
            <a:r>
              <a:rPr lang="ru-RU" sz="2900" dirty="0" err="1">
                <a:ea typeface="Cambria" pitchFamily="18" charset="0"/>
              </a:rPr>
              <a:t>головних</a:t>
            </a:r>
            <a:r>
              <a:rPr lang="ru-RU" sz="2900" dirty="0">
                <a:ea typeface="Cambria" pitchFamily="18" charset="0"/>
              </a:rPr>
              <a:t> </a:t>
            </a:r>
            <a:r>
              <a:rPr lang="ru-RU" sz="2900" dirty="0" err="1">
                <a:ea typeface="Cambria" pitchFamily="18" charset="0"/>
              </a:rPr>
              <a:t>членів</a:t>
            </a:r>
            <a:r>
              <a:rPr lang="ru-RU" sz="2900" dirty="0">
                <a:ea typeface="Cambria" pitchFamily="18" charset="0"/>
              </a:rPr>
              <a:t> </a:t>
            </a:r>
            <a:r>
              <a:rPr lang="ru-RU" sz="2900" dirty="0" err="1" smtClean="0">
                <a:ea typeface="Cambria" pitchFamily="18" charset="0"/>
              </a:rPr>
              <a:t>речення</a:t>
            </a:r>
            <a:r>
              <a:rPr lang="ru-RU" sz="2900" dirty="0" smtClean="0">
                <a:ea typeface="Cambria" pitchFamily="18" charset="0"/>
              </a:rPr>
              <a:t>)</a:t>
            </a:r>
            <a:endParaRPr lang="ru-RU" sz="2900" dirty="0">
              <a:ea typeface="Cambri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прості</a:t>
            </a: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речення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характерні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для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деяких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документів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>
                <a:ea typeface="Cambria" pitchFamily="18" charset="0"/>
              </a:rPr>
              <a:t>(</a:t>
            </a:r>
            <a:r>
              <a:rPr lang="ru-RU" sz="2900" i="1" dirty="0" err="1">
                <a:ea typeface="Cambria" pitchFamily="18" charset="0"/>
              </a:rPr>
              <a:t>заява</a:t>
            </a:r>
            <a:r>
              <a:rPr lang="ru-RU" sz="2900" i="1" dirty="0">
                <a:ea typeface="Cambria" pitchFamily="18" charset="0"/>
              </a:rPr>
              <a:t>, </a:t>
            </a:r>
            <a:r>
              <a:rPr lang="ru-RU" sz="2900" i="1" dirty="0" err="1" smtClean="0">
                <a:ea typeface="Cambria" pitchFamily="18" charset="0"/>
              </a:rPr>
              <a:t>автобіографія</a:t>
            </a:r>
            <a:r>
              <a:rPr lang="ru-RU" sz="2900" dirty="0" smtClean="0">
                <a:ea typeface="Cambria" pitchFamily="18" charset="0"/>
              </a:rPr>
              <a:t>)</a:t>
            </a:r>
            <a:endParaRPr lang="ru-RU" sz="2900" dirty="0">
              <a:ea typeface="Cambria" pitchFamily="18" charset="0"/>
            </a:endParaRPr>
          </a:p>
          <a:p>
            <a:pPr algn="just">
              <a:lnSpc>
                <a:spcPct val="120000"/>
              </a:lnSpc>
            </a:pPr>
            <a:r>
              <a:rPr lang="ru-RU" sz="2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для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чіткої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організації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текст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ділиться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 на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параграфи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, </a:t>
            </a:r>
            <a:r>
              <a:rPr lang="ru-RU" sz="29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пункти</a:t>
            </a:r>
            <a:r>
              <a:rPr lang="ru-RU" sz="2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, </a:t>
            </a:r>
            <a:r>
              <a:rPr lang="ru-RU" sz="2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mbria" pitchFamily="18" charset="0"/>
              </a:rPr>
              <a:t>підпункти</a:t>
            </a:r>
            <a:endParaRPr lang="ru-RU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mbria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1102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118" y="620688"/>
            <a:ext cx="11990069" cy="648072"/>
          </a:xfrm>
        </p:spPr>
        <p:txBody>
          <a:bodyPr>
            <a:normAutofit/>
          </a:bodyPr>
          <a:lstStyle/>
          <a:p>
            <a:pPr algn="ctr"/>
            <a:r>
              <a:rPr lang="uk-UA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Підстилі</a:t>
            </a:r>
            <a:r>
              <a:rPr lang="uk-UA" sz="3600" dirty="0" smtClean="0">
                <a:latin typeface="+mn-lt"/>
              </a:rPr>
              <a:t> </a:t>
            </a:r>
            <a:r>
              <a:rPr lang="uk-UA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офіційно-ділового стилю:</a:t>
            </a:r>
            <a:endParaRPr lang="ru-RU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66118" y="1340768"/>
            <a:ext cx="11990069" cy="4983832"/>
          </a:xfrm>
        </p:spPr>
        <p:txBody>
          <a:bodyPr>
            <a:normAutofit fontScale="92500"/>
          </a:bodyPr>
          <a:lstStyle/>
          <a:p>
            <a:pPr algn="just"/>
            <a:r>
              <a:rPr lang="uk-UA" b="1" dirty="0" smtClean="0"/>
              <a:t>Законодавчий </a:t>
            </a:r>
            <a:r>
              <a:rPr lang="uk-UA" dirty="0" smtClean="0"/>
              <a:t>-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законодавчій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, </a:t>
            </a:r>
            <a:r>
              <a:rPr lang="ru-RU" dirty="0" err="1"/>
              <a:t>регламентує</a:t>
            </a:r>
            <a:r>
              <a:rPr lang="ru-RU" dirty="0"/>
              <a:t> та </a:t>
            </a:r>
            <a:r>
              <a:rPr lang="ru-RU" dirty="0" err="1"/>
              <a:t>обслуговує</a:t>
            </a:r>
            <a:r>
              <a:rPr lang="ru-RU" dirty="0"/>
              <a:t> </a:t>
            </a:r>
            <a:r>
              <a:rPr lang="ru-RU" dirty="0" err="1"/>
              <a:t>офіційно-ділові</a:t>
            </a:r>
            <a:r>
              <a:rPr lang="ru-RU" dirty="0"/>
              <a:t> </a:t>
            </a:r>
            <a:r>
              <a:rPr lang="ru-RU" dirty="0" err="1"/>
              <a:t>стосунки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</a:t>
            </a:r>
            <a:r>
              <a:rPr lang="ru-RU" dirty="0" err="1"/>
              <a:t>приватними</a:t>
            </a:r>
            <a:r>
              <a:rPr lang="ru-RU" dirty="0"/>
              <a:t> особами, </a:t>
            </a:r>
            <a:r>
              <a:rPr lang="ru-RU" dirty="0" err="1"/>
              <a:t>між</a:t>
            </a:r>
            <a:r>
              <a:rPr lang="ru-RU" dirty="0"/>
              <a:t> державою і </a:t>
            </a:r>
            <a:r>
              <a:rPr lang="ru-RU" dirty="0" err="1"/>
              <a:t>приватними</a:t>
            </a:r>
            <a:r>
              <a:rPr lang="ru-RU" dirty="0"/>
              <a:t> та </a:t>
            </a:r>
            <a:r>
              <a:rPr lang="ru-RU" dirty="0" err="1"/>
              <a:t>службовими</a:t>
            </a:r>
            <a:r>
              <a:rPr lang="ru-RU" dirty="0"/>
              <a:t> </a:t>
            </a:r>
            <a:r>
              <a:rPr lang="ru-RU" dirty="0" smtClean="0"/>
              <a:t>особами</a:t>
            </a:r>
            <a:endParaRPr lang="uk-UA" dirty="0" smtClean="0"/>
          </a:p>
          <a:p>
            <a:pPr algn="just"/>
            <a:r>
              <a:rPr lang="uk-UA" b="1" dirty="0" smtClean="0"/>
              <a:t>Дипломатичний </a:t>
            </a:r>
            <a:r>
              <a:rPr lang="uk-UA" dirty="0" smtClean="0"/>
              <a:t>- використовується </a:t>
            </a:r>
            <a:r>
              <a:rPr lang="uk-UA" dirty="0"/>
              <a:t>у сфері міждержавних офіційно-ділових стосунків у галузі політики, економіки, </a:t>
            </a:r>
            <a:r>
              <a:rPr lang="uk-UA" dirty="0" smtClean="0"/>
              <a:t>культури, регламентує </a:t>
            </a:r>
            <a:r>
              <a:rPr lang="uk-UA" dirty="0"/>
              <a:t>офіційно-ділові стосунки міжнародних організацій, структур, окремих </a:t>
            </a:r>
            <a:r>
              <a:rPr lang="uk-UA" dirty="0" smtClean="0"/>
              <a:t>громадян</a:t>
            </a:r>
          </a:p>
          <a:p>
            <a:pPr algn="just"/>
            <a:r>
              <a:rPr lang="uk-UA" b="1" dirty="0" smtClean="0"/>
              <a:t>Адміністративно-канцелярський - </a:t>
            </a:r>
            <a:r>
              <a:rPr lang="ru-RU" dirty="0" err="1" smtClean="0"/>
              <a:t>використовується</a:t>
            </a:r>
            <a:r>
              <a:rPr lang="ru-RU" dirty="0" smtClean="0"/>
              <a:t> </a:t>
            </a:r>
            <a:r>
              <a:rPr lang="ru-RU" dirty="0"/>
              <a:t>у </a:t>
            </a:r>
            <a:r>
              <a:rPr lang="ru-RU" dirty="0" err="1"/>
              <a:t>професійно-виробничій</a:t>
            </a:r>
            <a:r>
              <a:rPr lang="ru-RU" dirty="0"/>
              <a:t> </a:t>
            </a:r>
            <a:r>
              <a:rPr lang="ru-RU" dirty="0" err="1"/>
              <a:t>сфері</a:t>
            </a:r>
            <a:r>
              <a:rPr lang="ru-RU" dirty="0"/>
              <a:t>, </a:t>
            </a:r>
            <a:r>
              <a:rPr lang="ru-RU" dirty="0" err="1"/>
              <a:t>правових</a:t>
            </a:r>
            <a:r>
              <a:rPr lang="ru-RU" dirty="0"/>
              <a:t> </a:t>
            </a:r>
            <a:r>
              <a:rPr lang="ru-RU" dirty="0" err="1"/>
              <a:t>взаєминах</a:t>
            </a:r>
            <a:r>
              <a:rPr lang="ru-RU" dirty="0"/>
              <a:t> і </a:t>
            </a:r>
            <a:r>
              <a:rPr lang="ru-RU" dirty="0" err="1" smtClean="0"/>
              <a:t>діловодстві</a:t>
            </a:r>
            <a:endParaRPr lang="uk-UA" dirty="0"/>
          </a:p>
          <a:p>
            <a:pPr marL="0" indent="0" algn="just">
              <a:buNone/>
            </a:pPr>
            <a:endParaRPr lang="uk-UA" dirty="0" smtClean="0"/>
          </a:p>
          <a:p>
            <a:pPr marL="0" indent="0" algn="just">
              <a:buNone/>
            </a:pPr>
            <a:r>
              <a:rPr lang="uk-UA" dirty="0" err="1" smtClean="0"/>
              <a:t>Грозовська</a:t>
            </a:r>
            <a:r>
              <a:rPr lang="uk-UA" dirty="0" smtClean="0"/>
              <a:t> Н., Зубков М. в межах адміністративно-канцелярського виокремлюють ще</a:t>
            </a:r>
            <a:r>
              <a:rPr lang="uk-UA" b="1" dirty="0" smtClean="0"/>
              <a:t> юридичний </a:t>
            </a:r>
            <a:r>
              <a:rPr lang="uk-UA" dirty="0" err="1" smtClean="0"/>
              <a:t>підстиль</a:t>
            </a:r>
            <a:r>
              <a:rPr lang="uk-UA" dirty="0" smtClean="0"/>
              <a:t> - використовується </a:t>
            </a:r>
            <a:r>
              <a:rPr lang="uk-UA" dirty="0"/>
              <a:t>в юриспруденції (судочинство, дізнання, </a:t>
            </a:r>
            <a:r>
              <a:rPr lang="uk-UA" dirty="0" smtClean="0"/>
              <a:t>розслідування); обслуговує </a:t>
            </a:r>
            <a:r>
              <a:rPr lang="uk-UA" dirty="0"/>
              <a:t>й регламентує правові та конфліктні </a:t>
            </a:r>
            <a:r>
              <a:rPr lang="uk-UA" dirty="0" smtClean="0"/>
              <a:t>відносини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8831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19193</TotalTime>
  <Words>3244</Words>
  <Application>Microsoft Office PowerPoint</Application>
  <PresentationFormat>Довільний</PresentationFormat>
  <Paragraphs>264</Paragraphs>
  <Slides>47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47</vt:i4>
      </vt:variant>
    </vt:vector>
  </HeadingPairs>
  <TitlesOfParts>
    <vt:vector size="48" baseType="lpstr">
      <vt:lpstr>Поток</vt:lpstr>
      <vt:lpstr>Тема: «Стилі сучасної української літературної  мови»</vt:lpstr>
      <vt:lpstr>Літературна мова поділяється  на функціональні стилі</vt:lpstr>
      <vt:lpstr>В українській мові виділяють  п’ять стилів: </vt:lpstr>
      <vt:lpstr>Офіційно-діловий стиль </vt:lpstr>
      <vt:lpstr> Найважливіші лексичні риси  офіційно-ділового стилю:</vt:lpstr>
      <vt:lpstr>Найважливіші лексичні риси  офіційно-ділового стилю:</vt:lpstr>
      <vt:lpstr>Найважливіші морфологічні риси  офіційно-ділового стилю:</vt:lpstr>
      <vt:lpstr>Найважливіші синтаксичні риси  офіційно-ділового стилю:</vt:lpstr>
      <vt:lpstr>Підстилі офіційно-ділового стилю:</vt:lpstr>
      <vt:lpstr>Законодавчий підстиль</vt:lpstr>
      <vt:lpstr>Найважливіші риси  законодавчого підстилю: </vt:lpstr>
      <vt:lpstr>Дипломатичний підстиль</vt:lpstr>
      <vt:lpstr>Найважливіші риси  дипломатичного підстилю:</vt:lpstr>
      <vt:lpstr>Найважливіші риси  дипломатичного підстилю:</vt:lpstr>
      <vt:lpstr>Адміністративно-канцелярський  підстиль</vt:lpstr>
      <vt:lpstr>Найважливіші риси  адміністративно-канцелярського  підстилю:</vt:lpstr>
      <vt:lpstr>Науковий стиль</vt:lpstr>
      <vt:lpstr>Характерні ознаки наукового стилю:</vt:lpstr>
      <vt:lpstr>Науковий стиль має такі різновиди:</vt:lpstr>
      <vt:lpstr>Мовна норма</vt:lpstr>
      <vt:lpstr>Презентація PowerPoint</vt:lpstr>
      <vt:lpstr>Мовна норма</vt:lpstr>
      <vt:lpstr>Ненормативні мовні явища</vt:lpstr>
      <vt:lpstr>Суржик</vt:lpstr>
      <vt:lpstr>Презентація PowerPoint</vt:lpstr>
      <vt:lpstr>Аналогічні явища в інших мовах</vt:lpstr>
      <vt:lpstr>Суржик</vt:lpstr>
      <vt:lpstr>.</vt:lpstr>
      <vt:lpstr>Соціолекти</vt:lpstr>
      <vt:lpstr>Жаргонізми </vt:lpstr>
      <vt:lpstr>.</vt:lpstr>
      <vt:lpstr>Жаргон</vt:lpstr>
      <vt:lpstr>Сленг</vt:lpstr>
      <vt:lpstr>Сленг</vt:lpstr>
      <vt:lpstr>Приклади молодіжного сленгу</vt:lpstr>
      <vt:lpstr>Фактори, які спричиняють вживання молодіжного сленгу: </vt:lpstr>
      <vt:lpstr>Сленгізми</vt:lpstr>
      <vt:lpstr>Чи є жаргон та сленг окремою мовою?  </vt:lpstr>
      <vt:lpstr>Діалект це сукупність усіх особливостей, властивих мовленню людей на певній території їх проживання  </vt:lpstr>
      <vt:lpstr>Принципи українського правопису</vt:lpstr>
      <vt:lpstr>Спрощення в групах приголосних</vt:lpstr>
      <vt:lpstr>Спрощення  у групах приголосних</vt:lpstr>
      <vt:lpstr>Презентація PowerPoint</vt:lpstr>
      <vt:lpstr>Винятки! спрощення відбувається лише у вимові</vt:lpstr>
      <vt:lpstr>Чергування приголосних основи  при додаванні суфікса –ськ- </vt:lpstr>
      <vt:lpstr>.</vt:lpstr>
      <vt:lpstr>Презентація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 «Стилі сучасної української літературної мови»</dc:title>
  <dc:creator>f</dc:creator>
  <cp:lastModifiedBy>1</cp:lastModifiedBy>
  <cp:revision>59</cp:revision>
  <dcterms:created xsi:type="dcterms:W3CDTF">2022-03-29T14:11:46Z</dcterms:created>
  <dcterms:modified xsi:type="dcterms:W3CDTF">2024-09-20T14:39:29Z</dcterms:modified>
</cp:coreProperties>
</file>