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6"/>
  </p:notesMasterIdLst>
  <p:sldIdLst>
    <p:sldId id="256" r:id="rId2"/>
    <p:sldId id="257" r:id="rId3"/>
    <p:sldId id="258" r:id="rId4"/>
    <p:sldId id="264" r:id="rId5"/>
    <p:sldId id="266" r:id="rId6"/>
    <p:sldId id="265" r:id="rId7"/>
    <p:sldId id="267" r:id="rId8"/>
    <p:sldId id="272" r:id="rId9"/>
    <p:sldId id="261" r:id="rId10"/>
    <p:sldId id="259" r:id="rId11"/>
    <p:sldId id="260" r:id="rId12"/>
    <p:sldId id="263" r:id="rId13"/>
    <p:sldId id="274" r:id="rId14"/>
    <p:sldId id="275" r:id="rId15"/>
    <p:sldId id="268" r:id="rId16"/>
    <p:sldId id="269" r:id="rId17"/>
    <p:sldId id="262" r:id="rId18"/>
    <p:sldId id="273" r:id="rId19"/>
    <p:sldId id="271" r:id="rId20"/>
    <p:sldId id="280" r:id="rId21"/>
    <p:sldId id="279" r:id="rId22"/>
    <p:sldId id="270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E059D-C77F-4DEB-8832-ACE5941D7604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33145-FE18-4872-8B56-789A19F5F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3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33145-FE18-4872-8B56-789A19F5F4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1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7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866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1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7713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2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0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7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9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5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3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9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9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04682-3CDB-4E6F-8B43-D27E1868F57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51EDC7D-06C8-443D-BBDE-9BD6CDA1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0s_qCKivuhU" TargetMode="Externa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Міфо</a:t>
            </a:r>
            <a:r>
              <a:rPr lang="ru-RU" dirty="0" smtClean="0"/>
              <a:t>-ритуальна основа </a:t>
            </a:r>
            <a:r>
              <a:rPr lang="ru-RU" dirty="0" err="1" smtClean="0"/>
              <a:t>календарної</a:t>
            </a:r>
            <a:r>
              <a:rPr lang="ru-RU" dirty="0" smtClean="0"/>
              <a:t> </a:t>
            </a:r>
            <a:r>
              <a:rPr lang="ru-RU" dirty="0" err="1" smtClean="0"/>
              <a:t>обрядовості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Тема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6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Тотемізм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8036" y="1953491"/>
            <a:ext cx="4558146" cy="344978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502413"/>
            <a:ext cx="4313238" cy="30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1" y="847292"/>
            <a:ext cx="4308764" cy="3364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720436"/>
            <a:ext cx="3657601" cy="3491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745" y="4186319"/>
            <a:ext cx="4082329" cy="26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57" y="736455"/>
            <a:ext cx="5810250" cy="36671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3048000" y="4632999"/>
            <a:ext cx="59990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</a:t>
            </a:r>
            <a:r>
              <a:rPr lang="ru-RU" dirty="0" smtClean="0"/>
              <a:t> </a:t>
            </a:r>
            <a:r>
              <a:rPr lang="ru-RU" dirty="0" err="1" smtClean="0"/>
              <a:t>Словенії</a:t>
            </a:r>
            <a:r>
              <a:rPr lang="ru-RU" dirty="0" smtClean="0"/>
              <a:t> </a:t>
            </a:r>
            <a:r>
              <a:rPr lang="ru-RU" dirty="0" err="1" smtClean="0"/>
              <a:t>Курент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другий</a:t>
            </a:r>
            <a:r>
              <a:rPr lang="ru-RU" dirty="0" smtClean="0"/>
              <a:t> карнавал в </a:t>
            </a:r>
            <a:r>
              <a:rPr lang="ru-RU" dirty="0" err="1" smtClean="0"/>
              <a:t>Європі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Венеційського</a:t>
            </a:r>
            <a:r>
              <a:rPr lang="ru-RU" dirty="0" smtClean="0"/>
              <a:t>. </a:t>
            </a:r>
            <a:r>
              <a:rPr lang="ru-RU" dirty="0" err="1" smtClean="0"/>
              <a:t>Щорічно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відвідують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100 </a:t>
            </a:r>
            <a:r>
              <a:rPr lang="ru-RU" dirty="0" err="1" smtClean="0"/>
              <a:t>тисяч</a:t>
            </a:r>
            <a:r>
              <a:rPr lang="ru-RU" dirty="0" smtClean="0"/>
              <a:t> </a:t>
            </a:r>
            <a:r>
              <a:rPr lang="ru-RU" dirty="0" err="1" smtClean="0"/>
              <a:t>туристів</a:t>
            </a:r>
            <a:r>
              <a:rPr lang="ru-RU" dirty="0" smtClean="0"/>
              <a:t>. </a:t>
            </a:r>
            <a:r>
              <a:rPr lang="ru-RU" dirty="0" err="1" smtClean="0"/>
              <a:t>Народні</a:t>
            </a:r>
            <a:r>
              <a:rPr lang="ru-RU" dirty="0" smtClean="0"/>
              <a:t> </a:t>
            </a:r>
            <a:r>
              <a:rPr lang="ru-RU" dirty="0" err="1" smtClean="0"/>
              <a:t>гуляння</a:t>
            </a:r>
            <a:r>
              <a:rPr lang="ru-RU" dirty="0" smtClean="0"/>
              <a:t> </a:t>
            </a:r>
            <a:r>
              <a:rPr lang="ru-RU" dirty="0" err="1" smtClean="0"/>
              <a:t>проводяться</a:t>
            </a:r>
            <a:r>
              <a:rPr lang="ru-RU" dirty="0" smtClean="0"/>
              <a:t> в честь </a:t>
            </a:r>
            <a:r>
              <a:rPr lang="ru-RU" dirty="0" err="1" smtClean="0"/>
              <a:t>весни</a:t>
            </a:r>
            <a:r>
              <a:rPr lang="ru-RU" dirty="0" smtClean="0"/>
              <a:t> та </a:t>
            </a:r>
            <a:r>
              <a:rPr lang="ru-RU" dirty="0" err="1" smtClean="0"/>
              <a:t>плідості</a:t>
            </a:r>
            <a:r>
              <a:rPr lang="ru-RU" dirty="0" smtClean="0"/>
              <a:t>, а основною метою є </a:t>
            </a:r>
            <a:r>
              <a:rPr lang="ru-RU" dirty="0" err="1" smtClean="0"/>
              <a:t>вигнання</a:t>
            </a:r>
            <a:r>
              <a:rPr lang="ru-RU" dirty="0" smtClean="0"/>
              <a:t>  </a:t>
            </a:r>
            <a:r>
              <a:rPr lang="ru-RU" dirty="0" err="1" smtClean="0"/>
              <a:t>зими</a:t>
            </a:r>
            <a:r>
              <a:rPr lang="ru-RU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314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1709" y="775856"/>
            <a:ext cx="7592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>
                <a:solidFill>
                  <a:srgbClr val="FF0000"/>
                </a:solidFill>
              </a:rPr>
              <a:t>Анімізм</a:t>
            </a:r>
            <a:r>
              <a:rPr lang="ru-RU" dirty="0"/>
              <a:t> (лат. </a:t>
            </a:r>
            <a:r>
              <a:rPr lang="en-US" dirty="0"/>
              <a:t>anima – </a:t>
            </a:r>
            <a:r>
              <a:rPr lang="ru-RU" dirty="0"/>
              <a:t>душа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en-US" dirty="0"/>
              <a:t>animus–</a:t>
            </a:r>
            <a:r>
              <a:rPr lang="ru-RU" dirty="0"/>
              <a:t>дух) – </a:t>
            </a:r>
            <a:r>
              <a:rPr lang="ru-RU" dirty="0" err="1"/>
              <a:t>віра</a:t>
            </a:r>
            <a:r>
              <a:rPr lang="ru-RU" dirty="0"/>
              <a:t> в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самостійної</a:t>
            </a:r>
            <a:r>
              <a:rPr lang="ru-RU" dirty="0"/>
              <a:t> </a:t>
            </a:r>
            <a:r>
              <a:rPr lang="ru-RU" dirty="0" err="1"/>
              <a:t>духовної</a:t>
            </a:r>
            <a:r>
              <a:rPr lang="ru-RU" dirty="0"/>
              <a:t> </a:t>
            </a:r>
            <a:r>
              <a:rPr lang="ru-RU" dirty="0" err="1"/>
              <a:t>сутності</a:t>
            </a:r>
            <a:r>
              <a:rPr lang="ru-RU" dirty="0"/>
              <a:t> (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), </a:t>
            </a:r>
            <a:r>
              <a:rPr lang="ru-RU" dirty="0" err="1"/>
              <a:t>здатної</a:t>
            </a:r>
            <a:r>
              <a:rPr lang="ru-RU" dirty="0"/>
              <a:t> </a:t>
            </a:r>
            <a:r>
              <a:rPr lang="ru-RU" dirty="0" err="1"/>
              <a:t>вселятися</a:t>
            </a:r>
            <a:r>
              <a:rPr lang="ru-RU" dirty="0"/>
              <a:t> в </a:t>
            </a:r>
            <a:r>
              <a:rPr lang="ru-RU" dirty="0" err="1"/>
              <a:t>людину</a:t>
            </a:r>
            <a:r>
              <a:rPr lang="ru-RU" dirty="0"/>
              <a:t>, </a:t>
            </a:r>
            <a:r>
              <a:rPr lang="ru-RU" dirty="0" err="1"/>
              <a:t>тварину</a:t>
            </a:r>
            <a:r>
              <a:rPr lang="ru-RU" dirty="0"/>
              <a:t>, </a:t>
            </a:r>
            <a:r>
              <a:rPr lang="ru-RU" dirty="0" err="1"/>
              <a:t>рослину</a:t>
            </a:r>
            <a:r>
              <a:rPr lang="ru-RU" dirty="0"/>
              <a:t> (</a:t>
            </a:r>
            <a:r>
              <a:rPr lang="ru-RU" dirty="0" err="1"/>
              <a:t>тобто</a:t>
            </a:r>
            <a:r>
              <a:rPr lang="ru-RU" dirty="0"/>
              <a:t> у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)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полишати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85934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Найпростішою</a:t>
            </a:r>
            <a:r>
              <a:rPr lang="ru-RU" dirty="0"/>
              <a:t> формою </a:t>
            </a:r>
            <a:r>
              <a:rPr lang="ru-RU" dirty="0" err="1"/>
              <a:t>анімізму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віра</a:t>
            </a:r>
            <a:r>
              <a:rPr lang="ru-RU" dirty="0"/>
              <a:t> в </a:t>
            </a:r>
            <a:r>
              <a:rPr lang="ru-RU" dirty="0" err="1"/>
              <a:t>духів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появу</a:t>
            </a:r>
            <a:r>
              <a:rPr lang="ru-RU" dirty="0"/>
              <a:t> </a:t>
            </a:r>
            <a:r>
              <a:rPr lang="ru-RU" dirty="0" err="1"/>
              <a:t>етнографи</a:t>
            </a:r>
            <a:r>
              <a:rPr lang="ru-RU" dirty="0"/>
              <a:t>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пояснюють</a:t>
            </a:r>
            <a:r>
              <a:rPr lang="ru-RU" dirty="0"/>
              <a:t> </a:t>
            </a:r>
            <a:r>
              <a:rPr lang="ru-RU" dirty="0" err="1"/>
              <a:t>своєрідним</a:t>
            </a:r>
            <a:r>
              <a:rPr lang="ru-RU" dirty="0"/>
              <a:t> </a:t>
            </a:r>
            <a:r>
              <a:rPr lang="ru-RU" dirty="0" err="1"/>
              <a:t>тлумаченням</a:t>
            </a:r>
            <a:r>
              <a:rPr lang="ru-RU" dirty="0"/>
              <a:t> </a:t>
            </a:r>
            <a:r>
              <a:rPr lang="ru-RU" dirty="0" err="1"/>
              <a:t>первісними</a:t>
            </a:r>
            <a:r>
              <a:rPr lang="ru-RU" dirty="0"/>
              <a:t> людьми </a:t>
            </a:r>
            <a:r>
              <a:rPr lang="ru-RU" dirty="0" err="1"/>
              <a:t>цілої</a:t>
            </a:r>
            <a:r>
              <a:rPr lang="ru-RU" dirty="0"/>
              <a:t> низки </a:t>
            </a:r>
            <a:r>
              <a:rPr lang="ru-RU" dirty="0" err="1"/>
              <a:t>оптичних</a:t>
            </a:r>
            <a:r>
              <a:rPr lang="ru-RU" dirty="0"/>
              <a:t> і </a:t>
            </a:r>
            <a:r>
              <a:rPr lang="ru-RU" dirty="0" err="1"/>
              <a:t>акустичних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: </a:t>
            </a:r>
            <a:r>
              <a:rPr lang="ru-RU" dirty="0" err="1"/>
              <a:t>тіні</a:t>
            </a:r>
            <a:r>
              <a:rPr lang="ru-RU" dirty="0"/>
              <a:t>, луни, </a:t>
            </a:r>
            <a:r>
              <a:rPr lang="ru-RU" dirty="0" err="1"/>
              <a:t>відображень</a:t>
            </a:r>
            <a:r>
              <a:rPr lang="ru-RU" dirty="0"/>
              <a:t>, </a:t>
            </a:r>
            <a:r>
              <a:rPr lang="ru-RU" dirty="0" err="1"/>
              <a:t>шумів</a:t>
            </a:r>
            <a:r>
              <a:rPr lang="ru-RU" dirty="0"/>
              <a:t> і т. п., в </a:t>
            </a:r>
            <a:r>
              <a:rPr lang="ru-RU" dirty="0" err="1"/>
              <a:t>реальності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вони </a:t>
            </a:r>
            <a:r>
              <a:rPr lang="ru-RU" dirty="0" err="1"/>
              <a:t>зовсім</a:t>
            </a:r>
            <a:r>
              <a:rPr lang="ru-RU" dirty="0"/>
              <a:t> не </a:t>
            </a:r>
            <a:r>
              <a:rPr lang="ru-RU" dirty="0" err="1"/>
              <a:t>сумнівалися</a:t>
            </a:r>
            <a:r>
              <a:rPr lang="ru-RU" dirty="0"/>
              <a:t>.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 </a:t>
            </a:r>
            <a:r>
              <a:rPr lang="ru-RU" dirty="0" err="1"/>
              <a:t>щоразу</a:t>
            </a:r>
            <a:r>
              <a:rPr lang="ru-RU" dirty="0"/>
              <a:t> </a:t>
            </a:r>
            <a:r>
              <a:rPr lang="ru-RU" dirty="0" err="1"/>
              <a:t>підтверджувалося</a:t>
            </a:r>
            <a:r>
              <a:rPr lang="ru-RU" dirty="0"/>
              <a:t> </a:t>
            </a:r>
            <a:r>
              <a:rPr lang="ru-RU" dirty="0" err="1"/>
              <a:t>чуттєвим</a:t>
            </a:r>
            <a:r>
              <a:rPr lang="ru-RU" dirty="0"/>
              <a:t> </a:t>
            </a:r>
            <a:r>
              <a:rPr lang="ru-RU" dirty="0" err="1"/>
              <a:t>сприйманням</a:t>
            </a:r>
            <a:r>
              <a:rPr lang="ru-RU" dirty="0"/>
              <a:t>, яке </a:t>
            </a:r>
            <a:r>
              <a:rPr lang="ru-RU" dirty="0" err="1"/>
              <a:t>примушувало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прийти до </a:t>
            </a:r>
            <a:r>
              <a:rPr lang="ru-RU" dirty="0" err="1"/>
              <a:t>висновку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навколишньому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тілесними</a:t>
            </a:r>
            <a:r>
              <a:rPr lang="ru-RU" dirty="0"/>
              <a:t> є й </a:t>
            </a:r>
            <a:r>
              <a:rPr lang="ru-RU" dirty="0" err="1"/>
              <a:t>істоти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здатність</a:t>
            </a:r>
            <a:r>
              <a:rPr lang="ru-RU" dirty="0"/>
              <a:t> бути </a:t>
            </a:r>
            <a:r>
              <a:rPr lang="ru-RU" dirty="0" err="1"/>
              <a:t>невловимими</a:t>
            </a:r>
            <a:r>
              <a:rPr lang="ru-RU" dirty="0"/>
              <a:t> у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тілесності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 – духи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dirty="0" err="1"/>
              <a:t>Найповніше</a:t>
            </a:r>
            <a:r>
              <a:rPr lang="ru-RU" dirty="0"/>
              <a:t> </a:t>
            </a:r>
            <a:r>
              <a:rPr lang="ru-RU" dirty="0" err="1"/>
              <a:t>анімістичні</a:t>
            </a:r>
            <a:r>
              <a:rPr lang="ru-RU" dirty="0"/>
              <a:t> </a:t>
            </a:r>
            <a:r>
              <a:rPr lang="ru-RU" dirty="0" err="1"/>
              <a:t>вірування</a:t>
            </a:r>
            <a:r>
              <a:rPr lang="ru-RU" dirty="0"/>
              <a:t> описав у </a:t>
            </a:r>
            <a:r>
              <a:rPr lang="ru-RU" dirty="0" err="1"/>
              <a:t>книзі</a:t>
            </a:r>
            <a:r>
              <a:rPr lang="ru-RU" dirty="0"/>
              <a:t> «</a:t>
            </a:r>
            <a:r>
              <a:rPr lang="ru-RU" dirty="0" err="1"/>
              <a:t>Первісна</a:t>
            </a:r>
            <a:r>
              <a:rPr lang="ru-RU" dirty="0"/>
              <a:t> культура» (1871) </a:t>
            </a:r>
            <a:r>
              <a:rPr lang="ru-RU" dirty="0" err="1" smtClean="0"/>
              <a:t>відомий</a:t>
            </a:r>
            <a:r>
              <a:rPr lang="ru-RU" dirty="0" smtClean="0"/>
              <a:t> </a:t>
            </a:r>
            <a:r>
              <a:rPr lang="ru-RU" dirty="0" err="1"/>
              <a:t>англійський</a:t>
            </a:r>
            <a:r>
              <a:rPr lang="ru-RU" dirty="0"/>
              <a:t> </a:t>
            </a:r>
            <a:r>
              <a:rPr lang="ru-RU" dirty="0" err="1"/>
              <a:t>етнограф</a:t>
            </a:r>
            <a:r>
              <a:rPr lang="ru-RU" dirty="0"/>
              <a:t> і </a:t>
            </a:r>
            <a:r>
              <a:rPr lang="ru-RU" dirty="0" err="1"/>
              <a:t>релігієзнавець</a:t>
            </a:r>
            <a:r>
              <a:rPr lang="ru-RU" dirty="0"/>
              <a:t> </a:t>
            </a:r>
            <a:r>
              <a:rPr lang="ru-RU" dirty="0" err="1"/>
              <a:t>Едуард-Бернет</a:t>
            </a:r>
            <a:r>
              <a:rPr lang="ru-RU" dirty="0"/>
              <a:t> </a:t>
            </a:r>
            <a:r>
              <a:rPr lang="ru-RU" dirty="0" err="1"/>
              <a:t>Тайлор</a:t>
            </a:r>
            <a:r>
              <a:rPr lang="ru-RU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5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82883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АНТРОПОМОРФІ́ЗМ (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антропо</a:t>
            </a:r>
            <a:r>
              <a:rPr lang="ru-RU" sz="2400" dirty="0"/>
              <a:t>… і </a:t>
            </a:r>
            <a:r>
              <a:rPr lang="ru-RU" sz="2400" dirty="0" err="1"/>
              <a:t>грец</a:t>
            </a:r>
            <a:r>
              <a:rPr lang="ru-RU" sz="2400" dirty="0"/>
              <a:t>. </a:t>
            </a:r>
            <a:r>
              <a:rPr lang="el-GR" sz="2400" dirty="0"/>
              <a:t>μορϕή – </a:t>
            </a:r>
            <a:r>
              <a:rPr lang="ru-RU" sz="2400" dirty="0"/>
              <a:t>форма) – </a:t>
            </a:r>
            <a:r>
              <a:rPr lang="ru-RU" sz="2400" dirty="0" err="1"/>
              <a:t>наділення</a:t>
            </a:r>
            <a:r>
              <a:rPr lang="ru-RU" sz="2400" dirty="0"/>
              <a:t> </a:t>
            </a:r>
            <a:r>
              <a:rPr lang="ru-RU" sz="2400" dirty="0" err="1"/>
              <a:t>предметів</a:t>
            </a:r>
            <a:r>
              <a:rPr lang="ru-RU" sz="2400" dirty="0"/>
              <a:t> і </a:t>
            </a:r>
            <a:r>
              <a:rPr lang="ru-RU" sz="2400" dirty="0" err="1"/>
              <a:t>явищ</a:t>
            </a:r>
            <a:r>
              <a:rPr lang="ru-RU" sz="2400" dirty="0"/>
              <a:t> </a:t>
            </a:r>
            <a:r>
              <a:rPr lang="ru-RU" sz="2400" dirty="0" err="1"/>
              <a:t>природи</a:t>
            </a:r>
            <a:r>
              <a:rPr lang="ru-RU" sz="2400" dirty="0"/>
              <a:t>, </a:t>
            </a:r>
            <a:r>
              <a:rPr lang="ru-RU" sz="2400" dirty="0" err="1"/>
              <a:t>небесних</a:t>
            </a:r>
            <a:r>
              <a:rPr lang="ru-RU" sz="2400" dirty="0"/>
              <a:t> </a:t>
            </a:r>
            <a:r>
              <a:rPr lang="ru-RU" sz="2400" dirty="0" err="1"/>
              <a:t>тіл</a:t>
            </a:r>
            <a:r>
              <a:rPr lang="ru-RU" sz="2400" dirty="0"/>
              <a:t>, </a:t>
            </a:r>
            <a:r>
              <a:rPr lang="ru-RU" sz="2400" dirty="0" err="1"/>
              <a:t>тварин</a:t>
            </a:r>
            <a:r>
              <a:rPr lang="ru-RU" sz="2400" dirty="0"/>
              <a:t>, </a:t>
            </a:r>
            <a:r>
              <a:rPr lang="ru-RU" sz="2400" dirty="0" err="1"/>
              <a:t>міфічних</a:t>
            </a:r>
            <a:r>
              <a:rPr lang="ru-RU" sz="2400" dirty="0"/>
              <a:t> </a:t>
            </a:r>
            <a:r>
              <a:rPr lang="ru-RU" sz="2400" dirty="0" err="1"/>
              <a:t>істот</a:t>
            </a:r>
            <a:r>
              <a:rPr lang="ru-RU" sz="2400" dirty="0"/>
              <a:t> </a:t>
            </a:r>
            <a:r>
              <a:rPr lang="ru-RU" sz="2400" dirty="0" err="1"/>
              <a:t>зовнішністю</a:t>
            </a:r>
            <a:r>
              <a:rPr lang="ru-RU" sz="2400" dirty="0"/>
              <a:t> і </a:t>
            </a:r>
            <a:r>
              <a:rPr lang="ru-RU" sz="2400" dirty="0" err="1"/>
              <a:t>фізичними</a:t>
            </a:r>
            <a:r>
              <a:rPr lang="ru-RU" sz="2400" dirty="0"/>
              <a:t> </a:t>
            </a:r>
            <a:r>
              <a:rPr lang="ru-RU" sz="2400" dirty="0" err="1"/>
              <a:t>властивостями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0475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Антропоморфізм 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8786" y="1551589"/>
            <a:ext cx="5560672" cy="405950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58869" y="2125663"/>
            <a:ext cx="37782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07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093" y="1669040"/>
            <a:ext cx="3279198" cy="3055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36" y="595521"/>
            <a:ext cx="3048000" cy="3749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164" y="3366655"/>
            <a:ext cx="2535381" cy="30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67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-185738"/>
            <a:ext cx="10477500" cy="7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23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2255" y="969818"/>
            <a:ext cx="66917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/>
              <a:t>Магія</a:t>
            </a:r>
            <a:r>
              <a:rPr lang="ru-RU" sz="2400" dirty="0"/>
              <a:t> (гр. </a:t>
            </a:r>
            <a:r>
              <a:rPr lang="en-US" sz="2400" dirty="0" err="1"/>
              <a:t>mageia</a:t>
            </a:r>
            <a:r>
              <a:rPr lang="en-US" sz="2400" dirty="0"/>
              <a:t>, </a:t>
            </a:r>
            <a:r>
              <a:rPr lang="ru-RU" sz="2400" dirty="0"/>
              <a:t>лат. </a:t>
            </a:r>
            <a:r>
              <a:rPr lang="en-US" sz="2400" dirty="0" err="1"/>
              <a:t>magia</a:t>
            </a:r>
            <a:r>
              <a:rPr lang="en-US" sz="2400" dirty="0"/>
              <a:t> — </a:t>
            </a:r>
            <a:r>
              <a:rPr lang="ru-RU" sz="2400" dirty="0" err="1"/>
              <a:t>чаклунство</a:t>
            </a:r>
            <a:r>
              <a:rPr lang="ru-RU" sz="2400" dirty="0"/>
              <a:t>) – </a:t>
            </a:r>
            <a:r>
              <a:rPr lang="ru-RU" sz="2400" dirty="0" err="1"/>
              <a:t>сукупність</a:t>
            </a:r>
            <a:r>
              <a:rPr lang="ru-RU" sz="2400" dirty="0"/>
              <a:t> </a:t>
            </a:r>
            <a:r>
              <a:rPr lang="ru-RU" sz="2400" dirty="0" err="1"/>
              <a:t>уявлень</a:t>
            </a:r>
            <a:r>
              <a:rPr lang="ru-RU" sz="2400" dirty="0"/>
              <a:t> і </a:t>
            </a:r>
            <a:r>
              <a:rPr lang="ru-RU" sz="2400" dirty="0" err="1"/>
              <a:t>обрядів</a:t>
            </a:r>
            <a:r>
              <a:rPr lang="ru-RU" sz="2400" dirty="0"/>
              <a:t>, в основу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покладено</a:t>
            </a:r>
            <a:r>
              <a:rPr lang="ru-RU" sz="2400" dirty="0"/>
              <a:t> </a:t>
            </a:r>
            <a:r>
              <a:rPr lang="ru-RU" sz="2400" dirty="0" err="1"/>
              <a:t>віру</a:t>
            </a:r>
            <a:r>
              <a:rPr lang="ru-RU" sz="2400" dirty="0"/>
              <a:t> в </a:t>
            </a:r>
            <a:r>
              <a:rPr lang="ru-RU" sz="2400" dirty="0" err="1"/>
              <a:t>таємничі</a:t>
            </a:r>
            <a:r>
              <a:rPr lang="ru-RU" sz="2400" dirty="0"/>
              <a:t> </a:t>
            </a:r>
            <a:r>
              <a:rPr lang="ru-RU" sz="2400" dirty="0" err="1"/>
              <a:t>сили</a:t>
            </a:r>
            <a:r>
              <a:rPr lang="ru-RU" sz="2400" dirty="0"/>
              <a:t>, з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шляхом </a:t>
            </a:r>
            <a:r>
              <a:rPr lang="ru-RU" sz="2400" dirty="0" err="1"/>
              <a:t>певних</a:t>
            </a:r>
            <a:r>
              <a:rPr lang="ru-RU" sz="2400" dirty="0"/>
              <a:t> </a:t>
            </a:r>
            <a:r>
              <a:rPr lang="ru-RU" sz="2400" dirty="0" err="1"/>
              <a:t>символічних</a:t>
            </a:r>
            <a:r>
              <a:rPr lang="ru-RU" sz="2400" dirty="0"/>
              <a:t> </a:t>
            </a:r>
            <a:r>
              <a:rPr lang="ru-RU" sz="2400" dirty="0" err="1"/>
              <a:t>дій</a:t>
            </a:r>
            <a:r>
              <a:rPr lang="ru-RU" sz="2400" dirty="0"/>
              <a:t> </a:t>
            </a:r>
            <a:r>
              <a:rPr lang="ru-RU" sz="2400" dirty="0" err="1"/>
              <a:t>можливо</a:t>
            </a:r>
            <a:r>
              <a:rPr lang="ru-RU" sz="2400" dirty="0"/>
              <a:t> </a:t>
            </a:r>
            <a:r>
              <a:rPr lang="ru-RU" sz="2400" dirty="0" err="1"/>
              <a:t>здійснювати</a:t>
            </a:r>
            <a:r>
              <a:rPr lang="ru-RU" sz="2400" dirty="0"/>
              <a:t> </a:t>
            </a:r>
            <a:r>
              <a:rPr lang="ru-RU" sz="2400" dirty="0" err="1"/>
              <a:t>вплив</a:t>
            </a:r>
            <a:r>
              <a:rPr lang="ru-RU" sz="2400" dirty="0"/>
              <a:t> на людей, </a:t>
            </a:r>
            <a:r>
              <a:rPr lang="ru-RU" sz="2400" dirty="0" err="1"/>
              <a:t>предметний</a:t>
            </a:r>
            <a:r>
              <a:rPr lang="ru-RU" sz="2400" dirty="0"/>
              <a:t> </a:t>
            </a:r>
            <a:r>
              <a:rPr lang="ru-RU" sz="2400" dirty="0" err="1"/>
              <a:t>світ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хід</a:t>
            </a:r>
            <a:r>
              <a:rPr lang="ru-RU" sz="2400" dirty="0"/>
              <a:t> </a:t>
            </a:r>
            <a:r>
              <a:rPr lang="ru-RU" sz="2400" dirty="0" err="1"/>
              <a:t>подій</a:t>
            </a:r>
            <a:r>
              <a:rPr lang="ru-RU" sz="2400" dirty="0"/>
              <a:t>.</a:t>
            </a:r>
            <a:endParaRPr lang="en-US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999" y="4087090"/>
            <a:ext cx="6276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chemeClr val="accent1"/>
                </a:solidFill>
              </a:rPr>
              <a:t>Магічне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мислення</a:t>
            </a:r>
            <a:r>
              <a:rPr lang="ru-RU" b="1" dirty="0">
                <a:solidFill>
                  <a:schemeClr val="accent1"/>
                </a:solidFill>
              </a:rPr>
              <a:t> у </a:t>
            </a:r>
            <a:r>
              <a:rPr lang="ru-RU" b="1" dirty="0" err="1">
                <a:solidFill>
                  <a:schemeClr val="accent1"/>
                </a:solidFill>
              </a:rPr>
              <a:t>своїй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основі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має</a:t>
            </a:r>
            <a:r>
              <a:rPr lang="ru-RU" b="1" dirty="0">
                <a:solidFill>
                  <a:schemeClr val="accent1"/>
                </a:solidFill>
              </a:rPr>
              <a:t> два </a:t>
            </a:r>
            <a:r>
              <a:rPr lang="ru-RU" b="1" dirty="0" err="1">
                <a:solidFill>
                  <a:schemeClr val="accent1"/>
                </a:solidFill>
              </a:rPr>
              <a:t>принципи</a:t>
            </a:r>
            <a:r>
              <a:rPr lang="ru-RU" b="1" dirty="0">
                <a:solidFill>
                  <a:schemeClr val="accent1"/>
                </a:solidFill>
              </a:rPr>
              <a:t>:</a:t>
            </a:r>
          </a:p>
          <a:p>
            <a:pPr algn="just"/>
            <a:endParaRPr lang="ru-RU" b="1" dirty="0">
              <a:solidFill>
                <a:schemeClr val="accent1"/>
              </a:solidFill>
            </a:endParaRPr>
          </a:p>
          <a:p>
            <a:pPr algn="just"/>
            <a:r>
              <a:rPr lang="ru-RU" b="1" dirty="0" smtClean="0">
                <a:solidFill>
                  <a:schemeClr val="accent1"/>
                </a:solidFill>
              </a:rPr>
              <a:t>- </a:t>
            </a:r>
            <a:r>
              <a:rPr lang="ru-RU" b="1" dirty="0" err="1" smtClean="0">
                <a:solidFill>
                  <a:schemeClr val="accent1"/>
                </a:solidFill>
              </a:rPr>
              <a:t>подібне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chemeClr val="accent1"/>
                </a:solidFill>
              </a:rPr>
              <a:t>творить </a:t>
            </a:r>
            <a:r>
              <a:rPr lang="ru-RU" b="1" dirty="0" err="1">
                <a:solidFill>
                  <a:schemeClr val="accent1"/>
                </a:solidFill>
              </a:rPr>
              <a:t>подібне</a:t>
            </a:r>
            <a:r>
              <a:rPr lang="ru-RU" b="1" dirty="0">
                <a:solidFill>
                  <a:schemeClr val="accent1"/>
                </a:solidFill>
              </a:rPr>
              <a:t>, </a:t>
            </a:r>
            <a:r>
              <a:rPr lang="ru-RU" b="1" dirty="0" err="1">
                <a:solidFill>
                  <a:schemeClr val="accent1"/>
                </a:solidFill>
              </a:rPr>
              <a:t>або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наслідок</a:t>
            </a:r>
            <a:r>
              <a:rPr lang="ru-RU" b="1" dirty="0">
                <a:solidFill>
                  <a:schemeClr val="accent1"/>
                </a:solidFill>
              </a:rPr>
              <a:t> схожий на свою причину;</a:t>
            </a:r>
          </a:p>
          <a:p>
            <a:pPr algn="just"/>
            <a:r>
              <a:rPr lang="ru-RU" b="1" dirty="0" smtClean="0">
                <a:solidFill>
                  <a:schemeClr val="accent1"/>
                </a:solidFill>
              </a:rPr>
              <a:t>- </a:t>
            </a:r>
            <a:r>
              <a:rPr lang="ru-RU" b="1" dirty="0" err="1" smtClean="0">
                <a:solidFill>
                  <a:schemeClr val="accent1"/>
                </a:solidFill>
              </a:rPr>
              <a:t>речі</a:t>
            </a:r>
            <a:r>
              <a:rPr lang="ru-RU" b="1" dirty="0">
                <a:solidFill>
                  <a:schemeClr val="accent1"/>
                </a:solidFill>
              </a:rPr>
              <a:t>, </a:t>
            </a:r>
            <a:r>
              <a:rPr lang="ru-RU" b="1" dirty="0" err="1">
                <a:solidFill>
                  <a:schemeClr val="accent1"/>
                </a:solidFill>
              </a:rPr>
              <a:t>які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хоч</a:t>
            </a:r>
            <a:r>
              <a:rPr lang="ru-RU" b="1" dirty="0">
                <a:solidFill>
                  <a:schemeClr val="accent1"/>
                </a:solidFill>
              </a:rPr>
              <a:t> раз </a:t>
            </a:r>
            <a:r>
              <a:rPr lang="ru-RU" b="1" dirty="0" err="1">
                <a:solidFill>
                  <a:schemeClr val="accent1"/>
                </a:solidFill>
              </a:rPr>
              <a:t>торкнулися</a:t>
            </a:r>
            <a:r>
              <a:rPr lang="ru-RU" b="1" dirty="0">
                <a:solidFill>
                  <a:schemeClr val="accent1"/>
                </a:solidFill>
              </a:rPr>
              <a:t> один одного, </a:t>
            </a:r>
            <a:r>
              <a:rPr lang="ru-RU" b="1" dirty="0" err="1">
                <a:solidFill>
                  <a:schemeClr val="accent1"/>
                </a:solidFill>
              </a:rPr>
              <a:t>продовжують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взаємодіяти</a:t>
            </a:r>
            <a:r>
              <a:rPr lang="ru-RU" b="1" dirty="0">
                <a:solidFill>
                  <a:schemeClr val="accent1"/>
                </a:solidFill>
              </a:rPr>
              <a:t> на </a:t>
            </a:r>
            <a:r>
              <a:rPr lang="ru-RU" b="1" dirty="0" err="1">
                <a:solidFill>
                  <a:schemeClr val="accent1"/>
                </a:solidFill>
              </a:rPr>
              <a:t>відстані</a:t>
            </a:r>
            <a:r>
              <a:rPr lang="ru-RU" b="1" dirty="0">
                <a:solidFill>
                  <a:schemeClr val="accent1"/>
                </a:solidFill>
              </a:rPr>
              <a:t> й </a:t>
            </a:r>
            <a:r>
              <a:rPr lang="ru-RU" b="1" dirty="0" err="1">
                <a:solidFill>
                  <a:schemeClr val="accent1"/>
                </a:solidFill>
              </a:rPr>
              <a:t>після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припинення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err="1">
                <a:solidFill>
                  <a:schemeClr val="accent1"/>
                </a:solidFill>
              </a:rPr>
              <a:t>безпосереднього</a:t>
            </a:r>
            <a:r>
              <a:rPr lang="ru-RU" b="1" dirty="0">
                <a:solidFill>
                  <a:schemeClr val="accent1"/>
                </a:solidFill>
              </a:rPr>
              <a:t> контакту.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17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818" y="457200"/>
            <a:ext cx="3802207" cy="775855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Святвечір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0" b="40"/>
          <a:stretch>
            <a:fillRect/>
          </a:stretch>
        </p:blipFill>
        <p:spPr>
          <a:xfrm>
            <a:off x="3309649" y="928255"/>
            <a:ext cx="8685686" cy="375564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620981" y="1410820"/>
            <a:ext cx="4647334" cy="3804661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5100" b="1" dirty="0"/>
              <a:t>На </a:t>
            </a:r>
            <a:r>
              <a:rPr lang="ru-RU" sz="5100" b="1" dirty="0" err="1"/>
              <a:t>Гуцульщині</a:t>
            </a:r>
            <a:r>
              <a:rPr lang="ru-RU" sz="5100" b="1" dirty="0"/>
              <a:t> (</a:t>
            </a:r>
            <a:r>
              <a:rPr lang="ru-RU" sz="5100" b="1" dirty="0" err="1"/>
              <a:t>сучасні</a:t>
            </a:r>
            <a:r>
              <a:rPr lang="ru-RU" sz="5100" b="1" dirty="0"/>
              <a:t> </a:t>
            </a:r>
            <a:r>
              <a:rPr lang="ru-RU" sz="5100" b="1" dirty="0" err="1"/>
              <a:t>регіони</a:t>
            </a:r>
            <a:r>
              <a:rPr lang="ru-RU" sz="5100" b="1" dirty="0"/>
              <a:t> </a:t>
            </a:r>
            <a:r>
              <a:rPr lang="ru-RU" sz="5100" b="1" dirty="0" err="1"/>
              <a:t>Івано-Франківської</a:t>
            </a:r>
            <a:r>
              <a:rPr lang="ru-RU" sz="5100" b="1" dirty="0"/>
              <a:t>, </a:t>
            </a:r>
            <a:r>
              <a:rPr lang="ru-RU" sz="5100" b="1" dirty="0" err="1"/>
              <a:t>Чернівецької</a:t>
            </a:r>
            <a:r>
              <a:rPr lang="ru-RU" sz="5100" b="1" dirty="0"/>
              <a:t> та </a:t>
            </a:r>
            <a:r>
              <a:rPr lang="ru-RU" sz="5100" b="1" dirty="0" err="1"/>
              <a:t>Закарпатської</a:t>
            </a:r>
            <a:r>
              <a:rPr lang="ru-RU" sz="5100" b="1" dirty="0"/>
              <a:t> областей) </a:t>
            </a:r>
            <a:r>
              <a:rPr lang="ru-RU" sz="5100" b="1" dirty="0" err="1"/>
              <a:t>Святвечір</a:t>
            </a:r>
            <a:r>
              <a:rPr lang="ru-RU" sz="5100" b="1" dirty="0"/>
              <a:t> в </a:t>
            </a:r>
            <a:r>
              <a:rPr lang="ru-RU" sz="5100" b="1" dirty="0" err="1"/>
              <a:t>давнину</a:t>
            </a:r>
            <a:r>
              <a:rPr lang="ru-RU" sz="5100" b="1" dirty="0"/>
              <a:t> </a:t>
            </a:r>
            <a:r>
              <a:rPr lang="ru-RU" sz="5100" b="1" dirty="0" err="1"/>
              <a:t>розпочинався</a:t>
            </a:r>
            <a:r>
              <a:rPr lang="ru-RU" sz="5100" b="1" dirty="0"/>
              <a:t> </a:t>
            </a:r>
            <a:r>
              <a:rPr lang="ru-RU" sz="5100" b="1" dirty="0" err="1"/>
              <a:t>дуже</a:t>
            </a:r>
            <a:r>
              <a:rPr lang="ru-RU" sz="5100" b="1" dirty="0"/>
              <a:t> </a:t>
            </a:r>
            <a:r>
              <a:rPr lang="ru-RU" sz="5100" b="1" dirty="0" err="1"/>
              <a:t>містично</a:t>
            </a:r>
            <a:r>
              <a:rPr lang="ru-RU" sz="5100" b="1" dirty="0"/>
              <a:t>. </a:t>
            </a:r>
            <a:r>
              <a:rPr lang="ru-RU" sz="5100" b="1" dirty="0" err="1"/>
              <a:t>Господар</a:t>
            </a:r>
            <a:r>
              <a:rPr lang="ru-RU" sz="5100" b="1" dirty="0"/>
              <a:t> </a:t>
            </a:r>
            <a:r>
              <a:rPr lang="ru-RU" sz="5100" b="1" dirty="0" err="1"/>
              <a:t>зі</a:t>
            </a:r>
            <a:r>
              <a:rPr lang="ru-RU" sz="5100" b="1" dirty="0"/>
              <a:t> старшим </a:t>
            </a:r>
            <a:r>
              <a:rPr lang="ru-RU" sz="5100" b="1" dirty="0" err="1"/>
              <a:t>сином</a:t>
            </a:r>
            <a:r>
              <a:rPr lang="ru-RU" sz="5100" b="1" dirty="0"/>
              <a:t> </a:t>
            </a:r>
            <a:r>
              <a:rPr lang="ru-RU" sz="5100" b="1" dirty="0" err="1"/>
              <a:t>або</a:t>
            </a:r>
            <a:r>
              <a:rPr lang="ru-RU" sz="5100" b="1" dirty="0"/>
              <a:t> дружиною брали </a:t>
            </a:r>
            <a:r>
              <a:rPr lang="ru-RU" sz="5100" b="1" dirty="0" err="1"/>
              <a:t>хліб</a:t>
            </a:r>
            <a:r>
              <a:rPr lang="ru-RU" sz="5100" b="1" dirty="0"/>
              <a:t>, ложку меду, </a:t>
            </a:r>
            <a:r>
              <a:rPr lang="ru-RU" sz="5100" b="1" dirty="0" err="1"/>
              <a:t>кутю</a:t>
            </a:r>
            <a:r>
              <a:rPr lang="ru-RU" sz="5100" b="1" dirty="0"/>
              <a:t>, ладан і </a:t>
            </a:r>
            <a:r>
              <a:rPr lang="ru-RU" sz="5100" b="1" dirty="0" err="1"/>
              <a:t>свічку</a:t>
            </a:r>
            <a:r>
              <a:rPr lang="ru-RU" sz="5100" b="1" dirty="0"/>
              <a:t> й обходили свою </a:t>
            </a:r>
            <a:r>
              <a:rPr lang="ru-RU" sz="5100" b="1" dirty="0" err="1"/>
              <a:t>домівку</a:t>
            </a:r>
            <a:r>
              <a:rPr lang="ru-RU" sz="5100" b="1" dirty="0"/>
              <a:t> </a:t>
            </a:r>
            <a:r>
              <a:rPr lang="ru-RU" sz="5100" b="1" dirty="0" err="1"/>
              <a:t>тричі</a:t>
            </a:r>
            <a:r>
              <a:rPr lang="ru-RU" sz="5100" b="1" dirty="0"/>
              <a:t> за </a:t>
            </a:r>
            <a:r>
              <a:rPr lang="ru-RU" sz="5100" b="1" dirty="0" err="1"/>
              <a:t>сонцем</a:t>
            </a:r>
            <a:r>
              <a:rPr lang="ru-RU" sz="5100" b="1" dirty="0"/>
              <a:t>. </a:t>
            </a:r>
            <a:r>
              <a:rPr lang="ru-RU" sz="5100" b="1" dirty="0" err="1"/>
              <a:t>Після</a:t>
            </a:r>
            <a:r>
              <a:rPr lang="ru-RU" sz="5100" b="1" dirty="0"/>
              <a:t> обряду </a:t>
            </a:r>
            <a:r>
              <a:rPr lang="ru-RU" sz="5100" b="1" dirty="0" err="1"/>
              <a:t>обсипали</a:t>
            </a:r>
            <a:r>
              <a:rPr lang="ru-RU" sz="5100" b="1" dirty="0"/>
              <a:t> </a:t>
            </a:r>
            <a:r>
              <a:rPr lang="ru-RU" sz="5100" b="1" dirty="0" err="1"/>
              <a:t>територію</a:t>
            </a:r>
            <a:r>
              <a:rPr lang="ru-RU" sz="5100" b="1" dirty="0"/>
              <a:t> </a:t>
            </a:r>
            <a:r>
              <a:rPr lang="ru-RU" sz="5100" b="1" dirty="0" err="1"/>
              <a:t>довкола</a:t>
            </a:r>
            <a:r>
              <a:rPr lang="ru-RU" sz="5100" b="1" dirty="0"/>
              <a:t> дому маком, а </a:t>
            </a:r>
            <a:r>
              <a:rPr lang="ru-RU" sz="5100" b="1" dirty="0" err="1"/>
              <a:t>біля</a:t>
            </a:r>
            <a:r>
              <a:rPr lang="ru-RU" sz="5100" b="1" dirty="0"/>
              <a:t> порога клали </a:t>
            </a:r>
            <a:r>
              <a:rPr lang="ru-RU" sz="5100" b="1" dirty="0" err="1"/>
              <a:t>часник</a:t>
            </a:r>
            <a:r>
              <a:rPr lang="ru-RU" sz="5100" b="1" dirty="0"/>
              <a:t> і </a:t>
            </a:r>
            <a:r>
              <a:rPr lang="ru-RU" sz="5100" b="1" dirty="0" err="1"/>
              <a:t>сокиру</a:t>
            </a:r>
            <a:r>
              <a:rPr lang="ru-RU" sz="5100" b="1" dirty="0"/>
              <a:t>. </a:t>
            </a:r>
            <a:r>
              <a:rPr lang="ru-RU" sz="5100" b="1" dirty="0" err="1"/>
              <a:t>Це</a:t>
            </a:r>
            <a:r>
              <a:rPr lang="ru-RU" sz="5100" b="1" dirty="0"/>
              <a:t> </a:t>
            </a:r>
            <a:r>
              <a:rPr lang="ru-RU" sz="5100" b="1" dirty="0" err="1"/>
              <a:t>робилося</a:t>
            </a:r>
            <a:r>
              <a:rPr lang="ru-RU" sz="5100" b="1" dirty="0"/>
              <a:t> для того, </a:t>
            </a:r>
            <a:r>
              <a:rPr lang="ru-RU" sz="5100" b="1" dirty="0" err="1"/>
              <a:t>щоб</a:t>
            </a:r>
            <a:r>
              <a:rPr lang="ru-RU" sz="5100" b="1" dirty="0"/>
              <a:t> </a:t>
            </a:r>
            <a:r>
              <a:rPr lang="ru-RU" sz="5100" b="1" dirty="0" err="1"/>
              <a:t>вберегти</a:t>
            </a:r>
            <a:r>
              <a:rPr lang="ru-RU" sz="5100" b="1" dirty="0"/>
              <a:t> </a:t>
            </a:r>
            <a:r>
              <a:rPr lang="ru-RU" sz="5100" b="1" dirty="0" err="1"/>
              <a:t>будинок</a:t>
            </a:r>
            <a:r>
              <a:rPr lang="ru-RU" sz="5100" b="1" dirty="0"/>
              <a:t> </a:t>
            </a:r>
            <a:r>
              <a:rPr lang="ru-RU" sz="5100" b="1" dirty="0" err="1"/>
              <a:t>від</a:t>
            </a:r>
            <a:r>
              <a:rPr lang="ru-RU" sz="5100" b="1" dirty="0"/>
              <a:t> </a:t>
            </a:r>
            <a:r>
              <a:rPr lang="ru-RU" sz="5100" b="1" dirty="0" err="1"/>
              <a:t>злих</a:t>
            </a:r>
            <a:r>
              <a:rPr lang="ru-RU" sz="5100" b="1" dirty="0"/>
              <a:t> </a:t>
            </a:r>
            <a:r>
              <a:rPr lang="ru-RU" sz="5100" b="1" dirty="0" err="1"/>
              <a:t>духів</a:t>
            </a:r>
            <a:r>
              <a:rPr lang="ru-RU" sz="5100" b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9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5782" y="1191491"/>
            <a:ext cx="8340436" cy="4516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1.Генеза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пов’язаних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циклами.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призначення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природою в календарному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кліматичних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обрядовість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Загальнолюдське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обрядодіях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супроводжуючому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субститути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християнізації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функціонування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традиційної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обрядовості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Характер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християнсько-язичницького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синкретизму.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2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Vlog.Sweden</a:t>
            </a:r>
            <a:r>
              <a:rPr lang="ru-RU" dirty="0"/>
              <a:t>🇸🇪 </a:t>
            </a:r>
            <a:r>
              <a:rPr lang="ru-RU" dirty="0" err="1"/>
              <a:t>Malmö</a:t>
            </a:r>
            <a:r>
              <a:rPr lang="ru-RU" dirty="0"/>
              <a:t> </a:t>
            </a:r>
            <a:r>
              <a:rPr lang="ru-RU" dirty="0" err="1"/>
              <a:t>stad</a:t>
            </a:r>
            <a:r>
              <a:rPr lang="ru-RU" dirty="0"/>
              <a:t>. Швеция. Рождество 2021. День Святой Люсии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en-US" dirty="0"/>
              <a:t>https://www.youtube.com/watch?v=3gFhN8sLk5Q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33338" y="3244334"/>
            <a:ext cx="4703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youtu.be/0s_qCKivuhU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Хода  Св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Лючіі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в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палаці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Королеви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Даніі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2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Різдво в Італії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462" y="1404851"/>
            <a:ext cx="7732716" cy="4506371"/>
          </a:xfrm>
        </p:spPr>
        <p:txBody>
          <a:bodyPr/>
          <a:lstStyle/>
          <a:p>
            <a:r>
              <a:rPr lang="ru-RU" dirty="0" smtClean="0"/>
              <a:t>Ранок  </a:t>
            </a:r>
            <a:r>
              <a:rPr lang="ru-RU" dirty="0"/>
              <a:t>25 </a:t>
            </a:r>
            <a:r>
              <a:rPr lang="ru-RU" dirty="0" err="1" smtClean="0"/>
              <a:t>грудня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 час </a:t>
            </a:r>
            <a:r>
              <a:rPr lang="ru-RU" dirty="0" err="1" smtClean="0"/>
              <a:t>подарунків</a:t>
            </a:r>
            <a:r>
              <a:rPr lang="ru-RU" dirty="0" smtClean="0"/>
              <a:t>, </a:t>
            </a:r>
            <a:r>
              <a:rPr lang="ru-RU" dirty="0" err="1" smtClean="0"/>
              <a:t>привітань</a:t>
            </a:r>
            <a:r>
              <a:rPr lang="ru-RU" dirty="0" smtClean="0"/>
              <a:t>, </a:t>
            </a:r>
            <a:r>
              <a:rPr lang="ru-RU" dirty="0" err="1" smtClean="0"/>
              <a:t>побажань</a:t>
            </a:r>
            <a:r>
              <a:rPr lang="ru-RU" dirty="0" smtClean="0"/>
              <a:t> та </a:t>
            </a:r>
            <a:r>
              <a:rPr lang="ru-RU" dirty="0" err="1" smtClean="0"/>
              <a:t>святкової</a:t>
            </a:r>
            <a:r>
              <a:rPr lang="ru-RU" dirty="0" smtClean="0"/>
              <a:t> </a:t>
            </a:r>
            <a:r>
              <a:rPr lang="ru-RU" dirty="0" err="1" smtClean="0"/>
              <a:t>месси</a:t>
            </a:r>
            <a:r>
              <a:rPr lang="ru-RU" dirty="0" smtClean="0"/>
              <a:t>. </a:t>
            </a:r>
            <a:r>
              <a:rPr lang="ru-RU" dirty="0" err="1" smtClean="0"/>
              <a:t>Потім</a:t>
            </a:r>
            <a:r>
              <a:rPr lang="ru-RU" dirty="0" smtClean="0"/>
              <a:t> – </a:t>
            </a:r>
            <a:r>
              <a:rPr lang="ru-RU" dirty="0" err="1" smtClean="0"/>
              <a:t>святковий</a:t>
            </a:r>
            <a:r>
              <a:rPr lang="ru-RU" dirty="0" smtClean="0"/>
              <a:t> </a:t>
            </a:r>
            <a:r>
              <a:rPr lang="ru-RU" dirty="0" err="1" smtClean="0"/>
              <a:t>родинний</a:t>
            </a:r>
            <a:r>
              <a:rPr lang="ru-RU" dirty="0" smtClean="0"/>
              <a:t> </a:t>
            </a:r>
            <a:r>
              <a:rPr lang="ru-RU" dirty="0" err="1" smtClean="0"/>
              <a:t>обід</a:t>
            </a:r>
            <a:r>
              <a:rPr lang="ru-RU" dirty="0" smtClean="0"/>
              <a:t>. </a:t>
            </a:r>
            <a:r>
              <a:rPr lang="ru-RU" dirty="0" err="1" smtClean="0"/>
              <a:t>Стіл</a:t>
            </a:r>
            <a:r>
              <a:rPr lang="ru-RU" dirty="0" smtClean="0"/>
              <a:t> </a:t>
            </a:r>
            <a:r>
              <a:rPr lang="ru-RU" dirty="0" err="1" smtClean="0"/>
              <a:t>накривають</a:t>
            </a:r>
            <a:r>
              <a:rPr lang="ru-RU" dirty="0" smtClean="0"/>
              <a:t> </a:t>
            </a:r>
            <a:r>
              <a:rPr lang="ru-RU" dirty="0" err="1" smtClean="0"/>
              <a:t>червоною</a:t>
            </a:r>
            <a:r>
              <a:rPr lang="ru-RU" dirty="0" smtClean="0"/>
              <a:t> </a:t>
            </a:r>
            <a:r>
              <a:rPr lang="ru-RU" dirty="0" err="1" smtClean="0"/>
              <a:t>скатіркою</a:t>
            </a:r>
            <a:r>
              <a:rPr lang="ru-RU" dirty="0" smtClean="0"/>
              <a:t> та </a:t>
            </a:r>
            <a:r>
              <a:rPr lang="ru-RU" dirty="0" err="1" smtClean="0"/>
              <a:t>ставлять</a:t>
            </a:r>
            <a:r>
              <a:rPr lang="ru-RU" dirty="0" smtClean="0"/>
              <a:t> </a:t>
            </a:r>
            <a:r>
              <a:rPr lang="ru-RU" dirty="0" err="1" smtClean="0"/>
              <a:t>підсвічники</a:t>
            </a:r>
            <a:r>
              <a:rPr lang="ru-RU" dirty="0" smtClean="0"/>
              <a:t>. У </a:t>
            </a:r>
            <a:r>
              <a:rPr lang="ru-RU" dirty="0" err="1" smtClean="0"/>
              <a:t>центрі</a:t>
            </a:r>
            <a:r>
              <a:rPr lang="ru-RU" dirty="0" smtClean="0"/>
              <a:t> – </a:t>
            </a:r>
            <a:r>
              <a:rPr lang="ru-RU" dirty="0" err="1" smtClean="0"/>
              <a:t>ясла</a:t>
            </a:r>
            <a:r>
              <a:rPr lang="ru-RU" dirty="0" smtClean="0"/>
              <a:t> з </a:t>
            </a:r>
            <a:r>
              <a:rPr lang="ru-RU" dirty="0" err="1" smtClean="0"/>
              <a:t>фігуркою</a:t>
            </a:r>
            <a:r>
              <a:rPr lang="ru-RU" dirty="0" smtClean="0"/>
              <a:t> Христа та </a:t>
            </a:r>
            <a:r>
              <a:rPr lang="ru-RU" dirty="0" err="1" smtClean="0"/>
              <a:t>Божої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Обов’язково</a:t>
            </a:r>
            <a:r>
              <a:rPr lang="ru-RU" dirty="0" smtClean="0"/>
              <a:t> </a:t>
            </a:r>
            <a:r>
              <a:rPr lang="ru-RU" dirty="0" err="1" smtClean="0"/>
              <a:t>спалюють</a:t>
            </a:r>
            <a:r>
              <a:rPr lang="ru-RU" dirty="0" smtClean="0"/>
              <a:t> у </a:t>
            </a:r>
            <a:r>
              <a:rPr lang="ru-RU" dirty="0" err="1" smtClean="0"/>
              <a:t>печі</a:t>
            </a:r>
            <a:r>
              <a:rPr lang="ru-RU" dirty="0" smtClean="0"/>
              <a:t> </a:t>
            </a:r>
            <a:r>
              <a:rPr lang="ru-RU" dirty="0" err="1" smtClean="0"/>
              <a:t>поліно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символізує</a:t>
            </a:r>
            <a:r>
              <a:rPr lang="ru-RU" dirty="0" smtClean="0"/>
              <a:t> </a:t>
            </a:r>
            <a:r>
              <a:rPr lang="ru-RU" dirty="0" err="1" smtClean="0"/>
              <a:t>ночаток</a:t>
            </a:r>
            <a:r>
              <a:rPr lang="ru-RU" dirty="0" smtClean="0"/>
              <a:t> нового.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178" y="116379"/>
            <a:ext cx="3140332" cy="29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0255" y="4904508"/>
            <a:ext cx="9814358" cy="462829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</a:rPr>
              <a:t>Вербна неділя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78" b="21178"/>
          <a:stretch>
            <a:fillRect/>
          </a:stretch>
        </p:blipFill>
        <p:spPr>
          <a:xfrm>
            <a:off x="3972416" y="1233055"/>
            <a:ext cx="7532196" cy="325688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68785" y="4563687"/>
            <a:ext cx="4995949" cy="350817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Не я </a:t>
            </a:r>
            <a:r>
              <a:rPr lang="ru-RU" sz="2800" b="1" dirty="0" err="1">
                <a:solidFill>
                  <a:srgbClr val="FF0000"/>
                </a:solidFill>
              </a:rPr>
              <a:t>б’ю</a:t>
            </a:r>
            <a:r>
              <a:rPr lang="ru-RU" sz="2800" b="1" dirty="0">
                <a:solidFill>
                  <a:srgbClr val="FF0000"/>
                </a:solidFill>
              </a:rPr>
              <a:t>, верба </a:t>
            </a:r>
            <a:r>
              <a:rPr lang="ru-RU" sz="2800" b="1" dirty="0" err="1">
                <a:solidFill>
                  <a:srgbClr val="FF0000"/>
                </a:solidFill>
              </a:rPr>
              <a:t>б’є</a:t>
            </a:r>
            <a:r>
              <a:rPr lang="ru-RU" sz="2800" b="1" dirty="0">
                <a:solidFill>
                  <a:srgbClr val="FF0000"/>
                </a:solidFill>
              </a:rPr>
              <a:t>: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За </a:t>
            </a:r>
            <a:r>
              <a:rPr lang="ru-RU" sz="2800" b="1" dirty="0" err="1">
                <a:solidFill>
                  <a:srgbClr val="FF0000"/>
                </a:solidFill>
              </a:rPr>
              <a:t>тиждень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Великдень</a:t>
            </a:r>
            <a:r>
              <a:rPr lang="ru-RU" sz="2800" b="1" dirty="0">
                <a:solidFill>
                  <a:srgbClr val="FF0000"/>
                </a:solidFill>
              </a:rPr>
              <a:t>!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Будь здоровий, як вода,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Будь </a:t>
            </a:r>
            <a:r>
              <a:rPr lang="ru-RU" sz="2800" b="1" dirty="0" err="1">
                <a:solidFill>
                  <a:srgbClr val="FF0000"/>
                </a:solidFill>
              </a:rPr>
              <a:t>багатий</a:t>
            </a:r>
            <a:r>
              <a:rPr lang="ru-RU" sz="2800" b="1" dirty="0">
                <a:solidFill>
                  <a:srgbClr val="FF0000"/>
                </a:solidFill>
              </a:rPr>
              <a:t>, як земля!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49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856" y="624110"/>
            <a:ext cx="9966756" cy="1280890"/>
          </a:xfrm>
        </p:spPr>
        <p:txBody>
          <a:bodyPr>
            <a:normAutofit/>
          </a:bodyPr>
          <a:lstStyle/>
          <a:p>
            <a:r>
              <a:rPr lang="ru-RU" dirty="0" err="1" smtClean="0"/>
              <a:t>Corpus</a:t>
            </a:r>
            <a:r>
              <a:rPr lang="ru-RU" dirty="0" smtClean="0"/>
              <a:t> </a:t>
            </a:r>
            <a:r>
              <a:rPr lang="ru-RU" dirty="0" err="1"/>
              <a:t>Domini</a:t>
            </a:r>
            <a:r>
              <a:rPr lang="ru-RU" dirty="0"/>
              <a:t> </a:t>
            </a:r>
            <a:r>
              <a:rPr lang="en-US" dirty="0" smtClean="0"/>
              <a:t>(</a:t>
            </a:r>
            <a:r>
              <a:rPr lang="uk-UA" dirty="0" smtClean="0"/>
              <a:t>Тіло Господнє)- </a:t>
            </a:r>
            <a:r>
              <a:rPr lang="uk-UA" sz="2000" dirty="0" smtClean="0"/>
              <a:t>четвер після Трійці.</a:t>
            </a:r>
            <a:br>
              <a:rPr lang="uk-UA" sz="2000" dirty="0" smtClean="0"/>
            </a:br>
            <a:r>
              <a:rPr lang="uk-UA" sz="2000" dirty="0" smtClean="0"/>
              <a:t>Введений у 1264 р. як пам’ять про </a:t>
            </a:r>
            <a:r>
              <a:rPr lang="uk-UA" sz="2000" dirty="0" err="1" smtClean="0"/>
              <a:t>Больсенське</a:t>
            </a:r>
            <a:r>
              <a:rPr lang="uk-UA" sz="2000" dirty="0" smtClean="0"/>
              <a:t> чудо, коли під час служби в одній з церков </a:t>
            </a:r>
            <a:r>
              <a:rPr lang="uk-UA" sz="2000" dirty="0" err="1" smtClean="0"/>
              <a:t>Больсена</a:t>
            </a:r>
            <a:r>
              <a:rPr lang="uk-UA" sz="2000" dirty="0" smtClean="0"/>
              <a:t> на облатці для причастя з’явилася кров Христа</a:t>
            </a:r>
            <a:endParaRPr lang="en-US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192" y="3447272"/>
            <a:ext cx="2809701" cy="2945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17" y="2298077"/>
            <a:ext cx="2136371" cy="2462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729" y="2133470"/>
            <a:ext cx="1902028" cy="2627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65" y="4761074"/>
            <a:ext cx="2208610" cy="2094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757" y="4233991"/>
            <a:ext cx="173751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19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Сан-Джованні (Італія)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err="1" smtClean="0"/>
              <a:t>запалювання</a:t>
            </a:r>
            <a:r>
              <a:rPr lang="ru-RU" dirty="0" smtClean="0"/>
              <a:t> </a:t>
            </a:r>
            <a:r>
              <a:rPr lang="ru-RU" dirty="0" err="1" smtClean="0"/>
              <a:t>вогнищ</a:t>
            </a:r>
            <a:r>
              <a:rPr lang="ru-RU" dirty="0" smtClean="0"/>
              <a:t>, </a:t>
            </a:r>
            <a:r>
              <a:rPr lang="ru-RU" dirty="0" err="1" smtClean="0"/>
              <a:t>яким</a:t>
            </a:r>
            <a:r>
              <a:rPr lang="ru-RU" dirty="0" smtClean="0"/>
              <a:t> </a:t>
            </a:r>
            <a:r>
              <a:rPr lang="ru-RU" dirty="0" err="1" smtClean="0"/>
              <a:t>приписується</a:t>
            </a:r>
            <a:r>
              <a:rPr lang="ru-RU" dirty="0" smtClean="0"/>
              <a:t> </a:t>
            </a:r>
            <a:r>
              <a:rPr lang="ru-RU" dirty="0" err="1" smtClean="0"/>
              <a:t>очищуюча</a:t>
            </a:r>
            <a:r>
              <a:rPr lang="ru-RU" dirty="0" smtClean="0"/>
              <a:t> сила;</a:t>
            </a:r>
          </a:p>
          <a:p>
            <a:r>
              <a:rPr lang="ru-RU" dirty="0" err="1" smtClean="0"/>
              <a:t>Пов’язані</a:t>
            </a:r>
            <a:r>
              <a:rPr lang="ru-RU" dirty="0" smtClean="0"/>
              <a:t> з водою </a:t>
            </a:r>
            <a:r>
              <a:rPr lang="ru-RU" dirty="0" err="1" smtClean="0"/>
              <a:t>дії</a:t>
            </a:r>
            <a:r>
              <a:rPr lang="ru-RU" dirty="0" smtClean="0"/>
              <a:t> </a:t>
            </a:r>
            <a:r>
              <a:rPr lang="ru-RU" dirty="0" err="1" smtClean="0"/>
              <a:t>очищувального</a:t>
            </a:r>
            <a:r>
              <a:rPr lang="ru-RU" dirty="0" smtClean="0"/>
              <a:t> характеру;</a:t>
            </a:r>
          </a:p>
          <a:p>
            <a:r>
              <a:rPr lang="ru-RU" dirty="0" err="1" smtClean="0"/>
              <a:t>Збирання</a:t>
            </a:r>
            <a:r>
              <a:rPr lang="ru-RU" dirty="0" smtClean="0"/>
              <a:t> трав та </a:t>
            </a:r>
            <a:r>
              <a:rPr lang="ru-RU" dirty="0" err="1" smtClean="0"/>
              <a:t>квітів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цілющу</a:t>
            </a:r>
            <a:r>
              <a:rPr lang="ru-RU" dirty="0" smtClean="0"/>
              <a:t> та </a:t>
            </a:r>
            <a:r>
              <a:rPr lang="ru-RU" dirty="0" err="1" smtClean="0"/>
              <a:t>приворотну</a:t>
            </a:r>
            <a:r>
              <a:rPr lang="ru-RU" dirty="0" smtClean="0"/>
              <a:t> </a:t>
            </a:r>
            <a:r>
              <a:rPr lang="ru-RU" dirty="0" err="1" smtClean="0"/>
              <a:t>дію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Повір’я</a:t>
            </a:r>
            <a:r>
              <a:rPr lang="ru-RU" dirty="0" smtClean="0"/>
              <a:t> про </a:t>
            </a:r>
            <a:r>
              <a:rPr lang="ru-RU" dirty="0" err="1" smtClean="0"/>
              <a:t>істот</a:t>
            </a:r>
            <a:r>
              <a:rPr lang="ru-RU" dirty="0" smtClean="0"/>
              <a:t> з </a:t>
            </a:r>
            <a:r>
              <a:rPr lang="ru-RU" dirty="0" err="1" smtClean="0"/>
              <a:t>іншого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в </a:t>
            </a:r>
            <a:r>
              <a:rPr lang="ru-RU" dirty="0" err="1" smtClean="0"/>
              <a:t>цей</a:t>
            </a:r>
            <a:r>
              <a:rPr lang="ru-RU" dirty="0" smtClean="0"/>
              <a:t> день </a:t>
            </a:r>
            <a:r>
              <a:rPr lang="ru-RU" dirty="0" err="1" smtClean="0"/>
              <a:t>знаходяться</a:t>
            </a:r>
            <a:r>
              <a:rPr lang="ru-RU" dirty="0" smtClean="0"/>
              <a:t> на </a:t>
            </a:r>
            <a:r>
              <a:rPr lang="ru-RU" dirty="0" err="1" smtClean="0"/>
              <a:t>землі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Напередодні</a:t>
            </a:r>
            <a:r>
              <a:rPr lang="ru-RU" dirty="0" smtClean="0"/>
              <a:t> і в день свята </a:t>
            </a:r>
            <a:r>
              <a:rPr lang="ru-RU" dirty="0" err="1" smtClean="0"/>
              <a:t>розповсюджені</a:t>
            </a:r>
            <a:r>
              <a:rPr lang="ru-RU" dirty="0" smtClean="0"/>
              <a:t> </a:t>
            </a:r>
            <a:r>
              <a:rPr lang="ru-RU" dirty="0" err="1" smtClean="0"/>
              <a:t>гадання</a:t>
            </a:r>
            <a:r>
              <a:rPr lang="ru-RU" dirty="0"/>
              <a:t>;</a:t>
            </a:r>
          </a:p>
          <a:p>
            <a:r>
              <a:rPr lang="ru-RU" dirty="0" err="1" smtClean="0"/>
              <a:t>Назвати</a:t>
            </a:r>
            <a:r>
              <a:rPr lang="ru-RU" dirty="0" smtClean="0"/>
              <a:t> дату та аналог в </a:t>
            </a:r>
            <a:r>
              <a:rPr lang="ru-RU" dirty="0" err="1" smtClean="0"/>
              <a:t>українській</a:t>
            </a:r>
            <a:r>
              <a:rPr lang="ru-RU" dirty="0" smtClean="0"/>
              <a:t> </a:t>
            </a:r>
            <a:r>
              <a:rPr lang="ru-RU" dirty="0" err="1" smtClean="0"/>
              <a:t>культурі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13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27" y="290944"/>
            <a:ext cx="102662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Література</a:t>
            </a:r>
            <a:endParaRPr lang="ru-RU" dirty="0" smtClean="0"/>
          </a:p>
          <a:p>
            <a:r>
              <a:rPr lang="ru-RU" dirty="0" smtClean="0"/>
              <a:t>1.	</a:t>
            </a:r>
            <a:r>
              <a:rPr lang="ru-RU" dirty="0" err="1" smtClean="0"/>
              <a:t>Вархол</a:t>
            </a:r>
            <a:r>
              <a:rPr lang="ru-RU" dirty="0" smtClean="0"/>
              <a:t> Й. </a:t>
            </a:r>
            <a:r>
              <a:rPr lang="ru-RU" dirty="0" err="1" smtClean="0"/>
              <a:t>Календарна</a:t>
            </a:r>
            <a:r>
              <a:rPr lang="ru-RU" dirty="0" smtClean="0"/>
              <a:t> та </a:t>
            </a:r>
            <a:r>
              <a:rPr lang="ru-RU" dirty="0" err="1" smtClean="0"/>
              <a:t>сімейна</a:t>
            </a:r>
            <a:r>
              <a:rPr lang="ru-RU" dirty="0" smtClean="0"/>
              <a:t> </a:t>
            </a:r>
            <a:r>
              <a:rPr lang="ru-RU" dirty="0" err="1" smtClean="0"/>
              <a:t>обрядовість</a:t>
            </a:r>
            <a:r>
              <a:rPr lang="ru-RU" dirty="0" smtClean="0"/>
              <a:t> </a:t>
            </a:r>
            <a:r>
              <a:rPr lang="ru-RU" dirty="0" err="1" smtClean="0"/>
              <a:t>українців</a:t>
            </a:r>
            <a:r>
              <a:rPr lang="ru-RU" dirty="0" smtClean="0"/>
              <a:t> </a:t>
            </a:r>
            <a:r>
              <a:rPr lang="ru-RU" dirty="0" err="1" smtClean="0"/>
              <a:t>Словаччини</a:t>
            </a:r>
            <a:r>
              <a:rPr lang="ru-RU" dirty="0" smtClean="0"/>
              <a:t> / Йосиф </a:t>
            </a:r>
            <a:r>
              <a:rPr lang="ru-RU" dirty="0" err="1" smtClean="0"/>
              <a:t>Вархол</a:t>
            </a:r>
            <a:r>
              <a:rPr lang="ru-RU" dirty="0" smtClean="0"/>
              <a:t> ; [голов. ред. Г. </a:t>
            </a:r>
            <a:r>
              <a:rPr lang="ru-RU" dirty="0" err="1" smtClean="0"/>
              <a:t>Скрипник</a:t>
            </a:r>
            <a:r>
              <a:rPr lang="ru-RU" dirty="0" smtClean="0"/>
              <a:t>]; ІМФЕ </a:t>
            </a:r>
            <a:r>
              <a:rPr lang="ru-RU" dirty="0" err="1" smtClean="0"/>
              <a:t>ім</a:t>
            </a:r>
            <a:r>
              <a:rPr lang="ru-RU" dirty="0" smtClean="0"/>
              <a:t>. М. Т. </a:t>
            </a:r>
            <a:r>
              <a:rPr lang="ru-RU" dirty="0" err="1" smtClean="0"/>
              <a:t>Рильського</a:t>
            </a:r>
            <a:r>
              <a:rPr lang="ru-RU" dirty="0" smtClean="0"/>
              <a:t> НАН </a:t>
            </a:r>
            <a:r>
              <a:rPr lang="ru-RU" dirty="0" err="1" smtClean="0"/>
              <a:t>України</a:t>
            </a:r>
            <a:r>
              <a:rPr lang="ru-RU" dirty="0" smtClean="0"/>
              <a:t>. </a:t>
            </a:r>
            <a:r>
              <a:rPr lang="ru-RU" dirty="0" err="1" smtClean="0"/>
              <a:t>Київ</a:t>
            </a:r>
            <a:r>
              <a:rPr lang="ru-RU" dirty="0" smtClean="0"/>
              <a:t>, 2019. 268 с.</a:t>
            </a:r>
          </a:p>
          <a:p>
            <a:r>
              <a:rPr lang="ru-RU" dirty="0" smtClean="0"/>
              <a:t>2.	Календарные обычаи и обряды в странах зарубежной Европы XIX-начало XX в. Зимние праздники. М. : Наука, 1973. 351 с.</a:t>
            </a:r>
          </a:p>
          <a:p>
            <a:r>
              <a:rPr lang="ru-RU" dirty="0" smtClean="0"/>
              <a:t>3.	 Календарные обычаи и обряды в странах Зарубежной Европы. Конец XIX-начало XX в. Весенние праздники. Том 2 Москва: Наука, 1977. 358 с.</a:t>
            </a:r>
          </a:p>
          <a:p>
            <a:r>
              <a:rPr lang="ru-RU" dirty="0" smtClean="0"/>
              <a:t>4.	Календарные обычаи и обряды в странах зарубежной Европы. Конец XIX-начало XX в. Летне-осенние праздники. Том 3. М.: Наука, 1978. 298 с.</a:t>
            </a:r>
          </a:p>
          <a:p>
            <a:r>
              <a:rPr lang="ru-RU" dirty="0" smtClean="0"/>
              <a:t>5.	Календарные обычаи и обряды в странах зарубежной Европы: Исторические корни и развитие обычаев / Институт этнографии им. Н. Н. Миклухо-Маклая АН СССР. М.:  Наука, 1983.  224 с.</a:t>
            </a:r>
          </a:p>
          <a:p>
            <a:r>
              <a:rPr lang="ru-RU" dirty="0" smtClean="0"/>
              <a:t>6.	Максимович М. </a:t>
            </a:r>
            <a:r>
              <a:rPr lang="ru-RU" dirty="0" err="1" smtClean="0"/>
              <a:t>Дні</a:t>
            </a:r>
            <a:r>
              <a:rPr lang="ru-RU" dirty="0" smtClean="0"/>
              <a:t> та </a:t>
            </a:r>
            <a:r>
              <a:rPr lang="ru-RU" dirty="0" err="1" smtClean="0"/>
              <a:t>місяці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селянина / М. Максимович. - </a:t>
            </a:r>
            <a:r>
              <a:rPr lang="ru-RU" dirty="0" err="1" smtClean="0"/>
              <a:t>Київ</a:t>
            </a:r>
            <a:r>
              <a:rPr lang="ru-RU" dirty="0" smtClean="0"/>
              <a:t> : Обереги, 2002.  188 с.</a:t>
            </a:r>
          </a:p>
          <a:p>
            <a:r>
              <a:rPr lang="ru-RU" dirty="0" smtClean="0"/>
              <a:t>7.	Славянские древности: этнолингвистический словарь в пяти томах. Т. 1 – 5. // под. ред.. Н. И. Толстого, Т. А Агапкиной. М.: Эллис Лак,  1995 – 2006. </a:t>
            </a:r>
          </a:p>
          <a:p>
            <a:r>
              <a:rPr lang="ru-RU" dirty="0" smtClean="0"/>
              <a:t>8.	Славянский и балканский фольклор: Верования. Текст. Ритуал.  М.: «Наука», 1994.    286 с.</a:t>
            </a:r>
          </a:p>
          <a:p>
            <a:r>
              <a:rPr lang="ru-RU" dirty="0" smtClean="0"/>
              <a:t>9.	</a:t>
            </a:r>
            <a:r>
              <a:rPr lang="ru-RU" dirty="0" err="1" smtClean="0"/>
              <a:t>Стішова</a:t>
            </a:r>
            <a:r>
              <a:rPr lang="ru-RU" dirty="0" smtClean="0"/>
              <a:t>, Н. С. </a:t>
            </a:r>
            <a:r>
              <a:rPr lang="ru-RU" dirty="0" err="1" smtClean="0"/>
              <a:t>Українські</a:t>
            </a:r>
            <a:r>
              <a:rPr lang="ru-RU" dirty="0" smtClean="0"/>
              <a:t> </a:t>
            </a:r>
            <a:r>
              <a:rPr lang="ru-RU" dirty="0" err="1" smtClean="0"/>
              <a:t>календарні</a:t>
            </a:r>
            <a:r>
              <a:rPr lang="ru-RU" dirty="0" smtClean="0"/>
              <a:t> свята </a:t>
            </a:r>
            <a:r>
              <a:rPr lang="ru-RU" dirty="0" err="1" smtClean="0"/>
              <a:t>осіннього</a:t>
            </a:r>
            <a:r>
              <a:rPr lang="ru-RU" dirty="0" smtClean="0"/>
              <a:t> циклу : </a:t>
            </a:r>
            <a:r>
              <a:rPr lang="ru-RU" dirty="0" err="1" smtClean="0"/>
              <a:t>монографія</a:t>
            </a:r>
            <a:r>
              <a:rPr lang="ru-RU" dirty="0" smtClean="0"/>
              <a:t> / </a:t>
            </a:r>
            <a:r>
              <a:rPr lang="ru-RU" dirty="0" err="1" smtClean="0"/>
              <a:t>Наталія</a:t>
            </a:r>
            <a:r>
              <a:rPr lang="ru-RU" dirty="0" smtClean="0"/>
              <a:t> </a:t>
            </a:r>
            <a:r>
              <a:rPr lang="ru-RU" dirty="0" err="1" smtClean="0"/>
              <a:t>Стішова</a:t>
            </a:r>
            <a:r>
              <a:rPr lang="ru-RU" dirty="0" smtClean="0"/>
              <a:t> ; [голов ред. Г. </a:t>
            </a:r>
            <a:r>
              <a:rPr lang="ru-RU" dirty="0" err="1" smtClean="0"/>
              <a:t>Скрипник</a:t>
            </a:r>
            <a:r>
              <a:rPr lang="ru-RU" dirty="0" smtClean="0"/>
              <a:t>] ; НАН </a:t>
            </a:r>
            <a:r>
              <a:rPr lang="ru-RU" dirty="0" err="1" smtClean="0"/>
              <a:t>України</a:t>
            </a:r>
            <a:r>
              <a:rPr lang="ru-RU" dirty="0" smtClean="0"/>
              <a:t>, ІМФЕ. - </a:t>
            </a:r>
            <a:r>
              <a:rPr lang="ru-RU" dirty="0" err="1" smtClean="0"/>
              <a:t>Київ</a:t>
            </a:r>
            <a:r>
              <a:rPr lang="ru-RU" dirty="0" smtClean="0"/>
              <a:t>, 2017. - 240 с.</a:t>
            </a:r>
          </a:p>
          <a:p>
            <a:r>
              <a:rPr lang="ru-RU" dirty="0" smtClean="0"/>
              <a:t>10.	Фрезер Дж., Золотая ветвь, в. 1-4, М., 1928.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95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uk-UA" b="1" dirty="0" smtClean="0"/>
              <a:t>Що таке міф?</a:t>
            </a:r>
            <a:endParaRPr lang="en-US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77637" y="3175108"/>
            <a:ext cx="7675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https://platfor.ma/topics/video/chomu-mif-tse-duzhe-serjozno/</a:t>
            </a:r>
          </a:p>
        </p:txBody>
      </p:sp>
    </p:spTree>
    <p:extLst>
      <p:ext uri="{BB962C8B-B14F-4D97-AF65-F5344CB8AC3E}">
        <p14:creationId xmlns:p14="http://schemas.microsoft.com/office/powerpoint/2010/main" val="421841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Міф 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440873"/>
            <a:ext cx="108827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МІФ, а, </a:t>
            </a:r>
            <a:r>
              <a:rPr lang="ru-RU" dirty="0" err="1"/>
              <a:t>чол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1. </a:t>
            </a:r>
            <a:r>
              <a:rPr lang="ru-RU" dirty="0" err="1"/>
              <a:t>Стародавня</a:t>
            </a:r>
            <a:r>
              <a:rPr lang="ru-RU" dirty="0"/>
              <a:t> народна </a:t>
            </a:r>
            <a:r>
              <a:rPr lang="ru-RU" dirty="0" err="1"/>
              <a:t>оповідь</a:t>
            </a:r>
            <a:r>
              <a:rPr lang="ru-RU" dirty="0"/>
              <a:t> про </a:t>
            </a:r>
            <a:r>
              <a:rPr lang="ru-RU" dirty="0" err="1"/>
              <a:t>явища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, </a:t>
            </a:r>
            <a:r>
              <a:rPr lang="ru-RU" dirty="0" err="1"/>
              <a:t>історичні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фантастичні</a:t>
            </a:r>
            <a:r>
              <a:rPr lang="ru-RU" dirty="0"/>
              <a:t> </a:t>
            </a:r>
            <a:r>
              <a:rPr lang="ru-RU" dirty="0" err="1"/>
              <a:t>оповідання</a:t>
            </a:r>
            <a:r>
              <a:rPr lang="ru-RU" dirty="0"/>
              <a:t> про </a:t>
            </a:r>
            <a:r>
              <a:rPr lang="ru-RU" dirty="0" err="1"/>
              <a:t>богів</a:t>
            </a:r>
            <a:r>
              <a:rPr lang="ru-RU" dirty="0"/>
              <a:t>, </a:t>
            </a:r>
            <a:r>
              <a:rPr lang="ru-RU" dirty="0" err="1"/>
              <a:t>обожнених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, </a:t>
            </a:r>
            <a:r>
              <a:rPr lang="ru-RU" dirty="0" err="1"/>
              <a:t>уявних</a:t>
            </a:r>
            <a:r>
              <a:rPr lang="ru-RU" dirty="0"/>
              <a:t> </a:t>
            </a:r>
            <a:r>
              <a:rPr lang="ru-RU" dirty="0" err="1"/>
              <a:t>істот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дверей над столом, </a:t>
            </a:r>
            <a:r>
              <a:rPr lang="ru-RU" dirty="0" err="1"/>
              <a:t>обставленим</a:t>
            </a:r>
            <a:r>
              <a:rPr lang="ru-RU" dirty="0"/>
              <a:t> лавами-</a:t>
            </a:r>
            <a:r>
              <a:rPr lang="ru-RU" dirty="0" err="1"/>
              <a:t>ліжками</a:t>
            </a:r>
            <a:r>
              <a:rPr lang="ru-RU" dirty="0"/>
              <a:t>, приходиться фреска,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ілюструє</a:t>
            </a:r>
            <a:r>
              <a:rPr lang="ru-RU" dirty="0"/>
              <a:t> </a:t>
            </a:r>
            <a:r>
              <a:rPr lang="ru-RU" dirty="0" err="1"/>
              <a:t>міф</a:t>
            </a:r>
            <a:r>
              <a:rPr lang="ru-RU" dirty="0"/>
              <a:t> про </a:t>
            </a:r>
            <a:r>
              <a:rPr lang="ru-RU" dirty="0" err="1"/>
              <a:t>Адоніса</a:t>
            </a:r>
            <a:r>
              <a:rPr lang="ru-RU" dirty="0"/>
              <a:t> та Венеру (Леся </a:t>
            </a:r>
            <a:r>
              <a:rPr lang="ru-RU" dirty="0" err="1"/>
              <a:t>Українка</a:t>
            </a:r>
            <a:r>
              <a:rPr lang="ru-RU" dirty="0"/>
              <a:t>, </a:t>
            </a:r>
            <a:r>
              <a:rPr lang="en-US" dirty="0"/>
              <a:t>II, 1951, 385); </a:t>
            </a:r>
            <a:r>
              <a:rPr lang="ru-RU" dirty="0" err="1"/>
              <a:t>Грали</a:t>
            </a:r>
            <a:r>
              <a:rPr lang="ru-RU" dirty="0"/>
              <a:t> </a:t>
            </a:r>
            <a:r>
              <a:rPr lang="ru-RU" dirty="0" err="1"/>
              <a:t>трагедію</a:t>
            </a:r>
            <a:r>
              <a:rPr lang="ru-RU" dirty="0"/>
              <a:t> «</a:t>
            </a:r>
            <a:r>
              <a:rPr lang="ru-RU" dirty="0" err="1"/>
              <a:t>Страждання</a:t>
            </a:r>
            <a:r>
              <a:rPr lang="ru-RU" dirty="0"/>
              <a:t> </a:t>
            </a:r>
            <a:r>
              <a:rPr lang="ru-RU" dirty="0" err="1"/>
              <a:t>Христові</a:t>
            </a:r>
            <a:r>
              <a:rPr lang="ru-RU" dirty="0"/>
              <a:t>».., </a:t>
            </a:r>
            <a:r>
              <a:rPr lang="ru-RU" dirty="0" err="1"/>
              <a:t>променистий</a:t>
            </a:r>
            <a:r>
              <a:rPr lang="ru-RU" dirty="0"/>
              <a:t> </a:t>
            </a:r>
            <a:r>
              <a:rPr lang="ru-RU" dirty="0" err="1"/>
              <a:t>міф</a:t>
            </a:r>
            <a:r>
              <a:rPr lang="ru-RU" dirty="0"/>
              <a:t> про </a:t>
            </a:r>
            <a:r>
              <a:rPr lang="ru-RU" dirty="0" err="1"/>
              <a:t>померлого</a:t>
            </a:r>
            <a:r>
              <a:rPr lang="ru-RU" dirty="0"/>
              <a:t> й </a:t>
            </a:r>
            <a:r>
              <a:rPr lang="ru-RU" dirty="0" err="1"/>
              <a:t>воскреслого</a:t>
            </a:r>
            <a:r>
              <a:rPr lang="ru-RU" dirty="0"/>
              <a:t> бога (</a:t>
            </a:r>
            <a:r>
              <a:rPr lang="ru-RU" dirty="0" err="1"/>
              <a:t>Зінаїда</a:t>
            </a:r>
            <a:r>
              <a:rPr lang="ru-RU" dirty="0"/>
              <a:t> Тулуб, </a:t>
            </a:r>
            <a:r>
              <a:rPr lang="ru-RU" dirty="0" err="1"/>
              <a:t>Людолови</a:t>
            </a:r>
            <a:r>
              <a:rPr lang="ru-RU" dirty="0"/>
              <a:t>, </a:t>
            </a:r>
            <a:r>
              <a:rPr lang="en-US" dirty="0"/>
              <a:t>I, 1957, 150).</a:t>
            </a:r>
          </a:p>
          <a:p>
            <a:endParaRPr lang="en-US" dirty="0"/>
          </a:p>
          <a:p>
            <a:r>
              <a:rPr lang="en-US" dirty="0"/>
              <a:t>2. </a:t>
            </a:r>
            <a:r>
              <a:rPr lang="ru-RU" dirty="0"/>
              <a:t>перен.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вигадане</a:t>
            </a:r>
            <a:r>
              <a:rPr lang="ru-RU" dirty="0"/>
              <a:t>, </a:t>
            </a:r>
            <a:r>
              <a:rPr lang="ru-RU" dirty="0" err="1"/>
              <a:t>неіснуюче</a:t>
            </a:r>
            <a:r>
              <a:rPr lang="ru-RU" dirty="0"/>
              <a:t>, </a:t>
            </a:r>
            <a:r>
              <a:rPr lang="ru-RU" dirty="0" err="1"/>
              <a:t>фантастичне</a:t>
            </a:r>
            <a:r>
              <a:rPr lang="ru-RU" dirty="0"/>
              <a:t>. </a:t>
            </a:r>
            <a:r>
              <a:rPr lang="ru-RU" dirty="0" err="1"/>
              <a:t>Надворі</a:t>
            </a:r>
            <a:r>
              <a:rPr lang="ru-RU" dirty="0"/>
              <a:t>, там, за </a:t>
            </a:r>
            <a:r>
              <a:rPr lang="ru-RU" dirty="0" err="1"/>
              <a:t>парканом</a:t>
            </a:r>
            <a:r>
              <a:rPr lang="ru-RU" dirty="0"/>
              <a:t> </a:t>
            </a:r>
            <a:r>
              <a:rPr lang="ru-RU" dirty="0" err="1"/>
              <a:t>тюремним</a:t>
            </a:r>
            <a:r>
              <a:rPr lang="ru-RU" dirty="0"/>
              <a:t>, 6 </a:t>
            </a:r>
            <a:r>
              <a:rPr lang="ru-RU" dirty="0" err="1"/>
              <a:t>конституція</a:t>
            </a:r>
            <a:r>
              <a:rPr lang="ru-RU" dirty="0"/>
              <a:t>, </a:t>
            </a:r>
            <a:r>
              <a:rPr lang="ru-RU" dirty="0" err="1"/>
              <a:t>якісь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; Для нас [</a:t>
            </a:r>
            <a:r>
              <a:rPr lang="ru-RU" dirty="0" err="1"/>
              <a:t>арештантів</a:t>
            </a:r>
            <a:r>
              <a:rPr lang="ru-RU" dirty="0"/>
              <a:t>] вони є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міфом</a:t>
            </a:r>
            <a:r>
              <a:rPr lang="ru-RU" dirty="0"/>
              <a:t> темним (</a:t>
            </a:r>
            <a:r>
              <a:rPr lang="ru-RU" dirty="0" err="1"/>
              <a:t>Іван</a:t>
            </a:r>
            <a:r>
              <a:rPr lang="ru-RU" dirty="0"/>
              <a:t> Франко, </a:t>
            </a:r>
            <a:r>
              <a:rPr lang="en-US" dirty="0"/>
              <a:t>X, 1954, 154</a:t>
            </a:r>
            <a:r>
              <a:rPr lang="en-US" dirty="0" smtClean="0"/>
              <a:t>)</a:t>
            </a:r>
            <a:r>
              <a:rPr lang="uk-UA" dirty="0" smtClean="0"/>
              <a:t>.</a:t>
            </a:r>
          </a:p>
          <a:p>
            <a:endParaRPr lang="ru-RU" dirty="0"/>
          </a:p>
          <a:p>
            <a:r>
              <a:rPr lang="ru-RU" dirty="0"/>
              <a:t>Словник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: в 11 томах. — Том 4, 1973. — </a:t>
            </a:r>
            <a:r>
              <a:rPr lang="ru-RU" dirty="0" err="1"/>
              <a:t>Стор</a:t>
            </a:r>
            <a:r>
              <a:rPr lang="ru-RU" dirty="0"/>
              <a:t>. 756.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8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1927" y="1219200"/>
            <a:ext cx="838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МІФ ІСТОРИЧНИЙ – </a:t>
            </a:r>
            <a:r>
              <a:rPr lang="ru-RU" dirty="0" err="1"/>
              <a:t>своєрідна</a:t>
            </a:r>
            <a:r>
              <a:rPr lang="ru-RU" dirty="0"/>
              <a:t>, як правило, </a:t>
            </a:r>
            <a:r>
              <a:rPr lang="ru-RU" dirty="0" err="1"/>
              <a:t>спотворена</a:t>
            </a:r>
            <a:r>
              <a:rPr lang="ru-RU" dirty="0"/>
              <a:t> форма </a:t>
            </a:r>
            <a:r>
              <a:rPr lang="ru-RU" dirty="0" err="1"/>
              <a:t>істор</a:t>
            </a:r>
            <a:r>
              <a:rPr lang="ru-RU" dirty="0"/>
              <a:t>. </a:t>
            </a:r>
            <a:r>
              <a:rPr lang="ru-RU" dirty="0" err="1"/>
              <a:t>свідомості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й </a:t>
            </a:r>
            <a:r>
              <a:rPr lang="ru-RU" dirty="0" err="1"/>
              <a:t>інтерпретації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подій</a:t>
            </a:r>
            <a:r>
              <a:rPr lang="ru-RU" dirty="0"/>
              <a:t>, </a:t>
            </a:r>
            <a:r>
              <a:rPr lang="ru-RU" dirty="0" err="1"/>
              <a:t>явищ</a:t>
            </a:r>
            <a:r>
              <a:rPr lang="ru-RU" dirty="0"/>
              <a:t> і </a:t>
            </a:r>
            <a:r>
              <a:rPr lang="ru-RU" dirty="0" err="1"/>
              <a:t>фактів</a:t>
            </a:r>
            <a:r>
              <a:rPr lang="ru-RU" dirty="0"/>
              <a:t> </a:t>
            </a:r>
            <a:r>
              <a:rPr lang="ru-RU" dirty="0" err="1"/>
              <a:t>минувшини</a:t>
            </a:r>
            <a:r>
              <a:rPr lang="ru-RU" dirty="0"/>
              <a:t> </a:t>
            </a:r>
            <a:r>
              <a:rPr lang="ru-RU" dirty="0" err="1"/>
              <a:t>передаються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образів</a:t>
            </a:r>
            <a:r>
              <a:rPr lang="ru-RU" dirty="0"/>
              <a:t>, </a:t>
            </a:r>
            <a:r>
              <a:rPr lang="ru-RU" dirty="0" err="1"/>
              <a:t>символів</a:t>
            </a:r>
            <a:r>
              <a:rPr lang="ru-RU" dirty="0"/>
              <a:t>, </a:t>
            </a:r>
            <a:r>
              <a:rPr lang="ru-RU" dirty="0" err="1"/>
              <a:t>переказів</a:t>
            </a:r>
            <a:r>
              <a:rPr lang="ru-RU" dirty="0"/>
              <a:t>, легенд та </a:t>
            </a:r>
            <a:r>
              <a:rPr lang="ru-RU" dirty="0" err="1"/>
              <a:t>ін</a:t>
            </a:r>
            <a:r>
              <a:rPr lang="ru-RU" dirty="0"/>
              <a:t>. </a:t>
            </a:r>
            <a:r>
              <a:rPr lang="ru-RU" dirty="0" err="1"/>
              <a:t>емоційно-психологічних</a:t>
            </a:r>
            <a:r>
              <a:rPr lang="ru-RU" dirty="0"/>
              <a:t>, </a:t>
            </a:r>
            <a:r>
              <a:rPr lang="ru-RU" dirty="0" err="1"/>
              <a:t>ірраціональних</a:t>
            </a:r>
            <a:r>
              <a:rPr lang="ru-RU" dirty="0"/>
              <a:t>, </a:t>
            </a:r>
            <a:r>
              <a:rPr lang="ru-RU" dirty="0" err="1"/>
              <a:t>інтуїтивних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сполучаються</a:t>
            </a:r>
            <a:r>
              <a:rPr lang="ru-RU" dirty="0"/>
              <a:t> з </a:t>
            </a:r>
            <a:r>
              <a:rPr lang="ru-RU" dirty="0" err="1"/>
              <a:t>вибраними</a:t>
            </a:r>
            <a:r>
              <a:rPr lang="ru-RU" dirty="0"/>
              <a:t>, </a:t>
            </a:r>
            <a:r>
              <a:rPr lang="ru-RU" dirty="0" err="1"/>
              <a:t>тенденційними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логіко-раціонального</a:t>
            </a:r>
            <a:r>
              <a:rPr lang="ru-RU" dirty="0"/>
              <a:t> </a:t>
            </a:r>
            <a:r>
              <a:rPr lang="ru-RU" dirty="0" err="1"/>
              <a:t>пояснення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r>
              <a:rPr lang="ru-RU" b="1" dirty="0" err="1" smtClean="0">
                <a:solidFill>
                  <a:srgbClr val="FF0000"/>
                </a:solidFill>
              </a:rPr>
              <a:t>Міф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первинна</a:t>
            </a:r>
            <a:r>
              <a:rPr lang="ru-RU" dirty="0"/>
              <a:t> й </a:t>
            </a:r>
            <a:r>
              <a:rPr lang="ru-RU" dirty="0" err="1"/>
              <a:t>найдавніша</a:t>
            </a:r>
            <a:r>
              <a:rPr lang="ru-RU" dirty="0"/>
              <a:t> форма </a:t>
            </a:r>
            <a:r>
              <a:rPr lang="ru-RU" dirty="0" err="1"/>
              <a:t>істор</a:t>
            </a:r>
            <a:r>
              <a:rPr lang="ru-RU" dirty="0"/>
              <a:t>. </a:t>
            </a:r>
            <a:r>
              <a:rPr lang="ru-RU" dirty="0" err="1"/>
              <a:t>мислення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цілісне</a:t>
            </a:r>
            <a:r>
              <a:rPr lang="ru-RU" dirty="0"/>
              <a:t> </a:t>
            </a:r>
            <a:r>
              <a:rPr lang="ru-RU" dirty="0" err="1"/>
              <a:t>представлення</a:t>
            </a:r>
            <a:r>
              <a:rPr lang="ru-RU" dirty="0"/>
              <a:t> </a:t>
            </a:r>
            <a:r>
              <a:rPr lang="ru-RU" dirty="0" err="1"/>
              <a:t>минулого</a:t>
            </a:r>
            <a:r>
              <a:rPr lang="ru-RU" dirty="0"/>
              <a:t> </a:t>
            </a:r>
            <a:r>
              <a:rPr lang="ru-RU" dirty="0" err="1"/>
              <a:t>будується</a:t>
            </a:r>
            <a:r>
              <a:rPr lang="ru-RU" dirty="0"/>
              <a:t> шляхом </a:t>
            </a:r>
            <a:r>
              <a:rPr lang="ru-RU" dirty="0" err="1"/>
              <a:t>нерозчленованого</a:t>
            </a:r>
            <a:r>
              <a:rPr lang="ru-RU" dirty="0"/>
              <a:t> </a:t>
            </a:r>
            <a:r>
              <a:rPr lang="ru-RU" dirty="0" err="1"/>
              <a:t>поєднання</a:t>
            </a:r>
            <a:r>
              <a:rPr lang="ru-RU" dirty="0"/>
              <a:t> реального з </a:t>
            </a:r>
            <a:r>
              <a:rPr lang="ru-RU" dirty="0" err="1"/>
              <a:t>ідеальним</a:t>
            </a:r>
            <a:r>
              <a:rPr lang="ru-RU" dirty="0"/>
              <a:t>, </a:t>
            </a:r>
            <a:r>
              <a:rPr lang="ru-RU" dirty="0" err="1"/>
              <a:t>об'єкта</a:t>
            </a:r>
            <a:r>
              <a:rPr lang="ru-RU" dirty="0"/>
              <a:t> з </a:t>
            </a:r>
            <a:r>
              <a:rPr lang="ru-RU" dirty="0" err="1"/>
              <a:t>його</a:t>
            </a:r>
            <a:r>
              <a:rPr lang="ru-RU" dirty="0"/>
              <a:t> образом, природного й </a:t>
            </a:r>
            <a:r>
              <a:rPr lang="ru-RU" dirty="0" err="1"/>
              <a:t>надприродного</a:t>
            </a:r>
            <a:r>
              <a:rPr lang="ru-RU" dirty="0"/>
              <a:t>, </a:t>
            </a:r>
            <a:r>
              <a:rPr lang="ru-RU" dirty="0" err="1"/>
              <a:t>зовн</a:t>
            </a:r>
            <a:r>
              <a:rPr lang="ru-RU" dirty="0"/>
              <a:t>. і </a:t>
            </a:r>
            <a:r>
              <a:rPr lang="ru-RU" dirty="0" err="1"/>
              <a:t>внутр</a:t>
            </a:r>
            <a:r>
              <a:rPr lang="ru-RU" dirty="0"/>
              <a:t>., </a:t>
            </a:r>
            <a:r>
              <a:rPr lang="ru-RU" dirty="0" err="1"/>
              <a:t>душі</a:t>
            </a:r>
            <a:r>
              <a:rPr lang="ru-RU" dirty="0"/>
              <a:t> й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індивідуума</a:t>
            </a:r>
            <a:r>
              <a:rPr lang="ru-RU" dirty="0"/>
              <a:t> і </a:t>
            </a:r>
            <a:r>
              <a:rPr lang="ru-RU" dirty="0" err="1"/>
              <a:t>соціуму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міфу</a:t>
            </a:r>
            <a:r>
              <a:rPr lang="ru-RU" dirty="0"/>
              <a:t> є </a:t>
            </a:r>
            <a:r>
              <a:rPr lang="ru-RU" dirty="0" err="1"/>
              <a:t>масове</a:t>
            </a:r>
            <a:r>
              <a:rPr lang="ru-RU" dirty="0"/>
              <a:t>, </a:t>
            </a:r>
            <a:r>
              <a:rPr lang="ru-RU" dirty="0" err="1"/>
              <a:t>колективне</a:t>
            </a:r>
            <a:r>
              <a:rPr lang="ru-RU" dirty="0"/>
              <a:t> </a:t>
            </a:r>
            <a:r>
              <a:rPr lang="ru-RU" dirty="0" err="1"/>
              <a:t>переживання</a:t>
            </a:r>
            <a:r>
              <a:rPr lang="ru-RU" dirty="0"/>
              <a:t>, яке </a:t>
            </a:r>
            <a:r>
              <a:rPr lang="ru-RU" dirty="0" err="1"/>
              <a:t>виступає</a:t>
            </a:r>
            <a:r>
              <a:rPr lang="ru-RU" dirty="0"/>
              <a:t> як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витлумачення</a:t>
            </a:r>
            <a:r>
              <a:rPr lang="ru-RU" dirty="0"/>
              <a:t> </a:t>
            </a:r>
            <a:r>
              <a:rPr lang="ru-RU" dirty="0" err="1"/>
              <a:t>дійсності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продукування</a:t>
            </a:r>
            <a:r>
              <a:rPr lang="ru-RU" dirty="0"/>
              <a:t> </a:t>
            </a:r>
            <a:r>
              <a:rPr lang="ru-RU" dirty="0" err="1"/>
              <a:t>образів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ототожнюються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окремими</a:t>
            </a:r>
            <a:r>
              <a:rPr lang="ru-RU" dirty="0"/>
              <a:t> </a:t>
            </a:r>
            <a:r>
              <a:rPr lang="ru-RU" dirty="0" err="1"/>
              <a:t>явищами</a:t>
            </a:r>
            <a:r>
              <a:rPr lang="ru-RU" dirty="0"/>
              <a:t> </a:t>
            </a:r>
            <a:r>
              <a:rPr lang="ru-RU" dirty="0" err="1"/>
              <a:t>реальності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err="1" smtClean="0"/>
              <a:t>Ясь</a:t>
            </a:r>
            <a:r>
              <a:rPr lang="ru-RU" dirty="0" smtClean="0"/>
              <a:t> </a:t>
            </a:r>
            <a:r>
              <a:rPr lang="ru-RU" dirty="0"/>
              <a:t>О.В. МІФ ІСТОРИЧНИЙ [</a:t>
            </a:r>
            <a:r>
              <a:rPr lang="ru-RU" dirty="0" err="1"/>
              <a:t>Електронний</a:t>
            </a:r>
            <a:r>
              <a:rPr lang="ru-RU" dirty="0"/>
              <a:t> ресурс] // </a:t>
            </a:r>
            <a:r>
              <a:rPr lang="ru-RU" dirty="0" err="1"/>
              <a:t>Енциклопедія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: Т. 6: Ла-</a:t>
            </a:r>
            <a:r>
              <a:rPr lang="ru-RU" dirty="0" err="1"/>
              <a:t>Мі</a:t>
            </a:r>
            <a:r>
              <a:rPr lang="ru-RU" dirty="0"/>
              <a:t> / </a:t>
            </a:r>
            <a:r>
              <a:rPr lang="ru-RU" dirty="0" err="1"/>
              <a:t>Редкол</a:t>
            </a:r>
            <a:r>
              <a:rPr lang="ru-RU" dirty="0"/>
              <a:t>.: В. А. </a:t>
            </a:r>
            <a:r>
              <a:rPr lang="ru-RU" dirty="0" err="1"/>
              <a:t>Смолій</a:t>
            </a:r>
            <a:r>
              <a:rPr lang="ru-RU" dirty="0"/>
              <a:t> (голова) та </a:t>
            </a:r>
            <a:r>
              <a:rPr lang="ru-RU" dirty="0" err="1"/>
              <a:t>ін</a:t>
            </a:r>
            <a:r>
              <a:rPr lang="ru-RU" dirty="0"/>
              <a:t>. НАН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Інститут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- К.: В-во "</a:t>
            </a:r>
            <a:r>
              <a:rPr lang="ru-RU" dirty="0" err="1"/>
              <a:t>Наукова</a:t>
            </a:r>
            <a:r>
              <a:rPr lang="ru-RU" dirty="0"/>
              <a:t> думка", 2009. - 790 с.: </a:t>
            </a:r>
            <a:r>
              <a:rPr lang="ru-RU" dirty="0" err="1"/>
              <a:t>іл</a:t>
            </a:r>
            <a:r>
              <a:rPr lang="ru-RU" dirty="0"/>
              <a:t>.. – Режим доступу: </a:t>
            </a:r>
            <a:r>
              <a:rPr lang="en-US" dirty="0"/>
              <a:t>http://www.history.org.ua/?termin=Mif_istorychny (</a:t>
            </a:r>
            <a:r>
              <a:rPr lang="ru-RU" dirty="0" err="1"/>
              <a:t>останній</a:t>
            </a:r>
            <a:r>
              <a:rPr lang="ru-RU" dirty="0"/>
              <a:t> перегляд: 11.04.2022)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3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8691" y="2274838"/>
            <a:ext cx="87145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Міфологія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є </a:t>
            </a:r>
            <a:r>
              <a:rPr lang="ru-RU" dirty="0" err="1" smtClean="0"/>
              <a:t>своєрідною</a:t>
            </a:r>
            <a:r>
              <a:rPr lang="ru-RU" dirty="0"/>
              <a:t>, </a:t>
            </a:r>
            <a:r>
              <a:rPr lang="ru-RU" dirty="0" err="1"/>
              <a:t>історично</a:t>
            </a:r>
            <a:r>
              <a:rPr lang="ru-RU" dirty="0"/>
              <a:t> </a:t>
            </a:r>
            <a:r>
              <a:rPr lang="ru-RU" dirty="0" err="1"/>
              <a:t>першою</a:t>
            </a:r>
            <a:r>
              <a:rPr lang="ru-RU" dirty="0"/>
              <a:t> формою </a:t>
            </a:r>
            <a:r>
              <a:rPr lang="ru-RU" dirty="0" err="1"/>
              <a:t>світогляду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smtClean="0"/>
              <a:t>Вона </a:t>
            </a:r>
            <a:r>
              <a:rPr lang="ru-RU" dirty="0" err="1" smtClean="0"/>
              <a:t>представляється</a:t>
            </a:r>
            <a:r>
              <a:rPr lang="ru-RU" dirty="0" smtClean="0"/>
              <a:t> </a:t>
            </a:r>
            <a:r>
              <a:rPr lang="ru-RU" dirty="0" err="1"/>
              <a:t>втіленою</a:t>
            </a:r>
            <a:r>
              <a:rPr lang="ru-RU" dirty="0"/>
              <a:t> у </a:t>
            </a:r>
            <a:r>
              <a:rPr lang="ru-RU" dirty="0" err="1"/>
              <a:t>фантастичну</a:t>
            </a:r>
            <a:r>
              <a:rPr lang="ru-RU" dirty="0"/>
              <a:t> форму системою </a:t>
            </a:r>
            <a:r>
              <a:rPr lang="ru-RU" dirty="0" err="1"/>
              <a:t>поглядів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 smtClean="0"/>
              <a:t>уявлень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універсально</a:t>
            </a:r>
            <a:r>
              <a:rPr lang="ru-RU" dirty="0"/>
              <a:t> </a:t>
            </a:r>
            <a:r>
              <a:rPr lang="ru-RU" dirty="0" err="1"/>
              <a:t>пояснюють</a:t>
            </a:r>
            <a:r>
              <a:rPr lang="ru-RU" dirty="0"/>
              <a:t> природу і </a:t>
            </a:r>
            <a:r>
              <a:rPr lang="ru-RU" dirty="0" err="1" smtClean="0"/>
              <a:t>регламентують</a:t>
            </a:r>
            <a:r>
              <a:rPr lang="ru-RU" dirty="0" smtClean="0"/>
              <a:t> </a:t>
            </a:r>
            <a:r>
              <a:rPr lang="ru-RU" dirty="0" err="1" smtClean="0"/>
              <a:t>поводження</a:t>
            </a:r>
            <a:r>
              <a:rPr lang="ru-RU" dirty="0" smtClean="0"/>
              <a:t> </a:t>
            </a:r>
            <a:r>
              <a:rPr lang="ru-RU" dirty="0"/>
              <a:t>людей у </a:t>
            </a:r>
            <a:r>
              <a:rPr lang="ru-RU" dirty="0" err="1"/>
              <a:t>навколишньому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err="1"/>
              <a:t>О.Лосєв</a:t>
            </a:r>
            <a:r>
              <a:rPr lang="ru-RU" dirty="0"/>
              <a:t> </a:t>
            </a:r>
            <a:r>
              <a:rPr lang="ru-RU" dirty="0" err="1"/>
              <a:t>розглядав</a:t>
            </a:r>
            <a:r>
              <a:rPr lang="ru-RU" dirty="0"/>
              <a:t> </a:t>
            </a:r>
            <a:r>
              <a:rPr lang="ru-RU" dirty="0" err="1"/>
              <a:t>міф</a:t>
            </a:r>
            <a:r>
              <a:rPr lang="ru-RU" dirty="0"/>
              <a:t> </a:t>
            </a:r>
            <a:r>
              <a:rPr lang="ru-RU" dirty="0" smtClean="0"/>
              <a:t>як </a:t>
            </a:r>
            <a:r>
              <a:rPr lang="ru-RU" dirty="0" err="1" smtClean="0"/>
              <a:t>універсальну</a:t>
            </a:r>
            <a:r>
              <a:rPr lang="ru-RU" dirty="0" smtClean="0"/>
              <a:t> </a:t>
            </a:r>
            <a:r>
              <a:rPr lang="ru-RU" dirty="0"/>
              <a:t>форму </a:t>
            </a:r>
            <a:r>
              <a:rPr lang="ru-RU" dirty="0" err="1"/>
              <a:t>освоєння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[Лосев А.Ф. Миф. Число. </a:t>
            </a:r>
            <a:r>
              <a:rPr lang="ru-RU" dirty="0" smtClean="0"/>
              <a:t>Сущность. М., </a:t>
            </a:r>
            <a:r>
              <a:rPr lang="ru-RU" dirty="0"/>
              <a:t>1994]. </a:t>
            </a:r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8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64" y="1039091"/>
            <a:ext cx="8340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                </a:t>
            </a:r>
            <a:r>
              <a:rPr lang="ru-RU" b="1" dirty="0" err="1" smtClean="0">
                <a:solidFill>
                  <a:srgbClr val="FF0000"/>
                </a:solidFill>
              </a:rPr>
              <a:t>Тотемізм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мовою</a:t>
            </a:r>
            <a:r>
              <a:rPr lang="ru-RU" dirty="0"/>
              <a:t> </a:t>
            </a:r>
            <a:r>
              <a:rPr lang="ru-RU" dirty="0" err="1"/>
              <a:t>індіанців</a:t>
            </a:r>
            <a:r>
              <a:rPr lang="ru-RU" dirty="0"/>
              <a:t> </a:t>
            </a:r>
            <a:r>
              <a:rPr lang="ru-RU" dirty="0" err="1"/>
              <a:t>північноамериканського</a:t>
            </a:r>
            <a:r>
              <a:rPr lang="ru-RU" dirty="0"/>
              <a:t> </a:t>
            </a:r>
            <a:r>
              <a:rPr lang="ru-RU" dirty="0" err="1"/>
              <a:t>племені</a:t>
            </a:r>
            <a:r>
              <a:rPr lang="ru-RU" dirty="0"/>
              <a:t> </a:t>
            </a:r>
            <a:r>
              <a:rPr lang="ru-RU" dirty="0" err="1"/>
              <a:t>оджибве</a:t>
            </a:r>
            <a:r>
              <a:rPr lang="ru-RU" dirty="0"/>
              <a:t> — "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рід</a:t>
            </a:r>
            <a:r>
              <a:rPr lang="ru-RU" dirty="0"/>
              <a:t>") — комплекс </a:t>
            </a:r>
            <a:r>
              <a:rPr lang="ru-RU" dirty="0" err="1"/>
              <a:t>обрядів</a:t>
            </a:r>
            <a:r>
              <a:rPr lang="ru-RU" dirty="0"/>
              <a:t> і </a:t>
            </a:r>
            <a:r>
              <a:rPr lang="ru-RU" dirty="0" err="1"/>
              <a:t>вірувань</a:t>
            </a:r>
            <a:r>
              <a:rPr lang="ru-RU" dirty="0"/>
              <a:t>, </a:t>
            </a:r>
            <a:r>
              <a:rPr lang="ru-RU" dirty="0" err="1"/>
              <a:t>пов’язаний</a:t>
            </a:r>
            <a:r>
              <a:rPr lang="ru-RU" dirty="0"/>
              <a:t> з </a:t>
            </a:r>
            <a:r>
              <a:rPr lang="ru-RU" dirty="0" err="1"/>
              <a:t>уявленням</a:t>
            </a:r>
            <a:r>
              <a:rPr lang="ru-RU" dirty="0"/>
              <a:t> про </a:t>
            </a:r>
            <a:r>
              <a:rPr lang="ru-RU" dirty="0" err="1"/>
              <a:t>надприродний</a:t>
            </a:r>
            <a:r>
              <a:rPr lang="ru-RU" dirty="0"/>
              <a:t> </a:t>
            </a:r>
            <a:r>
              <a:rPr lang="ru-RU" dirty="0" err="1"/>
              <a:t>зв’язок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й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колективів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тваринами</a:t>
            </a:r>
            <a:r>
              <a:rPr lang="ru-RU" dirty="0"/>
              <a:t> й </a:t>
            </a:r>
            <a:r>
              <a:rPr lang="ru-RU" dirty="0" err="1"/>
              <a:t>рослинами</a:t>
            </a:r>
            <a:r>
              <a:rPr lang="ru-RU" dirty="0"/>
              <a:t>.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тотемізм</a:t>
            </a:r>
            <a:r>
              <a:rPr lang="ru-RU" dirty="0"/>
              <a:t> </a:t>
            </a:r>
            <a:r>
              <a:rPr lang="ru-RU" dirty="0" err="1"/>
              <a:t>з’явився</a:t>
            </a:r>
            <a:r>
              <a:rPr lang="ru-RU" dirty="0"/>
              <a:t> в </a:t>
            </a:r>
            <a:r>
              <a:rPr lang="ru-RU" dirty="0" err="1"/>
              <a:t>науковій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на початку </a:t>
            </a:r>
            <a:r>
              <a:rPr lang="en-US" dirty="0"/>
              <a:t>XVIII </a:t>
            </a:r>
            <a:r>
              <a:rPr lang="ru-RU" dirty="0"/>
              <a:t>ст. і </a:t>
            </a:r>
            <a:r>
              <a:rPr lang="ru-RU" dirty="0" err="1"/>
              <a:t>закріпився</a:t>
            </a:r>
            <a:r>
              <a:rPr lang="ru-RU" dirty="0"/>
              <a:t> в </a:t>
            </a:r>
            <a:r>
              <a:rPr lang="ru-RU" dirty="0" err="1"/>
              <a:t>науковому</a:t>
            </a:r>
            <a:r>
              <a:rPr lang="ru-RU" dirty="0"/>
              <a:t> </a:t>
            </a:r>
            <a:r>
              <a:rPr lang="ru-RU" dirty="0" err="1"/>
              <a:t>обігу</a:t>
            </a:r>
            <a:r>
              <a:rPr lang="ru-RU" dirty="0"/>
              <a:t> на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en-US" dirty="0"/>
              <a:t>XIX — </a:t>
            </a:r>
            <a:r>
              <a:rPr lang="ru-RU" dirty="0"/>
              <a:t>початку </a:t>
            </a:r>
            <a:r>
              <a:rPr lang="en-US" dirty="0"/>
              <a:t>XX </a:t>
            </a:r>
            <a:r>
              <a:rPr lang="ru-RU" dirty="0"/>
              <a:t>ст. у </a:t>
            </a:r>
            <a:r>
              <a:rPr lang="ru-RU" dirty="0" err="1"/>
              <a:t>працях</a:t>
            </a:r>
            <a:r>
              <a:rPr lang="ru-RU" dirty="0"/>
              <a:t> </a:t>
            </a:r>
            <a:r>
              <a:rPr lang="ru-RU" dirty="0" err="1"/>
              <a:t>видатного</a:t>
            </a:r>
            <a:r>
              <a:rPr lang="ru-RU" dirty="0"/>
              <a:t> </a:t>
            </a:r>
            <a:r>
              <a:rPr lang="ru-RU" dirty="0" err="1"/>
              <a:t>англійського</a:t>
            </a:r>
            <a:r>
              <a:rPr lang="ru-RU" dirty="0"/>
              <a:t> </a:t>
            </a:r>
            <a:r>
              <a:rPr lang="ru-RU" dirty="0" err="1"/>
              <a:t>етнографа</a:t>
            </a:r>
            <a:r>
              <a:rPr lang="ru-RU" dirty="0"/>
              <a:t> Джеймса Фрезера</a:t>
            </a:r>
            <a:r>
              <a:rPr lang="ru-RU" dirty="0" smtClean="0"/>
              <a:t>.</a:t>
            </a:r>
          </a:p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999" y="2992582"/>
            <a:ext cx="77862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FF0000"/>
                </a:solidFill>
              </a:rPr>
              <a:t>Тотемізм</a:t>
            </a:r>
            <a:r>
              <a:rPr lang="ru-RU" dirty="0"/>
              <a:t> (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рід</a:t>
            </a:r>
            <a:r>
              <a:rPr lang="ru-RU" dirty="0"/>
              <a:t>) – </a:t>
            </a:r>
            <a:r>
              <a:rPr lang="ru-RU" dirty="0" err="1"/>
              <a:t>уявлення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віра</a:t>
            </a:r>
            <a:r>
              <a:rPr lang="ru-RU" dirty="0"/>
              <a:t> в </a:t>
            </a:r>
            <a:r>
              <a:rPr lang="ru-RU" dirty="0" err="1"/>
              <a:t>існування</a:t>
            </a:r>
            <a:r>
              <a:rPr lang="ru-RU" dirty="0"/>
              <a:t> «</a:t>
            </a:r>
            <a:r>
              <a:rPr lang="ru-RU" dirty="0" err="1" smtClean="0"/>
              <a:t>чуттєво-надчуттєвих</a:t>
            </a:r>
            <a:r>
              <a:rPr lang="ru-RU" dirty="0" smtClean="0"/>
              <a:t>» </a:t>
            </a:r>
            <a:r>
              <a:rPr lang="ru-RU" dirty="0" err="1" smtClean="0"/>
              <a:t>кровних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родинних</a:t>
            </a:r>
            <a:r>
              <a:rPr lang="ru-RU" dirty="0"/>
              <a:t>) </a:t>
            </a:r>
            <a:r>
              <a:rPr lang="ru-RU" dirty="0" err="1"/>
              <a:t>зав’язків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певною</a:t>
            </a:r>
            <a:r>
              <a:rPr lang="ru-RU" dirty="0"/>
              <a:t> </a:t>
            </a:r>
            <a:r>
              <a:rPr lang="ru-RU" dirty="0" err="1"/>
              <a:t>групою</a:t>
            </a:r>
            <a:r>
              <a:rPr lang="ru-RU" dirty="0"/>
              <a:t> людей (родом, племенем) і </a:t>
            </a:r>
            <a:r>
              <a:rPr lang="ru-RU" dirty="0" err="1"/>
              <a:t>певним</a:t>
            </a:r>
            <a:r>
              <a:rPr lang="ru-RU" dirty="0"/>
              <a:t> видом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явищем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Люди </a:t>
            </a:r>
            <a:r>
              <a:rPr lang="ru-RU" dirty="0" err="1"/>
              <a:t>вірили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вони є </a:t>
            </a:r>
            <a:r>
              <a:rPr lang="ru-RU" dirty="0" err="1"/>
              <a:t>братами</a:t>
            </a:r>
            <a:r>
              <a:rPr lang="ru-RU" dirty="0"/>
              <a:t> і сестрами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рідше</a:t>
            </a:r>
            <a:r>
              <a:rPr lang="ru-RU" dirty="0"/>
              <a:t> –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походять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спільного</a:t>
            </a:r>
            <a:r>
              <a:rPr lang="ru-RU" dirty="0"/>
              <a:t> з ними предка,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тотемні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 </a:t>
            </a:r>
            <a:r>
              <a:rPr lang="ru-RU" dirty="0" err="1"/>
              <a:t>ставляться</a:t>
            </a:r>
            <a:r>
              <a:rPr lang="ru-RU" dirty="0"/>
              <a:t> до них як до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родичів</a:t>
            </a:r>
            <a:r>
              <a:rPr lang="ru-RU" dirty="0"/>
              <a:t>. Тотем </a:t>
            </a:r>
            <a:r>
              <a:rPr lang="ru-RU" dirty="0" err="1"/>
              <a:t>видавався</a:t>
            </a:r>
            <a:r>
              <a:rPr lang="ru-RU" dirty="0"/>
              <a:t> реальною </a:t>
            </a:r>
            <a:r>
              <a:rPr lang="ru-RU" dirty="0" err="1"/>
              <a:t>істотою</a:t>
            </a:r>
            <a:r>
              <a:rPr lang="ru-RU" dirty="0"/>
              <a:t>, яка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особливим</a:t>
            </a:r>
            <a:r>
              <a:rPr lang="ru-RU" dirty="0"/>
              <a:t>, «</a:t>
            </a:r>
            <a:r>
              <a:rPr lang="ru-RU" dirty="0" err="1"/>
              <a:t>надчуттєвим</a:t>
            </a:r>
            <a:r>
              <a:rPr lang="ru-RU" dirty="0"/>
              <a:t>» </a:t>
            </a:r>
            <a:r>
              <a:rPr lang="ru-RU" dirty="0" err="1"/>
              <a:t>якостям</a:t>
            </a:r>
            <a:r>
              <a:rPr lang="ru-RU" dirty="0"/>
              <a:t> </a:t>
            </a:r>
            <a:r>
              <a:rPr lang="ru-RU" dirty="0" err="1"/>
              <a:t>робила</a:t>
            </a:r>
            <a:r>
              <a:rPr lang="ru-RU" dirty="0"/>
              <a:t> свою </a:t>
            </a:r>
            <a:r>
              <a:rPr lang="ru-RU" dirty="0" err="1"/>
              <a:t>конкретну</a:t>
            </a:r>
            <a:r>
              <a:rPr lang="ru-RU" dirty="0"/>
              <a:t> справу: </a:t>
            </a:r>
            <a:r>
              <a:rPr lang="ru-RU" dirty="0" err="1"/>
              <a:t>піклувалася</a:t>
            </a:r>
            <a:r>
              <a:rPr lang="ru-RU" dirty="0"/>
              <a:t> про людей </a:t>
            </a:r>
            <a:r>
              <a:rPr lang="ru-RU" dirty="0" err="1"/>
              <a:t>певного</a:t>
            </a:r>
            <a:r>
              <a:rPr lang="ru-RU" dirty="0"/>
              <a:t> роду, надавала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певну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 могла </a:t>
            </a:r>
            <a:r>
              <a:rPr lang="ru-RU" dirty="0" err="1"/>
              <a:t>наділяти</a:t>
            </a:r>
            <a:r>
              <a:rPr lang="ru-RU" dirty="0"/>
              <a:t> людей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визначними</a:t>
            </a:r>
            <a:r>
              <a:rPr lang="ru-RU" dirty="0"/>
              <a:t> </a:t>
            </a:r>
            <a:r>
              <a:rPr lang="ru-RU" dirty="0" err="1"/>
              <a:t>здатностями</a:t>
            </a:r>
            <a:r>
              <a:rPr lang="ru-RU" dirty="0"/>
              <a:t>: орел – </a:t>
            </a:r>
            <a:r>
              <a:rPr lang="ru-RU" dirty="0" err="1"/>
              <a:t>гостротою</a:t>
            </a:r>
            <a:r>
              <a:rPr lang="ru-RU" dirty="0"/>
              <a:t> </a:t>
            </a:r>
            <a:r>
              <a:rPr lang="ru-RU" dirty="0" err="1"/>
              <a:t>зору</a:t>
            </a:r>
            <a:r>
              <a:rPr lang="ru-RU" dirty="0"/>
              <a:t>, </a:t>
            </a:r>
            <a:r>
              <a:rPr lang="ru-RU" dirty="0" err="1"/>
              <a:t>ведмідь</a:t>
            </a:r>
            <a:r>
              <a:rPr lang="ru-RU" dirty="0"/>
              <a:t> – силою </a:t>
            </a:r>
            <a:r>
              <a:rPr lang="ru-RU" dirty="0" err="1"/>
              <a:t>тощо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4" y="1163782"/>
            <a:ext cx="4128653" cy="3136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26" y="983673"/>
            <a:ext cx="3616038" cy="33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4713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1363</TotalTime>
  <Words>1606</Words>
  <Application>Microsoft Office PowerPoint</Application>
  <PresentationFormat>Широкоэкранный</PresentationFormat>
  <Paragraphs>76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Легкий дым</vt:lpstr>
      <vt:lpstr>Міфо-ритуальна основа календарної обрядовості</vt:lpstr>
      <vt:lpstr>Презентация PowerPoint</vt:lpstr>
      <vt:lpstr>Презентация PowerPoint</vt:lpstr>
      <vt:lpstr>Що таке міф?</vt:lpstr>
      <vt:lpstr>Міф </vt:lpstr>
      <vt:lpstr>Презентация PowerPoint</vt:lpstr>
      <vt:lpstr>Презентация PowerPoint</vt:lpstr>
      <vt:lpstr>Презентация PowerPoint</vt:lpstr>
      <vt:lpstr>Презентация PowerPoint</vt:lpstr>
      <vt:lpstr>Тотемізм</vt:lpstr>
      <vt:lpstr>Презентация PowerPoint</vt:lpstr>
      <vt:lpstr>Презентация PowerPoint</vt:lpstr>
      <vt:lpstr>Презентация PowerPoint</vt:lpstr>
      <vt:lpstr>Презентация PowerPoint</vt:lpstr>
      <vt:lpstr>Антропоморфізм </vt:lpstr>
      <vt:lpstr>Презентация PowerPoint</vt:lpstr>
      <vt:lpstr>Презентация PowerPoint</vt:lpstr>
      <vt:lpstr>Презентация PowerPoint</vt:lpstr>
      <vt:lpstr>Святвечір</vt:lpstr>
      <vt:lpstr>Vlog.Sweden🇸🇪 Malmö stad. Швеция. Рождество 2021. День Святой Люсии. https://www.youtube.com/watch?v=3gFhN8sLk5Q</vt:lpstr>
      <vt:lpstr>Різдво в Італії</vt:lpstr>
      <vt:lpstr>Вербна неділя</vt:lpstr>
      <vt:lpstr>Corpus Domini (Тіло Господнє)- четвер після Трійці. Введений у 1264 р. як пам’ять про Больсенське чудо, коли під час служби в одній з церков Больсена на облатці для причастя з’явилася кров Христа</vt:lpstr>
      <vt:lpstr>Сан-Джованні (Італія)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Міфо-ритуальна основа календарної обрядовості</dc:title>
  <dc:creator>Ирина</dc:creator>
  <cp:lastModifiedBy>Ирина</cp:lastModifiedBy>
  <cp:revision>40</cp:revision>
  <dcterms:created xsi:type="dcterms:W3CDTF">2022-04-10T18:26:41Z</dcterms:created>
  <dcterms:modified xsi:type="dcterms:W3CDTF">2023-04-01T11:17:34Z</dcterms:modified>
</cp:coreProperties>
</file>