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Merriweather" panose="00000500000000000000" pitchFamily="2" charset="-52"/>
      <p:regular r:id="rId23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55" d="100"/>
          <a:sy n="55" d="100"/>
        </p:scale>
        <p:origin x="81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94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18" Type="http://schemas.openxmlformats.org/officeDocument/2006/relationships/image" Target="../media/image7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svg"/><Relationship Id="rId19" Type="http://schemas.openxmlformats.org/officeDocument/2006/relationships/image" Target="../media/image74.png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2.pn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589" y="1331219"/>
            <a:ext cx="7416403" cy="2024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Штучний інтелект як складова цифрового інформаційного простору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350198" y="4425196"/>
            <a:ext cx="7416403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Штучний інтелект – це штучна система, що імітує інтелектуальну діяльність людини. Така система здатна виконувати деякі інтелектуальні функції людини, але виконує їх не так, як це відбувається в мозку людини – система імітує роботу мозку.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601033"/>
            <a:ext cx="12685276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Основні характеристики штучного інтелекту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863798" y="2707719"/>
            <a:ext cx="1290280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Штучний інтелект є окремим науковим напрямком з власним предметом дослідження – інтелектуальні метапроцедури людини та метапрограми, що реалізують ці метапроцедури.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863798" y="3641646"/>
            <a:ext cx="4156948" cy="2986921"/>
          </a:xfrm>
          <a:prstGeom prst="roundRect">
            <a:avLst>
              <a:gd name="adj" fmla="val 303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87279" y="3865126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Дедуктивні методи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87279" y="4331970"/>
            <a:ext cx="3709988" cy="207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Використовуються при створенні програм, що реалізують метапроцедури. Програми пишуться з використанням мов програмування.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5236607" y="3641646"/>
            <a:ext cx="4157067" cy="2986921"/>
          </a:xfrm>
          <a:prstGeom prst="roundRect">
            <a:avLst>
              <a:gd name="adj" fmla="val 303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60087" y="3865126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Емпіричні методи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5460087" y="4331970"/>
            <a:ext cx="3710107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Готові програми можна багаторазово виконувати на ЕОМ, змінюючи вхідні дані або параметри для виявлення характеристик.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9609534" y="3641646"/>
            <a:ext cx="4157067" cy="2986921"/>
          </a:xfrm>
          <a:prstGeom prst="roundRect">
            <a:avLst>
              <a:gd name="adj" fmla="val 303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33015" y="3865126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Описові методи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9833015" y="4331970"/>
            <a:ext cx="3710107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Класифікація та порівняння різних програм, збір і систематизація евристик і алгоритмів.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408986"/>
            <a:ext cx="11476315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Наскрізні технології цифрової економіки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798" y="2515672"/>
            <a:ext cx="539829" cy="5398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3798" y="3325416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Великі дані</a:t>
            </a:r>
            <a:endParaRPr lang="en-US" sz="21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4704" y="2515672"/>
            <a:ext cx="539829" cy="5398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254704" y="3325416"/>
            <a:ext cx="3131582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Нейротехнології та ШІ</a:t>
            </a:r>
            <a:endParaRPr lang="en-US" sz="2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5610" y="2515672"/>
            <a:ext cx="539829" cy="53982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45610" y="3325416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Блокчейн</a:t>
            </a:r>
            <a:endParaRPr lang="en-US" sz="21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798" y="4094559"/>
            <a:ext cx="539829" cy="53982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63798" y="4904303"/>
            <a:ext cx="2740462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Квантові технології</a:t>
            </a:r>
            <a:endParaRPr lang="en-US" sz="21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4704" y="4094559"/>
            <a:ext cx="539829" cy="539829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254704" y="4904303"/>
            <a:ext cx="3637717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Нові виробничі технології</a:t>
            </a:r>
            <a:endParaRPr lang="en-US" sz="2100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45610" y="4094559"/>
            <a:ext cx="539829" cy="539829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9645610" y="4904303"/>
            <a:ext cx="321683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Промисловий Інтернет</a:t>
            </a:r>
            <a:endParaRPr lang="en-US" sz="21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3798" y="5673447"/>
            <a:ext cx="539829" cy="539829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863798" y="6483191"/>
            <a:ext cx="3661410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Робототехніка і сенсорика</a:t>
            </a:r>
            <a:endParaRPr lang="en-US" sz="2100" dirty="0"/>
          </a:p>
        </p:txBody>
      </p:sp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54704" y="5673447"/>
            <a:ext cx="539829" cy="539829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5254704" y="6483191"/>
            <a:ext cx="283702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Бездротовий зв'язок</a:t>
            </a:r>
            <a:endParaRPr lang="en-US" sz="2100" dirty="0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45610" y="5673447"/>
            <a:ext cx="539829" cy="539829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9645610" y="6483191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VR та AR технології</a:t>
            </a:r>
            <a:endParaRPr lang="en-US" sz="2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1134" y="344567"/>
            <a:ext cx="6134814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Зростання ринку штучного інтелекту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94" y="1163360"/>
            <a:ext cx="9189839" cy="51462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01074" y="6599575"/>
            <a:ext cx="4438293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40x</a:t>
            </a:r>
            <a:endParaRPr lang="en-US" sz="3250" dirty="0"/>
          </a:p>
        </p:txBody>
      </p:sp>
      <p:sp>
        <p:nvSpPr>
          <p:cNvPr id="5" name="Text 2"/>
          <p:cNvSpPr/>
          <p:nvPr/>
        </p:nvSpPr>
        <p:spPr>
          <a:xfrm>
            <a:off x="4775597" y="7527772"/>
            <a:ext cx="15661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Зростання ринку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0" y="7309842"/>
            <a:ext cx="4438293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 2025 р. обсяг ринку ШІ зросте у 40 разів порівняно з 2016 р.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3114794" y="6599575"/>
            <a:ext cx="4438293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2.3M</a:t>
            </a:r>
            <a:endParaRPr lang="en-US" sz="3250" dirty="0"/>
          </a:p>
        </p:txBody>
      </p:sp>
      <p:sp>
        <p:nvSpPr>
          <p:cNvPr id="8" name="Text 5"/>
          <p:cNvSpPr/>
          <p:nvPr/>
        </p:nvSpPr>
        <p:spPr>
          <a:xfrm>
            <a:off x="7280031" y="7565655"/>
            <a:ext cx="15661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Робочі місця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4312860" y="7109460"/>
            <a:ext cx="4438293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 2020 р. створено 2,3 млн робочих місць завдяки ШІ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9057808" y="6521095"/>
            <a:ext cx="4438412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3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$15.7T</a:t>
            </a:r>
            <a:endParaRPr lang="en-US" sz="3250" dirty="0"/>
          </a:p>
        </p:txBody>
      </p:sp>
      <p:sp>
        <p:nvSpPr>
          <p:cNvPr id="11" name="Text 8"/>
          <p:cNvSpPr/>
          <p:nvPr/>
        </p:nvSpPr>
        <p:spPr>
          <a:xfrm>
            <a:off x="10343912" y="7067193"/>
            <a:ext cx="1566148" cy="195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Вплив на ВВП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9180927" y="7365273"/>
            <a:ext cx="4438412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 2030 р. світовий ВВП виросте на $15,7 трлн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662243"/>
            <a:ext cx="10204133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Основні ефекти від застосування ШІ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863798" y="4660940"/>
            <a:ext cx="485894" cy="485894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65553" y="4735116"/>
            <a:ext cx="3419237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Оптимізація бізнес-процесів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565553" y="5539264"/>
            <a:ext cx="3419237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Розширення можливостей автоматизації та роботизації ручної праці, підвищення ефективності виробництва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54704" y="4660940"/>
            <a:ext cx="485894" cy="485894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56459" y="4735116"/>
            <a:ext cx="3419237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Реструктуризація ринку праці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956459" y="5539264"/>
            <a:ext cx="3419237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Трансформація глобального ринку праці та освітніх процесів в користь персоналізації та розвитку концептуального мислення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45610" y="4660940"/>
            <a:ext cx="485894" cy="485894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47365" y="4735116"/>
            <a:ext cx="299930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Об'єктивність рішень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0347365" y="5201960"/>
            <a:ext cx="3419237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Виключення суб'єктивності та ірраціональності в прийнятті рішень, підвищення точності прогнозування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808315"/>
            <a:ext cx="7416403" cy="1349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Філософія та цілі штучного інтелекту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863798" y="2697718"/>
            <a:ext cx="3444716" cy="809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Філософське питання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863798" y="3723442"/>
            <a:ext cx="3444716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Використовуючи силу комп'ютерних систем, людство задається питанням: </a:t>
            </a:r>
            <a:r>
              <a:rPr lang="en-US" sz="17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«Чи може машина мислити і вести себе так, як люди?»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63798" y="5645348"/>
            <a:ext cx="3444716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Розробка ШІ почалася з наміру створити подібний інтелект в машинах, який ми знаходимо і високо цінуємо у людей.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4843105" y="2697718"/>
            <a:ext cx="3239572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Основні цілі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4843105" y="3318510"/>
            <a:ext cx="3444716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експертних систем, які демонструють інтелектуальну поведінку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4843105" y="4430554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Впровадження людського інтелекту в машини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4843105" y="5197078"/>
            <a:ext cx="3444716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систем, які розуміють, думають, вчаться і поводяться як люди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4843105" y="6654641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Системи, що консультують своїх користувачів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779" y="769501"/>
            <a:ext cx="8958143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Сильний та слабкий штучний інтелект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303770" y="1677591"/>
            <a:ext cx="22860" cy="5016341"/>
          </a:xfrm>
          <a:prstGeom prst="roundRect">
            <a:avLst>
              <a:gd name="adj" fmla="val 325556"/>
            </a:avLst>
          </a:prstGeom>
          <a:solidFill>
            <a:srgbClr val="194A99"/>
          </a:solidFill>
          <a:ln/>
        </p:spPr>
      </p:sp>
      <p:sp>
        <p:nvSpPr>
          <p:cNvPr id="4" name="Shape 2"/>
          <p:cNvSpPr/>
          <p:nvPr/>
        </p:nvSpPr>
        <p:spPr>
          <a:xfrm>
            <a:off x="685919" y="1677591"/>
            <a:ext cx="6606421" cy="2331006"/>
          </a:xfrm>
          <a:prstGeom prst="roundRect">
            <a:avLst>
              <a:gd name="adj" fmla="val 3193"/>
            </a:avLst>
          </a:prstGeom>
          <a:solidFill>
            <a:srgbClr val="003180"/>
          </a:solidFill>
          <a:ln w="7620">
            <a:solidFill>
              <a:srgbClr val="609DF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457343" y="1862376"/>
            <a:ext cx="2657832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Сильний ШІ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870704" y="2300764"/>
            <a:ext cx="6244471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Визначення:</a:t>
            </a: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Інтелектуальний алгоритм, здатний вирішувати широкий спектр інтелектуальних завдань як мінімум нарівні з людським розумом.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870704" y="3257074"/>
            <a:ext cx="6244471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Приклади:</a:t>
            </a: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Глибоке розуміння і переклад складного тексту, складні наукові висновки, повноцінне спілкування з людиною, емпатія.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7338060" y="4362926"/>
            <a:ext cx="6606421" cy="2331006"/>
          </a:xfrm>
          <a:prstGeom prst="rect">
            <a:avLst/>
          </a:prstGeom>
          <a:solidFill>
            <a:srgbClr val="003180"/>
          </a:solidFill>
          <a:ln w="7620">
            <a:solidFill>
              <a:srgbClr val="01318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515225" y="4547711"/>
            <a:ext cx="2657832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Слабкий ШІ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515225" y="4986099"/>
            <a:ext cx="6244471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Визначення:</a:t>
            </a: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Інтелектуальний алгоритм, що імітує людський розум у вирішенні конкретних вузькоспеціалізованих завдань.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515225" y="5659041"/>
            <a:ext cx="6244471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Приклади:</a:t>
            </a: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Розпізнавання номерів автомобілів, інтелектуальні ігри, вікторини, складні обчислення, розпізнавання осіб, машинний переклад.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08779" y="6893243"/>
            <a:ext cx="13212842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Сильний штучний інтелект – це єдина система, яка може дізнатись про будь-яку проблему, а потім вирішити її. Зараз системи ШІ в основному вирішують вузькоспрямовані задачі (слабкий штучний інтелект).</a:t>
            </a:r>
            <a:endParaRPr lang="en-US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1292" y="880110"/>
            <a:ext cx="12508944" cy="633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Джерела створення систем штучного інтелекту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2503527" y="2418398"/>
            <a:ext cx="2535317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Комп'ютерні науки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844" y="1919526"/>
            <a:ext cx="4552712" cy="455271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6299" y="3037880"/>
            <a:ext cx="285155" cy="2851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591556" y="2418398"/>
            <a:ext cx="2535317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Біологія</a:t>
            </a:r>
            <a:endParaRPr lang="en-US" sz="19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844" y="1919526"/>
            <a:ext cx="4552712" cy="4552712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8708" y="3037880"/>
            <a:ext cx="285155" cy="28515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997202" y="4037409"/>
            <a:ext cx="2535317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Психологія</a:t>
            </a:r>
            <a:endParaRPr lang="en-US" sz="19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844" y="1919526"/>
            <a:ext cx="4552712" cy="4552712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44852" y="4053245"/>
            <a:ext cx="285155" cy="28515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9591556" y="5656421"/>
            <a:ext cx="2535317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Лінгвістика</a:t>
            </a:r>
            <a:endParaRPr lang="en-US" sz="1950" dirty="0"/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844" y="1919526"/>
            <a:ext cx="4552712" cy="4552712"/>
          </a:xfrm>
          <a:prstGeom prst="rect">
            <a:avLst/>
          </a:prstGeom>
        </p:spPr>
      </p:pic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58708" y="5068491"/>
            <a:ext cx="285155" cy="28515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2503527" y="5656421"/>
            <a:ext cx="2535317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Математика</a:t>
            </a:r>
            <a:endParaRPr lang="en-US" sz="1950" dirty="0"/>
          </a:p>
        </p:txBody>
      </p:sp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8844" y="1919526"/>
            <a:ext cx="4552712" cy="4552712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6299" y="5068491"/>
            <a:ext cx="285155" cy="285155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2097881" y="4037409"/>
            <a:ext cx="2535317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Інженерія</a:t>
            </a:r>
            <a:endParaRPr lang="en-US" sz="1950" dirty="0"/>
          </a:p>
        </p:txBody>
      </p:sp>
      <p:pic>
        <p:nvPicPr>
          <p:cNvPr id="19" name="Image 10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8844" y="1919526"/>
            <a:ext cx="4552712" cy="4552712"/>
          </a:xfrm>
          <a:prstGeom prst="rect">
            <a:avLst/>
          </a:prstGeom>
        </p:spPr>
      </p:pic>
      <p:pic>
        <p:nvPicPr>
          <p:cNvPr id="20" name="Image 11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00155" y="4053245"/>
            <a:ext cx="285155" cy="285155"/>
          </a:xfrm>
          <a:prstGeom prst="rect">
            <a:avLst/>
          </a:prstGeom>
        </p:spPr>
      </p:pic>
      <p:sp>
        <p:nvSpPr>
          <p:cNvPr id="21" name="Text 7"/>
          <p:cNvSpPr/>
          <p:nvPr/>
        </p:nvSpPr>
        <p:spPr>
          <a:xfrm>
            <a:off x="811292" y="6700361"/>
            <a:ext cx="13007816" cy="649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Штучний інтелект – це наука і технологія, засновані на міждисциплінарному підході. У реальному світі знання володіє деякими небажаними властивостями: обсяг величезний, погано організовані або відформатовані, постійно змінюються.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778669"/>
            <a:ext cx="7416403" cy="1349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Програмування без ШІ та зі ШІ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350198" y="2668072"/>
            <a:ext cx="3444716" cy="809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Без штучного інтелекту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6350198" y="3693795"/>
            <a:ext cx="3444716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Відповідає на конкретні питання, які вона покликана вирішити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350198" y="4805839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Модифікація призводить до зміни структури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350198" y="5572363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Модифікація не є швидкою і легкою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350198" y="6338888"/>
            <a:ext cx="3444716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Може привести до негативного впливу на програму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0329505" y="2668072"/>
            <a:ext cx="3444716" cy="809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Зі штучним інтелектом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10329505" y="3693795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Відповідає на загальні питання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329505" y="4460319"/>
            <a:ext cx="3444716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Може поглинати нові модифікації без зміни структури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0329505" y="5572363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Швидка і проста модифікація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329505" y="6338888"/>
            <a:ext cx="3444716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Поєднує незалежні фрагменти інформації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26701"/>
            <a:ext cx="11491079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Сфери застосування штучного інтелекту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863798" y="2603302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Фінанси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863798" y="3070146"/>
            <a:ext cx="3023235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Алгоритмічна торгівля, дослідження ринку, управління портфелем, андеррайтинг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4156948" y="2603302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Військова справа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4156948" y="3070146"/>
            <a:ext cx="3023235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Системи управління полем бою, координація сенсорів, виявлення загроз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450098" y="2603302"/>
            <a:ext cx="301085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Важка промисловість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7450098" y="3070146"/>
            <a:ext cx="3023235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Роботи для небезпечних робіт, автоматизація виробництва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10743248" y="2603302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Медицина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10743248" y="3070146"/>
            <a:ext cx="3023354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Діагностика, аналіз зображень, планування лікування, створення ліків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863798" y="5153978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HR та рекрутинг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63798" y="5620822"/>
            <a:ext cx="3023235" cy="1382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Перегляд резюме, зіставлення кандидатів, автоматизація комунікацій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4156948" y="5153978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Транспорт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4156948" y="5620822"/>
            <a:ext cx="3023235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Автономні автомобілі, оптимізація трафіку, залізничний транспорт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397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2721" y="3098363"/>
            <a:ext cx="11715512" cy="634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Два напрямки розвитку штучного інтелекту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812721" y="4037886"/>
            <a:ext cx="6400919" cy="609481"/>
          </a:xfrm>
          <a:prstGeom prst="roundRect">
            <a:avLst>
              <a:gd name="adj" fmla="val 48005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860840" y="4152186"/>
            <a:ext cx="304681" cy="380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1015841" y="4850487"/>
            <a:ext cx="3153608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Наближення до людини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841" y="5289709"/>
            <a:ext cx="5994678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Рішення проблем, пов'язаних з наближенням спеціалізованих систем ШІ до можливостей людини, і їх інтеграції, яка реалізована природою людини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6760" y="4037886"/>
            <a:ext cx="6400919" cy="609481"/>
          </a:xfrm>
          <a:prstGeom prst="roundRect">
            <a:avLst>
              <a:gd name="adj" fmla="val 48005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64879" y="4152186"/>
            <a:ext cx="304681" cy="380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7"/>
          <p:cNvSpPr/>
          <p:nvPr/>
        </p:nvSpPr>
        <p:spPr>
          <a:xfrm>
            <a:off x="7619881" y="4850487"/>
            <a:ext cx="3768923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штучного розуму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7619881" y="5289709"/>
            <a:ext cx="5994678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Інтеграція вже створених систем штучного інтелекту в єдину систему, здатну вирішувати проблеми людства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812721" y="6696789"/>
            <a:ext cx="13004959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Останнім часом стався вражаючий ривок в області розвитку і застосування штучного інтелекту, заснованого на використанні нейронних мереж. Отримано грандіозні результати при вирішенні завдань розпізнавання мови, зображень і осіб.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7934" y="424815"/>
            <a:ext cx="5652611" cy="482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Історія виникнення терміну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17934" y="1293733"/>
            <a:ext cx="2317552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Перша згадка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17934" y="1737836"/>
            <a:ext cx="5131594" cy="741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Термін «штучний інтелект» з'явився в науковому побуті на початку 60-х років ХХ ст., але всесвітнє визнання він отримав лише у 1969 р.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17934" y="2633782"/>
            <a:ext cx="2700338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Міжнародне визнання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617934" y="3077885"/>
            <a:ext cx="5131594" cy="741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 Вашингтоні була зібрана представницька конференція фахівців – «Міжнародна об'єднана конференція зі штучного інтелекту».</a:t>
            </a:r>
            <a:endParaRPr lang="en-US" sz="12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1313021"/>
            <a:ext cx="7885867" cy="78858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313" y="873919"/>
            <a:ext cx="10372963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Виклики та загрози штучного інтелекту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313" y="1890355"/>
            <a:ext cx="6422708" cy="1822847"/>
          </a:xfrm>
          <a:prstGeom prst="roundRect">
            <a:avLst>
              <a:gd name="adj" fmla="val 6020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453" y="1890355"/>
            <a:ext cx="91440" cy="1822847"/>
          </a:xfrm>
          <a:prstGeom prst="roundRect">
            <a:avLst>
              <a:gd name="adj" fmla="val 91104"/>
            </a:avLst>
          </a:prstGeom>
          <a:solidFill>
            <a:srgbClr val="609DFF"/>
          </a:solidFill>
          <a:ln/>
        </p:spPr>
      </p:sp>
      <p:sp>
        <p:nvSpPr>
          <p:cNvPr id="5" name="Text 3"/>
          <p:cNvSpPr/>
          <p:nvPr/>
        </p:nvSpPr>
        <p:spPr>
          <a:xfrm>
            <a:off x="1082993" y="2111454"/>
            <a:ext cx="33308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Загроза конфіденційності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2993" y="2540198"/>
            <a:ext cx="5911929" cy="951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Програми ШІ, які розпізнають мову і розуміють природну мову, теоретично здатні розуміти кожне повідомлення по електронній пошті та телефону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260" y="1890355"/>
            <a:ext cx="6422827" cy="1822847"/>
          </a:xfrm>
          <a:prstGeom prst="roundRect">
            <a:avLst>
              <a:gd name="adj" fmla="val 6020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1400" y="1890355"/>
            <a:ext cx="91440" cy="1822847"/>
          </a:xfrm>
          <a:prstGeom prst="roundRect">
            <a:avLst>
              <a:gd name="adj" fmla="val 91104"/>
            </a:avLst>
          </a:prstGeom>
          <a:solidFill>
            <a:srgbClr val="609DFF"/>
          </a:solidFill>
          <a:ln/>
        </p:spPr>
      </p:sp>
      <p:sp>
        <p:nvSpPr>
          <p:cNvPr id="9" name="Text 7"/>
          <p:cNvSpPr/>
          <p:nvPr/>
        </p:nvSpPr>
        <p:spPr>
          <a:xfrm>
            <a:off x="7703939" y="2111454"/>
            <a:ext cx="3315414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Загроза людській гідності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3939" y="2540198"/>
            <a:ext cx="5912048" cy="951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Системи ШІ не повинні заміняти людей в секторах, де вони займають гідні посади, пов'язані з етикою: догляд за хворими, хірург, суддя, співробітник поліції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313" y="3911441"/>
            <a:ext cx="6422708" cy="1822847"/>
          </a:xfrm>
          <a:prstGeom prst="roundRect">
            <a:avLst>
              <a:gd name="adj" fmla="val 6020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70453" y="3911441"/>
            <a:ext cx="91440" cy="1822847"/>
          </a:xfrm>
          <a:prstGeom prst="roundRect">
            <a:avLst>
              <a:gd name="adj" fmla="val 91104"/>
            </a:avLst>
          </a:prstGeom>
          <a:solidFill>
            <a:srgbClr val="609DFF"/>
          </a:solidFill>
          <a:ln/>
        </p:spPr>
      </p:sp>
      <p:sp>
        <p:nvSpPr>
          <p:cNvPr id="13" name="Text 11"/>
          <p:cNvSpPr/>
          <p:nvPr/>
        </p:nvSpPr>
        <p:spPr>
          <a:xfrm>
            <a:off x="1082993" y="4132540"/>
            <a:ext cx="2479238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Загроза безпеки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2993" y="4561284"/>
            <a:ext cx="5911929" cy="951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Системи ШІ, що самовдосконалюються, можуть стати настільки могутнішими, ніж люди, що буде дуже важко зупинити досягнення їхніх цілей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414260" y="3911441"/>
            <a:ext cx="6422827" cy="1822847"/>
          </a:xfrm>
          <a:prstGeom prst="roundRect">
            <a:avLst>
              <a:gd name="adj" fmla="val 6020"/>
            </a:avLst>
          </a:prstGeom>
          <a:solidFill>
            <a:srgbClr val="09151A">
              <a:alpha val="95000"/>
            </a:srgbClr>
          </a:solidFill>
          <a:ln w="22860">
            <a:solidFill>
              <a:srgbClr val="194A99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1400" y="3911441"/>
            <a:ext cx="91440" cy="1822847"/>
          </a:xfrm>
          <a:prstGeom prst="roundRect">
            <a:avLst>
              <a:gd name="adj" fmla="val 91104"/>
            </a:avLst>
          </a:prstGeom>
          <a:solidFill>
            <a:srgbClr val="609DFF"/>
          </a:solidFill>
          <a:ln/>
        </p:spPr>
      </p:sp>
      <p:sp>
        <p:nvSpPr>
          <p:cNvPr id="17" name="Text 15"/>
          <p:cNvSpPr/>
          <p:nvPr/>
        </p:nvSpPr>
        <p:spPr>
          <a:xfrm>
            <a:off x="7703939" y="4132540"/>
            <a:ext cx="3017996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Необхідність контролю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3939" y="4561284"/>
            <a:ext cx="5912048" cy="951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Без повного розуміння того, як працює ШІ, неминуче виникають різного роду інциденти. Основна проблема – зрозуміти, чому працюють нейронні мережі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1090732" y="6180534"/>
            <a:ext cx="12746355" cy="951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 підсумками опитування, 91% керівників і 84% звичайних громадян вважають, що прихід ШІ ознаменує нову технологічну революцію. Разом з тим, учасники обох фокус-груп всерйоз побоюються наслідків впровадження ШІ для суспільства, бізнесу і держави.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93313" y="5957411"/>
            <a:ext cx="22860" cy="1398151"/>
          </a:xfrm>
          <a:prstGeom prst="rect">
            <a:avLst/>
          </a:prstGeom>
          <a:solidFill>
            <a:srgbClr val="609DFF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470184"/>
            <a:ext cx="9110424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Визначення штучного інтелекту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863798" y="2576870"/>
            <a:ext cx="4156948" cy="3248620"/>
          </a:xfrm>
          <a:prstGeom prst="roundRect">
            <a:avLst>
              <a:gd name="adj" fmla="val 2792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8" y="2477810"/>
            <a:ext cx="259080" cy="25908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27" y="5665470"/>
            <a:ext cx="259080" cy="2590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18128" y="2931200"/>
            <a:ext cx="344828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Академік В.М. Глушков, 1979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1218128" y="3735348"/>
            <a:ext cx="3448288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Штучний інтелект – це штучна система, що імітує рішення людиною складних завдань в процесі його життєдіяльності.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5236607" y="2576870"/>
            <a:ext cx="4157067" cy="3248620"/>
          </a:xfrm>
          <a:prstGeom prst="roundRect">
            <a:avLst>
              <a:gd name="adj" fmla="val 2792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47" y="2477810"/>
            <a:ext cx="259080" cy="25908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654" y="5665470"/>
            <a:ext cx="259080" cy="2590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590937" y="2931200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Дослідники ШІ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5590937" y="3398044"/>
            <a:ext cx="3448407" cy="1727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Наука про концепції, що дозволяють обчислювальним машинам робити такі речі, які у людей виглядають розумними.</a:t>
            </a: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9609534" y="2576870"/>
            <a:ext cx="4157067" cy="3248620"/>
          </a:xfrm>
          <a:prstGeom prst="roundRect">
            <a:avLst>
              <a:gd name="adj" fmla="val 2792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194A99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474" y="2477810"/>
            <a:ext cx="259080" cy="25908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6582" y="5665470"/>
            <a:ext cx="259080" cy="25908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63864" y="2931200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Сучасне розуміння</a:t>
            </a:r>
            <a:endParaRPr lang="en-US" sz="2100" dirty="0"/>
          </a:p>
        </p:txBody>
      </p:sp>
      <p:sp>
        <p:nvSpPr>
          <p:cNvPr id="17" name="Text 9"/>
          <p:cNvSpPr/>
          <p:nvPr/>
        </p:nvSpPr>
        <p:spPr>
          <a:xfrm>
            <a:off x="9963864" y="3398044"/>
            <a:ext cx="3448407" cy="2073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Ряд алгоритмів і програмних систем, відмітною властивістю яких є те, що вони можуть вирішувати деякі завдання так, як би це робила людина.</a:t>
            </a:r>
            <a:endParaRPr lang="en-US" sz="1700" dirty="0"/>
          </a:p>
        </p:txBody>
      </p:sp>
      <p:sp>
        <p:nvSpPr>
          <p:cNvPr id="18" name="Text 10"/>
          <p:cNvSpPr/>
          <p:nvPr/>
        </p:nvSpPr>
        <p:spPr>
          <a:xfrm>
            <a:off x="863798" y="6068378"/>
            <a:ext cx="12902803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Ключовим словом у визначенні є слово «імітує»: системи штучного інтелекту здатні подібно людині вирішувати складні завдання, але вирішують їх, можливо, не так, як це робить людина.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812244"/>
            <a:ext cx="5399365" cy="674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Складові інтелекту</a:t>
            </a:r>
            <a:endParaRPr lang="en-US" sz="4250" dirty="0"/>
          </a:p>
        </p:txBody>
      </p:sp>
      <p:sp>
        <p:nvSpPr>
          <p:cNvPr id="3" name="Shape 1"/>
          <p:cNvSpPr/>
          <p:nvPr/>
        </p:nvSpPr>
        <p:spPr>
          <a:xfrm>
            <a:off x="863798" y="1918930"/>
            <a:ext cx="4156948" cy="2814042"/>
          </a:xfrm>
          <a:prstGeom prst="roundRect">
            <a:avLst>
              <a:gd name="adj" fmla="val 322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87279" y="2142411"/>
            <a:ext cx="647819" cy="647819"/>
          </a:xfrm>
          <a:prstGeom prst="roundRect">
            <a:avLst>
              <a:gd name="adj" fmla="val 14113642"/>
            </a:avLst>
          </a:prstGeom>
          <a:solidFill>
            <a:srgbClr val="609DF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396" y="2320528"/>
            <a:ext cx="291465" cy="2914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7279" y="3006090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Міркування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87279" y="3472934"/>
            <a:ext cx="3709988" cy="1036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Набір процесів для суджень, прийняття рішень і прогнозування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5236607" y="1918930"/>
            <a:ext cx="4157067" cy="2814042"/>
          </a:xfrm>
          <a:prstGeom prst="roundRect">
            <a:avLst>
              <a:gd name="adj" fmla="val 322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60087" y="2142411"/>
            <a:ext cx="647819" cy="647819"/>
          </a:xfrm>
          <a:prstGeom prst="roundRect">
            <a:avLst>
              <a:gd name="adj" fmla="val 14113642"/>
            </a:avLst>
          </a:prstGeom>
          <a:solidFill>
            <a:srgbClr val="609DF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205" y="2320528"/>
            <a:ext cx="291465" cy="29146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60087" y="3006090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5460087" y="3472934"/>
            <a:ext cx="3710107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Отримання знань або навичок шляхом вивчення та практики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9609534" y="1918930"/>
            <a:ext cx="4157067" cy="2814042"/>
          </a:xfrm>
          <a:prstGeom prst="roundRect">
            <a:avLst>
              <a:gd name="adj" fmla="val 322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33015" y="2142411"/>
            <a:ext cx="647819" cy="647819"/>
          </a:xfrm>
          <a:prstGeom prst="roundRect">
            <a:avLst>
              <a:gd name="adj" fmla="val 14113642"/>
            </a:avLst>
          </a:prstGeom>
          <a:solidFill>
            <a:srgbClr val="609DF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1132" y="2320528"/>
            <a:ext cx="291465" cy="29146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33015" y="3006090"/>
            <a:ext cx="2802017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Вирішення проблем</a:t>
            </a:r>
            <a:endParaRPr lang="en-US" sz="2100" dirty="0"/>
          </a:p>
        </p:txBody>
      </p:sp>
      <p:sp>
        <p:nvSpPr>
          <p:cNvPr id="17" name="Text 12"/>
          <p:cNvSpPr/>
          <p:nvPr/>
        </p:nvSpPr>
        <p:spPr>
          <a:xfrm>
            <a:off x="9833015" y="3472934"/>
            <a:ext cx="3710107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Процес пошуку бажаного рішення в існуючій ситуації</a:t>
            </a:r>
            <a:endParaRPr lang="en-US" sz="1700" dirty="0"/>
          </a:p>
        </p:txBody>
      </p:sp>
      <p:sp>
        <p:nvSpPr>
          <p:cNvPr id="18" name="Shape 13"/>
          <p:cNvSpPr/>
          <p:nvPr/>
        </p:nvSpPr>
        <p:spPr>
          <a:xfrm>
            <a:off x="863798" y="4948833"/>
            <a:ext cx="6343412" cy="2468523"/>
          </a:xfrm>
          <a:prstGeom prst="roundRect">
            <a:avLst>
              <a:gd name="adj" fmla="val 367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1087279" y="5172313"/>
            <a:ext cx="647819" cy="647819"/>
          </a:xfrm>
          <a:prstGeom prst="roundRect">
            <a:avLst>
              <a:gd name="adj" fmla="val 14113642"/>
            </a:avLst>
          </a:prstGeom>
          <a:solidFill>
            <a:srgbClr val="609DFF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5396" y="5350431"/>
            <a:ext cx="291465" cy="29146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087279" y="6035992"/>
            <a:ext cx="2699623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Сприйняття</a:t>
            </a:r>
            <a:endParaRPr lang="en-US" sz="2100" dirty="0"/>
          </a:p>
        </p:txBody>
      </p:sp>
      <p:sp>
        <p:nvSpPr>
          <p:cNvPr id="22" name="Text 16"/>
          <p:cNvSpPr/>
          <p:nvPr/>
        </p:nvSpPr>
        <p:spPr>
          <a:xfrm>
            <a:off x="1087279" y="6502837"/>
            <a:ext cx="5896451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Отримання, інтерпретація та організація сенсорної інформації</a:t>
            </a:r>
            <a:endParaRPr lang="en-US" sz="1700" dirty="0"/>
          </a:p>
        </p:txBody>
      </p:sp>
      <p:sp>
        <p:nvSpPr>
          <p:cNvPr id="23" name="Shape 17"/>
          <p:cNvSpPr/>
          <p:nvPr/>
        </p:nvSpPr>
        <p:spPr>
          <a:xfrm>
            <a:off x="7423071" y="4948833"/>
            <a:ext cx="6343531" cy="2468523"/>
          </a:xfrm>
          <a:prstGeom prst="roundRect">
            <a:avLst>
              <a:gd name="adj" fmla="val 367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7646551" y="5172313"/>
            <a:ext cx="647819" cy="647819"/>
          </a:xfrm>
          <a:prstGeom prst="roundRect">
            <a:avLst>
              <a:gd name="adj" fmla="val 14113642"/>
            </a:avLst>
          </a:prstGeom>
          <a:solidFill>
            <a:srgbClr val="609DFF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24668" y="5350431"/>
            <a:ext cx="291465" cy="291465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646551" y="6035992"/>
            <a:ext cx="3333750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Лінгвістичний інтелект</a:t>
            </a:r>
            <a:endParaRPr lang="en-US" sz="2100" dirty="0"/>
          </a:p>
        </p:txBody>
      </p:sp>
      <p:sp>
        <p:nvSpPr>
          <p:cNvPr id="27" name="Text 20"/>
          <p:cNvSpPr/>
          <p:nvPr/>
        </p:nvSpPr>
        <p:spPr>
          <a:xfrm>
            <a:off x="7646551" y="6502837"/>
            <a:ext cx="5896570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використовувати, розуміти, говорити і писати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927" y="512802"/>
            <a:ext cx="9983152" cy="582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Категорії навчання в штучному інтелекті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927" y="1491734"/>
            <a:ext cx="186452" cy="18645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45927" y="1762482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5" name="Text 2"/>
          <p:cNvSpPr/>
          <p:nvPr/>
        </p:nvSpPr>
        <p:spPr>
          <a:xfrm>
            <a:off x="745927" y="1901428"/>
            <a:ext cx="2331006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 слуху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745927" y="2304574"/>
            <a:ext cx="647604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 слуханням і слухом, наприклад, прослуховування аудіо лекцій</a:t>
            </a:r>
            <a:endParaRPr lang="en-US" sz="14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8426" y="1491734"/>
            <a:ext cx="186452" cy="186452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408426" y="1762482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9" name="Text 5"/>
          <p:cNvSpPr/>
          <p:nvPr/>
        </p:nvSpPr>
        <p:spPr>
          <a:xfrm>
            <a:off x="7408426" y="1901428"/>
            <a:ext cx="2563892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Епізодичне навчання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7408426" y="2304574"/>
            <a:ext cx="647604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Запам'ятовування послідовності подій, свідком яких був або пережив</a:t>
            </a:r>
            <a:endParaRPr lang="en-US" sz="14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927" y="3250525"/>
            <a:ext cx="186452" cy="186452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745927" y="3521273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3" name="Text 8"/>
          <p:cNvSpPr/>
          <p:nvPr/>
        </p:nvSpPr>
        <p:spPr>
          <a:xfrm>
            <a:off x="745927" y="3660219"/>
            <a:ext cx="2331006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Моторне навчання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745927" y="4063365"/>
            <a:ext cx="6476048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Розвиток складних рухів: збір предметів, написання тощо</a:t>
            </a:r>
            <a:endParaRPr lang="en-US" sz="14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8426" y="3250525"/>
            <a:ext cx="186452" cy="186452"/>
          </a:xfrm>
          <a:prstGeom prst="rect">
            <a:avLst/>
          </a:prstGeom>
        </p:spPr>
      </p:pic>
      <p:sp>
        <p:nvSpPr>
          <p:cNvPr id="16" name="Shape 10"/>
          <p:cNvSpPr/>
          <p:nvPr/>
        </p:nvSpPr>
        <p:spPr>
          <a:xfrm>
            <a:off x="7408426" y="3521273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7" name="Text 11"/>
          <p:cNvSpPr/>
          <p:nvPr/>
        </p:nvSpPr>
        <p:spPr>
          <a:xfrm>
            <a:off x="7408426" y="3660219"/>
            <a:ext cx="2443996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Наглядове навчання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7408426" y="4063365"/>
            <a:ext cx="6476048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 спостерігаючи і наслідуючи іншим</a:t>
            </a:r>
            <a:endParaRPr lang="en-US" sz="14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927" y="4711065"/>
            <a:ext cx="186452" cy="186452"/>
          </a:xfrm>
          <a:prstGeom prst="rect">
            <a:avLst/>
          </a:prstGeom>
        </p:spPr>
      </p:pic>
      <p:sp>
        <p:nvSpPr>
          <p:cNvPr id="20" name="Shape 13"/>
          <p:cNvSpPr/>
          <p:nvPr/>
        </p:nvSpPr>
        <p:spPr>
          <a:xfrm>
            <a:off x="745927" y="4981813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1" name="Text 14"/>
          <p:cNvSpPr/>
          <p:nvPr/>
        </p:nvSpPr>
        <p:spPr>
          <a:xfrm>
            <a:off x="745927" y="5120759"/>
            <a:ext cx="2760464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 сприйняттю</a:t>
            </a:r>
            <a:endParaRPr lang="en-US" sz="1800" dirty="0"/>
          </a:p>
        </p:txBody>
      </p:sp>
      <p:sp>
        <p:nvSpPr>
          <p:cNvPr id="22" name="Text 15"/>
          <p:cNvSpPr/>
          <p:nvPr/>
        </p:nvSpPr>
        <p:spPr>
          <a:xfrm>
            <a:off x="745927" y="5523905"/>
            <a:ext cx="6476048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Розпізнавання стимулів, які бачили раніше</a:t>
            </a:r>
            <a:endParaRPr lang="en-US" sz="1450" dirty="0"/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08426" y="4711065"/>
            <a:ext cx="186452" cy="186452"/>
          </a:xfrm>
          <a:prstGeom prst="rect">
            <a:avLst/>
          </a:prstGeom>
        </p:spPr>
      </p:pic>
      <p:sp>
        <p:nvSpPr>
          <p:cNvPr id="24" name="Shape 16"/>
          <p:cNvSpPr/>
          <p:nvPr/>
        </p:nvSpPr>
        <p:spPr>
          <a:xfrm>
            <a:off x="7408426" y="4981813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5" name="Text 17"/>
          <p:cNvSpPr/>
          <p:nvPr/>
        </p:nvSpPr>
        <p:spPr>
          <a:xfrm>
            <a:off x="7408426" y="5120759"/>
            <a:ext cx="2423874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Реляційне навчання</a:t>
            </a:r>
            <a:endParaRPr lang="en-US" sz="1800" dirty="0"/>
          </a:p>
        </p:txBody>
      </p:sp>
      <p:sp>
        <p:nvSpPr>
          <p:cNvPr id="26" name="Text 18"/>
          <p:cNvSpPr/>
          <p:nvPr/>
        </p:nvSpPr>
        <p:spPr>
          <a:xfrm>
            <a:off x="7408426" y="5523905"/>
            <a:ext cx="6476048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Розрізняння стимулів на основі реляційних властивостей</a:t>
            </a:r>
            <a:endParaRPr lang="en-US" sz="1450" dirty="0"/>
          </a:p>
        </p:txBody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5927" y="6171605"/>
            <a:ext cx="186452" cy="186452"/>
          </a:xfrm>
          <a:prstGeom prst="rect">
            <a:avLst/>
          </a:prstGeom>
        </p:spPr>
      </p:pic>
      <p:sp>
        <p:nvSpPr>
          <p:cNvPr id="28" name="Shape 19"/>
          <p:cNvSpPr/>
          <p:nvPr/>
        </p:nvSpPr>
        <p:spPr>
          <a:xfrm>
            <a:off x="745927" y="6442353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9" name="Text 20"/>
          <p:cNvSpPr/>
          <p:nvPr/>
        </p:nvSpPr>
        <p:spPr>
          <a:xfrm>
            <a:off x="745927" y="6581299"/>
            <a:ext cx="2615327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Просторове навчання</a:t>
            </a:r>
            <a:endParaRPr lang="en-US" sz="1800" dirty="0"/>
          </a:p>
        </p:txBody>
      </p:sp>
      <p:sp>
        <p:nvSpPr>
          <p:cNvPr id="30" name="Text 21"/>
          <p:cNvSpPr/>
          <p:nvPr/>
        </p:nvSpPr>
        <p:spPr>
          <a:xfrm>
            <a:off x="745927" y="6984444"/>
            <a:ext cx="6476048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 за допомогою візуальних стимулів: зображення, кольори, карти</a:t>
            </a:r>
            <a:endParaRPr lang="en-US" sz="1450" dirty="0"/>
          </a:p>
        </p:txBody>
      </p:sp>
      <p:pic>
        <p:nvPicPr>
          <p:cNvPr id="31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08426" y="6171605"/>
            <a:ext cx="186452" cy="186452"/>
          </a:xfrm>
          <a:prstGeom prst="rect">
            <a:avLst/>
          </a:prstGeom>
        </p:spPr>
      </p:pic>
      <p:sp>
        <p:nvSpPr>
          <p:cNvPr id="32" name="Shape 22"/>
          <p:cNvSpPr/>
          <p:nvPr/>
        </p:nvSpPr>
        <p:spPr>
          <a:xfrm>
            <a:off x="7408426" y="6442353"/>
            <a:ext cx="6476048" cy="2286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33" name="Text 23"/>
          <p:cNvSpPr/>
          <p:nvPr/>
        </p:nvSpPr>
        <p:spPr>
          <a:xfrm>
            <a:off x="7408426" y="6581299"/>
            <a:ext cx="2331006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Стимул-відповідь</a:t>
            </a:r>
            <a:endParaRPr lang="en-US" sz="1800" dirty="0"/>
          </a:p>
        </p:txBody>
      </p:sp>
      <p:sp>
        <p:nvSpPr>
          <p:cNvPr id="34" name="Text 24"/>
          <p:cNvSpPr/>
          <p:nvPr/>
        </p:nvSpPr>
        <p:spPr>
          <a:xfrm>
            <a:off x="7408426" y="6984444"/>
            <a:ext cx="6476048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Навчання певної поведінки при певному стимулі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6973" y="482798"/>
            <a:ext cx="4259104" cy="4271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Типи інтелекту людини</a:t>
            </a:r>
            <a:endParaRPr lang="en-US" sz="2650" dirty="0"/>
          </a:p>
        </p:txBody>
      </p:sp>
      <p:sp>
        <p:nvSpPr>
          <p:cNvPr id="3" name="Shape 1"/>
          <p:cNvSpPr/>
          <p:nvPr/>
        </p:nvSpPr>
        <p:spPr>
          <a:xfrm>
            <a:off x="546973" y="1183481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62213" y="1198721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377" y="1491139"/>
            <a:ext cx="205026" cy="20502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45870" y="1335405"/>
            <a:ext cx="2111216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Лінгвістичний інтелект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245870" y="1631156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говорити, розпізнавати і використовувати механізми фонології, синтаксису і семантики. Притаманний оповідачам та промовцям.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546973" y="2140625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62213" y="2155865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377" y="2448282"/>
            <a:ext cx="205026" cy="20502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45870" y="2292548"/>
            <a:ext cx="1731526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Музичний інтелект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1245870" y="2588300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створювати, спілкуватися і розуміти смисли звуку, розуміти висоту та ритм. Характерний для музикантів, співаків, композиторів.</a:t>
            </a:r>
            <a:endParaRPr lang="en-US" sz="1050" dirty="0"/>
          </a:p>
        </p:txBody>
      </p:sp>
      <p:sp>
        <p:nvSpPr>
          <p:cNvPr id="13" name="Shape 9"/>
          <p:cNvSpPr/>
          <p:nvPr/>
        </p:nvSpPr>
        <p:spPr>
          <a:xfrm>
            <a:off x="546973" y="3097768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562213" y="3113008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377" y="3405426"/>
            <a:ext cx="205026" cy="20502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245870" y="3249692"/>
            <a:ext cx="277701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Логіко-математичний інтелект</a:t>
            </a:r>
            <a:endParaRPr lang="en-US" sz="1300" dirty="0"/>
          </a:p>
        </p:txBody>
      </p:sp>
      <p:sp>
        <p:nvSpPr>
          <p:cNvPr id="17" name="Text 12"/>
          <p:cNvSpPr/>
          <p:nvPr/>
        </p:nvSpPr>
        <p:spPr>
          <a:xfrm>
            <a:off x="1245870" y="3545443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Уміння використовувати і розуміти відносини при відсутності дії або предметів. Розуміння складних і абстрактних ідей. Притаманний математикам та вченим.</a:t>
            </a:r>
            <a:endParaRPr lang="en-US" sz="1050" dirty="0"/>
          </a:p>
        </p:txBody>
      </p:sp>
      <p:sp>
        <p:nvSpPr>
          <p:cNvPr id="18" name="Shape 13"/>
          <p:cNvSpPr/>
          <p:nvPr/>
        </p:nvSpPr>
        <p:spPr>
          <a:xfrm>
            <a:off x="546973" y="4054912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562213" y="4070152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377" y="4362569"/>
            <a:ext cx="205026" cy="20502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245870" y="4206835"/>
            <a:ext cx="1983462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Просторовий інтелект</a:t>
            </a:r>
            <a:endParaRPr lang="en-US" sz="1300" dirty="0"/>
          </a:p>
        </p:txBody>
      </p:sp>
      <p:sp>
        <p:nvSpPr>
          <p:cNvPr id="22" name="Text 16"/>
          <p:cNvSpPr/>
          <p:nvPr/>
        </p:nvSpPr>
        <p:spPr>
          <a:xfrm>
            <a:off x="1245870" y="4502587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сприймати візуальну або просторову інформацію, створювати тривимірні зображення. Характерний для космонавтів та фізиків.</a:t>
            </a:r>
            <a:endParaRPr lang="en-US" sz="1050" dirty="0"/>
          </a:p>
        </p:txBody>
      </p:sp>
      <p:sp>
        <p:nvSpPr>
          <p:cNvPr id="23" name="Shape 17"/>
          <p:cNvSpPr/>
          <p:nvPr/>
        </p:nvSpPr>
        <p:spPr>
          <a:xfrm>
            <a:off x="546973" y="5012055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562213" y="5027295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377" y="5319713"/>
            <a:ext cx="205026" cy="205026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245870" y="5163979"/>
            <a:ext cx="2893100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Тілесно-кінестетичний інтелект</a:t>
            </a:r>
            <a:endParaRPr lang="en-US" sz="1300" dirty="0"/>
          </a:p>
        </p:txBody>
      </p:sp>
      <p:sp>
        <p:nvSpPr>
          <p:cNvPr id="27" name="Text 20"/>
          <p:cNvSpPr/>
          <p:nvPr/>
        </p:nvSpPr>
        <p:spPr>
          <a:xfrm>
            <a:off x="1245870" y="5459730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використовувати тіло для вирішення проблем, контроль над моторними навичками. Притаманний гравцям та танцюристам.</a:t>
            </a:r>
            <a:endParaRPr lang="en-US" sz="1050" dirty="0"/>
          </a:p>
        </p:txBody>
      </p:sp>
      <p:sp>
        <p:nvSpPr>
          <p:cNvPr id="28" name="Shape 21"/>
          <p:cNvSpPr/>
          <p:nvPr/>
        </p:nvSpPr>
        <p:spPr>
          <a:xfrm>
            <a:off x="546973" y="5969198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562213" y="5984438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9377" y="6276856"/>
            <a:ext cx="205026" cy="205026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245870" y="6121122"/>
            <a:ext cx="2596872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Внутріособистісний інтелект</a:t>
            </a:r>
            <a:endParaRPr lang="en-US" sz="1300" dirty="0"/>
          </a:p>
        </p:txBody>
      </p:sp>
      <p:sp>
        <p:nvSpPr>
          <p:cNvPr id="32" name="Text 24"/>
          <p:cNvSpPr/>
          <p:nvPr/>
        </p:nvSpPr>
        <p:spPr>
          <a:xfrm>
            <a:off x="1245870" y="6416873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розрізняти власні почуття, наміри і мотивації.</a:t>
            </a:r>
            <a:endParaRPr lang="en-US" sz="1050" dirty="0"/>
          </a:p>
        </p:txBody>
      </p:sp>
      <p:sp>
        <p:nvSpPr>
          <p:cNvPr id="33" name="Shape 25"/>
          <p:cNvSpPr/>
          <p:nvPr/>
        </p:nvSpPr>
        <p:spPr>
          <a:xfrm>
            <a:off x="546973" y="6926342"/>
            <a:ext cx="13536454" cy="820460"/>
          </a:xfrm>
          <a:prstGeom prst="roundRect">
            <a:avLst>
              <a:gd name="adj" fmla="val 7000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34" name="Shape 26"/>
          <p:cNvSpPr/>
          <p:nvPr/>
        </p:nvSpPr>
        <p:spPr>
          <a:xfrm>
            <a:off x="562213" y="6941582"/>
            <a:ext cx="546973" cy="789980"/>
          </a:xfrm>
          <a:prstGeom prst="roundRect">
            <a:avLst>
              <a:gd name="adj" fmla="val 7157"/>
            </a:avLst>
          </a:prstGeom>
          <a:solidFill>
            <a:srgbClr val="003180"/>
          </a:solidFill>
          <a:ln/>
        </p:spPr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377" y="7233999"/>
            <a:ext cx="205026" cy="205026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1245870" y="7078266"/>
            <a:ext cx="2376845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Міжособистісний інтелект</a:t>
            </a:r>
            <a:endParaRPr lang="en-US" sz="1300" dirty="0"/>
          </a:p>
        </p:txBody>
      </p:sp>
      <p:sp>
        <p:nvSpPr>
          <p:cNvPr id="37" name="Text 28"/>
          <p:cNvSpPr/>
          <p:nvPr/>
        </p:nvSpPr>
        <p:spPr>
          <a:xfrm>
            <a:off x="1245870" y="7374017"/>
            <a:ext cx="12685633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Здатність розпізнавати і розрізняти почуття, переконання і наміри інших людей. Характерний для масових комунікаторів.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4272" y="580430"/>
            <a:ext cx="12941856" cy="1319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Три основних напрямки досліджень у штучному інтелекті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72" y="2321719"/>
            <a:ext cx="4313873" cy="8442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55251" y="3376970"/>
            <a:ext cx="3891915" cy="659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Евристичний (інформаційний)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1055251" y="4163139"/>
            <a:ext cx="3891915" cy="2025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машинних способів вирішення інтелектуальних завдань та програм для обчислювальних машин. Головне – кінцевий результат, а не спосіб його досягнення.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145" y="2321719"/>
            <a:ext cx="4313992" cy="8442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9123" y="3376970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Біонічний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5369123" y="3833336"/>
            <a:ext cx="3892034" cy="1688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Вивчення процесів, що протікають в мозку людини при вирішенні завдань. Відтворення технічними засобами процесів, схожих з психічними процесами людини.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136" y="2321719"/>
            <a:ext cx="4313992" cy="84427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115" y="3376970"/>
            <a:ext cx="2638544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Еволюційний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9683115" y="3833336"/>
            <a:ext cx="3892034" cy="1350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Створення програм, здатних самонавчатися. Інтелектуальні програми треба «вирощувати», як ми вирощуємо дітей.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844272" y="6637496"/>
            <a:ext cx="12941856" cy="1012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Загальний підхід полягає у виділенні і вивченні спеціальних метапроцедур, за допомогою яких людина виконує інтелектуальні дії. Дослідники створюють метапроцедури технічних і програмних систем, що реалізують інтелектуальні функції людини.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1840" y="296942"/>
            <a:ext cx="5720477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Історія штучного інтелекту у ХХ столітті</a:t>
            </a:r>
            <a:endParaRPr lang="en-US" sz="2100" dirty="0"/>
          </a:p>
        </p:txBody>
      </p:sp>
      <p:sp>
        <p:nvSpPr>
          <p:cNvPr id="3" name="Shape 1"/>
          <p:cNvSpPr/>
          <p:nvPr/>
        </p:nvSpPr>
        <p:spPr>
          <a:xfrm>
            <a:off x="7307580" y="850106"/>
            <a:ext cx="15240" cy="7132558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4" name="Shape 2"/>
          <p:cNvSpPr/>
          <p:nvPr/>
        </p:nvSpPr>
        <p:spPr>
          <a:xfrm>
            <a:off x="6885146" y="963930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5" name="Shape 3"/>
          <p:cNvSpPr/>
          <p:nvPr/>
        </p:nvSpPr>
        <p:spPr>
          <a:xfrm>
            <a:off x="7193756" y="850106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234238" y="870347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1250" dirty="0"/>
          </a:p>
        </p:txBody>
      </p:sp>
      <p:sp>
        <p:nvSpPr>
          <p:cNvPr id="7" name="Text 5"/>
          <p:cNvSpPr/>
          <p:nvPr/>
        </p:nvSpPr>
        <p:spPr>
          <a:xfrm>
            <a:off x="5425559" y="887135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1920-ті роки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431840" y="1120616"/>
            <a:ext cx="6343531" cy="345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 Лондоні відбувся показ п'єси Карела Чапека «Універсальні роботи Россум», де вперше використано слово «робот»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7421404" y="1611630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10" name="Shape 8"/>
          <p:cNvSpPr/>
          <p:nvPr/>
        </p:nvSpPr>
        <p:spPr>
          <a:xfrm>
            <a:off x="7193756" y="1497806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234238" y="1518047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7855029" y="1534835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1940-ві роки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7855029" y="1768316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Айзек Азімов ввів термін «робототехніка»</a:t>
            </a:r>
            <a:endParaRPr lang="en-US" sz="850" dirty="0"/>
          </a:p>
        </p:txBody>
      </p:sp>
      <p:sp>
        <p:nvSpPr>
          <p:cNvPr id="14" name="Shape 12"/>
          <p:cNvSpPr/>
          <p:nvPr/>
        </p:nvSpPr>
        <p:spPr>
          <a:xfrm>
            <a:off x="6885146" y="2169914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15" name="Shape 13"/>
          <p:cNvSpPr/>
          <p:nvPr/>
        </p:nvSpPr>
        <p:spPr>
          <a:xfrm>
            <a:off x="7193756" y="2056090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234238" y="2076331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5425559" y="2093119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1950 рік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431840" y="2326600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Алан Тьюринг представив тест Тьюринга для оцінки інтелекту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7421404" y="2728317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20" name="Shape 18"/>
          <p:cNvSpPr/>
          <p:nvPr/>
        </p:nvSpPr>
        <p:spPr>
          <a:xfrm>
            <a:off x="7193756" y="2614493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234238" y="2634734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1250" dirty="0"/>
          </a:p>
        </p:txBody>
      </p:sp>
      <p:sp>
        <p:nvSpPr>
          <p:cNvPr id="22" name="Text 20"/>
          <p:cNvSpPr/>
          <p:nvPr/>
        </p:nvSpPr>
        <p:spPr>
          <a:xfrm>
            <a:off x="7855029" y="2651522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1950 рік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7855029" y="2885003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Клод Шеннон опублікував статтю «Детальний аналіз гри в шахи як пошук»</a:t>
            </a:r>
            <a:endParaRPr lang="en-US" sz="850" dirty="0"/>
          </a:p>
        </p:txBody>
      </p:sp>
      <p:sp>
        <p:nvSpPr>
          <p:cNvPr id="24" name="Shape 22"/>
          <p:cNvSpPr/>
          <p:nvPr/>
        </p:nvSpPr>
        <p:spPr>
          <a:xfrm>
            <a:off x="6885146" y="3286720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25" name="Shape 23"/>
          <p:cNvSpPr/>
          <p:nvPr/>
        </p:nvSpPr>
        <p:spPr>
          <a:xfrm>
            <a:off x="7193756" y="3172897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234238" y="3193137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</a:t>
            </a:r>
            <a:endParaRPr lang="en-US" sz="1250" dirty="0"/>
          </a:p>
        </p:txBody>
      </p:sp>
      <p:sp>
        <p:nvSpPr>
          <p:cNvPr id="27" name="Text 25"/>
          <p:cNvSpPr/>
          <p:nvPr/>
        </p:nvSpPr>
        <p:spPr>
          <a:xfrm>
            <a:off x="5425559" y="3209925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1956 рік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431840" y="3443407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Джон Маккарті придумав термін «штучний інтелект». Демонстрація першої програми ШІ</a:t>
            </a:r>
            <a:endParaRPr lang="en-US" sz="850" dirty="0"/>
          </a:p>
        </p:txBody>
      </p:sp>
      <p:sp>
        <p:nvSpPr>
          <p:cNvPr id="29" name="Shape 27"/>
          <p:cNvSpPr/>
          <p:nvPr/>
        </p:nvSpPr>
        <p:spPr>
          <a:xfrm>
            <a:off x="7421404" y="3845123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30" name="Shape 28"/>
          <p:cNvSpPr/>
          <p:nvPr/>
        </p:nvSpPr>
        <p:spPr>
          <a:xfrm>
            <a:off x="7193756" y="3731300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234238" y="3751540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6</a:t>
            </a:r>
            <a:endParaRPr lang="en-US" sz="1250" dirty="0"/>
          </a:p>
        </p:txBody>
      </p:sp>
      <p:sp>
        <p:nvSpPr>
          <p:cNvPr id="32" name="Text 30"/>
          <p:cNvSpPr/>
          <p:nvPr/>
        </p:nvSpPr>
        <p:spPr>
          <a:xfrm>
            <a:off x="7855029" y="3768328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1958 рік</a:t>
            </a:r>
            <a:endParaRPr lang="en-US" sz="1050" dirty="0"/>
          </a:p>
        </p:txBody>
      </p:sp>
      <p:sp>
        <p:nvSpPr>
          <p:cNvPr id="33" name="Text 31"/>
          <p:cNvSpPr/>
          <p:nvPr/>
        </p:nvSpPr>
        <p:spPr>
          <a:xfrm>
            <a:off x="7855029" y="4001810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Джон Маккарті винайшов мову програмування LISP для ШІ</a:t>
            </a:r>
            <a:endParaRPr lang="en-US" sz="850" dirty="0"/>
          </a:p>
        </p:txBody>
      </p:sp>
      <p:sp>
        <p:nvSpPr>
          <p:cNvPr id="34" name="Shape 32"/>
          <p:cNvSpPr/>
          <p:nvPr/>
        </p:nvSpPr>
        <p:spPr>
          <a:xfrm>
            <a:off x="6885146" y="4403527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35" name="Shape 33"/>
          <p:cNvSpPr/>
          <p:nvPr/>
        </p:nvSpPr>
        <p:spPr>
          <a:xfrm>
            <a:off x="7193756" y="4289703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234238" y="4309943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7</a:t>
            </a:r>
            <a:endParaRPr lang="en-US" sz="1250" dirty="0"/>
          </a:p>
        </p:txBody>
      </p:sp>
      <p:sp>
        <p:nvSpPr>
          <p:cNvPr id="37" name="Text 35"/>
          <p:cNvSpPr/>
          <p:nvPr/>
        </p:nvSpPr>
        <p:spPr>
          <a:xfrm>
            <a:off x="5425559" y="4326731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1964 рік</a:t>
            </a:r>
            <a:endParaRPr lang="en-US" sz="1050" dirty="0"/>
          </a:p>
        </p:txBody>
      </p:sp>
      <p:sp>
        <p:nvSpPr>
          <p:cNvPr id="38" name="Text 36"/>
          <p:cNvSpPr/>
          <p:nvPr/>
        </p:nvSpPr>
        <p:spPr>
          <a:xfrm>
            <a:off x="431840" y="4560213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Дисертація Денні Боброу показала, що комп'ютери можуть розуміти природну мову</a:t>
            </a:r>
            <a:endParaRPr lang="en-US" sz="850" dirty="0"/>
          </a:p>
        </p:txBody>
      </p:sp>
      <p:sp>
        <p:nvSpPr>
          <p:cNvPr id="39" name="Shape 37"/>
          <p:cNvSpPr/>
          <p:nvPr/>
        </p:nvSpPr>
        <p:spPr>
          <a:xfrm>
            <a:off x="7421404" y="4961930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40" name="Shape 38"/>
          <p:cNvSpPr/>
          <p:nvPr/>
        </p:nvSpPr>
        <p:spPr>
          <a:xfrm>
            <a:off x="7193756" y="4848106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7234238" y="4868347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8</a:t>
            </a:r>
            <a:endParaRPr lang="en-US" sz="1250" dirty="0"/>
          </a:p>
        </p:txBody>
      </p:sp>
      <p:sp>
        <p:nvSpPr>
          <p:cNvPr id="42" name="Text 40"/>
          <p:cNvSpPr/>
          <p:nvPr/>
        </p:nvSpPr>
        <p:spPr>
          <a:xfrm>
            <a:off x="7855029" y="4885134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1965 рік</a:t>
            </a:r>
            <a:endParaRPr lang="en-US" sz="1050" dirty="0"/>
          </a:p>
        </p:txBody>
      </p:sp>
      <p:sp>
        <p:nvSpPr>
          <p:cNvPr id="43" name="Text 41"/>
          <p:cNvSpPr/>
          <p:nvPr/>
        </p:nvSpPr>
        <p:spPr>
          <a:xfrm>
            <a:off x="7855029" y="5118616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Джозеф Вайзенбаум створив ELIZA – інтерактивну програму для діалогу англійською мовою</a:t>
            </a:r>
            <a:endParaRPr lang="en-US" sz="850" dirty="0"/>
          </a:p>
        </p:txBody>
      </p:sp>
      <p:sp>
        <p:nvSpPr>
          <p:cNvPr id="44" name="Shape 42"/>
          <p:cNvSpPr/>
          <p:nvPr/>
        </p:nvSpPr>
        <p:spPr>
          <a:xfrm>
            <a:off x="6885146" y="5520333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45" name="Shape 43"/>
          <p:cNvSpPr/>
          <p:nvPr/>
        </p:nvSpPr>
        <p:spPr>
          <a:xfrm>
            <a:off x="7193756" y="5406509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6" name="Text 44"/>
          <p:cNvSpPr/>
          <p:nvPr/>
        </p:nvSpPr>
        <p:spPr>
          <a:xfrm>
            <a:off x="7234238" y="5426750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9</a:t>
            </a:r>
            <a:endParaRPr lang="en-US" sz="1250" dirty="0"/>
          </a:p>
        </p:txBody>
      </p:sp>
      <p:sp>
        <p:nvSpPr>
          <p:cNvPr id="47" name="Text 45"/>
          <p:cNvSpPr/>
          <p:nvPr/>
        </p:nvSpPr>
        <p:spPr>
          <a:xfrm>
            <a:off x="5425559" y="5443537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1969 рік</a:t>
            </a:r>
            <a:endParaRPr lang="en-US" sz="1050" dirty="0"/>
          </a:p>
        </p:txBody>
      </p:sp>
      <p:sp>
        <p:nvSpPr>
          <p:cNvPr id="48" name="Text 46"/>
          <p:cNvSpPr/>
          <p:nvPr/>
        </p:nvSpPr>
        <p:spPr>
          <a:xfrm>
            <a:off x="431840" y="5677019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Створено робота Шекі, здатного самостійно функціонувати та аналізувати власні дії</a:t>
            </a:r>
            <a:endParaRPr lang="en-US" sz="850" dirty="0"/>
          </a:p>
        </p:txBody>
      </p:sp>
      <p:sp>
        <p:nvSpPr>
          <p:cNvPr id="49" name="Shape 47"/>
          <p:cNvSpPr/>
          <p:nvPr/>
        </p:nvSpPr>
        <p:spPr>
          <a:xfrm>
            <a:off x="7421404" y="6078736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50" name="Shape 48"/>
          <p:cNvSpPr/>
          <p:nvPr/>
        </p:nvSpPr>
        <p:spPr>
          <a:xfrm>
            <a:off x="7193756" y="5964912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7234238" y="5985153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10</a:t>
            </a:r>
            <a:endParaRPr lang="en-US" sz="1250" dirty="0"/>
          </a:p>
        </p:txBody>
      </p:sp>
      <p:sp>
        <p:nvSpPr>
          <p:cNvPr id="52" name="Text 50"/>
          <p:cNvSpPr/>
          <p:nvPr/>
        </p:nvSpPr>
        <p:spPr>
          <a:xfrm>
            <a:off x="7855029" y="6001941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1970 рік</a:t>
            </a:r>
            <a:endParaRPr lang="en-US" sz="1050" dirty="0"/>
          </a:p>
        </p:txBody>
      </p:sp>
      <p:sp>
        <p:nvSpPr>
          <p:cNvPr id="53" name="Text 51"/>
          <p:cNvSpPr/>
          <p:nvPr/>
        </p:nvSpPr>
        <p:spPr>
          <a:xfrm>
            <a:off x="7855029" y="6235422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Створено шотландського робота Фредді, здатного використовувати зір</a:t>
            </a:r>
            <a:endParaRPr lang="en-US" sz="850" dirty="0"/>
          </a:p>
        </p:txBody>
      </p:sp>
      <p:sp>
        <p:nvSpPr>
          <p:cNvPr id="54" name="Shape 52"/>
          <p:cNvSpPr/>
          <p:nvPr/>
        </p:nvSpPr>
        <p:spPr>
          <a:xfrm>
            <a:off x="6885146" y="6637139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55" name="Shape 53"/>
          <p:cNvSpPr/>
          <p:nvPr/>
        </p:nvSpPr>
        <p:spPr>
          <a:xfrm>
            <a:off x="7193756" y="6523315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6" name="Text 54"/>
          <p:cNvSpPr/>
          <p:nvPr/>
        </p:nvSpPr>
        <p:spPr>
          <a:xfrm>
            <a:off x="7234238" y="6543556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11</a:t>
            </a:r>
            <a:endParaRPr lang="en-US" sz="1250" dirty="0"/>
          </a:p>
        </p:txBody>
      </p:sp>
      <p:sp>
        <p:nvSpPr>
          <p:cNvPr id="57" name="Text 55"/>
          <p:cNvSpPr/>
          <p:nvPr/>
        </p:nvSpPr>
        <p:spPr>
          <a:xfrm>
            <a:off x="5425559" y="6560344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1979 рік</a:t>
            </a:r>
            <a:endParaRPr lang="en-US" sz="1050" dirty="0"/>
          </a:p>
        </p:txBody>
      </p:sp>
      <p:sp>
        <p:nvSpPr>
          <p:cNvPr id="58" name="Text 56"/>
          <p:cNvSpPr/>
          <p:nvPr/>
        </p:nvSpPr>
        <p:spPr>
          <a:xfrm>
            <a:off x="431840" y="6793825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З'явився перший керований комп'ютером автономний автомобіль Stanford Cart</a:t>
            </a:r>
            <a:endParaRPr lang="en-US" sz="850" dirty="0"/>
          </a:p>
        </p:txBody>
      </p:sp>
      <p:sp>
        <p:nvSpPr>
          <p:cNvPr id="59" name="Shape 57"/>
          <p:cNvSpPr/>
          <p:nvPr/>
        </p:nvSpPr>
        <p:spPr>
          <a:xfrm>
            <a:off x="7421404" y="7195542"/>
            <a:ext cx="323850" cy="15240"/>
          </a:xfrm>
          <a:prstGeom prst="roundRect">
            <a:avLst>
              <a:gd name="adj" fmla="val 297607"/>
            </a:avLst>
          </a:prstGeom>
          <a:solidFill>
            <a:srgbClr val="194A99"/>
          </a:solidFill>
          <a:ln/>
        </p:spPr>
      </p:sp>
      <p:sp>
        <p:nvSpPr>
          <p:cNvPr id="60" name="Shape 58"/>
          <p:cNvSpPr/>
          <p:nvPr/>
        </p:nvSpPr>
        <p:spPr>
          <a:xfrm>
            <a:off x="7193756" y="7081718"/>
            <a:ext cx="242888" cy="242888"/>
          </a:xfrm>
          <a:prstGeom prst="roundRect">
            <a:avLst>
              <a:gd name="adj" fmla="val 18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61" name="Text 59"/>
          <p:cNvSpPr/>
          <p:nvPr/>
        </p:nvSpPr>
        <p:spPr>
          <a:xfrm>
            <a:off x="7234238" y="7101959"/>
            <a:ext cx="161925" cy="202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50"/>
              </a:lnSpc>
              <a:buNone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12</a:t>
            </a:r>
            <a:endParaRPr lang="en-US" sz="1250" dirty="0"/>
          </a:p>
        </p:txBody>
      </p:sp>
      <p:sp>
        <p:nvSpPr>
          <p:cNvPr id="62" name="Text 60"/>
          <p:cNvSpPr/>
          <p:nvPr/>
        </p:nvSpPr>
        <p:spPr>
          <a:xfrm>
            <a:off x="7855029" y="7118747"/>
            <a:ext cx="1349812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1980-ті роки</a:t>
            </a:r>
            <a:endParaRPr lang="en-US" sz="1050" dirty="0"/>
          </a:p>
        </p:txBody>
      </p:sp>
      <p:sp>
        <p:nvSpPr>
          <p:cNvPr id="63" name="Text 61"/>
          <p:cNvSpPr/>
          <p:nvPr/>
        </p:nvSpPr>
        <p:spPr>
          <a:xfrm>
            <a:off x="7855029" y="7352228"/>
            <a:ext cx="634353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Гарольд Коен створив програму малювання Аарона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2593" y="510540"/>
            <a:ext cx="7658814" cy="1160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Основні досягнення штучного інтелекту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928211" y="2227659"/>
            <a:ext cx="185618" cy="1087874"/>
          </a:xfrm>
          <a:prstGeom prst="roundRect">
            <a:avLst>
              <a:gd name="adj" fmla="val 4200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2593" y="2105739"/>
            <a:ext cx="556974" cy="556974"/>
          </a:xfrm>
          <a:prstGeom prst="roundRect">
            <a:avLst>
              <a:gd name="adj" fmla="val 8208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777" y="2245043"/>
            <a:ext cx="278487" cy="27848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85186" y="2134791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1997 рік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485186" y="2536150"/>
            <a:ext cx="6916222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Програма Deep Blue Chess перевершила чемпіона світу з шахів Гаррі Каспарова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1206698" y="3779758"/>
            <a:ext cx="185618" cy="835343"/>
          </a:xfrm>
          <a:prstGeom prst="roundRect">
            <a:avLst>
              <a:gd name="adj" fmla="val 4200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21080" y="3657838"/>
            <a:ext cx="556974" cy="556974"/>
          </a:xfrm>
          <a:prstGeom prst="roundRect">
            <a:avLst>
              <a:gd name="adj" fmla="val 8208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0264" y="3797141"/>
            <a:ext cx="278487" cy="27848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763673" y="3686889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2000 рік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1763673" y="4088249"/>
            <a:ext cx="6637734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Інтерактивні роботи стають комерційно доступними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1485186" y="5079325"/>
            <a:ext cx="185618" cy="1087874"/>
          </a:xfrm>
          <a:prstGeom prst="roundRect">
            <a:avLst>
              <a:gd name="adj" fmla="val 4200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299567" y="4957405"/>
            <a:ext cx="556974" cy="556974"/>
          </a:xfrm>
          <a:prstGeom prst="roundRect">
            <a:avLst>
              <a:gd name="adj" fmla="val 8208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8751" y="5096708"/>
            <a:ext cx="278487" cy="27848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042160" y="4986457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2000 рік</a:t>
            </a:r>
            <a:endParaRPr lang="en-US" sz="1800" dirty="0"/>
          </a:p>
        </p:txBody>
      </p:sp>
      <p:sp>
        <p:nvSpPr>
          <p:cNvPr id="18" name="Text 12"/>
          <p:cNvSpPr/>
          <p:nvPr/>
        </p:nvSpPr>
        <p:spPr>
          <a:xfrm>
            <a:off x="2042160" y="5387816"/>
            <a:ext cx="6359247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МТІ показує Kismet – робота, який може розпізнавати та імітувати емоції людини</a:t>
            </a:r>
            <a:endParaRPr lang="en-US" sz="1450" dirty="0"/>
          </a:p>
        </p:txBody>
      </p:sp>
      <p:sp>
        <p:nvSpPr>
          <p:cNvPr id="19" name="Shape 13"/>
          <p:cNvSpPr/>
          <p:nvPr/>
        </p:nvSpPr>
        <p:spPr>
          <a:xfrm>
            <a:off x="1763673" y="6631424"/>
            <a:ext cx="185618" cy="1087874"/>
          </a:xfrm>
          <a:prstGeom prst="roundRect">
            <a:avLst>
              <a:gd name="adj" fmla="val 4200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1578054" y="6509504"/>
            <a:ext cx="556974" cy="556974"/>
          </a:xfrm>
          <a:prstGeom prst="roundRect">
            <a:avLst>
              <a:gd name="adj" fmla="val 8208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17238" y="6648807"/>
            <a:ext cx="278487" cy="278487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2320647" y="6538555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2000 рік</a:t>
            </a:r>
            <a:endParaRPr lang="en-US" sz="1800" dirty="0"/>
          </a:p>
        </p:txBody>
      </p:sp>
      <p:sp>
        <p:nvSpPr>
          <p:cNvPr id="23" name="Text 16"/>
          <p:cNvSpPr/>
          <p:nvPr/>
        </p:nvSpPr>
        <p:spPr>
          <a:xfrm>
            <a:off x="2320647" y="6939915"/>
            <a:ext cx="6080760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Робот Nomad досліджує віддалені райони Антарктиди і виявляє метеорити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1621</Words>
  <Application>Microsoft Office PowerPoint</Application>
  <PresentationFormat>Довільний</PresentationFormat>
  <Paragraphs>234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3" baseType="lpstr">
      <vt:lpstr>Arial</vt:lpstr>
      <vt:lpstr>Merriweather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2025-11-01T07:19:45Z</dcterms:created>
  <dcterms:modified xsi:type="dcterms:W3CDTF">2025-11-01T07:16:13Z</dcterms:modified>
</cp:coreProperties>
</file>