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3" r:id="rId4"/>
    <p:sldId id="289" r:id="rId5"/>
    <p:sldId id="278" r:id="rId6"/>
    <p:sldId id="279" r:id="rId7"/>
    <p:sldId id="280" r:id="rId8"/>
    <p:sldId id="325" r:id="rId9"/>
    <p:sldId id="264" r:id="rId10"/>
    <p:sldId id="294" r:id="rId11"/>
    <p:sldId id="281" r:id="rId12"/>
    <p:sldId id="265" r:id="rId13"/>
    <p:sldId id="292" r:id="rId14"/>
    <p:sldId id="282" r:id="rId15"/>
    <p:sldId id="293" r:id="rId16"/>
    <p:sldId id="284" r:id="rId17"/>
    <p:sldId id="266" r:id="rId18"/>
    <p:sldId id="286" r:id="rId19"/>
    <p:sldId id="287" r:id="rId20"/>
    <p:sldId id="288" r:id="rId21"/>
    <p:sldId id="295" r:id="rId22"/>
    <p:sldId id="296" r:id="rId23"/>
    <p:sldId id="257" r:id="rId24"/>
    <p:sldId id="291" r:id="rId25"/>
    <p:sldId id="258" r:id="rId26"/>
    <p:sldId id="259" r:id="rId27"/>
    <p:sldId id="260" r:id="rId28"/>
    <p:sldId id="261" r:id="rId29"/>
    <p:sldId id="290" r:id="rId30"/>
    <p:sldId id="297" r:id="rId31"/>
    <p:sldId id="298" r:id="rId32"/>
    <p:sldId id="299" r:id="rId33"/>
    <p:sldId id="300" r:id="rId34"/>
    <p:sldId id="302" r:id="rId35"/>
    <p:sldId id="301" r:id="rId36"/>
    <p:sldId id="303" r:id="rId37"/>
    <p:sldId id="304" r:id="rId38"/>
    <p:sldId id="305" r:id="rId39"/>
    <p:sldId id="306" r:id="rId4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33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67" autoAdjust="0"/>
    <p:restoredTop sz="94660"/>
  </p:normalViewPr>
  <p:slideViewPr>
    <p:cSldViewPr showGuides="1">
      <p:cViewPr varScale="1">
        <p:scale>
          <a:sx n="78" d="100"/>
          <a:sy n="78" d="100"/>
        </p:scale>
        <p:origin x="156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3" Type="http://schemas.openxmlformats.org/officeDocument/2006/relationships/tableStyles" Target="tableStyles.xml"/><Relationship Id="rId42" Type="http://schemas.openxmlformats.org/officeDocument/2006/relationships/viewProps" Target="viewProps.xml"/><Relationship Id="rId41" Type="http://schemas.openxmlformats.org/officeDocument/2006/relationships/presProps" Target="presProps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C887B-DDD4-4B32-B201-19659B66E730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0E180-F9EB-4819-B17F-B0B952AD0EB1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D6314-71C7-4958-BEE0-5A1AB0894953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54B6-F787-4943-87B3-FE99440A98D1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1BD6F-F457-497D-872B-030719ABF73A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E6D5A-B12D-4FEE-AE19-9B9C574EA269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2E3D4-E37D-43FB-AC8D-89288DBB06BF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6C413-CE8B-4B05-BD84-7059517F823D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41E85-C3A8-4142-AC6C-35F9E379FD7A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C0083-3026-4532-9160-CFD9847D5759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2A97E-ABD5-4404-B6DB-DD928F61A7B0}" type="datetimeFigureOut">
              <a:rPr lang="ru-RU"/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C6EE9-B3E8-4F9E-ACC7-031A39102A05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E6649-84D1-43F2-9A15-F0CE364FDB7A}" type="datetimeFigureOut">
              <a:rPr lang="ru-RU"/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A245E-8E78-4A88-8F34-54501DCF3B23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9210C-B5A4-4207-AF5A-B928F24EF9B9}" type="datetimeFigureOut">
              <a:rPr lang="ru-RU"/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978CD-B392-4D84-A7C0-5C8654D1A480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B7769-5F3A-4314-8F8B-757D70734993}" type="datetimeFigureOut">
              <a:rPr lang="ru-RU"/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5707C-9E29-486C-9FE9-6C395E0B094A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95567-8B13-415E-B37D-0E7747EBD1F0}" type="datetimeFigureOut">
              <a:rPr lang="ru-RU"/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D2F50-1CDC-4748-B2D2-DDFC09ADB12E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2869B-F989-442B-BEE1-AAC7AD059779}" type="datetimeFigureOut">
              <a:rPr lang="ru-RU"/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6331A-2C43-41A6-B75E-46825B795A6B}" type="slidenum">
              <a:rPr lang="ru-RU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ru-RU"/>
              <a:t>Образец текста</a:t>
            </a:r>
            <a:endParaRPr lang="ru-RU"/>
          </a:p>
          <a:p>
            <a:pPr lvl="1"/>
            <a:r>
              <a:rPr lang="ru-RU"/>
              <a:t>Второй уровень</a:t>
            </a:r>
            <a:endParaRPr lang="ru-RU"/>
          </a:p>
          <a:p>
            <a:pPr lvl="2"/>
            <a:r>
              <a:rPr lang="ru-RU"/>
              <a:t>Третий уровень</a:t>
            </a:r>
            <a:endParaRPr lang="ru-RU"/>
          </a:p>
          <a:p>
            <a:pPr lvl="3"/>
            <a:r>
              <a:rPr lang="ru-RU"/>
              <a:t>Четвертый уровень</a:t>
            </a:r>
            <a:endParaRPr lang="ru-RU"/>
          </a:p>
          <a:p>
            <a:pPr lvl="4"/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BE04162-F527-42D2-9617-6B39D0F33491}" type="datetimeFigureOut">
              <a:rPr lang="ru-RU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CD5362-C2CD-4082-831D-5118617A7829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1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hyperlink" Target="https://uk.wikipedia.org/wiki/%D0%9B%D0%B5%D0%B3%D1%96%D0%B7%D0%BC" TargetMode="External"/><Relationship Id="rId2" Type="http://schemas.openxmlformats.org/officeDocument/2006/relationships/hyperlink" Target="https://uk.wikipedia.org/wiki/%D0%9A%D0%B8%D1%82%D0%B0%D0%B9" TargetMode="External"/><Relationship Id="rId1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1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1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15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16.jpeg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17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uk-UA" sz="3200" b="1"/>
              <a:t>Лекція </a:t>
            </a:r>
            <a:r>
              <a:rPr lang="en-US" sz="3200" b="1"/>
              <a:t>2</a:t>
            </a:r>
            <a:r>
              <a:rPr lang="uk-UA" sz="3200" b="1"/>
              <a:t>. Філософія Стародавніх Китаю та Індії </a:t>
            </a:r>
            <a:endParaRPr lang="ru-RU" sz="3200" b="1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 rtlCol="0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/>
              <a:t>План</a:t>
            </a:r>
            <a:endParaRPr lang="uk-UA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400" dirty="0"/>
              <a:t>1</a:t>
            </a:r>
            <a:r>
              <a:rPr lang="ru-RU" sz="2900" b="1" u="sng" dirty="0"/>
              <a:t>. </a:t>
            </a:r>
            <a:r>
              <a:rPr lang="ru-RU" sz="2900" b="1" u="sng" dirty="0" err="1"/>
              <a:t>Філософія</a:t>
            </a:r>
            <a:r>
              <a:rPr lang="ru-RU" sz="2900" b="1" u="sng" dirty="0"/>
              <a:t> </a:t>
            </a:r>
            <a:r>
              <a:rPr lang="ru-RU" sz="2900" b="1" u="sng" dirty="0" err="1"/>
              <a:t>Стародавнього</a:t>
            </a:r>
            <a:r>
              <a:rPr lang="ru-RU" sz="2900" b="1" u="sng" dirty="0"/>
              <a:t> Китаю</a:t>
            </a:r>
            <a:r>
              <a:rPr lang="uk-UA" sz="2900" b="1" u="sng" dirty="0"/>
              <a:t>:  школи, представники, основні ідеї</a:t>
            </a:r>
            <a:r>
              <a:rPr lang="uk-UA" sz="2900" b="1" dirty="0"/>
              <a:t>:</a:t>
            </a:r>
            <a:endParaRPr lang="uk-UA" sz="29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900" b="1" dirty="0"/>
              <a:t>а) конфуціанство</a:t>
            </a:r>
            <a:endParaRPr lang="uk-UA" sz="29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900" b="1" dirty="0"/>
              <a:t>б) даосизм</a:t>
            </a:r>
            <a:endParaRPr lang="ru-RU" sz="29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900" b="1" dirty="0"/>
              <a:t>в) законники</a:t>
            </a:r>
            <a:endParaRPr lang="ru-RU" sz="29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sz="2900" b="1" dirty="0"/>
              <a:t>2. </a:t>
            </a:r>
            <a:r>
              <a:rPr lang="ru-RU" sz="2900" b="1" u="sng" dirty="0" err="1"/>
              <a:t>Філософія</a:t>
            </a:r>
            <a:r>
              <a:rPr lang="ru-RU" sz="2900" b="1" u="sng" dirty="0"/>
              <a:t> </a:t>
            </a:r>
            <a:r>
              <a:rPr lang="ru-RU" sz="2900" b="1" u="sng" dirty="0" err="1"/>
              <a:t>Стародавньої</a:t>
            </a:r>
            <a:r>
              <a:rPr lang="ru-RU" sz="2900" b="1" u="sng" dirty="0"/>
              <a:t> </a:t>
            </a:r>
            <a:r>
              <a:rPr lang="ru-RU" sz="2900" b="1" u="sng" dirty="0" err="1"/>
              <a:t>Індії</a:t>
            </a:r>
            <a:r>
              <a:rPr lang="uk-UA" sz="2900" b="1" u="sng" dirty="0"/>
              <a:t>: школи, представники, основні ідеї:</a:t>
            </a:r>
            <a:endParaRPr lang="ru-RU" sz="2900" b="1" u="sng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900" b="1" dirty="0"/>
              <a:t>а)буддизм</a:t>
            </a:r>
            <a:endParaRPr lang="ru-RU" sz="29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900" b="1" dirty="0"/>
              <a:t>в)джайнізм, </a:t>
            </a:r>
            <a:endParaRPr lang="uk-UA" sz="29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900" b="1" dirty="0"/>
              <a:t>в) йога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ru-RU" b="1"/>
              <a:t>Даосизм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C000"/>
          </a:solidFill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b="1" dirty="0" err="1"/>
              <a:t>Засновником</a:t>
            </a:r>
            <a:r>
              <a:rPr lang="ru-RU" b="1" dirty="0"/>
              <a:t> даосизму є </a:t>
            </a:r>
            <a:r>
              <a:rPr lang="ru-RU" b="1" dirty="0" err="1"/>
              <a:t>Лао-цзи</a:t>
            </a:r>
            <a:r>
              <a:rPr lang="ru-RU" b="1" dirty="0"/>
              <a:t> (</a:t>
            </a:r>
            <a:r>
              <a:rPr lang="en-US" b="1" dirty="0"/>
              <a:t>VI-V</a:t>
            </a:r>
            <a:r>
              <a:rPr lang="ru-RU" b="1" dirty="0"/>
              <a:t>ст.). </a:t>
            </a:r>
            <a:r>
              <a:rPr lang="ru-RU" b="1" dirty="0" err="1"/>
              <a:t>Основна</a:t>
            </a:r>
            <a:r>
              <a:rPr lang="ru-RU" b="1" dirty="0"/>
              <a:t> </a:t>
            </a:r>
            <a:r>
              <a:rPr lang="ru-RU" b="1" dirty="0" err="1"/>
              <a:t>праця</a:t>
            </a:r>
            <a:r>
              <a:rPr lang="ru-RU" b="1" dirty="0"/>
              <a:t> </a:t>
            </a:r>
            <a:r>
              <a:rPr lang="ru-RU" b="1" dirty="0" err="1"/>
              <a:t>Лао-цзи</a:t>
            </a:r>
            <a:r>
              <a:rPr lang="ru-RU" b="1" dirty="0"/>
              <a:t> - „Дао де </a:t>
            </a:r>
            <a:r>
              <a:rPr lang="ru-RU" b="1" dirty="0" err="1"/>
              <a:t>цзин</a:t>
            </a:r>
            <a:r>
              <a:rPr lang="ru-RU" b="1" dirty="0"/>
              <a:t>”.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00113" y="1412875"/>
            <a:ext cx="3063875" cy="345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1412875"/>
            <a:ext cx="3348038" cy="334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9750"/>
          </a:xfrm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/>
              <a:t>Даосизм: основні ідеї.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613"/>
            <a:ext cx="8820150" cy="568801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Засновником даосизму 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Лао-цзи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uk-U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VI-Vст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.). Основна праця </a:t>
            </a:r>
            <a:r>
              <a:rPr lang="uk-U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Лао-цзи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uk-U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„Дао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 де </a:t>
            </a:r>
            <a:r>
              <a:rPr lang="uk-U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цзин”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Основні ідеї даосизму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1) жити необхідно у згоді з природою;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2) життя необхідно прожити без мудрощів;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3) виступати проти всіх технічних нововведень;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4) </a:t>
            </a:r>
            <a:r>
              <a:rPr lang="uk-UA" sz="2400" dirty="0" err="1">
                <a:latin typeface="Arial" panose="020B0604020202020204" pitchFamily="34" charset="0"/>
                <a:cs typeface="Arial" panose="020B0604020202020204" pitchFamily="34" charset="0"/>
              </a:rPr>
              <a:t>„Дао”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означає першопричина, закон, шлях лежить в основі світу;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5) виступав за закриту та невелику державу;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6) пропагував культ </a:t>
            </a:r>
            <a:r>
              <a:rPr lang="uk-UA" sz="2400" dirty="0" err="1">
                <a:latin typeface="Arial" panose="020B0604020202020204" pitchFamily="34" charset="0"/>
                <a:cs typeface="Arial" panose="020B0604020202020204" pitchFamily="34" charset="0"/>
              </a:rPr>
              <a:t>„ідеї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400" dirty="0" err="1">
                <a:latin typeface="Arial" panose="020B0604020202020204" pitchFamily="34" charset="0"/>
                <a:cs typeface="Arial" panose="020B0604020202020204" pitchFamily="34" charset="0"/>
              </a:rPr>
              <a:t>споглядання”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7) усі речі з’являються і змінюються завдяки власному шляху 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uk-U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дао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8) у світі немає незмінних речей, і в процесі зміни вони переходять у свою протилежність;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9) виступав за повернення до традицій первинного життя;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10) відхід від </a:t>
            </a:r>
            <a:r>
              <a:rPr lang="uk-UA" sz="2400" dirty="0" err="1">
                <a:latin typeface="Arial" panose="020B0604020202020204" pitchFamily="34" charset="0"/>
                <a:cs typeface="Arial" panose="020B0604020202020204" pitchFamily="34" charset="0"/>
              </a:rPr>
              <a:t>дао</a:t>
            </a:r>
            <a:r>
              <a:rPr lang="uk-UA" sz="2400" dirty="0">
                <a:latin typeface="Arial" panose="020B0604020202020204" pitchFamily="34" charset="0"/>
                <a:cs typeface="Arial" panose="020B0604020202020204" pitchFamily="34" charset="0"/>
              </a:rPr>
              <a:t> пов'язувався з культурою.                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r>
              <a:rPr lang="uk-UA" sz="2800" b="1">
                <a:latin typeface="Arial Black" panose="020B0A04020102020204" pitchFamily="34" charset="0"/>
                <a:cs typeface="Arial" panose="020B0604020202020204" pitchFamily="34" charset="0"/>
              </a:rPr>
              <a:t>Даосизм займається</a:t>
            </a:r>
            <a:endParaRPr lang="uk-UA" sz="280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1) проблемами буття та небуття;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2) проблемами становлення.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i="1" dirty="0">
                <a:latin typeface="Arial" panose="020B0604020202020204" pitchFamily="34" charset="0"/>
                <a:cs typeface="Arial" panose="020B0604020202020204" pitchFamily="34" charset="0"/>
              </a:rPr>
              <a:t>Даоська картина світу така:	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1) небуття первинне;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2) про небуття можна говорити лише негативно;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3) небуття породжує буття.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Соціальний ідеал </a:t>
            </a:r>
            <a:r>
              <a:rPr lang="uk-UA" dirty="0" err="1">
                <a:latin typeface="Arial" panose="020B0604020202020204" pitchFamily="34" charset="0"/>
                <a:cs typeface="Arial" panose="020B0604020202020204" pitchFamily="34" charset="0"/>
              </a:rPr>
              <a:t>даосів</a:t>
            </a: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 у минулому, коли життя було простим і нічого не заважало звичайному ходу подій, коли не було просвітництва.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555875" y="11113"/>
            <a:ext cx="4030663" cy="615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>
                <a:latin typeface="Arial Black" panose="020B0A04020102020204" pitchFamily="34" charset="0"/>
                <a:cs typeface="Arial" panose="020B0604020202020204" pitchFamily="34" charset="0"/>
              </a:rPr>
              <a:t>Висловлювання Лао-цзи</a:t>
            </a:r>
            <a:r>
              <a:rPr lang="uk-UA" b="1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2" name="Объект 2"/>
          <p:cNvSpPr>
            <a:spLocks noGrp="1"/>
          </p:cNvSpPr>
          <p:nvPr>
            <p:ph idx="1"/>
          </p:nvPr>
        </p:nvSpPr>
        <p:spPr>
          <a:xfrm>
            <a:off x="179388" y="1236304"/>
            <a:ext cx="8918575" cy="5688013"/>
          </a:xfrm>
          <a:solidFill>
            <a:srgbClr val="FFFF00"/>
          </a:solidFill>
        </p:spPr>
        <p:txBody>
          <a:bodyPr/>
          <a:lstStyle/>
          <a:p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- Будьте уважні до своїх думок - вони початок вчинків.                     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- Мудра людина, знаючи себе, себе не виставляє.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- Правдиві слова схожі на свою протилежність.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- Нема біда більшої, ніж недооцінювати противника.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- На ненависть потрібно відповідати добром.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- Хто багато обіцяє, той не заслуговує довіри.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- Якщо хочеш, щоб люди йшли за тобою, йди за ними.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- Хто помер, але не був забутий, той безсмертний.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k-UA" sz="24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r>
              <a:rPr lang="uk-UA"/>
              <a:t>Біографія Лао- Цзи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052513"/>
            <a:ext cx="8937625" cy="5824537"/>
          </a:xfrm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850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/>
              <a:t>Значну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Лао-Цзи</a:t>
            </a:r>
            <a:r>
              <a:rPr lang="ru-RU" dirty="0"/>
              <a:t> </a:t>
            </a:r>
            <a:r>
              <a:rPr lang="ru-RU" dirty="0" err="1"/>
              <a:t>займав</a:t>
            </a:r>
            <a:r>
              <a:rPr lang="ru-RU" dirty="0"/>
              <a:t> в Чжоу посаду </a:t>
            </a:r>
            <a:r>
              <a:rPr lang="ru-RU" dirty="0" err="1"/>
              <a:t>зберігача</a:t>
            </a:r>
            <a:r>
              <a:rPr lang="ru-RU" dirty="0"/>
              <a:t> </a:t>
            </a:r>
            <a:r>
              <a:rPr lang="ru-RU" dirty="0" err="1"/>
              <a:t>імператорського</a:t>
            </a:r>
            <a:r>
              <a:rPr lang="ru-RU" dirty="0"/>
              <a:t> </a:t>
            </a:r>
            <a:r>
              <a:rPr lang="ru-RU" dirty="0" err="1"/>
              <a:t>архіву</a:t>
            </a:r>
            <a:r>
              <a:rPr lang="ru-RU" dirty="0"/>
              <a:t> та </a:t>
            </a:r>
            <a:r>
              <a:rPr lang="ru-RU" dirty="0" err="1"/>
              <a:t>бібліотеки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У 517 р. до н. е. </a:t>
            </a:r>
            <a:r>
              <a:rPr lang="ru-RU" dirty="0" err="1"/>
              <a:t>відбулася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зустріч</a:t>
            </a:r>
            <a:r>
              <a:rPr lang="ru-RU" dirty="0"/>
              <a:t> з </a:t>
            </a:r>
            <a:r>
              <a:rPr lang="ru-RU" dirty="0" err="1"/>
              <a:t>Конфуцієм</a:t>
            </a:r>
            <a:r>
              <a:rPr lang="ru-RU" dirty="0"/>
              <a:t>, яка </a:t>
            </a:r>
            <a:r>
              <a:rPr lang="ru-RU" dirty="0" err="1"/>
              <a:t>здійснила</a:t>
            </a:r>
            <a:r>
              <a:rPr lang="ru-RU" dirty="0"/>
              <a:t> на другого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сильне</a:t>
            </a:r>
            <a:r>
              <a:rPr lang="ru-RU" dirty="0"/>
              <a:t> </a:t>
            </a:r>
            <a:r>
              <a:rPr lang="ru-RU" dirty="0" err="1"/>
              <a:t>враження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Лао-Цзи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на </a:t>
            </a:r>
            <a:r>
              <a:rPr lang="ru-RU" dirty="0" err="1"/>
              <a:t>півстоліття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старше.</a:t>
            </a:r>
            <a:endParaRPr lang="ru-RU" dirty="0"/>
          </a:p>
          <a:p>
            <a:pPr marL="0" indent="0" algn="just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/>
              <a:t>Будучи старим, </a:t>
            </a:r>
            <a:r>
              <a:rPr lang="ru-RU" dirty="0" err="1"/>
              <a:t>розчарувавшись</a:t>
            </a:r>
            <a:r>
              <a:rPr lang="ru-RU" dirty="0"/>
              <a:t> в </a:t>
            </a:r>
            <a:r>
              <a:rPr lang="ru-RU" dirty="0" err="1"/>
              <a:t>навколишньому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висунувся</a:t>
            </a:r>
            <a:r>
              <a:rPr lang="ru-RU" dirty="0"/>
              <a:t> в </a:t>
            </a:r>
            <a:r>
              <a:rPr lang="ru-RU" dirty="0" err="1"/>
              <a:t>західному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покинути</a:t>
            </a:r>
            <a:r>
              <a:rPr lang="ru-RU" dirty="0"/>
              <a:t> </a:t>
            </a:r>
            <a:r>
              <a:rPr lang="ru-RU" dirty="0" err="1"/>
              <a:t>країну</a:t>
            </a:r>
            <a:r>
              <a:rPr lang="ru-RU" dirty="0"/>
              <a:t>. Коли </a:t>
            </a:r>
            <a:r>
              <a:rPr lang="ru-RU" dirty="0" err="1"/>
              <a:t>філософ</a:t>
            </a:r>
            <a:r>
              <a:rPr lang="ru-RU" dirty="0"/>
              <a:t> </a:t>
            </a:r>
            <a:r>
              <a:rPr lang="ru-RU" dirty="0" err="1"/>
              <a:t>наблизився</a:t>
            </a:r>
            <a:r>
              <a:rPr lang="ru-RU" dirty="0"/>
              <a:t> до </a:t>
            </a:r>
            <a:r>
              <a:rPr lang="ru-RU" dirty="0" err="1"/>
              <a:t>прикордонної</a:t>
            </a:r>
            <a:r>
              <a:rPr lang="ru-RU" dirty="0"/>
              <a:t> </a:t>
            </a:r>
            <a:r>
              <a:rPr lang="ru-RU" dirty="0" err="1"/>
              <a:t>застави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Ханьгу</a:t>
            </a:r>
            <a:r>
              <a:rPr lang="ru-RU" dirty="0"/>
              <a:t>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зупинив</a:t>
            </a:r>
            <a:r>
              <a:rPr lang="ru-RU" dirty="0"/>
              <a:t> </a:t>
            </a:r>
            <a:r>
              <a:rPr lang="ru-RU" dirty="0" err="1"/>
              <a:t>Інь</a:t>
            </a:r>
            <a:r>
              <a:rPr lang="ru-RU" dirty="0"/>
              <a:t> </a:t>
            </a:r>
            <a:r>
              <a:rPr lang="ru-RU" dirty="0" err="1"/>
              <a:t>Сі</a:t>
            </a:r>
            <a:r>
              <a:rPr lang="ru-RU" dirty="0"/>
              <a:t>, «страж </a:t>
            </a:r>
            <a:r>
              <a:rPr lang="ru-RU" dirty="0" err="1"/>
              <a:t>застави</a:t>
            </a:r>
            <a:r>
              <a:rPr lang="ru-RU" dirty="0"/>
              <a:t>» і </a:t>
            </a:r>
            <a:r>
              <a:rPr lang="ru-RU" dirty="0" err="1"/>
              <a:t>звернувся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з </a:t>
            </a:r>
            <a:r>
              <a:rPr lang="ru-RU" dirty="0" err="1"/>
              <a:t>проханням</a:t>
            </a:r>
            <a:r>
              <a:rPr lang="ru-RU" dirty="0"/>
              <a:t> </a:t>
            </a:r>
            <a:r>
              <a:rPr lang="ru-RU" dirty="0" err="1"/>
              <a:t>розповісти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про </a:t>
            </a:r>
            <a:r>
              <a:rPr lang="ru-RU" dirty="0" err="1"/>
              <a:t>вчення</a:t>
            </a:r>
            <a:r>
              <a:rPr lang="ru-RU" dirty="0"/>
              <a:t>. Так </a:t>
            </a:r>
            <a:r>
              <a:rPr lang="ru-RU" dirty="0" err="1"/>
              <a:t>з'явився</a:t>
            </a:r>
            <a:r>
              <a:rPr lang="ru-RU" dirty="0"/>
              <a:t> текст в </a:t>
            </a:r>
            <a:r>
              <a:rPr lang="ru-RU" dirty="0" err="1"/>
              <a:t>п'ять</a:t>
            </a:r>
            <a:r>
              <a:rPr lang="ru-RU" dirty="0"/>
              <a:t> </a:t>
            </a:r>
            <a:r>
              <a:rPr lang="ru-RU" dirty="0" err="1"/>
              <a:t>тисяч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- книга «Дао де </a:t>
            </a:r>
            <a:r>
              <a:rPr lang="ru-RU" dirty="0" err="1"/>
              <a:t>цзін</a:t>
            </a:r>
            <a:r>
              <a:rPr lang="ru-RU" dirty="0"/>
              <a:t>», яку </a:t>
            </a:r>
            <a:r>
              <a:rPr lang="ru-RU" dirty="0" err="1"/>
              <a:t>Лао-Цзи</a:t>
            </a:r>
            <a:r>
              <a:rPr lang="ru-RU" dirty="0"/>
              <a:t> написав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продиктував</a:t>
            </a:r>
            <a:r>
              <a:rPr lang="ru-RU" dirty="0"/>
              <a:t> і яка стала </a:t>
            </a:r>
            <a:r>
              <a:rPr lang="ru-RU" dirty="0" err="1"/>
              <a:t>вважатися</a:t>
            </a:r>
            <a:r>
              <a:rPr lang="ru-RU" dirty="0"/>
              <a:t> </a:t>
            </a:r>
            <a:r>
              <a:rPr lang="ru-RU" dirty="0" err="1"/>
              <a:t>канонічним</a:t>
            </a:r>
            <a:r>
              <a:rPr lang="ru-RU" dirty="0"/>
              <a:t> текстом даосизму. Покинувши Китай, </a:t>
            </a:r>
            <a:r>
              <a:rPr lang="ru-RU" dirty="0" err="1"/>
              <a:t>філософ</a:t>
            </a:r>
            <a:r>
              <a:rPr lang="ru-RU" dirty="0"/>
              <a:t> </a:t>
            </a:r>
            <a:r>
              <a:rPr lang="ru-RU" dirty="0" err="1"/>
              <a:t>відправився</a:t>
            </a:r>
            <a:r>
              <a:rPr lang="ru-RU" dirty="0"/>
              <a:t> </a:t>
            </a:r>
            <a:r>
              <a:rPr lang="ru-RU" dirty="0" err="1"/>
              <a:t>Індію</a:t>
            </a:r>
            <a:r>
              <a:rPr lang="ru-RU" dirty="0"/>
              <a:t>, </a:t>
            </a:r>
            <a:r>
              <a:rPr lang="ru-RU" dirty="0" err="1"/>
              <a:t>проповідував</a:t>
            </a:r>
            <a:r>
              <a:rPr lang="ru-RU" dirty="0"/>
              <a:t> там, і </a:t>
            </a:r>
            <a:r>
              <a:rPr lang="ru-RU" dirty="0" err="1"/>
              <a:t>багато</a:t>
            </a:r>
            <a:r>
              <a:rPr lang="ru-RU" dirty="0"/>
              <a:t> в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вченню</a:t>
            </a:r>
            <a:r>
              <a:rPr lang="ru-RU" dirty="0"/>
              <a:t> </a:t>
            </a:r>
            <a:r>
              <a:rPr lang="ru-RU" dirty="0" err="1"/>
              <a:t>виник</a:t>
            </a:r>
            <a:r>
              <a:rPr lang="ru-RU" dirty="0"/>
              <a:t> буддизм. Про </a:t>
            </a:r>
            <a:r>
              <a:rPr lang="ru-RU" dirty="0" err="1"/>
              <a:t>його</a:t>
            </a:r>
            <a:r>
              <a:rPr lang="ru-RU" dirty="0"/>
              <a:t> смерть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обставини</a:t>
            </a:r>
            <a:r>
              <a:rPr lang="ru-RU" dirty="0"/>
              <a:t> </a:t>
            </a:r>
            <a:r>
              <a:rPr lang="ru-RU" dirty="0" err="1"/>
              <a:t>нічого</a:t>
            </a:r>
            <a:r>
              <a:rPr lang="ru-RU" dirty="0"/>
              <a:t> </a:t>
            </a:r>
            <a:r>
              <a:rPr lang="ru-RU" dirty="0" err="1"/>
              <a:t>невідомо</a:t>
            </a:r>
            <a:r>
              <a:rPr lang="ru-RU" dirty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262"/>
          </a:xfrm>
          <a:solidFill>
            <a:schemeClr val="accent5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uk-UA" sz="2800" dirty="0"/>
            </a:br>
            <a:r>
              <a:rPr lang="uk-UA" sz="2700" dirty="0">
                <a:latin typeface="Arial Black" panose="020B0A04020102020204" pitchFamily="34" charset="0"/>
              </a:rPr>
              <a:t>Законники: основні ідеї</a:t>
            </a:r>
            <a:r>
              <a:rPr lang="uk-UA" dirty="0"/>
              <a:t>.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809625"/>
            <a:ext cx="8783637" cy="6048375"/>
          </a:xfrm>
          <a:solidFill>
            <a:schemeClr val="tx2">
              <a:lumMod val="20000"/>
              <a:lumOff val="80000"/>
            </a:schemeClr>
          </a:solidFill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Представником законників є Шан Ян (</a:t>
            </a:r>
            <a:r>
              <a:rPr lang="uk-U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IVст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.). Основна праця: „Шан </a:t>
            </a:r>
            <a:r>
              <a:rPr lang="uk-U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цзюнь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шу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Шан Ян здійснив такі реформи: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i="1" dirty="0"/>
              <a:t>1) уніфікація суспільного життя:</a:t>
            </a:r>
            <a:endParaRPr lang="ru-RU" sz="2400" i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/>
              <a:t>а) введено єдину грошову одиницю (юань);</a:t>
            </a:r>
            <a:endParaRPr lang="ru-RU" sz="2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/>
              <a:t>б) введено єдину систему писемності;</a:t>
            </a:r>
            <a:endParaRPr lang="ru-RU" sz="2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/>
              <a:t>в) введено єдину систему мір вимірювання;</a:t>
            </a:r>
            <a:endParaRPr lang="uk-UA" sz="2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/>
              <a:t>г) створено єдиний державний апарат та армію;</a:t>
            </a:r>
            <a:endParaRPr lang="ru-RU" sz="2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dirty="0"/>
              <a:t>д) розроблено єдине законодавство;</a:t>
            </a:r>
            <a:endParaRPr lang="ru-RU" sz="2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i="1" dirty="0"/>
              <a:t>2) введено систему жорстоких покарань за найменші правопорушення;</a:t>
            </a:r>
            <a:endParaRPr lang="ru-RU" sz="2400" i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2400" i="1" dirty="0"/>
              <a:t>3) насильницьким шляхом  почав об'єднувати Китай (221 </a:t>
            </a:r>
            <a:r>
              <a:rPr lang="uk-UA" sz="2400" i="1" dirty="0" err="1"/>
              <a:t>р.до</a:t>
            </a:r>
            <a:r>
              <a:rPr lang="uk-UA" sz="2400" i="1" dirty="0"/>
              <a:t> </a:t>
            </a:r>
            <a:r>
              <a:rPr lang="uk-UA" sz="2400" i="1" dirty="0" err="1"/>
              <a:t>н.е</a:t>
            </a:r>
            <a:r>
              <a:rPr lang="uk-UA" sz="2400" i="1" dirty="0"/>
              <a:t> – створення єдиного Китаю).</a:t>
            </a:r>
            <a:endParaRPr lang="ru-RU" sz="2400" i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Шан Ян </a:t>
            </a:r>
            <a:endParaRPr lang="uk-UA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5051425" y="1052513"/>
            <a:ext cx="4092575" cy="4643437"/>
          </a:xfrm>
        </p:spPr>
      </p:pic>
      <p:sp>
        <p:nvSpPr>
          <p:cNvPr id="28675" name="Прямоугольник 3"/>
          <p:cNvSpPr>
            <a:spLocks noChangeArrowheads="1"/>
          </p:cNvSpPr>
          <p:nvPr/>
        </p:nvSpPr>
        <p:spPr bwMode="auto">
          <a:xfrm>
            <a:off x="179388" y="1341438"/>
            <a:ext cx="5040312" cy="40306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ru-RU" sz="3200" b="1">
                <a:latin typeface="Calibri" panose="020F0502020204030204" pitchFamily="34" charset="0"/>
              </a:rPr>
              <a:t>390 до н. е. — 338 до н. е.,</a:t>
            </a:r>
            <a:r>
              <a:rPr lang="ru-RU" sz="3200">
                <a:latin typeface="Calibri" panose="020F0502020204030204" pitchFamily="34" charset="0"/>
              </a:rPr>
              <a:t>  — видатний </a:t>
            </a:r>
            <a:endParaRPr lang="ru-RU" sz="3200">
              <a:latin typeface="Calibri" panose="020F0502020204030204" pitchFamily="34" charset="0"/>
            </a:endParaRPr>
          </a:p>
          <a:p>
            <a:r>
              <a:rPr lang="ru-RU" sz="3200">
                <a:latin typeface="Calibri" panose="020F0502020204030204" pitchFamily="34" charset="0"/>
                <a:hlinkClick r:id="rId2" tooltip="Китай"/>
              </a:rPr>
              <a:t>китайський</a:t>
            </a:r>
            <a:r>
              <a:rPr lang="ru-RU" sz="3200">
                <a:latin typeface="Calibri" panose="020F0502020204030204" pitchFamily="34" charset="0"/>
              </a:rPr>
              <a:t> мислитель, один із засновників</a:t>
            </a:r>
            <a:endParaRPr lang="ru-RU" sz="3200">
              <a:latin typeface="Calibri" panose="020F0502020204030204" pitchFamily="34" charset="0"/>
            </a:endParaRPr>
          </a:p>
          <a:p>
            <a:r>
              <a:rPr lang="ru-RU" sz="3200">
                <a:latin typeface="Calibri" panose="020F0502020204030204" pitchFamily="34" charset="0"/>
              </a:rPr>
              <a:t> </a:t>
            </a:r>
            <a:r>
              <a:rPr lang="ru-RU" sz="3200">
                <a:latin typeface="Calibri" panose="020F0502020204030204" pitchFamily="34" charset="0"/>
                <a:hlinkClick r:id="rId3" tooltip="Легізм"/>
              </a:rPr>
              <a:t>легізма</a:t>
            </a:r>
            <a:r>
              <a:rPr lang="ru-RU" sz="3200">
                <a:latin typeface="Calibri" panose="020F0502020204030204" pitchFamily="34" charset="0"/>
              </a:rPr>
              <a:t> — філософсько-політичного вчення, що суперечило даосизму і конфуціанству.</a:t>
            </a:r>
            <a:endParaRPr lang="uk-UA" sz="32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/>
              <a:t>Основні ідеї Шан Яна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783638" cy="5292725"/>
          </a:xfrm>
          <a:solidFill>
            <a:srgbClr val="FFFF00"/>
          </a:solidFill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/>
              <a:t>- Найбільшу цінність для держави має </a:t>
            </a:r>
            <a:r>
              <a:rPr lang="uk-UA" b="1" u="sng" dirty="0"/>
              <a:t>армія</a:t>
            </a:r>
            <a:r>
              <a:rPr lang="uk-UA" dirty="0"/>
              <a:t> і </a:t>
            </a:r>
            <a:r>
              <a:rPr lang="uk-UA" b="1" u="sng" dirty="0"/>
              <a:t>заготівля зерна</a:t>
            </a:r>
            <a:endParaRPr lang="uk-UA" b="1" u="sng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Цінність людини не в її походженні, а в заслугах.</a:t>
            </a:r>
            <a:endParaRPr lang="uk-UA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Усі є рівними перед законом.</a:t>
            </a:r>
            <a:endParaRPr lang="uk-UA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Доноси є можливістю попередити злочин.</a:t>
            </a:r>
            <a:endParaRPr lang="uk-UA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Кругова порука, колективна відповідальність за злочини.</a:t>
            </a:r>
            <a:endParaRPr lang="uk-UA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- Наука і традиції є непотрібними.</a:t>
            </a:r>
            <a:endParaRPr lang="uk-UA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uk-UA" sz="4000" b="1" i="1" dirty="0">
                <a:latin typeface="Arial Black" panose="020B0A04020102020204" pitchFamily="34" charset="0"/>
              </a:rPr>
            </a:br>
            <a:r>
              <a:rPr lang="uk-UA" sz="4000" b="1" i="1" dirty="0">
                <a:latin typeface="Arial Black" panose="020B0A04020102020204" pitchFamily="34" charset="0"/>
              </a:rPr>
              <a:t>Шан Ян вважав за необхідне, щоб</a:t>
            </a:r>
            <a:r>
              <a:rPr lang="uk-UA" sz="4000" i="1" dirty="0"/>
              <a:t>:</a:t>
            </a:r>
            <a:br>
              <a:rPr lang="ru-RU" i="1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/>
              <a:t>1) було багато покарань та мало нагород;</a:t>
            </a:r>
            <a:endParaRPr lang="ru-RU" b="1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/>
              <a:t>2) покарання були жорстокими;</a:t>
            </a:r>
            <a:endParaRPr lang="ru-RU" b="1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/>
              <a:t>3) жорстокими покараннями карались дрібні злочинці;</a:t>
            </a:r>
            <a:endParaRPr lang="ru-RU" b="1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/>
              <a:t>4) люди були розрізненні взаємною підозрілістю та взаємними доносами.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i="1" dirty="0">
                <a:latin typeface="Arial Black" panose="020B0A04020102020204" pitchFamily="34" charset="0"/>
              </a:rPr>
              <a:t>Основні ідеї законників:</a:t>
            </a:r>
            <a:endParaRPr lang="ru-RU" b="1" i="1" dirty="0">
              <a:latin typeface="Arial Black" panose="020B0A040201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/>
              <a:t>1) в основі порядку в суспільстві лежить </a:t>
            </a:r>
            <a:r>
              <a:rPr lang="uk-UA" b="1" i="1" dirty="0"/>
              <a:t>Фа</a:t>
            </a:r>
            <a:r>
              <a:rPr lang="uk-UA" b="1" dirty="0"/>
              <a:t> (закон);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/>
              <a:t>2) страх перед покаранням за порушення закону сильніший, ніж переконання;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/>
              <a:t>3) концепція рівних можливостей при зайняті посад, а також при отриманні соціальних благ; 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/>
              <a:t>4) в основі розвитку лежить землеробство та війна.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r>
              <a:rPr lang="ru-RU" sz="2800" u="sng" dirty="0" err="1"/>
              <a:t>Питання</a:t>
            </a:r>
            <a:r>
              <a:rPr lang="ru-RU" sz="2800" u="sng" dirty="0"/>
              <a:t> 1. </a:t>
            </a:r>
            <a:r>
              <a:rPr lang="ru-RU" sz="2800" u="sng" dirty="0" err="1"/>
              <a:t>Філософія</a:t>
            </a:r>
            <a:r>
              <a:rPr lang="ru-RU" sz="2800" u="sng" dirty="0"/>
              <a:t> </a:t>
            </a:r>
            <a:r>
              <a:rPr lang="ru-RU" sz="2800" u="sng" dirty="0" err="1"/>
              <a:t>Стародавнього</a:t>
            </a:r>
            <a:r>
              <a:rPr lang="ru-RU" sz="2800" u="sng" dirty="0"/>
              <a:t> Китаю</a:t>
            </a:r>
            <a:r>
              <a:rPr lang="uk-UA" sz="2800" u="sng" dirty="0"/>
              <a:t>: </a:t>
            </a:r>
            <a:r>
              <a:rPr lang="uk-UA" sz="2800" u="sng" dirty="0" err="1"/>
              <a:t>щколи</a:t>
            </a:r>
            <a:r>
              <a:rPr lang="uk-UA" sz="2800" u="sng" dirty="0"/>
              <a:t>, представники, основні ідеї</a:t>
            </a:r>
            <a:r>
              <a:rPr lang="uk-UA" sz="2800" dirty="0"/>
              <a:t>.</a:t>
            </a:r>
            <a:endParaRPr lang="ru-RU" sz="2700" dirty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179388" y="1311275"/>
            <a:ext cx="9396412" cy="543560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uk-UA" sz="2400" b="1" u="sng"/>
              <a:t>Особливостями філософії Стародавнього Китаю є такі риси:</a:t>
            </a:r>
            <a:endParaRPr lang="ru-RU" sz="2400" b="1" u="sng"/>
          </a:p>
          <a:p>
            <a:pPr>
              <a:buFont typeface="Arial" panose="020B0604020202020204" pitchFamily="34" charset="0"/>
              <a:buNone/>
            </a:pPr>
            <a:r>
              <a:rPr lang="uk-UA" sz="2400"/>
              <a:t>1) виникла у VI-III ст. до н.е.;</a:t>
            </a:r>
            <a:endParaRPr lang="ru-RU" sz="2400"/>
          </a:p>
          <a:p>
            <a:pPr>
              <a:buFont typeface="Arial" panose="020B0604020202020204" pitchFamily="34" charset="0"/>
              <a:buNone/>
            </a:pPr>
            <a:r>
              <a:rPr lang="uk-UA" sz="2400"/>
              <a:t>2) заснована на п’яти книгах;</a:t>
            </a:r>
            <a:endParaRPr lang="ru-RU" sz="2400"/>
          </a:p>
          <a:p>
            <a:pPr>
              <a:buFont typeface="Arial" panose="020B0604020202020204" pitchFamily="34" charset="0"/>
              <a:buNone/>
            </a:pPr>
            <a:r>
              <a:rPr lang="uk-UA" sz="2400"/>
              <a:t>3) малодоступна через те, що викладалася на ієрогліфах;</a:t>
            </a:r>
            <a:endParaRPr lang="ru-RU" sz="2400"/>
          </a:p>
          <a:p>
            <a:pPr>
              <a:buFont typeface="Arial" panose="020B0604020202020204" pitchFamily="34" charset="0"/>
              <a:buNone/>
            </a:pPr>
            <a:r>
              <a:rPr lang="uk-UA" sz="2400"/>
              <a:t>4) проблематика філософії Стародавнього Китаю така:</a:t>
            </a:r>
            <a:endParaRPr lang="ru-RU" sz="2400"/>
          </a:p>
          <a:p>
            <a:pPr>
              <a:buFont typeface="Arial" panose="020B0604020202020204" pitchFamily="34" charset="0"/>
              <a:buNone/>
            </a:pPr>
            <a:r>
              <a:rPr lang="uk-UA" sz="2400"/>
              <a:t>а) проблема влади;</a:t>
            </a:r>
            <a:endParaRPr lang="ru-RU" sz="2400"/>
          </a:p>
          <a:p>
            <a:pPr>
              <a:buFont typeface="Arial" panose="020B0604020202020204" pitchFamily="34" charset="0"/>
              <a:buNone/>
            </a:pPr>
            <a:r>
              <a:rPr lang="uk-UA" sz="2400"/>
              <a:t>б) проблема управління людьми;</a:t>
            </a:r>
            <a:endParaRPr lang="ru-RU" sz="2400"/>
          </a:p>
          <a:p>
            <a:pPr>
              <a:buFont typeface="Arial" panose="020B0604020202020204" pitchFamily="34" charset="0"/>
              <a:buNone/>
            </a:pPr>
            <a:r>
              <a:rPr lang="uk-UA" sz="2400"/>
              <a:t>в) проблема сенсу життя.</a:t>
            </a:r>
            <a:endParaRPr lang="ru-RU" sz="2400"/>
          </a:p>
          <a:p>
            <a:pPr>
              <a:buFont typeface="Arial" panose="020B0604020202020204" pitchFamily="34" charset="0"/>
              <a:buNone/>
            </a:pPr>
            <a:r>
              <a:rPr lang="uk-UA" sz="2400"/>
              <a:t>Філософія Стародавнього Китаю виникає в період Чжаньго  (6-3 ст. до н.е.)- „золотий вік китайської філософії”. </a:t>
            </a:r>
            <a:endParaRPr lang="ru-RU" sz="2400"/>
          </a:p>
          <a:p>
            <a:pPr>
              <a:buFont typeface="Arial" panose="020B0604020202020204" pitchFamily="34" charset="0"/>
              <a:buNone/>
            </a:pPr>
            <a:r>
              <a:rPr lang="uk-UA" sz="2400"/>
              <a:t>Філософи Стародавнього Китаю вважали, що зв’язок п’яти „першооснов”, а саме: води, вогню, металу, дерева та землі - створюють усе різноманіття явищ і речей. </a:t>
            </a:r>
            <a:endParaRPr lang="ru-RU" sz="2400"/>
          </a:p>
          <a:p>
            <a:pPr>
              <a:buFont typeface="Arial" panose="020B0604020202020204" pitchFamily="34" charset="0"/>
              <a:buNone/>
            </a:pPr>
            <a:r>
              <a:rPr lang="uk-UA" sz="2400" b="1" u="sng"/>
              <a:t> </a:t>
            </a:r>
            <a:endParaRPr lang="ru-RU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/>
              <a:t>Сучасний Китай</a:t>
            </a:r>
            <a:br>
              <a:rPr lang="uk-UA" dirty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27650"/>
          </a:xfrm>
        </p:spPr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u="sng" dirty="0"/>
              <a:t>Населення</a:t>
            </a:r>
            <a:r>
              <a:rPr lang="uk-UA" dirty="0"/>
              <a:t> - </a:t>
            </a:r>
            <a:r>
              <a:rPr lang="de-DE" dirty="0"/>
              <a:t>1,384,688,986 (</a:t>
            </a:r>
            <a:r>
              <a:rPr lang="de-DE" dirty="0" err="1"/>
              <a:t>July</a:t>
            </a:r>
            <a:r>
              <a:rPr lang="de-DE" dirty="0"/>
              <a:t> 2018 </a:t>
            </a:r>
            <a:r>
              <a:rPr lang="de-DE" dirty="0" err="1"/>
              <a:t>est.</a:t>
            </a:r>
            <a:r>
              <a:rPr lang="de-DE" dirty="0"/>
              <a:t>)</a:t>
            </a:r>
            <a:endParaRPr lang="de-DE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800" u="sng" dirty="0">
                <a:solidFill>
                  <a:srgbClr val="707070"/>
                </a:solidFill>
                <a:latin typeface="Arial" panose="020B0604020202020204" pitchFamily="34" charset="0"/>
              </a:rPr>
              <a:t>Робоча сила </a:t>
            </a:r>
            <a:r>
              <a:rPr lang="en-US" dirty="0">
                <a:solidFill>
                  <a:srgbClr val="707070"/>
                </a:solidFill>
                <a:latin typeface="Arial" panose="020B0604020202020204" pitchFamily="34" charset="0"/>
              </a:rPr>
              <a:t>– 806, 7</a:t>
            </a:r>
            <a:r>
              <a:rPr lang="uk-UA" dirty="0">
                <a:solidFill>
                  <a:srgbClr val="707070"/>
                </a:solidFill>
                <a:latin typeface="Arial" panose="020B0604020202020204" pitchFamily="34" charset="0"/>
              </a:rPr>
              <a:t> млн.;</a:t>
            </a:r>
            <a:endParaRPr lang="ru-RU" dirty="0">
              <a:solidFill>
                <a:srgbClr val="707070"/>
              </a:solidFill>
              <a:latin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u="sng" dirty="0">
                <a:solidFill>
                  <a:srgbClr val="707070"/>
                </a:solidFill>
                <a:latin typeface="Arial" panose="020B0604020202020204" pitchFamily="34" charset="0"/>
              </a:rPr>
              <a:t>ВВП</a:t>
            </a:r>
            <a:r>
              <a:rPr lang="ru-RU" dirty="0">
                <a:solidFill>
                  <a:srgbClr val="707070"/>
                </a:solidFill>
                <a:latin typeface="Arial" panose="020B0604020202020204" pitchFamily="34" charset="0"/>
              </a:rPr>
              <a:t> – 23 трлн</a:t>
            </a:r>
            <a:r>
              <a:rPr lang="en-US" dirty="0">
                <a:solidFill>
                  <a:srgbClr val="707070"/>
                </a:solidFill>
                <a:latin typeface="Arial" panose="020B0604020202020204" pitchFamily="34" charset="0"/>
              </a:rPr>
              <a:t> $</a:t>
            </a:r>
            <a:r>
              <a:rPr lang="ru-RU" dirty="0">
                <a:solidFill>
                  <a:srgbClr val="707070"/>
                </a:solidFill>
                <a:latin typeface="Arial" panose="020B0604020202020204" pitchFamily="34" charset="0"/>
              </a:rPr>
              <a:t> (п</a:t>
            </a:r>
            <a:r>
              <a:rPr lang="uk-UA" dirty="0" err="1">
                <a:solidFill>
                  <a:srgbClr val="707070"/>
                </a:solidFill>
                <a:latin typeface="Arial" panose="020B0604020202020204" pitchFamily="34" charset="0"/>
              </a:rPr>
              <a:t>ерша</a:t>
            </a:r>
            <a:r>
              <a:rPr lang="uk-UA" dirty="0">
                <a:solidFill>
                  <a:srgbClr val="707070"/>
                </a:solidFill>
                <a:latin typeface="Arial" panose="020B0604020202020204" pitchFamily="34" charset="0"/>
              </a:rPr>
              <a:t> економіка світу);</a:t>
            </a:r>
            <a:endParaRPr lang="uk-UA" dirty="0">
              <a:solidFill>
                <a:srgbClr val="707070"/>
              </a:solidFill>
              <a:latin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u="sng" dirty="0">
                <a:solidFill>
                  <a:srgbClr val="707070"/>
                </a:solidFill>
                <a:latin typeface="Arial" panose="020B0604020202020204" pitchFamily="34" charset="0"/>
              </a:rPr>
              <a:t>Темпи зростання ВВП </a:t>
            </a:r>
            <a:r>
              <a:rPr lang="uk-UA" dirty="0">
                <a:solidFill>
                  <a:srgbClr val="707070"/>
                </a:solidFill>
                <a:latin typeface="Arial" panose="020B0604020202020204" pitchFamily="34" charset="0"/>
              </a:rPr>
              <a:t>– 6,9%  за 2017 р.;</a:t>
            </a:r>
            <a:endParaRPr lang="uk-UA" dirty="0">
              <a:solidFill>
                <a:srgbClr val="707070"/>
              </a:solidFill>
              <a:latin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u="sng" dirty="0">
                <a:solidFill>
                  <a:srgbClr val="707070"/>
                </a:solidFill>
                <a:latin typeface="Arial" panose="020B0604020202020204" pitchFamily="34" charset="0"/>
              </a:rPr>
              <a:t>ВВП на людину в рік </a:t>
            </a:r>
            <a:r>
              <a:rPr lang="uk-UA" dirty="0">
                <a:solidFill>
                  <a:srgbClr val="707070"/>
                </a:solidFill>
                <a:latin typeface="Arial" panose="020B0604020202020204" pitchFamily="34" charset="0"/>
              </a:rPr>
              <a:t>– 16 700</a:t>
            </a:r>
            <a:r>
              <a:rPr lang="en-US" dirty="0">
                <a:solidFill>
                  <a:srgbClr val="707070"/>
                </a:solidFill>
                <a:latin typeface="Arial" panose="020B0604020202020204" pitchFamily="34" charset="0"/>
              </a:rPr>
              <a:t> $</a:t>
            </a:r>
            <a:r>
              <a:rPr lang="ru-RU" dirty="0">
                <a:solidFill>
                  <a:srgbClr val="707070"/>
                </a:solidFill>
                <a:latin typeface="Arial" panose="020B0604020202020204" pitchFamily="34" charset="0"/>
              </a:rPr>
              <a:t>;</a:t>
            </a:r>
            <a:endParaRPr lang="en-US" dirty="0">
              <a:solidFill>
                <a:srgbClr val="707070"/>
              </a:solidFill>
              <a:latin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>
                <a:solidFill>
                  <a:srgbClr val="707070"/>
                </a:solidFill>
                <a:latin typeface="Arial" panose="020B0604020202020204" pitchFamily="34" charset="0"/>
              </a:rPr>
              <a:t>Межа бідності населення – менше 2 300 </a:t>
            </a:r>
            <a:r>
              <a:rPr lang="uk-UA" dirty="0" err="1">
                <a:solidFill>
                  <a:srgbClr val="707070"/>
                </a:solidFill>
                <a:latin typeface="Arial" panose="020B0604020202020204" pitchFamily="34" charset="0"/>
              </a:rPr>
              <a:t>юаней</a:t>
            </a:r>
            <a:r>
              <a:rPr lang="uk-UA" dirty="0">
                <a:solidFill>
                  <a:srgbClr val="707070"/>
                </a:solidFill>
                <a:latin typeface="Arial" panose="020B0604020202020204" pitchFamily="34" charset="0"/>
              </a:rPr>
              <a:t> (400 </a:t>
            </a:r>
            <a:r>
              <a:rPr lang="uk-UA" dirty="0" err="1">
                <a:solidFill>
                  <a:srgbClr val="707070"/>
                </a:solidFill>
                <a:latin typeface="Arial" panose="020B0604020202020204" pitchFamily="34" charset="0"/>
              </a:rPr>
              <a:t>дол</a:t>
            </a:r>
            <a:r>
              <a:rPr lang="uk-UA" dirty="0">
                <a:solidFill>
                  <a:srgbClr val="707070"/>
                </a:solidFill>
                <a:latin typeface="Arial" panose="020B0604020202020204" pitchFamily="34" charset="0"/>
              </a:rPr>
              <a:t>.) в місяць – 3,3 % населення.</a:t>
            </a:r>
            <a:endParaRPr lang="en-US" dirty="0">
              <a:solidFill>
                <a:srgbClr val="707070"/>
              </a:solidFill>
              <a:latin typeface="Arial" panose="020B0604020202020204" pitchFamily="34" charset="0"/>
            </a:endParaRP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err="1"/>
              <a:t>Вироблено</a:t>
            </a:r>
            <a:r>
              <a:rPr lang="ru-RU" dirty="0"/>
              <a:t> 29 млн. автомобилей в 2017 р.</a:t>
            </a:r>
            <a:endParaRPr lang="ru-RU" dirty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dirty="0" err="1"/>
              <a:t>найбільший</a:t>
            </a:r>
            <a:r>
              <a:rPr lang="ru-RU" dirty="0"/>
              <a:t> в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виробник</a:t>
            </a:r>
            <a:r>
              <a:rPr lang="ru-RU" dirty="0"/>
              <a:t> </a:t>
            </a:r>
            <a:r>
              <a:rPr lang="ru-RU" dirty="0" err="1"/>
              <a:t>кондиціонерів</a:t>
            </a:r>
            <a:r>
              <a:rPr lang="ru-RU" dirty="0"/>
              <a:t>, </a:t>
            </a:r>
            <a:r>
              <a:rPr lang="ru-RU" dirty="0" err="1"/>
              <a:t>холодильників</a:t>
            </a:r>
            <a:r>
              <a:rPr lang="ru-RU" dirty="0"/>
              <a:t>, </a:t>
            </a:r>
            <a:r>
              <a:rPr lang="ru-RU" dirty="0" err="1"/>
              <a:t>телевізорів</a:t>
            </a:r>
            <a:r>
              <a:rPr lang="ru-RU" dirty="0"/>
              <a:t>, </a:t>
            </a:r>
            <a:r>
              <a:rPr lang="ru-RU" dirty="0" err="1"/>
              <a:t>пральних</a:t>
            </a:r>
            <a:r>
              <a:rPr lang="ru-RU" dirty="0"/>
              <a:t> машин, </a:t>
            </a:r>
            <a:r>
              <a:rPr lang="ru-RU" dirty="0" err="1"/>
              <a:t>персональних</a:t>
            </a:r>
            <a:r>
              <a:rPr lang="ru-RU" dirty="0"/>
              <a:t> </a:t>
            </a:r>
            <a:r>
              <a:rPr lang="ru-RU" dirty="0" err="1"/>
              <a:t>комп'ютерів</a:t>
            </a:r>
            <a:r>
              <a:rPr lang="ru-RU" dirty="0"/>
              <a:t>, </a:t>
            </a:r>
            <a:r>
              <a:rPr lang="ru-RU" dirty="0" err="1"/>
              <a:t>планшетів</a:t>
            </a:r>
            <a:r>
              <a:rPr lang="ru-RU" dirty="0"/>
              <a:t> і </a:t>
            </a:r>
            <a:r>
              <a:rPr lang="ru-RU" dirty="0" err="1"/>
              <a:t>смартфонів</a:t>
            </a:r>
            <a:r>
              <a:rPr lang="ru-RU" dirty="0"/>
              <a:t>.</a:t>
            </a:r>
            <a:endParaRPr lang="en-US" dirty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Питання 2</a:t>
            </a:r>
            <a:endParaRPr lang="uk-UA"/>
          </a:p>
        </p:txBody>
      </p:sp>
      <p:sp>
        <p:nvSpPr>
          <p:cNvPr id="3379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ru-RU" b="1" u="sng"/>
              <a:t>Філософія Стародавньої Індії</a:t>
            </a:r>
            <a:r>
              <a:rPr lang="uk-UA" b="1" u="sng"/>
              <a:t>: школи, представники, основні ідеї:</a:t>
            </a:r>
            <a:endParaRPr lang="ru-RU" b="1" u="sng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r>
              <a:rPr lang="ru-RU" sz="2800" b="1" u="sng"/>
              <a:t>2. Філософія Стародавньої Індії</a:t>
            </a:r>
            <a:r>
              <a:rPr lang="uk-UA" sz="2800" b="1" u="sng"/>
              <a:t>: загальна характеристика</a:t>
            </a:r>
            <a:endParaRPr lang="ru-RU" sz="2800" b="1" u="sng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850" y="1341438"/>
            <a:ext cx="8747125" cy="5435600"/>
          </a:xfrm>
          <a:blipFill>
            <a:blip r:embed="rId2" cstate="print"/>
            <a:tile tx="0" ty="0" sx="100000" sy="100000" flip="none" algn="tl"/>
          </a:blipFill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3800" u="sng" dirty="0"/>
              <a:t>1. Філософія стародавньої Індії заснована на священних книгах </a:t>
            </a:r>
            <a:r>
              <a:rPr lang="uk-UA" sz="3800" dirty="0"/>
              <a:t>- </a:t>
            </a:r>
            <a:r>
              <a:rPr lang="uk-UA" sz="3800" i="1" u="sng" dirty="0"/>
              <a:t>Ведах, </a:t>
            </a:r>
            <a:r>
              <a:rPr lang="uk-UA" sz="3800" dirty="0"/>
              <a:t>що становлять собою чотири священні книги: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3800" dirty="0"/>
              <a:t>1) </a:t>
            </a:r>
            <a:r>
              <a:rPr lang="uk-UA" sz="3800" dirty="0" err="1"/>
              <a:t>Рігведи</a:t>
            </a:r>
            <a:r>
              <a:rPr lang="uk-UA" sz="3800" dirty="0"/>
              <a:t>;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3800" dirty="0"/>
              <a:t>2) </a:t>
            </a:r>
            <a:r>
              <a:rPr lang="uk-UA" sz="3800" dirty="0" err="1"/>
              <a:t>Самаведи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3800" dirty="0"/>
              <a:t>3) Брахмани;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3800" dirty="0"/>
              <a:t>4). Упанішади.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38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3800" u="sng" dirty="0"/>
              <a:t>2. Основні поняття філософії Стародавньої Індії:</a:t>
            </a:r>
            <a:endParaRPr lang="ru-RU" sz="3800" u="sng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3800" dirty="0"/>
              <a:t>а) </a:t>
            </a:r>
            <a:r>
              <a:rPr lang="uk-UA" sz="3800" dirty="0" err="1"/>
              <a:t>брахма</a:t>
            </a:r>
            <a:r>
              <a:rPr lang="uk-UA" sz="3800" dirty="0"/>
              <a:t> - це світова душа;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3800" dirty="0"/>
              <a:t>б) </a:t>
            </a:r>
            <a:r>
              <a:rPr lang="uk-UA" sz="3800" dirty="0" err="1"/>
              <a:t>атман</a:t>
            </a:r>
            <a:r>
              <a:rPr lang="uk-UA" sz="3800" dirty="0"/>
              <a:t> - це індивідуальна душа;                   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3800" dirty="0"/>
              <a:t>в) карма - це закон відплати людині за її справи;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3800" dirty="0"/>
              <a:t>г) </a:t>
            </a:r>
            <a:r>
              <a:rPr lang="uk-UA" sz="3800" dirty="0" err="1"/>
              <a:t>сансара</a:t>
            </a:r>
            <a:r>
              <a:rPr lang="uk-UA" sz="3800" dirty="0"/>
              <a:t> - це закон вічного переселення душ та кругообігу в природі.</a:t>
            </a:r>
            <a:endParaRPr lang="ru-RU" sz="38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700" b="1" u="sng" dirty="0">
                <a:latin typeface="Arial" panose="020B0604020202020204" pitchFamily="34" charset="0"/>
                <a:cs typeface="Arial" panose="020B0604020202020204" pitchFamily="34" charset="0"/>
              </a:rPr>
              <a:t>3. Усі філософські школи в Стародавній Інд</a:t>
            </a:r>
            <a:r>
              <a:rPr lang="uk-UA" sz="2700" b="1" dirty="0">
                <a:latin typeface="Arial" panose="020B0604020202020204" pitchFamily="34" charset="0"/>
                <a:cs typeface="Arial" panose="020B0604020202020204" pitchFamily="34" charset="0"/>
              </a:rPr>
              <a:t>ії, </a:t>
            </a:r>
            <a:br>
              <a:rPr lang="uk-UA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2700" b="1" dirty="0">
                <a:latin typeface="Arial" panose="020B0604020202020204" pitchFamily="34" charset="0"/>
                <a:cs typeface="Arial" panose="020B0604020202020204" pitchFamily="34" charset="0"/>
              </a:rPr>
              <a:t>залежно від їхнього відношення до Вед, поділяються на</a:t>
            </a:r>
            <a:r>
              <a:rPr lang="uk-UA" sz="2800" dirty="0"/>
              <a:t>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а) </a:t>
            </a:r>
            <a:r>
              <a:rPr lang="uk-UA" b="1" dirty="0"/>
              <a:t>ортодоксальні</a:t>
            </a:r>
            <a:r>
              <a:rPr lang="uk-UA" dirty="0"/>
              <a:t>, тобто такі філософські школи, які відповідають Ведам;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б) </a:t>
            </a:r>
            <a:r>
              <a:rPr lang="uk-UA" b="1" dirty="0"/>
              <a:t>неортодоксальні,</a:t>
            </a:r>
            <a:r>
              <a:rPr lang="uk-UA" dirty="0"/>
              <a:t> які Ведам не відповідають.</a:t>
            </a:r>
            <a:endParaRPr lang="ru-RU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u="sng" dirty="0"/>
              <a:t>4. Основними </a:t>
            </a:r>
            <a:r>
              <a:rPr lang="uk-UA" b="1" u="sng" dirty="0"/>
              <a:t>школами філософії </a:t>
            </a:r>
            <a:r>
              <a:rPr lang="uk-UA" u="sng" dirty="0"/>
              <a:t>Стародавньої Індії є:</a:t>
            </a:r>
            <a:endParaRPr lang="uk-UA" u="sng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 </a:t>
            </a:r>
            <a:r>
              <a:rPr lang="uk-UA" b="1" dirty="0"/>
              <a:t>буддизм, </a:t>
            </a:r>
            <a:endParaRPr lang="uk-UA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b="1" dirty="0"/>
              <a:t>джайнізм</a:t>
            </a:r>
            <a:endParaRPr lang="uk-UA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b="1" dirty="0"/>
              <a:t>йога.</a:t>
            </a:r>
            <a:endParaRPr lang="uk-UA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 cstate="print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uk-UA" sz="2800" dirty="0"/>
              <a:t>Філософія Стародавньої Індії має ряд особливостей, що полягають у специфіці суспільного розвитку цієї країни.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9338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lnSpcReduction="10000"/>
          </a:bodyPr>
          <a:lstStyle/>
          <a:p>
            <a:pPr algn="just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uk-UA" sz="1800"/>
              <a:t>1.Розклад первіснообщинних відносин і заміна їх рабовласницькими тут ускладнені й уповільнені феодально-ієрархічною організацією суспільства </a:t>
            </a:r>
            <a:r>
              <a:rPr lang="uk-UA" sz="1800" b="1"/>
              <a:t>(кастовий устрій),</a:t>
            </a:r>
            <a:r>
              <a:rPr lang="uk-UA" sz="1800"/>
              <a:t> яка сприяла консервації традиційних релігійно-міфологічних уявлень і підвищенню їх ролі у формуванні перших філософських вчень. Відповідно до цих настанов конструювалася характерна для східної філософії картина світу. Природа трактувалася в основному </a:t>
            </a:r>
            <a:r>
              <a:rPr lang="uk-UA" sz="1800" i="1"/>
              <a:t>не як предмет теоретичних роздумів і досліджень, а як об'єкт релігійно-моральної рефлекс</a:t>
            </a:r>
            <a:r>
              <a:rPr lang="uk-UA" sz="1800"/>
              <a:t>ії; вчення про світ розгорталося як варіація і продовження етичного вчення про людину, натурфілософія шукала в бутті не природні причинно-наслідкові зв'язки, а вселенський моральний світопорядок (типу індійської карми), який визначає життєвий шлях і долю людини.</a:t>
            </a:r>
            <a:endParaRPr lang="ru-RU" sz="1800"/>
          </a:p>
          <a:p>
            <a:pPr algn="just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uk-UA" sz="1800"/>
              <a:t>2.Особливо безкомпромісною щодо ідеалізму і вірувань предків є філософська </a:t>
            </a:r>
            <a:r>
              <a:rPr lang="uk-UA" sz="1800" b="1"/>
              <a:t>школа </a:t>
            </a:r>
            <a:r>
              <a:rPr lang="uk-UA" sz="1800" b="1" i="1"/>
              <a:t>чарваків</a:t>
            </a:r>
            <a:r>
              <a:rPr lang="uk-UA" sz="1800"/>
              <a:t>, яка узагальнила волелюбні і богоборчі настрої народу. Згідно з цим вченням, основою світобудови є повітря, вогонь, вода і земля, комбінації яких утворюють речі, в тому числі людину. Духовної реальності не існує, душі як такої не існує, особистість людини тотожна з її фізичним складом, тому розпад тіла після смерті веде до безслідного розсіювання того, що умовно називають душею. </a:t>
            </a:r>
            <a:r>
              <a:rPr lang="uk-UA" sz="1800" i="1"/>
              <a:t>Існування богів - фікція, а священні тексти, які розповідають про них,- вигадка жерців і шахраїв.   Єдині достовірні джерела пізнання - відчуття і сприйняття, а єдиний критерій і мета швидкоплинного життя - це радість тілесного існування і насолода благами цього світу.</a:t>
            </a:r>
            <a:endParaRPr lang="ru-RU" sz="1800" i="1"/>
          </a:p>
          <a:p>
            <a:pPr>
              <a:lnSpc>
                <a:spcPct val="80000"/>
              </a:lnSpc>
            </a:pPr>
            <a:endParaRPr lang="ru-RU" sz="1700" i="1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u="sng" dirty="0"/>
              <a:t>Буддизм: основні ідеї.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836613"/>
            <a:ext cx="8928100" cy="6011862"/>
          </a:xfrm>
          <a:blipFill>
            <a:blip r:embed="rId1" cstate="print"/>
            <a:tile tx="0" ty="0" sx="100000" sy="100000" flip="none" algn="tl"/>
          </a:blipFill>
        </p:spPr>
        <p:txBody>
          <a:bodyPr rtlCol="0">
            <a:normAutofit fontScale="3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6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6400" dirty="0"/>
              <a:t>Основоположник  буддизму - Будда (563 - 483 рр. до н.е.). 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6400" b="1" u="sng" dirty="0"/>
              <a:t>Основні ідеї буддизму</a:t>
            </a:r>
            <a:r>
              <a:rPr lang="uk-UA" sz="6400" b="1" dirty="0"/>
              <a:t>:</a:t>
            </a:r>
            <a:endParaRPr lang="ru-RU" sz="64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6400" dirty="0"/>
              <a:t>1) життя - це страждання;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6400" dirty="0"/>
              <a:t>2) джерелом страждання є бажання людей;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6400" dirty="0"/>
              <a:t>3) необхідно прагнути до Нірвани (угасання всіх бажань);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6400" dirty="0"/>
              <a:t>4) до Нірвани веде восьмирічний шлях.</a:t>
            </a:r>
            <a:endParaRPr lang="uk-UA" sz="6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6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6400" b="1" u="sng" dirty="0"/>
              <a:t>Буддизм розробив п’ять заповідей буддиста, яких буддист має   дотримуватися, а саме</a:t>
            </a:r>
            <a:r>
              <a:rPr lang="uk-UA" sz="6400" u="sng" dirty="0"/>
              <a:t>:</a:t>
            </a:r>
            <a:endParaRPr lang="ru-RU" sz="6400" u="sng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6400" dirty="0"/>
              <a:t>1) не брати чужого;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6400" dirty="0"/>
              <a:t>2) не вживати алкогольних напоїв, наркотиків;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6400" dirty="0"/>
              <a:t>3) не вступати у заборонені інтимні зв’язки (наприклад, із заміжніми та однієї з особою статтю) ;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6400" dirty="0"/>
              <a:t>4) не висловлювати неправдивих речей;</a:t>
            </a:r>
            <a:endParaRPr lang="ru-RU" sz="6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sz="6400" dirty="0"/>
              <a:t>5) не шкодити живому.</a:t>
            </a:r>
            <a:endParaRPr lang="uk-UA" sz="6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sz="64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150" cy="539750"/>
          </a:xfrm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u="sng" dirty="0"/>
              <a:t> Джайнізм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908050"/>
            <a:ext cx="8737600" cy="5767388"/>
          </a:xfrm>
          <a:solidFill>
            <a:srgbClr val="92D050"/>
          </a:solidFill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/>
              <a:t>Засновником  джайнізму є </a:t>
            </a:r>
            <a:r>
              <a:rPr lang="uk-UA" dirty="0" err="1"/>
              <a:t>Махавіра</a:t>
            </a:r>
            <a:r>
              <a:rPr lang="uk-UA" dirty="0"/>
              <a:t>.  </a:t>
            </a:r>
            <a:r>
              <a:rPr lang="uk-UA" dirty="0" err="1"/>
              <a:t>Джайністи</a:t>
            </a:r>
            <a:r>
              <a:rPr lang="uk-UA" dirty="0"/>
              <a:t> були елітою суспільства.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u="sng" dirty="0"/>
              <a:t>Основні ідеї джайнізму:</a:t>
            </a:r>
            <a:endParaRPr lang="ru-RU" u="sng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1) заперечення святості Вед;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2) людина вже в цьому житті може перемогти карму і </a:t>
            </a:r>
            <a:r>
              <a:rPr lang="uk-UA" dirty="0" err="1"/>
              <a:t>сансару</a:t>
            </a:r>
            <a:r>
              <a:rPr lang="uk-UA" dirty="0"/>
              <a:t>: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а) шляхом аскетизму;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б) шляхом вчинення благих справ (наприклад, пожертвування);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3) заперечення існування богів;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4) поклонялися своїм проповідникам - Джинам. 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err="1"/>
              <a:t>Джайністи</a:t>
            </a:r>
            <a:r>
              <a:rPr lang="uk-UA" dirty="0"/>
              <a:t> допускали до </a:t>
            </a:r>
            <a:r>
              <a:rPr lang="uk-UA" dirty="0" err="1"/>
              <a:t>монашества</a:t>
            </a:r>
            <a:r>
              <a:rPr lang="uk-UA" dirty="0"/>
              <a:t> та вивчення святих книг також жінок.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В основі вчення </a:t>
            </a:r>
            <a:r>
              <a:rPr lang="uk-UA" dirty="0" err="1"/>
              <a:t>джайнів</a:t>
            </a:r>
            <a:r>
              <a:rPr lang="uk-UA" dirty="0"/>
              <a:t> - уявлення про життя як страждання. Страждання пов'язується з дією закону карми. Однак цей закон можливо  змінити. Вони обґрунтовують наявність двох самостійних начал: 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1) живе - </a:t>
            </a:r>
            <a:r>
              <a:rPr lang="uk-UA" dirty="0" err="1"/>
              <a:t>джива</a:t>
            </a:r>
            <a:r>
              <a:rPr lang="uk-UA" dirty="0"/>
              <a:t>;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2) неживе - </a:t>
            </a:r>
            <a:r>
              <a:rPr lang="uk-UA" dirty="0" err="1"/>
              <a:t>аджива</a:t>
            </a:r>
            <a:r>
              <a:rPr lang="uk-UA" dirty="0"/>
              <a:t>.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err="1"/>
              <a:t>Аджива</a:t>
            </a:r>
            <a:r>
              <a:rPr lang="uk-UA" dirty="0"/>
              <a:t> складається з: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а) простору;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б) часу;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в) середовища;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г) стимулюючої відсутності руху або дій.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Для </a:t>
            </a:r>
            <a:r>
              <a:rPr lang="uk-UA" dirty="0" err="1"/>
              <a:t>джайнів</a:t>
            </a:r>
            <a:r>
              <a:rPr lang="uk-UA" dirty="0"/>
              <a:t> чотири стихії - земля, вогонь, повітря та вода - мають свої душі.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 err="1"/>
              <a:t>Джайни</a:t>
            </a:r>
            <a:r>
              <a:rPr lang="uk-UA" dirty="0"/>
              <a:t> розрізняють такі види пізнання: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1)  віра в авторитети;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2) контакт душі з об’єктом без посередництва почуттів та розуму шляхом усунення перепон, які заважають такому контакту з об’єктом.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uk-UA" dirty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uk-UA" sz="3200" b="1" u="sng"/>
              <a:t>Йога.</a:t>
            </a:r>
            <a:br>
              <a:rPr lang="ru-RU" sz="3200"/>
            </a:br>
            <a:endParaRPr lang="ru-RU" sz="320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1075"/>
            <a:ext cx="9178925" cy="58674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uk-UA" sz="2800" b="1"/>
              <a:t>Йога </a:t>
            </a:r>
            <a:r>
              <a:rPr lang="uk-UA" sz="2800"/>
              <a:t>- це індійське релігійно-філософське вчення. </a:t>
            </a:r>
            <a:endParaRPr lang="ru-RU" sz="2800"/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uk-UA" sz="2800"/>
              <a:t>Засновником йоги є </a:t>
            </a:r>
            <a:r>
              <a:rPr lang="uk-UA" sz="2800" b="1" u="sng"/>
              <a:t>Патанджалі (II ст. н.е.).</a:t>
            </a:r>
            <a:r>
              <a:rPr lang="uk-UA" sz="2800"/>
              <a:t> Основні ідеї йоги:</a:t>
            </a:r>
            <a:endParaRPr lang="ru-RU" sz="2800"/>
          </a:p>
          <a:p>
            <a:pPr>
              <a:lnSpc>
                <a:spcPct val="80000"/>
              </a:lnSpc>
            </a:pPr>
            <a:r>
              <a:rPr lang="uk-UA" sz="2800"/>
              <a:t>1) людину врятує система фізичних і психічних вправ, які систематизував Патанджалі та виклав у „Йога-сутрі”.</a:t>
            </a:r>
            <a:endParaRPr lang="ru-RU" sz="2800"/>
          </a:p>
          <a:p>
            <a:pPr>
              <a:lnSpc>
                <a:spcPct val="80000"/>
              </a:lnSpc>
            </a:pPr>
            <a:r>
              <a:rPr lang="uk-UA" sz="2800"/>
              <a:t>  Виділяються такі види вправ:</a:t>
            </a:r>
            <a:endParaRPr lang="ru-RU" sz="2800"/>
          </a:p>
          <a:p>
            <a:pPr>
              <a:lnSpc>
                <a:spcPct val="80000"/>
              </a:lnSpc>
            </a:pPr>
            <a:r>
              <a:rPr lang="uk-UA" sz="2800"/>
              <a:t>а) нижчий ступінь йоги - </a:t>
            </a:r>
            <a:r>
              <a:rPr lang="uk-UA" sz="2800" b="1" i="1" u="sng"/>
              <a:t>Хатх</a:t>
            </a:r>
            <a:r>
              <a:rPr lang="uk-UA" sz="2800" b="1" u="sng"/>
              <a:t>а - йога</a:t>
            </a:r>
            <a:r>
              <a:rPr lang="uk-UA" sz="2800"/>
              <a:t>, яка становить собою фізичні вправи, направлені на оволодіння тілом, а також дає можливість перейти до </a:t>
            </a:r>
            <a:r>
              <a:rPr lang="uk-UA" sz="2800" b="1" i="1" u="sng"/>
              <a:t>Раджа-йог</a:t>
            </a:r>
            <a:r>
              <a:rPr lang="uk-UA" sz="2800" b="1" u="sng"/>
              <a:t>и</a:t>
            </a:r>
            <a:r>
              <a:rPr lang="uk-UA" sz="2800"/>
              <a:t>;</a:t>
            </a:r>
            <a:endParaRPr lang="ru-RU" sz="2800"/>
          </a:p>
          <a:p>
            <a:pPr>
              <a:lnSpc>
                <a:spcPct val="80000"/>
              </a:lnSpc>
            </a:pPr>
            <a:r>
              <a:rPr lang="uk-UA" sz="2800"/>
              <a:t>б) Раджа-йога становить собою систему психічних вправ, які ведуть до повного відриву від реальної дійсності.</a:t>
            </a:r>
            <a:endParaRPr lang="ru-RU" sz="2800"/>
          </a:p>
          <a:p>
            <a:pPr>
              <a:lnSpc>
                <a:spcPct val="80000"/>
              </a:lnSpc>
            </a:pPr>
            <a:r>
              <a:rPr lang="uk-UA" sz="2800"/>
              <a:t>3) обмеження розумової діяльності та концентрація на сприйняті свого внутрішнього світу.</a:t>
            </a:r>
            <a:endParaRPr lang="ru-RU" sz="2800"/>
          </a:p>
          <a:p>
            <a:pPr>
              <a:lnSpc>
                <a:spcPct val="80000"/>
              </a:lnSpc>
              <a:buFont typeface="Arial" panose="020B0604020202020204" pitchFamily="34" charset="0"/>
              <a:buNone/>
            </a:pPr>
            <a:endParaRPr lang="ru-RU" sz="28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1"/>
            <a:tile tx="0" ty="0" sx="100000" sy="100000" flip="none" algn="tl"/>
          </a:blip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err="1"/>
              <a:t>Бхагавадгіти</a:t>
            </a:r>
            <a:r>
              <a:rPr lang="uk-UA" b="1" dirty="0"/>
              <a:t>” (світоглядна поема) розрізняє три йоги: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sz="2800" b="1"/>
              <a:t>1) йогу вірності;</a:t>
            </a:r>
            <a:endParaRPr lang="ru-RU" sz="2800" b="1"/>
          </a:p>
          <a:p>
            <a:pPr>
              <a:lnSpc>
                <a:spcPct val="80000"/>
              </a:lnSpc>
            </a:pPr>
            <a:r>
              <a:rPr lang="uk-UA" sz="2800" b="1"/>
              <a:t>2) йогу пізнання;</a:t>
            </a:r>
            <a:endParaRPr lang="ru-RU" sz="2800" b="1"/>
          </a:p>
          <a:p>
            <a:pPr>
              <a:lnSpc>
                <a:spcPct val="80000"/>
              </a:lnSpc>
            </a:pPr>
            <a:r>
              <a:rPr lang="uk-UA" sz="2800" b="1"/>
              <a:t>3) йогу дії.</a:t>
            </a:r>
            <a:endParaRPr lang="ru-RU" sz="2800" b="1"/>
          </a:p>
          <a:p>
            <a:pPr algn="just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uk-UA" sz="2200"/>
              <a:t>		Вважалося, що дія є наслідком бажання. Але Крішна розриває це</a:t>
            </a:r>
            <a:r>
              <a:rPr lang="uk-UA" sz="2200">
                <a:latin typeface="Arial" panose="020B0604020202020204" pitchFamily="34" charset="0"/>
              </a:rPr>
              <a:t>й</a:t>
            </a:r>
            <a:r>
              <a:rPr lang="uk-UA" sz="2200"/>
              <a:t> причинно-наслідковий зв'язок та стверджує, що можливо бути вільним, діючи та виконуючи свій обов’язок, але лише в тому випадку, якщо навчишся виконувати дії без бажання та не турбуючись про результати своїх дій.</a:t>
            </a:r>
            <a:endParaRPr lang="ru-RU" sz="2200"/>
          </a:p>
          <a:p>
            <a:pPr algn="just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uk-UA" sz="2200"/>
              <a:t>		Сенс не в самій дії, а у відношенні до неї. Воля не в бездіяльності, оскільки навіть справами досягають волі.</a:t>
            </a:r>
            <a:endParaRPr lang="ru-RU" sz="2200"/>
          </a:p>
          <a:p>
            <a:pPr algn="just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uk-UA" sz="2200"/>
              <a:t>		Можливо бути вільним за будь-якого способу життя, оскільки спасіння не залежить від способу життя, воно залежить від відношення до того, що нам доводиться </a:t>
            </a:r>
            <a:r>
              <a:rPr lang="uk-UA" sz="2200">
                <a:latin typeface="Arial" panose="020B0604020202020204" pitchFamily="34" charset="0"/>
              </a:rPr>
              <a:t>терпіти.</a:t>
            </a:r>
            <a:endParaRPr lang="ru-RU" sz="22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3600" b="1" dirty="0" err="1">
                <a:latin typeface="+mn-lt"/>
              </a:rPr>
              <a:t>Йо́ґа</a:t>
            </a:r>
            <a:r>
              <a:rPr lang="ru-RU" sz="3600" dirty="0">
                <a:latin typeface="+mn-lt"/>
              </a:rPr>
              <a:t>(</a:t>
            </a:r>
            <a:r>
              <a:rPr lang="ru-RU" sz="3600" dirty="0" err="1">
                <a:latin typeface="+mn-lt"/>
              </a:rPr>
              <a:t>від</a:t>
            </a:r>
            <a:r>
              <a:rPr lang="ru-RU" sz="3600" dirty="0">
                <a:latin typeface="+mn-lt"/>
              </a:rPr>
              <a:t> санскр. </a:t>
            </a:r>
            <a:r>
              <a:rPr lang="hi-IN" sz="3600" dirty="0">
                <a:latin typeface="+mn-lt"/>
              </a:rPr>
              <a:t>योग, </a:t>
            </a:r>
            <a:r>
              <a:rPr lang="en-US" sz="3600" dirty="0">
                <a:latin typeface="+mn-lt"/>
              </a:rPr>
              <a:t>yoga IAST— «</a:t>
            </a:r>
            <a:r>
              <a:rPr lang="ru-RU" sz="3600" dirty="0" err="1">
                <a:latin typeface="+mn-lt"/>
              </a:rPr>
              <a:t>єднання</a:t>
            </a:r>
            <a:r>
              <a:rPr lang="ru-RU" sz="3600" dirty="0">
                <a:latin typeface="+mn-lt"/>
              </a:rPr>
              <a:t>» «</a:t>
            </a:r>
            <a:r>
              <a:rPr lang="ru-RU" sz="3600" dirty="0" err="1">
                <a:latin typeface="+mn-lt"/>
              </a:rPr>
              <a:t>підкорення</a:t>
            </a:r>
            <a:r>
              <a:rPr lang="ru-RU" sz="3600" dirty="0">
                <a:latin typeface="+mn-lt"/>
              </a:rPr>
              <a:t>», «</a:t>
            </a:r>
            <a:r>
              <a:rPr lang="ru-RU" sz="3600" dirty="0" err="1">
                <a:latin typeface="+mn-lt"/>
              </a:rPr>
              <a:t>запрягання</a:t>
            </a:r>
            <a:r>
              <a:rPr lang="ru-RU" sz="3600" dirty="0">
                <a:latin typeface="+mn-lt"/>
              </a:rPr>
              <a:t>»)</a:t>
            </a:r>
            <a:endParaRPr lang="en-US" sz="36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199"/>
            <a:ext cx="8388000" cy="5076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sz="2400" dirty="0"/>
              <a:t>— система </a:t>
            </a:r>
            <a:r>
              <a:rPr lang="ru-RU" sz="2400" dirty="0" err="1"/>
              <a:t>психопрактики</a:t>
            </a:r>
            <a:r>
              <a:rPr lang="ru-RU" sz="2400" dirty="0"/>
              <a:t>, духовна, ментальна та </a:t>
            </a:r>
            <a:r>
              <a:rPr lang="ru-RU" sz="2400" dirty="0" err="1"/>
              <a:t>фізична</a:t>
            </a:r>
            <a:r>
              <a:rPr lang="ru-RU" sz="2400" dirty="0"/>
              <a:t> практична методика </a:t>
            </a:r>
            <a:r>
              <a:rPr lang="ru-RU" sz="2400" dirty="0" err="1"/>
              <a:t>зміни</a:t>
            </a:r>
            <a:r>
              <a:rPr lang="ru-RU" sz="2400" dirty="0"/>
              <a:t> </a:t>
            </a:r>
            <a:r>
              <a:rPr lang="ru-RU" sz="2400" dirty="0" err="1"/>
              <a:t>свідомості</a:t>
            </a:r>
            <a:r>
              <a:rPr lang="ru-RU" sz="2400" dirty="0"/>
              <a:t>, </a:t>
            </a:r>
            <a:r>
              <a:rPr lang="ru-RU" sz="2400" dirty="0" err="1"/>
              <a:t>тіла</a:t>
            </a:r>
            <a:r>
              <a:rPr lang="ru-RU" sz="2400" dirty="0"/>
              <a:t>, та </a:t>
            </a:r>
            <a:r>
              <a:rPr lang="ru-RU" sz="2400" dirty="0" err="1"/>
              <a:t>психіки</a:t>
            </a:r>
            <a:r>
              <a:rPr lang="ru-RU" sz="2400" dirty="0"/>
              <a:t>. </a:t>
            </a:r>
            <a:r>
              <a:rPr lang="ru-RU" sz="2400" dirty="0" err="1"/>
              <a:t>Сукупність</a:t>
            </a:r>
            <a:r>
              <a:rPr lang="ru-RU" sz="2400" dirty="0"/>
              <a:t> </a:t>
            </a:r>
            <a:r>
              <a:rPr lang="ru-RU" sz="2400" dirty="0" err="1"/>
              <a:t>різноманітних</a:t>
            </a:r>
            <a:r>
              <a:rPr lang="ru-RU" sz="2400" dirty="0"/>
              <a:t> </a:t>
            </a:r>
            <a:r>
              <a:rPr lang="ru-RU" sz="2400" dirty="0" err="1"/>
              <a:t>індійських</a:t>
            </a:r>
            <a:r>
              <a:rPr lang="ru-RU" sz="2400" dirty="0"/>
              <a:t> </a:t>
            </a:r>
            <a:r>
              <a:rPr lang="ru-RU" sz="2400" dirty="0" err="1"/>
              <a:t>духовних</a:t>
            </a:r>
            <a:r>
              <a:rPr lang="ru-RU" sz="2400" dirty="0"/>
              <a:t> і </a:t>
            </a:r>
            <a:r>
              <a:rPr lang="ru-RU" sz="2400" dirty="0" err="1"/>
              <a:t>фізичних</a:t>
            </a:r>
            <a:r>
              <a:rPr lang="ru-RU" sz="2400" dirty="0"/>
              <a:t> </a:t>
            </a:r>
            <a:r>
              <a:rPr lang="ru-RU" sz="2400" dirty="0" err="1"/>
              <a:t>методів</a:t>
            </a:r>
            <a:r>
              <a:rPr lang="ru-RU" sz="2400" dirty="0"/>
              <a:t>. Йогу </a:t>
            </a:r>
            <a:r>
              <a:rPr lang="ru-RU" sz="2400" dirty="0" err="1"/>
              <a:t>практикують</a:t>
            </a:r>
            <a:r>
              <a:rPr lang="ru-RU" sz="2400" dirty="0"/>
              <a:t> як </a:t>
            </a:r>
            <a:r>
              <a:rPr lang="ru-RU" sz="2400" dirty="0" err="1"/>
              <a:t>нерелігійні</a:t>
            </a:r>
            <a:r>
              <a:rPr lang="ru-RU" sz="2400" dirty="0"/>
              <a:t> люди так і </a:t>
            </a:r>
            <a:r>
              <a:rPr lang="ru-RU" sz="2400" dirty="0" err="1"/>
              <a:t>учасники</a:t>
            </a:r>
            <a:r>
              <a:rPr lang="ru-RU" sz="2400" dirty="0"/>
              <a:t>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напрямків</a:t>
            </a:r>
            <a:r>
              <a:rPr lang="ru-RU" sz="2400" dirty="0"/>
              <a:t> </a:t>
            </a:r>
            <a:r>
              <a:rPr lang="ru-RU" sz="2400" dirty="0" err="1"/>
              <a:t>індуїзму</a:t>
            </a:r>
            <a:r>
              <a:rPr lang="ru-RU" sz="2400" dirty="0"/>
              <a:t> та буддизму з метою </a:t>
            </a:r>
            <a:r>
              <a:rPr lang="ru-RU" sz="2400" dirty="0" err="1"/>
              <a:t>керування</a:t>
            </a:r>
            <a:r>
              <a:rPr lang="ru-RU" sz="2400" dirty="0"/>
              <a:t> </a:t>
            </a:r>
            <a:r>
              <a:rPr lang="ru-RU" sz="2400" dirty="0" err="1"/>
              <a:t>психікою</a:t>
            </a:r>
            <a:r>
              <a:rPr lang="ru-RU" sz="2400" dirty="0"/>
              <a:t> та </a:t>
            </a:r>
            <a:r>
              <a:rPr lang="ru-RU" sz="2400" dirty="0" err="1"/>
              <a:t>психофізіологією</a:t>
            </a:r>
            <a:r>
              <a:rPr lang="ru-RU" sz="2400" dirty="0"/>
              <a:t> </a:t>
            </a:r>
            <a:r>
              <a:rPr lang="ru-RU" sz="2400" dirty="0" err="1"/>
              <a:t>індивіда</a:t>
            </a:r>
            <a:r>
              <a:rPr lang="ru-RU" sz="2400" dirty="0"/>
              <a:t> </a:t>
            </a:r>
            <a:r>
              <a:rPr lang="ru-RU" sz="2400" dirty="0" err="1"/>
              <a:t>задля</a:t>
            </a:r>
            <a:r>
              <a:rPr lang="ru-RU" sz="2400" dirty="0"/>
              <a:t> </a:t>
            </a:r>
            <a:r>
              <a:rPr lang="ru-RU" sz="2400" dirty="0" err="1"/>
              <a:t>досягнення</a:t>
            </a:r>
            <a:r>
              <a:rPr lang="ru-RU" sz="2400" dirty="0"/>
              <a:t> </a:t>
            </a:r>
            <a:r>
              <a:rPr lang="ru-RU" sz="2400" dirty="0" err="1"/>
              <a:t>обраного</a:t>
            </a:r>
            <a:r>
              <a:rPr lang="ru-RU" sz="2400" dirty="0"/>
              <a:t> </a:t>
            </a:r>
            <a:r>
              <a:rPr lang="ru-RU" sz="2400" dirty="0" err="1"/>
              <a:t>психічного</a:t>
            </a:r>
            <a:r>
              <a:rPr lang="ru-RU" sz="2400" dirty="0"/>
              <a:t> й духовного стану. Йога  — </a:t>
            </a:r>
            <a:r>
              <a:rPr lang="ru-RU" sz="2400" dirty="0" err="1"/>
              <a:t>езотерична</a:t>
            </a:r>
            <a:r>
              <a:rPr lang="ru-RU" sz="2400" dirty="0"/>
              <a:t> система в </a:t>
            </a:r>
            <a:r>
              <a:rPr lang="ru-RU" sz="2400" dirty="0" err="1"/>
              <a:t>індійській</a:t>
            </a:r>
            <a:r>
              <a:rPr lang="ru-RU" sz="2400" dirty="0"/>
              <a:t> </a:t>
            </a:r>
            <a:r>
              <a:rPr lang="ru-RU" sz="2400" dirty="0" err="1"/>
              <a:t>традиції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несе</a:t>
            </a:r>
            <a:r>
              <a:rPr lang="ru-RU" sz="2400" dirty="0"/>
              <a:t> в </a:t>
            </a:r>
            <a:r>
              <a:rPr lang="ru-RU" sz="2400" dirty="0" err="1"/>
              <a:t>собі</a:t>
            </a:r>
            <a:r>
              <a:rPr lang="ru-RU" sz="2400" dirty="0"/>
              <a:t> </a:t>
            </a:r>
            <a:r>
              <a:rPr lang="ru-RU" sz="2400" dirty="0" err="1"/>
              <a:t>архетипну</a:t>
            </a:r>
            <a:r>
              <a:rPr lang="ru-RU" sz="2400" dirty="0"/>
              <a:t> </a:t>
            </a:r>
            <a:r>
              <a:rPr lang="ru-RU" sz="2400" dirty="0" err="1"/>
              <a:t>ідею</a:t>
            </a:r>
            <a:r>
              <a:rPr lang="ru-RU" sz="2400" dirty="0"/>
              <a:t> духовного </a:t>
            </a:r>
            <a:r>
              <a:rPr lang="ru-RU" sz="2400" dirty="0" err="1"/>
              <a:t>розвитку</a:t>
            </a:r>
            <a:r>
              <a:rPr lang="ru-RU" sz="2400" dirty="0"/>
              <a:t>.  </a:t>
            </a:r>
            <a:r>
              <a:rPr lang="ru-RU" sz="2400" dirty="0" err="1"/>
              <a:t>Відома</a:t>
            </a:r>
            <a:r>
              <a:rPr lang="ru-RU" sz="2400" dirty="0"/>
              <a:t>, як </a:t>
            </a:r>
            <a:r>
              <a:rPr lang="ru-RU" sz="2400" dirty="0" err="1"/>
              <a:t>мінімум</a:t>
            </a:r>
            <a:r>
              <a:rPr lang="ru-RU" sz="2400" dirty="0"/>
              <a:t>, </a:t>
            </a:r>
            <a:r>
              <a:rPr lang="ru-RU" sz="2400" dirty="0" err="1"/>
              <a:t>із</a:t>
            </a:r>
            <a:r>
              <a:rPr lang="ru-RU" sz="2400" dirty="0"/>
              <a:t> 2 ст. до н. </a:t>
            </a:r>
            <a:r>
              <a:rPr lang="ru-RU" sz="2400" dirty="0" err="1"/>
              <a:t>е.Мета</a:t>
            </a:r>
            <a:r>
              <a:rPr lang="ru-RU" sz="2400" dirty="0"/>
              <a:t> йоги — </a:t>
            </a:r>
            <a:r>
              <a:rPr lang="ru-RU" sz="2400" dirty="0" err="1"/>
              <a:t>зміна</a:t>
            </a:r>
            <a:r>
              <a:rPr lang="ru-RU" sz="2400" dirty="0"/>
              <a:t> </a:t>
            </a:r>
            <a:r>
              <a:rPr lang="ru-RU" sz="2400" dirty="0" err="1"/>
              <a:t>онтологічного</a:t>
            </a:r>
            <a:r>
              <a:rPr lang="ru-RU" sz="2400" dirty="0"/>
              <a:t> статусу </a:t>
            </a:r>
            <a:r>
              <a:rPr lang="ru-RU" sz="2400" dirty="0" err="1"/>
              <a:t>людини</a:t>
            </a:r>
            <a:r>
              <a:rPr lang="ru-RU" sz="2400" dirty="0"/>
              <a:t> у </a:t>
            </a:r>
            <a:r>
              <a:rPr lang="ru-RU" sz="2400" dirty="0" err="1"/>
              <a:t>світі.У</a:t>
            </a:r>
            <a:r>
              <a:rPr lang="ru-RU" sz="2400" dirty="0"/>
              <a:t> </a:t>
            </a:r>
            <a:r>
              <a:rPr lang="ru-RU" sz="2400" dirty="0" err="1"/>
              <a:t>західний</a:t>
            </a:r>
            <a:r>
              <a:rPr lang="ru-RU" sz="2400" dirty="0"/>
              <a:t> </a:t>
            </a:r>
            <a:r>
              <a:rPr lang="ru-RU" sz="2400" dirty="0" err="1"/>
              <a:t>світ</a:t>
            </a:r>
            <a:r>
              <a:rPr lang="ru-RU" sz="2400" dirty="0"/>
              <a:t> йога проникла в </a:t>
            </a:r>
            <a:r>
              <a:rPr lang="ru-RU" sz="2400" dirty="0" err="1"/>
              <a:t>кінці</a:t>
            </a:r>
            <a:r>
              <a:rPr lang="ru-RU" sz="2400" dirty="0"/>
              <a:t> 19-го — на початку 20 </a:t>
            </a:r>
            <a:r>
              <a:rPr lang="ru-RU" sz="2400" dirty="0" err="1"/>
              <a:t>століття</a:t>
            </a:r>
            <a:r>
              <a:rPr lang="ru-RU" sz="2400" dirty="0"/>
              <a:t> й </a:t>
            </a:r>
            <a:r>
              <a:rPr lang="ru-RU" sz="2400" dirty="0" err="1"/>
              <a:t>здобула</a:t>
            </a:r>
            <a:r>
              <a:rPr lang="ru-RU" sz="2400" dirty="0"/>
              <a:t> </a:t>
            </a:r>
            <a:r>
              <a:rPr lang="ru-RU" sz="2400" dirty="0" err="1"/>
              <a:t>значну</a:t>
            </a:r>
            <a:r>
              <a:rPr lang="ru-RU" sz="2400" dirty="0"/>
              <a:t> </a:t>
            </a:r>
            <a:r>
              <a:rPr lang="ru-RU" sz="2400" dirty="0" err="1"/>
              <a:t>популярність</a:t>
            </a:r>
            <a:r>
              <a:rPr lang="ru-RU" sz="2400" dirty="0"/>
              <a:t> у 1980-х як система </a:t>
            </a:r>
            <a:r>
              <a:rPr lang="ru-RU" sz="2400" dirty="0" err="1"/>
              <a:t>фізичних</a:t>
            </a:r>
            <a:r>
              <a:rPr lang="ru-RU" sz="2400" dirty="0"/>
              <a:t> </a:t>
            </a:r>
            <a:r>
              <a:rPr lang="ru-RU" sz="2400" dirty="0" err="1"/>
              <a:t>вправ</a:t>
            </a:r>
            <a:r>
              <a:rPr lang="ru-RU" sz="2400" dirty="0"/>
              <a:t>, </a:t>
            </a:r>
            <a:r>
              <a:rPr lang="ru-RU" sz="2400" dirty="0" err="1"/>
              <a:t>хоча</a:t>
            </a:r>
            <a:r>
              <a:rPr lang="ru-RU" sz="2400" dirty="0"/>
              <a:t> в </a:t>
            </a:r>
            <a:r>
              <a:rPr lang="ru-RU" sz="2400" dirty="0" err="1"/>
              <a:t>Індії</a:t>
            </a:r>
            <a:r>
              <a:rPr lang="ru-RU" sz="2400" dirty="0"/>
              <a:t> вона не </a:t>
            </a:r>
            <a:r>
              <a:rPr lang="ru-RU" sz="2400" dirty="0" err="1"/>
              <a:t>стільки</a:t>
            </a:r>
            <a:r>
              <a:rPr lang="ru-RU" sz="2400" dirty="0"/>
              <a:t> </a:t>
            </a:r>
            <a:r>
              <a:rPr lang="ru-RU" sz="2400" dirty="0" err="1"/>
              <a:t>фізичні</a:t>
            </a:r>
            <a:r>
              <a:rPr lang="ru-RU" sz="2400" dirty="0"/>
              <a:t> </a:t>
            </a:r>
            <a:r>
              <a:rPr lang="ru-RU" sz="2400" dirty="0" err="1"/>
              <a:t>вправи</a:t>
            </a:r>
            <a:r>
              <a:rPr lang="ru-RU" sz="2400" dirty="0"/>
              <a:t>, як </a:t>
            </a:r>
            <a:r>
              <a:rPr lang="ru-RU" sz="2400" dirty="0" err="1"/>
              <a:t>медитативна</a:t>
            </a:r>
            <a:r>
              <a:rPr lang="ru-RU" sz="2400" dirty="0"/>
              <a:t> й духовна практика.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200" b="1" u="sng" dirty="0"/>
              <a:t>Шість основних шкіл філософії Стародавнього Китаю:</a:t>
            </a:r>
            <a:br>
              <a:rPr lang="ru-RU" sz="3200" b="1" u="sng" dirty="0"/>
            </a:br>
            <a:endParaRPr lang="uk-UA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413"/>
            <a:ext cx="8640763" cy="5327650"/>
          </a:xfrm>
          <a:blipFill>
            <a:blip r:embed="rId1"/>
            <a:tile tx="0" ty="0" sx="100000" sy="100000" flip="none" algn="tl"/>
          </a:blipFill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/>
              <a:t>1) </a:t>
            </a:r>
            <a:r>
              <a:rPr lang="uk-UA" b="1" dirty="0" err="1"/>
              <a:t>конфуціанська</a:t>
            </a:r>
            <a:r>
              <a:rPr lang="uk-UA" b="1" dirty="0"/>
              <a:t> школа;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/>
              <a:t>2) </a:t>
            </a:r>
            <a:r>
              <a:rPr lang="uk-UA" b="1" dirty="0" err="1"/>
              <a:t>моїстська</a:t>
            </a:r>
            <a:r>
              <a:rPr lang="uk-UA" b="1" dirty="0"/>
              <a:t> школа;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/>
              <a:t>3) </a:t>
            </a:r>
            <a:r>
              <a:rPr lang="uk-UA" b="1" dirty="0" err="1"/>
              <a:t>легістська</a:t>
            </a:r>
            <a:r>
              <a:rPr lang="uk-UA" b="1" dirty="0"/>
              <a:t> школа;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/>
              <a:t>4) даоська школа;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/>
              <a:t>5) натурфілософи;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b="1" dirty="0"/>
              <a:t>6)  школа імен (софісти).</a:t>
            </a:r>
            <a:endParaRPr lang="ru-RU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/>
              <a:t>Більшість з них мають етико-політичний характер.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/>
              <a:t>Засновником філософії Стародавнього Китаю є Конфуцій. </a:t>
            </a:r>
            <a:endParaRPr lang="ru-RU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uk-UA" dirty="0"/>
              <a:t>ЙОГА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1443" y="1340768"/>
            <a:ext cx="8712000" cy="5472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В </a:t>
            </a:r>
            <a:r>
              <a:rPr lang="ru-RU" dirty="0" err="1"/>
              <a:t>Індії</a:t>
            </a:r>
            <a:r>
              <a:rPr lang="ru-RU" dirty="0"/>
              <a:t> </a:t>
            </a:r>
            <a:r>
              <a:rPr lang="ru-RU" dirty="0" err="1"/>
              <a:t>вважається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практика йоги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b="1" dirty="0" err="1"/>
              <a:t>лікувальний</a:t>
            </a:r>
            <a:r>
              <a:rPr lang="ru-RU" b="1" dirty="0"/>
              <a:t> </a:t>
            </a:r>
            <a:r>
              <a:rPr lang="ru-RU" b="1" dirty="0" err="1"/>
              <a:t>ефект</a:t>
            </a:r>
            <a:r>
              <a:rPr lang="ru-RU" b="1" dirty="0"/>
              <a:t>, </a:t>
            </a:r>
            <a:r>
              <a:rPr lang="ru-RU" dirty="0"/>
              <a:t>і </a:t>
            </a:r>
            <a:r>
              <a:rPr lang="ru-RU" dirty="0" err="1"/>
              <a:t>що</a:t>
            </a:r>
            <a:r>
              <a:rPr lang="ru-RU" dirty="0"/>
              <a:t> йога </a:t>
            </a:r>
            <a:r>
              <a:rPr lang="ru-RU" dirty="0" err="1"/>
              <a:t>допомагає</a:t>
            </a:r>
            <a:r>
              <a:rPr lang="ru-RU" dirty="0"/>
              <a:t> </a:t>
            </a:r>
            <a:r>
              <a:rPr lang="ru-RU" dirty="0" err="1"/>
              <a:t>людині</a:t>
            </a:r>
            <a:r>
              <a:rPr lang="ru-RU" dirty="0"/>
              <a:t> </a:t>
            </a:r>
            <a:r>
              <a:rPr lang="ru-RU" dirty="0" err="1"/>
              <a:t>здолати</a:t>
            </a:r>
            <a:r>
              <a:rPr lang="ru-RU" dirty="0"/>
              <a:t> </a:t>
            </a:r>
            <a:r>
              <a:rPr lang="ru-RU" dirty="0" err="1"/>
              <a:t>різноманітні</a:t>
            </a:r>
            <a:r>
              <a:rPr lang="ru-RU" dirty="0"/>
              <a:t> недуги. </a:t>
            </a:r>
            <a:r>
              <a:rPr lang="ru-RU" dirty="0" err="1"/>
              <a:t>Численні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пробували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йоги як </a:t>
            </a:r>
            <a:r>
              <a:rPr lang="ru-RU" dirty="0" err="1"/>
              <a:t>додаткового</a:t>
            </a:r>
            <a:r>
              <a:rPr lang="ru-RU" dirty="0"/>
              <a:t> </a:t>
            </a:r>
            <a:r>
              <a:rPr lang="ru-RU" dirty="0" err="1"/>
              <a:t>засобу</a:t>
            </a:r>
            <a:r>
              <a:rPr lang="ru-RU" dirty="0"/>
              <a:t> при </a:t>
            </a:r>
            <a:r>
              <a:rPr lang="ru-RU" dirty="0" err="1"/>
              <a:t>лікуванні</a:t>
            </a:r>
            <a:r>
              <a:rPr lang="ru-RU" dirty="0"/>
              <a:t> раку, </a:t>
            </a:r>
            <a:r>
              <a:rPr lang="ru-RU" dirty="0" err="1"/>
              <a:t>шизофренії</a:t>
            </a:r>
            <a:r>
              <a:rPr lang="ru-RU" dirty="0"/>
              <a:t>, </a:t>
            </a:r>
            <a:r>
              <a:rPr lang="ru-RU" dirty="0" err="1"/>
              <a:t>астми</a:t>
            </a:r>
            <a:r>
              <a:rPr lang="ru-RU" dirty="0"/>
              <a:t> та </a:t>
            </a:r>
            <a:r>
              <a:rPr lang="ru-RU" dirty="0" err="1"/>
              <a:t>захворювань</a:t>
            </a:r>
            <a:r>
              <a:rPr lang="ru-RU" dirty="0"/>
              <a:t> </a:t>
            </a:r>
            <a:r>
              <a:rPr lang="ru-RU" dirty="0" err="1"/>
              <a:t>серцево-судинної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. </a:t>
            </a:r>
            <a:r>
              <a:rPr lang="ru-RU" dirty="0" err="1"/>
              <a:t>Результати</a:t>
            </a:r>
            <a:r>
              <a:rPr lang="ru-RU" dirty="0"/>
              <a:t> не дали </a:t>
            </a:r>
            <a:r>
              <a:rPr lang="ru-RU" dirty="0" err="1"/>
              <a:t>однозначної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. 1-го </a:t>
            </a:r>
            <a:r>
              <a:rPr lang="ru-RU" dirty="0" err="1"/>
              <a:t>грудня</a:t>
            </a:r>
            <a:r>
              <a:rPr lang="ru-RU" dirty="0"/>
              <a:t> 2016 року ЮНЕСКО включила йогу у список </a:t>
            </a:r>
            <a:r>
              <a:rPr lang="ru-RU" dirty="0" err="1"/>
              <a:t>нематеріальної</a:t>
            </a:r>
            <a:r>
              <a:rPr lang="ru-RU" dirty="0"/>
              <a:t> </a:t>
            </a:r>
            <a:r>
              <a:rPr lang="ru-RU" dirty="0" err="1"/>
              <a:t>культурної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err="1"/>
              <a:t>Філософія</a:t>
            </a:r>
            <a:r>
              <a:rPr lang="ru-RU" dirty="0"/>
              <a:t> йоги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220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err="1"/>
              <a:t>опирається</a:t>
            </a:r>
            <a:r>
              <a:rPr lang="ru-RU" dirty="0"/>
              <a:t> на </a:t>
            </a:r>
            <a:r>
              <a:rPr lang="ru-RU" dirty="0" err="1"/>
              <a:t>найдавнішу</a:t>
            </a:r>
            <a:r>
              <a:rPr lang="ru-RU" dirty="0"/>
              <a:t> </a:t>
            </a:r>
            <a:r>
              <a:rPr lang="ru-RU" dirty="0" err="1"/>
              <a:t>філософську</a:t>
            </a:r>
            <a:r>
              <a:rPr lang="ru-RU" dirty="0"/>
              <a:t> систему </a:t>
            </a:r>
            <a:r>
              <a:rPr lang="ru-RU" dirty="0" err="1"/>
              <a:t>Індії</a:t>
            </a:r>
            <a:r>
              <a:rPr lang="ru-RU" dirty="0"/>
              <a:t> </a:t>
            </a:r>
            <a:r>
              <a:rPr lang="ru-RU" dirty="0" err="1"/>
              <a:t>санкх'я</a:t>
            </a:r>
            <a:r>
              <a:rPr lang="ru-RU" dirty="0"/>
              <a:t>,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метафізику</a:t>
            </a:r>
            <a:r>
              <a:rPr lang="ru-RU" dirty="0"/>
              <a:t> й </a:t>
            </a:r>
            <a:r>
              <a:rPr lang="ru-RU" dirty="0" err="1"/>
              <a:t>теорію</a:t>
            </a:r>
            <a:r>
              <a:rPr lang="ru-RU" dirty="0"/>
              <a:t> </a:t>
            </a:r>
            <a:r>
              <a:rPr lang="ru-RU" dirty="0" err="1"/>
              <a:t>пізнання</a:t>
            </a:r>
            <a:r>
              <a:rPr lang="ru-RU" dirty="0"/>
              <a:t>, </a:t>
            </a:r>
            <a:r>
              <a:rPr lang="ru-RU" dirty="0" err="1"/>
              <a:t>відрізняючись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неї</a:t>
            </a:r>
            <a:r>
              <a:rPr lang="ru-RU" dirty="0"/>
              <a:t> </a:t>
            </a:r>
            <a:r>
              <a:rPr lang="ru-RU" dirty="0" err="1"/>
              <a:t>вірою</a:t>
            </a:r>
            <a:r>
              <a:rPr lang="ru-RU" dirty="0"/>
              <a:t> у </a:t>
            </a:r>
            <a:r>
              <a:rPr lang="ru-RU" dirty="0" err="1"/>
              <a:t>всесвітній</a:t>
            </a:r>
            <a:r>
              <a:rPr lang="ru-RU" dirty="0"/>
              <a:t> дух </a:t>
            </a:r>
            <a:r>
              <a:rPr lang="ru-RU" dirty="0" err="1"/>
              <a:t>Параматму</a:t>
            </a:r>
            <a:r>
              <a:rPr lang="ru-RU" dirty="0"/>
              <a:t>, </a:t>
            </a:r>
            <a:r>
              <a:rPr lang="ru-RU" dirty="0" err="1"/>
              <a:t>іншими</a:t>
            </a:r>
            <a:r>
              <a:rPr lang="ru-RU" dirty="0"/>
              <a:t> словами — у Бога. Йога, як і </a:t>
            </a:r>
            <a:r>
              <a:rPr lang="ru-RU" dirty="0" err="1"/>
              <a:t>санкх'я</a:t>
            </a:r>
            <a:r>
              <a:rPr lang="ru-RU" dirty="0"/>
              <a:t> </a:t>
            </a:r>
            <a:r>
              <a:rPr lang="ru-RU" dirty="0" err="1"/>
              <a:t>дуалістична</a:t>
            </a:r>
            <a:r>
              <a:rPr lang="ru-RU" dirty="0"/>
              <a:t> — </a:t>
            </a:r>
            <a:r>
              <a:rPr lang="ru-RU" dirty="0" err="1"/>
              <a:t>світ</a:t>
            </a:r>
            <a:r>
              <a:rPr lang="ru-RU" dirty="0"/>
              <a:t>, з </a:t>
            </a:r>
            <a:r>
              <a:rPr lang="ru-RU" dirty="0" err="1"/>
              <a:t>її</a:t>
            </a:r>
            <a:r>
              <a:rPr lang="ru-RU" dirty="0"/>
              <a:t> точки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дві</a:t>
            </a:r>
            <a:r>
              <a:rPr lang="ru-RU" dirty="0"/>
              <a:t> </a:t>
            </a:r>
            <a:r>
              <a:rPr lang="ru-RU" dirty="0" err="1"/>
              <a:t>першооснови</a:t>
            </a:r>
            <a:r>
              <a:rPr lang="ru-RU" dirty="0"/>
              <a:t> — </a:t>
            </a:r>
            <a:r>
              <a:rPr lang="ru-RU" dirty="0" err="1"/>
              <a:t>ідеальну</a:t>
            </a:r>
            <a:r>
              <a:rPr lang="ru-RU" dirty="0"/>
              <a:t> (пуруша) та </a:t>
            </a:r>
            <a:r>
              <a:rPr lang="ru-RU" dirty="0" err="1"/>
              <a:t>матеріальну</a:t>
            </a:r>
            <a:r>
              <a:rPr lang="ru-RU" dirty="0"/>
              <a:t> (</a:t>
            </a:r>
            <a:r>
              <a:rPr lang="ru-RU" dirty="0" err="1"/>
              <a:t>пракріті</a:t>
            </a:r>
            <a:r>
              <a:rPr lang="ru-RU" dirty="0"/>
              <a:t>). </a:t>
            </a:r>
            <a:r>
              <a:rPr lang="ru-RU" dirty="0" err="1"/>
              <a:t>Ідеальна</a:t>
            </a:r>
            <a:r>
              <a:rPr lang="ru-RU" dirty="0"/>
              <a:t> </a:t>
            </a:r>
            <a:r>
              <a:rPr lang="ru-RU" dirty="0" err="1"/>
              <a:t>першооснова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</a:t>
            </a:r>
            <a:r>
              <a:rPr lang="ru-RU" dirty="0" err="1"/>
              <a:t>плюралістична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окремих</a:t>
            </a:r>
            <a:r>
              <a:rPr lang="ru-RU" dirty="0"/>
              <a:t> душ (джива). 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uk-UA" dirty="0"/>
              <a:t>ЙОГА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 algn="just">
              <a:buNone/>
            </a:pPr>
            <a:r>
              <a:rPr lang="ru-RU" dirty="0" err="1"/>
              <a:t>Матеріальна</a:t>
            </a:r>
            <a:r>
              <a:rPr lang="ru-RU" dirty="0"/>
              <a:t> </a:t>
            </a:r>
            <a:r>
              <a:rPr lang="ru-RU" dirty="0" err="1"/>
              <a:t>пракріті</a:t>
            </a:r>
            <a:r>
              <a:rPr lang="ru-RU" dirty="0"/>
              <a:t> </a:t>
            </a:r>
            <a:r>
              <a:rPr lang="ru-RU" dirty="0" err="1"/>
              <a:t>єдина</a:t>
            </a:r>
            <a:r>
              <a:rPr lang="ru-RU" dirty="0"/>
              <a:t> і </a:t>
            </a:r>
            <a:r>
              <a:rPr lang="ru-RU" dirty="0" err="1"/>
              <a:t>пронизує</a:t>
            </a:r>
            <a:r>
              <a:rPr lang="ru-RU" dirty="0"/>
              <a:t> все, </a:t>
            </a:r>
            <a:r>
              <a:rPr lang="ru-RU" dirty="0" err="1"/>
              <a:t>зв'язуючи</a:t>
            </a:r>
            <a:r>
              <a:rPr lang="ru-RU" dirty="0"/>
              <a:t> </a:t>
            </a:r>
            <a:r>
              <a:rPr lang="ru-RU" dirty="0" err="1"/>
              <a:t>індивідуальну</a:t>
            </a:r>
            <a:r>
              <a:rPr lang="ru-RU" dirty="0"/>
              <a:t> душу з </a:t>
            </a:r>
            <a:r>
              <a:rPr lang="ru-RU" dirty="0" err="1"/>
              <a:t>тілом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думками. </a:t>
            </a:r>
            <a:r>
              <a:rPr lang="ru-RU" b="1" dirty="0"/>
              <a:t>Мета йоги </a:t>
            </a:r>
            <a:r>
              <a:rPr lang="ru-RU" dirty="0"/>
              <a:t>— </a:t>
            </a:r>
            <a:r>
              <a:rPr lang="ru-RU" dirty="0" err="1"/>
              <a:t>звільнитися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, і </a:t>
            </a:r>
            <a:r>
              <a:rPr lang="ru-RU" dirty="0" err="1"/>
              <a:t>різні</a:t>
            </a:r>
            <a:r>
              <a:rPr lang="ru-RU" dirty="0"/>
              <a:t> напрямки й </a:t>
            </a:r>
            <a:r>
              <a:rPr lang="ru-RU" dirty="0" err="1"/>
              <a:t>школи</a:t>
            </a:r>
            <a:r>
              <a:rPr lang="ru-RU" dirty="0"/>
              <a:t> йоги </a:t>
            </a:r>
            <a:r>
              <a:rPr lang="ru-RU" dirty="0" err="1"/>
              <a:t>пропонують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такого стану.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Перший </a:t>
            </a:r>
            <a:r>
              <a:rPr lang="ru-RU" dirty="0" err="1"/>
              <a:t>Міжнародний</a:t>
            </a:r>
            <a:r>
              <a:rPr lang="ru-RU" dirty="0"/>
              <a:t> день йоги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6084015"/>
          </a:xfrm>
        </p:spPr>
        <p:txBody>
          <a:bodyPr/>
          <a:lstStyle/>
          <a:p>
            <a:r>
              <a:rPr lang="ru-RU" dirty="0" err="1"/>
              <a:t>світ</a:t>
            </a:r>
            <a:r>
              <a:rPr lang="ru-RU" dirty="0"/>
              <a:t> </a:t>
            </a:r>
            <a:r>
              <a:rPr lang="ru-RU" dirty="0" err="1"/>
              <a:t>спостерігав</a:t>
            </a:r>
            <a:r>
              <a:rPr lang="ru-RU" dirty="0"/>
              <a:t> 21 червня 2015 року. </a:t>
            </a:r>
            <a:r>
              <a:rPr lang="ru-RU" dirty="0" err="1"/>
              <a:t>Приблизно</a:t>
            </a:r>
            <a:r>
              <a:rPr lang="ru-RU" dirty="0"/>
              <a:t> 35 </a:t>
            </a:r>
            <a:r>
              <a:rPr lang="ru-RU" dirty="0" err="1"/>
              <a:t>тисяч</a:t>
            </a:r>
            <a:r>
              <a:rPr lang="ru-RU" dirty="0"/>
              <a:t> людей,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прем'єр-міністр</a:t>
            </a:r>
            <a:r>
              <a:rPr lang="ru-RU" dirty="0"/>
              <a:t> </a:t>
            </a:r>
            <a:r>
              <a:rPr lang="ru-RU" dirty="0" err="1"/>
              <a:t>Індії</a:t>
            </a:r>
            <a:r>
              <a:rPr lang="ru-RU" dirty="0"/>
              <a:t> </a:t>
            </a:r>
            <a:r>
              <a:rPr lang="ru-RU" dirty="0" err="1"/>
              <a:t>Нарендра</a:t>
            </a:r>
            <a:r>
              <a:rPr lang="ru-RU" dirty="0"/>
              <a:t> </a:t>
            </a:r>
            <a:r>
              <a:rPr lang="ru-RU" dirty="0" err="1"/>
              <a:t>Моді</a:t>
            </a:r>
            <a:r>
              <a:rPr lang="ru-RU" dirty="0"/>
              <a:t> і велика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високопоставлених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виконали</a:t>
            </a:r>
            <a:r>
              <a:rPr lang="ru-RU" dirty="0"/>
              <a:t> 21 асан </a:t>
            </a:r>
            <a:r>
              <a:rPr lang="ru-RU" dirty="0" err="1"/>
              <a:t>протягом</a:t>
            </a:r>
            <a:r>
              <a:rPr lang="ru-RU" dirty="0"/>
              <a:t> 35 </a:t>
            </a:r>
            <a:r>
              <a:rPr lang="ru-RU" dirty="0" err="1"/>
              <a:t>хвилин</a:t>
            </a:r>
            <a:r>
              <a:rPr lang="ru-RU" dirty="0"/>
              <a:t> в Нью-</a:t>
            </a:r>
            <a:r>
              <a:rPr lang="ru-RU" dirty="0" err="1"/>
              <a:t>Делі</a:t>
            </a:r>
            <a:r>
              <a:rPr lang="ru-RU" dirty="0"/>
              <a:t>. День, </a:t>
            </a:r>
            <a:r>
              <a:rPr lang="ru-RU" dirty="0" err="1"/>
              <a:t>присвячений</a:t>
            </a:r>
            <a:r>
              <a:rPr lang="ru-RU" dirty="0"/>
              <a:t> </a:t>
            </a:r>
            <a:r>
              <a:rPr lang="ru-RU" dirty="0" err="1"/>
              <a:t>йозі</a:t>
            </a:r>
            <a:r>
              <a:rPr lang="ru-RU" dirty="0"/>
              <a:t>, </a:t>
            </a:r>
            <a:r>
              <a:rPr lang="ru-RU" dirty="0" err="1"/>
              <a:t>спостерігали</a:t>
            </a:r>
            <a:r>
              <a:rPr lang="ru-RU" dirty="0"/>
              <a:t> </a:t>
            </a:r>
            <a:r>
              <a:rPr lang="ru-RU" dirty="0" err="1"/>
              <a:t>мільйони</a:t>
            </a:r>
            <a:r>
              <a:rPr lang="ru-RU" dirty="0"/>
              <a:t> людей у </a:t>
            </a:r>
            <a:r>
              <a:rPr lang="ru-RU" dirty="0" err="1"/>
              <a:t>всьому</a:t>
            </a:r>
            <a:r>
              <a:rPr lang="ru-RU" dirty="0"/>
              <a:t> </a:t>
            </a:r>
            <a:r>
              <a:rPr lang="ru-RU" dirty="0" err="1"/>
              <a:t>світі</a:t>
            </a:r>
            <a:r>
              <a:rPr lang="ru-RU" dirty="0"/>
              <a:t>. </a:t>
            </a:r>
            <a:r>
              <a:rPr lang="ru-RU" dirty="0" err="1"/>
              <a:t>Подія</a:t>
            </a:r>
            <a:r>
              <a:rPr lang="ru-RU" dirty="0"/>
              <a:t> в Нью-</a:t>
            </a:r>
            <a:r>
              <a:rPr lang="ru-RU" dirty="0" err="1"/>
              <a:t>Делі</a:t>
            </a:r>
            <a:r>
              <a:rPr lang="ru-RU" dirty="0"/>
              <a:t> </a:t>
            </a:r>
            <a:r>
              <a:rPr lang="ru-RU" dirty="0" err="1"/>
              <a:t>встановила</a:t>
            </a:r>
            <a:r>
              <a:rPr lang="ru-RU" dirty="0"/>
              <a:t> два </a:t>
            </a:r>
            <a:r>
              <a:rPr lang="ru-RU" dirty="0" err="1"/>
              <a:t>рекорди</a:t>
            </a:r>
            <a:r>
              <a:rPr lang="ru-RU" dirty="0"/>
              <a:t> </a:t>
            </a:r>
            <a:r>
              <a:rPr lang="ru-RU" dirty="0" err="1"/>
              <a:t>Гіннеса</a:t>
            </a:r>
            <a:r>
              <a:rPr lang="ru-RU" dirty="0"/>
              <a:t> — </a:t>
            </a:r>
            <a:r>
              <a:rPr lang="ru-RU" dirty="0" err="1"/>
              <a:t>найбільший</a:t>
            </a:r>
            <a:r>
              <a:rPr lang="ru-RU" dirty="0"/>
              <a:t> </a:t>
            </a:r>
            <a:r>
              <a:rPr lang="ru-RU" dirty="0" err="1"/>
              <a:t>клас</a:t>
            </a:r>
            <a:r>
              <a:rPr lang="ru-RU" dirty="0"/>
              <a:t> йоги з 35985 людей і рекорд за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національностей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що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брали у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ньому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участь (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вісімдесят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ru-RU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чотири</a:t>
            </a:r>
            <a:r>
              <a:rPr lang="ru-RU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err="1"/>
              <a:t>Міжнародний</a:t>
            </a:r>
            <a:r>
              <a:rPr lang="ru-RU" sz="4400" dirty="0"/>
              <a:t> День йоги</a:t>
            </a:r>
            <a:br>
              <a:rPr lang="ru-RU" sz="4400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79104"/>
            <a:ext cx="8229600" cy="5976000"/>
          </a:xfrm>
        </p:spPr>
        <p:txBody>
          <a:bodyPr/>
          <a:lstStyle/>
          <a:p>
            <a:r>
              <a:rPr lang="ru-RU" sz="2800" dirty="0"/>
              <a:t>11 </a:t>
            </a:r>
            <a:r>
              <a:rPr lang="ru-RU" sz="2800" dirty="0" err="1"/>
              <a:t>грудня</a:t>
            </a:r>
            <a:r>
              <a:rPr lang="ru-RU" sz="2800" dirty="0"/>
              <a:t> 2014 року </a:t>
            </a:r>
            <a:r>
              <a:rPr lang="ru-RU" sz="2800" dirty="0" err="1"/>
              <a:t>Генеральна</a:t>
            </a:r>
            <a:r>
              <a:rPr lang="ru-RU" sz="2800" dirty="0"/>
              <a:t> </a:t>
            </a:r>
            <a:r>
              <a:rPr lang="ru-RU" sz="2800" dirty="0" err="1"/>
              <a:t>Асамблея</a:t>
            </a:r>
            <a:r>
              <a:rPr lang="ru-RU" sz="2800" dirty="0"/>
              <a:t> </a:t>
            </a:r>
            <a:r>
              <a:rPr lang="ru-RU" sz="2800" dirty="0" err="1"/>
              <a:t>Організації</a:t>
            </a:r>
            <a:r>
              <a:rPr lang="ru-RU" sz="2800" dirty="0"/>
              <a:t> </a:t>
            </a:r>
            <a:r>
              <a:rPr lang="ru-RU" sz="2800" dirty="0" err="1"/>
              <a:t>Об'єднаних</a:t>
            </a:r>
            <a:r>
              <a:rPr lang="ru-RU" sz="2800" dirty="0"/>
              <a:t> </a:t>
            </a:r>
            <a:r>
              <a:rPr lang="ru-RU" sz="2800" dirty="0" err="1"/>
              <a:t>Націй</a:t>
            </a:r>
            <a:r>
              <a:rPr lang="ru-RU" sz="2800" dirty="0"/>
              <a:t> </a:t>
            </a:r>
            <a:r>
              <a:rPr lang="ru-RU" sz="2800" dirty="0" err="1"/>
              <a:t>прийняла</a:t>
            </a:r>
            <a:r>
              <a:rPr lang="ru-RU" sz="2800" dirty="0"/>
              <a:t> консенсусом </a:t>
            </a:r>
            <a:r>
              <a:rPr lang="ru-RU" sz="2800" dirty="0" err="1"/>
              <a:t>резолюцію</a:t>
            </a:r>
            <a:r>
              <a:rPr lang="ru-RU" sz="2800" dirty="0"/>
              <a:t> про </a:t>
            </a:r>
            <a:r>
              <a:rPr lang="ru-RU" sz="2800" dirty="0" err="1"/>
              <a:t>призначення</a:t>
            </a:r>
            <a:r>
              <a:rPr lang="ru-RU" sz="2800" dirty="0"/>
              <a:t> 21 червня </a:t>
            </a:r>
            <a:r>
              <a:rPr lang="ru-RU" sz="2800" dirty="0" err="1"/>
              <a:t>Міжнародним</a:t>
            </a:r>
            <a:r>
              <a:rPr lang="ru-RU" sz="2800" dirty="0"/>
              <a:t> днем йоги. </a:t>
            </a:r>
            <a:r>
              <a:rPr lang="ru-RU" sz="2800" dirty="0" err="1"/>
              <a:t>Оголошення</a:t>
            </a:r>
            <a:r>
              <a:rPr lang="ru-RU" sz="2800" dirty="0"/>
              <a:t> </a:t>
            </a:r>
            <a:r>
              <a:rPr lang="ru-RU" sz="2800" dirty="0" err="1"/>
              <a:t>цього</a:t>
            </a:r>
            <a:r>
              <a:rPr lang="ru-RU" sz="2800" dirty="0"/>
              <a:t> дня </a:t>
            </a:r>
            <a:r>
              <a:rPr lang="ru-RU" sz="2800" dirty="0" err="1"/>
              <a:t>відбулося</a:t>
            </a:r>
            <a:r>
              <a:rPr lang="ru-RU" sz="2800" dirty="0"/>
              <a:t> </a:t>
            </a:r>
            <a:r>
              <a:rPr lang="ru-RU" sz="2800" dirty="0" err="1"/>
              <a:t>після</a:t>
            </a:r>
            <a:r>
              <a:rPr lang="ru-RU" sz="2800" dirty="0"/>
              <a:t> </a:t>
            </a:r>
            <a:r>
              <a:rPr lang="ru-RU" sz="2800" dirty="0" err="1"/>
              <a:t>заклику</a:t>
            </a:r>
            <a:r>
              <a:rPr lang="ru-RU" sz="2800" dirty="0"/>
              <a:t> </a:t>
            </a:r>
            <a:r>
              <a:rPr lang="ru-RU" sz="2800" dirty="0" err="1"/>
              <a:t>призначити</a:t>
            </a:r>
            <a:r>
              <a:rPr lang="ru-RU" sz="2800" dirty="0"/>
              <a:t> 21 червня </a:t>
            </a:r>
            <a:r>
              <a:rPr lang="ru-RU" sz="2800" dirty="0" err="1"/>
              <a:t>Міжнародним</a:t>
            </a:r>
            <a:r>
              <a:rPr lang="ru-RU" sz="2800" dirty="0"/>
              <a:t> днем йоги </a:t>
            </a:r>
            <a:r>
              <a:rPr lang="ru-RU" sz="2800" dirty="0" err="1"/>
              <a:t>прем'єр-міністром</a:t>
            </a:r>
            <a:r>
              <a:rPr lang="ru-RU" sz="2800" dirty="0"/>
              <a:t> </a:t>
            </a:r>
            <a:r>
              <a:rPr lang="ru-RU" sz="2800" dirty="0" err="1"/>
              <a:t>Індії</a:t>
            </a:r>
            <a:r>
              <a:rPr lang="ru-RU" sz="2800" dirty="0"/>
              <a:t> </a:t>
            </a:r>
            <a:r>
              <a:rPr lang="ru-RU" sz="2800" dirty="0" err="1"/>
              <a:t>Нарендра</a:t>
            </a:r>
            <a:r>
              <a:rPr lang="ru-RU" sz="2800" dirty="0"/>
              <a:t> </a:t>
            </a:r>
            <a:r>
              <a:rPr lang="ru-RU" sz="2800" dirty="0" err="1"/>
              <a:t>Моді</a:t>
            </a:r>
            <a:r>
              <a:rPr lang="ru-RU" sz="2800" dirty="0"/>
              <a:t> </a:t>
            </a:r>
            <a:r>
              <a:rPr lang="ru-RU" sz="2800" dirty="0" err="1"/>
              <a:t>під</a:t>
            </a:r>
            <a:r>
              <a:rPr lang="ru-RU" sz="2800" dirty="0"/>
              <a:t> час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виступу</a:t>
            </a:r>
            <a:r>
              <a:rPr lang="ru-RU" sz="2800" dirty="0"/>
              <a:t> на </a:t>
            </a:r>
            <a:r>
              <a:rPr lang="ru-RU" sz="2800" dirty="0" err="1"/>
              <a:t>Генеральній</a:t>
            </a:r>
            <a:r>
              <a:rPr lang="ru-RU" sz="2800" dirty="0"/>
              <a:t> </a:t>
            </a:r>
            <a:r>
              <a:rPr lang="ru-RU" sz="2800" dirty="0" err="1"/>
              <a:t>Асамблеї</a:t>
            </a:r>
            <a:r>
              <a:rPr lang="ru-RU" sz="2800" dirty="0"/>
              <a:t> ООН 27 вересня 2014 р. </a:t>
            </a:r>
            <a:r>
              <a:rPr lang="ru-RU" sz="2800" dirty="0" err="1"/>
              <a:t>Пропонуючи</a:t>
            </a:r>
            <a:r>
              <a:rPr lang="ru-RU" sz="2800" dirty="0"/>
              <a:t> дату 21 червня, яка є одним з </a:t>
            </a:r>
            <a:r>
              <a:rPr lang="ru-RU" sz="2800" dirty="0" err="1"/>
              <a:t>двох</a:t>
            </a:r>
            <a:r>
              <a:rPr lang="ru-RU" sz="2800" dirty="0"/>
              <a:t> </a:t>
            </a:r>
            <a:r>
              <a:rPr lang="ru-RU" sz="2800" dirty="0" err="1"/>
              <a:t>сонцестоянь</a:t>
            </a:r>
            <a:r>
              <a:rPr lang="ru-RU" sz="2800" dirty="0"/>
              <a:t>, як </a:t>
            </a:r>
            <a:r>
              <a:rPr lang="ru-RU" sz="2800" dirty="0" err="1"/>
              <a:t>Міжнародний</a:t>
            </a:r>
            <a:r>
              <a:rPr lang="ru-RU" sz="2800" dirty="0"/>
              <a:t> день йоги, </a:t>
            </a:r>
            <a:r>
              <a:rPr lang="ru-RU" sz="2800" dirty="0" err="1"/>
              <a:t>Нарендра</a:t>
            </a:r>
            <a:r>
              <a:rPr lang="ru-RU" sz="2800" dirty="0"/>
              <a:t> </a:t>
            </a:r>
            <a:r>
              <a:rPr lang="ru-RU" sz="2800" dirty="0" err="1"/>
              <a:t>Моді</a:t>
            </a:r>
            <a:r>
              <a:rPr lang="ru-RU" sz="2800" dirty="0"/>
              <a:t> сказав,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ця</a:t>
            </a:r>
            <a:r>
              <a:rPr lang="ru-RU" sz="2800" dirty="0"/>
              <a:t> дата є </a:t>
            </a:r>
            <a:r>
              <a:rPr lang="ru-RU" sz="2800" dirty="0" err="1"/>
              <a:t>найдовшим</a:t>
            </a:r>
            <a:r>
              <a:rPr lang="ru-RU" sz="2800" dirty="0"/>
              <a:t> днем у </a:t>
            </a:r>
            <a:r>
              <a:rPr lang="ru-RU" sz="2800" dirty="0" err="1"/>
              <a:t>році</a:t>
            </a:r>
            <a:r>
              <a:rPr lang="ru-RU" sz="2800" dirty="0"/>
              <a:t> в </a:t>
            </a:r>
            <a:r>
              <a:rPr lang="ru-RU" sz="2800" dirty="0" err="1"/>
              <a:t>північній</a:t>
            </a:r>
            <a:r>
              <a:rPr lang="ru-RU" sz="2800" dirty="0"/>
              <a:t> </a:t>
            </a:r>
            <a:r>
              <a:rPr lang="ru-RU" sz="2800" dirty="0" err="1"/>
              <a:t>півкулі</a:t>
            </a:r>
            <a:r>
              <a:rPr lang="ru-RU" sz="2800" dirty="0"/>
              <a:t> і </a:t>
            </a:r>
            <a:r>
              <a:rPr lang="ru-RU" sz="2800" dirty="0" err="1"/>
              <a:t>має</a:t>
            </a:r>
            <a:r>
              <a:rPr lang="ru-RU" sz="2800" dirty="0"/>
              <a:t> </a:t>
            </a:r>
            <a:r>
              <a:rPr lang="ru-RU" sz="2800" dirty="0" err="1"/>
              <a:t>особливе</a:t>
            </a:r>
            <a:r>
              <a:rPr lang="ru-RU" sz="2800" dirty="0"/>
              <a:t> </a:t>
            </a:r>
            <a:r>
              <a:rPr lang="ru-RU" sz="2800" dirty="0" err="1"/>
              <a:t>значення</a:t>
            </a:r>
            <a:r>
              <a:rPr lang="ru-RU" sz="2800" dirty="0"/>
              <a:t> в </a:t>
            </a:r>
            <a:r>
              <a:rPr lang="ru-RU" sz="2800" dirty="0" err="1"/>
              <a:t>багатьох</a:t>
            </a:r>
            <a:r>
              <a:rPr lang="ru-RU" sz="2800" dirty="0"/>
              <a:t> </a:t>
            </a:r>
            <a:r>
              <a:rPr lang="ru-RU" sz="2800" dirty="0" err="1"/>
              <a:t>частинах</a:t>
            </a:r>
            <a:r>
              <a:rPr lang="ru-RU" sz="2800" dirty="0"/>
              <a:t> </a:t>
            </a:r>
            <a:r>
              <a:rPr lang="ru-RU" sz="2800" dirty="0" err="1"/>
              <a:t>світу</a:t>
            </a:r>
            <a:r>
              <a:rPr lang="ru-RU" sz="2800" dirty="0"/>
              <a:t>.</a:t>
            </a:r>
            <a:endParaRPr lang="ru-RU" sz="2800" dirty="0"/>
          </a:p>
          <a:p>
            <a:endParaRPr lang="ru-RU" sz="2800" dirty="0"/>
          </a:p>
          <a:p>
            <a:r>
              <a:rPr lang="ru-RU" sz="2800" dirty="0" err="1"/>
              <a:t>національностей</a:t>
            </a:r>
            <a:r>
              <a:rPr lang="ru-RU" sz="2800" dirty="0"/>
              <a:t>, </a:t>
            </a:r>
            <a:r>
              <a:rPr lang="ru-RU" sz="2800" dirty="0" err="1"/>
              <a:t>що</a:t>
            </a:r>
            <a:r>
              <a:rPr lang="ru-RU" sz="2800" dirty="0"/>
              <a:t> брали у </a:t>
            </a:r>
            <a:r>
              <a:rPr lang="ru-RU" sz="2800" dirty="0" err="1"/>
              <a:t>ньому</a:t>
            </a:r>
            <a:r>
              <a:rPr lang="ru-RU" sz="2800" dirty="0"/>
              <a:t> участь (</a:t>
            </a:r>
            <a:r>
              <a:rPr lang="ru-RU" sz="2800" dirty="0" err="1"/>
              <a:t>вісімдесят</a:t>
            </a:r>
            <a:r>
              <a:rPr lang="ru-RU" sz="2800" dirty="0"/>
              <a:t> </a:t>
            </a:r>
            <a:r>
              <a:rPr lang="ru-RU" sz="2800" dirty="0" err="1"/>
              <a:t>чотири</a:t>
            </a:r>
            <a:r>
              <a:rPr lang="ru-RU" sz="2800" dirty="0"/>
              <a:t>).</a:t>
            </a:r>
            <a:endParaRPr lang="en-US" sz="28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err="1"/>
              <a:t>Медитація</a:t>
            </a:r>
            <a:r>
              <a:rPr lang="ru-RU" dirty="0"/>
              <a:t> у </a:t>
            </a:r>
            <a:r>
              <a:rPr lang="ru-RU" dirty="0" err="1"/>
              <a:t>Сіддхасані</a:t>
            </a:r>
            <a:endParaRPr lang="ru-RU" dirty="0"/>
          </a:p>
          <a:p>
            <a:endParaRPr lang="ru-RU" dirty="0"/>
          </a:p>
          <a:p>
            <a:endParaRPr lang="en-US" dirty="0"/>
          </a:p>
        </p:txBody>
      </p:sp>
      <p:pic>
        <p:nvPicPr>
          <p:cNvPr id="1026" name="Picture 2" descr="Медитація у Сіддхасані"/>
          <p:cNvPicPr>
            <a:picLocks noGrp="1" noChangeAspect="1" noChangeArrowheads="1"/>
          </p:cNvPicPr>
          <p:nvPr>
            <p:ph type="pic"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75" b="21875"/>
          <a:stretch>
            <a:fillRect/>
          </a:stretch>
        </p:blipFill>
        <p:spPr bwMode="auto">
          <a:xfrm>
            <a:off x="1792288" y="612775"/>
            <a:ext cx="54864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err="1"/>
              <a:t>Устрасана</a:t>
            </a:r>
            <a:endParaRPr lang="ru-RU" dirty="0"/>
          </a:p>
          <a:p>
            <a:endParaRPr lang="ru-RU" dirty="0"/>
          </a:p>
          <a:p>
            <a:endParaRPr lang="en-US" dirty="0"/>
          </a:p>
        </p:txBody>
      </p:sp>
      <p:pic>
        <p:nvPicPr>
          <p:cNvPr id="2050" name="Picture 2" descr="Устрасана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425" y="1866900"/>
            <a:ext cx="9429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Устрасана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772816"/>
            <a:ext cx="9429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/>
              <a:t> </a:t>
            </a:r>
            <a:endParaRPr lang="ru-RU" dirty="0"/>
          </a:p>
          <a:p>
            <a:r>
              <a:rPr lang="ru-RU" dirty="0" err="1"/>
              <a:t>Урдгва</a:t>
            </a:r>
            <a:r>
              <a:rPr lang="ru-RU" dirty="0"/>
              <a:t> </a:t>
            </a:r>
            <a:r>
              <a:rPr lang="ru-RU" dirty="0" err="1"/>
              <a:t>прасарита</a:t>
            </a:r>
            <a:r>
              <a:rPr lang="ru-RU" dirty="0"/>
              <a:t> </a:t>
            </a:r>
            <a:r>
              <a:rPr lang="ru-RU" dirty="0" err="1"/>
              <a:t>екападасана</a:t>
            </a:r>
            <a:endParaRPr lang="ru-RU" dirty="0"/>
          </a:p>
          <a:p>
            <a:endParaRPr lang="en-US" dirty="0"/>
          </a:p>
        </p:txBody>
      </p:sp>
      <p:pic>
        <p:nvPicPr>
          <p:cNvPr id="3074" name="Picture 2" descr="Урдгва прасарита екападасана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0" y="2857500"/>
            <a:ext cx="952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24955" y="1827"/>
            <a:ext cx="8532000" cy="1143000"/>
          </a:xfrm>
          <a:solidFill>
            <a:srgbClr val="99FF33"/>
          </a:solidFill>
        </p:spPr>
        <p:txBody>
          <a:bodyPr/>
          <a:lstStyle/>
          <a:p>
            <a:r>
              <a:rPr lang="uk-UA" dirty="0"/>
              <a:t>НЕГАТИВНЕ ВІДНОШЕННЯ ДО ЙОГИ В ІСЛАМІ</a:t>
            </a:r>
            <a:endParaRPr lang="en-US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03123" y="1052735"/>
            <a:ext cx="8640000" cy="5832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/>
              <a:t>У 2008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лідери</a:t>
            </a:r>
            <a:r>
              <a:rPr lang="ru-RU" dirty="0"/>
              <a:t> </a:t>
            </a:r>
            <a:r>
              <a:rPr lang="ru-RU" dirty="0" err="1"/>
              <a:t>ісламського</a:t>
            </a:r>
            <a:r>
              <a:rPr lang="ru-RU" dirty="0"/>
              <a:t> духовенства в </a:t>
            </a:r>
            <a:r>
              <a:rPr lang="ru-RU" dirty="0" err="1"/>
              <a:t>Малайзії</a:t>
            </a:r>
            <a:r>
              <a:rPr lang="ru-RU" dirty="0"/>
              <a:t> видали фетву </a:t>
            </a:r>
            <a:r>
              <a:rPr lang="ru-RU" dirty="0" err="1"/>
              <a:t>проти</a:t>
            </a:r>
            <a:r>
              <a:rPr lang="ru-RU" dirty="0"/>
              <a:t> мусульман,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займаються</a:t>
            </a:r>
            <a:r>
              <a:rPr lang="ru-RU" dirty="0"/>
              <a:t> </a:t>
            </a:r>
            <a:r>
              <a:rPr lang="ru-RU" dirty="0" err="1"/>
              <a:t>йогою</a:t>
            </a:r>
            <a:r>
              <a:rPr lang="ru-RU" dirty="0"/>
              <a:t>. В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стверджувалося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йозі</a:t>
            </a:r>
            <a:r>
              <a:rPr lang="ru-RU" dirty="0"/>
              <a:t> </a:t>
            </a:r>
            <a:r>
              <a:rPr lang="ru-RU" dirty="0" err="1"/>
              <a:t>містяться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індуїстського</a:t>
            </a:r>
            <a:r>
              <a:rPr lang="ru-RU" dirty="0"/>
              <a:t> </a:t>
            </a:r>
            <a:r>
              <a:rPr lang="ru-RU" dirty="0" err="1"/>
              <a:t>релігійного</a:t>
            </a:r>
            <a:r>
              <a:rPr lang="ru-RU" dirty="0"/>
              <a:t> </a:t>
            </a:r>
            <a:r>
              <a:rPr lang="ru-RU" dirty="0" err="1"/>
              <a:t>вчення</a:t>
            </a:r>
            <a:r>
              <a:rPr lang="ru-RU" dirty="0"/>
              <a:t> і, </a:t>
            </a:r>
            <a:r>
              <a:rPr lang="ru-RU" dirty="0" err="1"/>
              <a:t>відповідно</a:t>
            </a:r>
            <a:r>
              <a:rPr lang="ru-RU" dirty="0"/>
              <a:t>, практика йоги для мусульман є богохульною і </a:t>
            </a:r>
            <a:r>
              <a:rPr lang="ru-RU" dirty="0" err="1"/>
              <a:t>харамною</a:t>
            </a:r>
            <a:r>
              <a:rPr lang="ru-RU" dirty="0"/>
              <a:t>. </a:t>
            </a:r>
            <a:r>
              <a:rPr lang="ru-RU" dirty="0" err="1"/>
              <a:t>Мусульманські</a:t>
            </a:r>
            <a:r>
              <a:rPr lang="ru-RU" dirty="0"/>
              <a:t> </a:t>
            </a:r>
            <a:r>
              <a:rPr lang="ru-RU" dirty="0" err="1"/>
              <a:t>учителі</a:t>
            </a:r>
            <a:r>
              <a:rPr lang="ru-RU" dirty="0"/>
              <a:t> йоги з </a:t>
            </a:r>
            <a:r>
              <a:rPr lang="ru-RU" dirty="0" err="1"/>
              <a:t>Малайзії</a:t>
            </a:r>
            <a:r>
              <a:rPr lang="ru-RU" dirty="0"/>
              <a:t> </a:t>
            </a:r>
            <a:r>
              <a:rPr lang="ru-RU" dirty="0" err="1"/>
              <a:t>критикували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, </a:t>
            </a:r>
            <a:r>
              <a:rPr lang="ru-RU" dirty="0" err="1"/>
              <a:t>оцінивши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як </a:t>
            </a:r>
            <a:r>
              <a:rPr lang="ru-RU" dirty="0" err="1"/>
              <a:t>образливе</a:t>
            </a:r>
            <a:r>
              <a:rPr lang="ru-RU" dirty="0"/>
              <a:t>. У </a:t>
            </a:r>
            <a:r>
              <a:rPr lang="ru-RU" dirty="0" err="1"/>
              <a:t>фетві</a:t>
            </a:r>
            <a:r>
              <a:rPr lang="ru-RU" dirty="0"/>
              <a:t> </a:t>
            </a:r>
            <a:r>
              <a:rPr lang="ru-RU" dirty="0" err="1"/>
              <a:t>дозволяється</a:t>
            </a:r>
            <a:r>
              <a:rPr lang="ru-RU" dirty="0"/>
              <a:t> практика йоги як 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вправи</a:t>
            </a:r>
            <a:r>
              <a:rPr lang="ru-RU" dirty="0"/>
              <a:t>, але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практика, як </a:t>
            </a:r>
            <a:r>
              <a:rPr lang="ru-RU" dirty="0" err="1"/>
              <a:t>повторення</a:t>
            </a:r>
            <a:r>
              <a:rPr lang="ru-RU" dirty="0"/>
              <a:t> мантр.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3"/>
          <p:cNvSpPr>
            <a:spLocks noGrp="1"/>
          </p:cNvSpPr>
          <p:nvPr>
            <p:ph type="title"/>
          </p:nvPr>
        </p:nvSpPr>
        <p:spPr>
          <a:blipFill dpi="0" rotWithShape="1">
            <a:blip r:embed="rId1"/>
            <a:srcRect/>
            <a:tile tx="0" ty="0" sx="100000" sy="100000" flip="none" algn="tl"/>
          </a:blipFill>
        </p:spPr>
        <p:txBody>
          <a:bodyPr/>
          <a:lstStyle/>
          <a:p>
            <a:r>
              <a:rPr lang="ru-RU" b="1"/>
              <a:t>Конфуціанство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uk-UA" sz="2000" dirty="0"/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sz="2000" b="1" dirty="0"/>
              <a:t>Засновник конфуціанства - Конфуцій ( 28 вересня 551-479 рр. до н.е.)-  філософ, мислитель. Основна праця - </a:t>
            </a:r>
            <a:r>
              <a:rPr lang="uk-UA" sz="2000" b="1" dirty="0" err="1"/>
              <a:t>„Лунь</a:t>
            </a:r>
            <a:r>
              <a:rPr lang="uk-UA" sz="2000" b="1" dirty="0"/>
              <a:t> </a:t>
            </a:r>
            <a:r>
              <a:rPr lang="uk-UA" sz="2000" b="1" dirty="0" err="1"/>
              <a:t>Юй</a:t>
            </a:r>
            <a:r>
              <a:rPr lang="uk-UA" sz="2000" b="1" dirty="0"/>
              <a:t>” (</a:t>
            </a:r>
            <a:r>
              <a:rPr lang="ru-RU" sz="2000" dirty="0"/>
              <a:t>“</a:t>
            </a:r>
            <a:r>
              <a:rPr lang="ru-RU" sz="2000" dirty="0" err="1"/>
              <a:t>Бесіди</a:t>
            </a:r>
            <a:r>
              <a:rPr lang="ru-RU" sz="2000" dirty="0"/>
              <a:t> та </a:t>
            </a:r>
            <a:r>
              <a:rPr lang="ru-RU" sz="2000" dirty="0" err="1"/>
              <a:t>судження</a:t>
            </a:r>
            <a:r>
              <a:rPr lang="ru-RU" sz="2000" dirty="0"/>
              <a:t>”</a:t>
            </a:r>
            <a:r>
              <a:rPr lang="uk-UA" sz="2000" b="1" dirty="0"/>
              <a:t>).</a:t>
            </a:r>
            <a:endParaRPr lang="ru-RU" sz="2000" b="1" dirty="0"/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963" y="1163638"/>
            <a:ext cx="2879725" cy="42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1452563"/>
            <a:ext cx="3625850" cy="370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125538"/>
            <a:ext cx="2879725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 b="1"/>
              <a:t>Могила Конфуция на кладбище рода Кун в Цюйфу</a:t>
            </a:r>
            <a:br>
              <a:rPr lang="ru-RU" sz="3600" b="1"/>
            </a:br>
            <a:endParaRPr lang="ru-RU" sz="3600"/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42988" y="1196975"/>
            <a:ext cx="7669212" cy="574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042988" y="1114425"/>
            <a:ext cx="7669212" cy="574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ru-RU" b="1" dirty="0"/>
            </a:br>
            <a:r>
              <a:rPr lang="ru-RU" b="1" dirty="0"/>
              <a:t>На родовом кладбище Конфуция в </a:t>
            </a:r>
            <a:r>
              <a:rPr lang="ru-RU" b="1" dirty="0" err="1"/>
              <a:t>Цюйфу</a:t>
            </a:r>
            <a:br>
              <a:rPr lang="ru-RU" b="1" dirty="0"/>
            </a:br>
            <a:endParaRPr lang="ru-RU" dirty="0"/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755650" y="1412875"/>
            <a:ext cx="7956550" cy="5138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0"/>
            <a:ext cx="8747125" cy="755650"/>
          </a:xfrm>
          <a:solidFill>
            <a:srgbClr val="FFC000"/>
          </a:solidFill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br>
              <a:rPr lang="uk-UA" sz="2800" dirty="0"/>
            </a:br>
            <a:r>
              <a:rPr lang="uk-UA" dirty="0"/>
              <a:t>Конфуціанство: основні ідеї.</a:t>
            </a:r>
            <a:br>
              <a:rPr lang="ru-RU" dirty="0"/>
            </a:br>
            <a:endParaRPr lang="ru-RU" dirty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0" y="836613"/>
            <a:ext cx="9144000" cy="6227762"/>
          </a:xfrm>
          <a:solidFill>
            <a:srgbClr val="FFFF00"/>
          </a:solidFill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uk-UA" sz="1400">
                <a:latin typeface="Arial" panose="020B0604020202020204" pitchFamily="34" charset="0"/>
                <a:cs typeface="Arial" panose="020B0604020202020204" pitchFamily="34" charset="0"/>
              </a:rPr>
              <a:t>Засновник конфуціанства - </a:t>
            </a:r>
            <a:r>
              <a:rPr lang="uk-UA" sz="1400" b="1" i="1">
                <a:latin typeface="Arial" panose="020B0604020202020204" pitchFamily="34" charset="0"/>
                <a:cs typeface="Arial" panose="020B0604020202020204" pitchFamily="34" charset="0"/>
              </a:rPr>
              <a:t>Конфуцій (551-479 рр. до н.е.), філософ, мислитель. Основна праця - „Лунь Юй”.</a:t>
            </a:r>
            <a:endParaRPr lang="ru-RU" sz="1400" b="1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uk-UA" sz="1400" i="1" u="sng">
                <a:latin typeface="Arial" panose="020B0604020202020204" pitchFamily="34" charset="0"/>
                <a:cs typeface="Arial" panose="020B0604020202020204" pitchFamily="34" charset="0"/>
              </a:rPr>
              <a:t>Основні ідеї конфуціанства</a:t>
            </a:r>
            <a:r>
              <a:rPr lang="uk-UA" sz="140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uk-UA" sz="1400">
                <a:latin typeface="Arial" panose="020B0604020202020204" pitchFamily="34" charset="0"/>
                <a:cs typeface="Arial" panose="020B0604020202020204" pitchFamily="34" charset="0"/>
              </a:rPr>
              <a:t>1) небо і духи визначають закони розвитку суспільства, а також долю людини;</a:t>
            </a:r>
            <a:endParaRPr lang="ru-RU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uk-UA" sz="1400">
                <a:latin typeface="Arial" panose="020B0604020202020204" pitchFamily="34" charset="0"/>
                <a:cs typeface="Arial" panose="020B0604020202020204" pitchFamily="34" charset="0"/>
              </a:rPr>
              <a:t>2) імператор є батьком усіх китайців;</a:t>
            </a:r>
            <a:endParaRPr lang="ru-RU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uk-UA" sz="1400">
                <a:latin typeface="Arial" panose="020B0604020202020204" pitchFamily="34" charset="0"/>
                <a:cs typeface="Arial" panose="020B0604020202020204" pitchFamily="34" charset="0"/>
              </a:rPr>
              <a:t>3) основою порядків у державі є додержання усіма людьми „</a:t>
            </a:r>
            <a:r>
              <a:rPr lang="uk-UA" sz="1400" b="1">
                <a:latin typeface="Arial" panose="020B0604020202020204" pitchFamily="34" charset="0"/>
                <a:cs typeface="Arial" panose="020B0604020202020204" pitchFamily="34" charset="0"/>
              </a:rPr>
              <a:t>Лі”,</a:t>
            </a:r>
            <a:r>
              <a:rPr lang="uk-UA" sz="1400">
                <a:latin typeface="Arial" panose="020B0604020202020204" pitchFamily="34" charset="0"/>
                <a:cs typeface="Arial" panose="020B0604020202020204" pitchFamily="34" charset="0"/>
              </a:rPr>
              <a:t> тобто церемонії, ритуалу і традицій;</a:t>
            </a:r>
            <a:endParaRPr lang="ru-RU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uk-UA" sz="1400">
                <a:latin typeface="Arial" panose="020B0604020202020204" pitchFamily="34" charset="0"/>
                <a:cs typeface="Arial" panose="020B0604020202020204" pitchFamily="34" charset="0"/>
              </a:rPr>
              <a:t>4) гуманізм.</a:t>
            </a:r>
            <a:endParaRPr lang="ru-RU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uk-UA" sz="140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uk-UA" sz="1400" b="1" i="1">
                <a:latin typeface="Arial" panose="020B0604020202020204" pitchFamily="34" charset="0"/>
                <a:cs typeface="Arial" panose="020B0604020202020204" pitchFamily="34" charset="0"/>
              </a:rPr>
              <a:t>Основною проблемою у конфуціанстві </a:t>
            </a:r>
            <a:r>
              <a:rPr lang="uk-UA" sz="1400">
                <a:latin typeface="Arial" panose="020B0604020202020204" pitchFamily="34" charset="0"/>
                <a:cs typeface="Arial" panose="020B0604020202020204" pitchFamily="34" charset="0"/>
              </a:rPr>
              <a:t>є </a:t>
            </a:r>
            <a:r>
              <a:rPr lang="uk-UA" sz="1400" i="1">
                <a:latin typeface="Arial" panose="020B0604020202020204" pitchFamily="34" charset="0"/>
                <a:cs typeface="Arial" panose="020B0604020202020204" pitchFamily="34" charset="0"/>
              </a:rPr>
              <a:t>проблема управління. </a:t>
            </a:r>
            <a:endParaRPr lang="ru-RU" sz="1400" i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uk-UA" sz="1400">
                <a:latin typeface="Arial" panose="020B0604020202020204" pitchFamily="34" charset="0"/>
                <a:cs typeface="Arial" panose="020B0604020202020204" pitchFamily="34" charset="0"/>
              </a:rPr>
              <a:t>В основі управління лежить не примушування народу або насильство над ним, а сила морального прикладу. </a:t>
            </a:r>
            <a:endParaRPr lang="ru-RU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uk-UA" sz="1400">
                <a:latin typeface="Arial" panose="020B0604020202020204" pitchFamily="34" charset="0"/>
                <a:cs typeface="Arial" panose="020B0604020202020204" pitchFamily="34" charset="0"/>
              </a:rPr>
              <a:t>Конфуціанські уявлення про суспільство та державу ґрунтуються на ідеї  прикладу особистих відносин.</a:t>
            </a:r>
            <a:endParaRPr lang="ru-RU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uk-UA" sz="1400">
                <a:latin typeface="Arial" panose="020B0604020202020204" pitchFamily="34" charset="0"/>
                <a:cs typeface="Arial" panose="020B0604020202020204" pitchFamily="34" charset="0"/>
              </a:rPr>
              <a:t>В управлінні народом конфуціанство надавало перевагу моралі перед правом, переконанню та силі прикладу перед примушуванням.  </a:t>
            </a:r>
            <a:endParaRPr lang="ru-RU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uk-UA" sz="1400">
                <a:latin typeface="Arial" panose="020B0604020202020204" pitchFamily="34" charset="0"/>
                <a:cs typeface="Arial" panose="020B0604020202020204" pitchFamily="34" charset="0"/>
              </a:rPr>
              <a:t>Вчення про знання:  </a:t>
            </a:r>
            <a:endParaRPr lang="ru-RU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uk-UA" sz="1400">
                <a:latin typeface="Arial" panose="020B0604020202020204" pitchFamily="34" charset="0"/>
                <a:cs typeface="Arial" panose="020B0604020202020204" pitchFamily="34" charset="0"/>
              </a:rPr>
              <a:t>1) вивчення неправильних поглядів шкідливе;</a:t>
            </a:r>
            <a:endParaRPr lang="ru-RU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uk-UA" sz="1400">
                <a:latin typeface="Arial" panose="020B0604020202020204" pitchFamily="34" charset="0"/>
                <a:cs typeface="Arial" panose="020B0604020202020204" pitchFamily="34" charset="0"/>
              </a:rPr>
              <a:t>2) вчитися у древніх та у сучасників необхідно вибірково;</a:t>
            </a:r>
            <a:endParaRPr lang="ru-RU" sz="1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None/>
            </a:pPr>
            <a:r>
              <a:rPr lang="uk-UA" sz="1400">
                <a:latin typeface="Arial" panose="020B0604020202020204" pitchFamily="34" charset="0"/>
                <a:cs typeface="Arial" panose="020B0604020202020204" pitchFamily="34" charset="0"/>
              </a:rPr>
              <a:t>3) знання полягає як у сукупності знань, так і в методі розгляду самої проблеми.</a:t>
            </a:r>
            <a:endParaRPr lang="ru-RU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solidFill>
            <a:srgbClr val="CCECFF"/>
          </a:solidFill>
        </p:spPr>
        <p:txBody>
          <a:bodyPr/>
          <a:lstStyle/>
          <a:p>
            <a:r>
              <a:rPr lang="uk-UA" sz="2800" b="1">
                <a:latin typeface="Arial" panose="020B0604020202020204" pitchFamily="34" charset="0"/>
                <a:cs typeface="Arial" panose="020B0604020202020204" pitchFamily="34" charset="0"/>
              </a:rPr>
              <a:t>Кожен китаєць повинен дотримуватися таких правил:</a:t>
            </a:r>
            <a:endParaRPr lang="ru-RU" sz="28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417638"/>
            <a:ext cx="8362950" cy="4708525"/>
          </a:xfrm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1) керуватися своїм обов’язком та законами, а не власними інтересами;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2) дотримуватися „золотої середини” у поведінці;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3) виконувати „золоте правило”, яке полягає у тому, щоб не робити іншому того, чого не бажаєш собі;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4) підкорюватися волі батьків, людей, старших за віком, а також начальству;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5) Знати -  означає знати людей та мотиви їх поведінки;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dirty="0">
                <a:latin typeface="Arial" panose="020B0604020202020204" pitchFamily="34" charset="0"/>
                <a:cs typeface="Arial" panose="020B0604020202020204" pitchFamily="34" charset="0"/>
              </a:rPr>
              <a:t>6) виражає світогляд духовної еліти, чиновництва, а також городян Китаю</a:t>
            </a:r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15974</Words>
  <Application>WPS Presentation</Application>
  <PresentationFormat>Экран (4:3)</PresentationFormat>
  <Paragraphs>333</Paragraphs>
  <Slides>38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49" baseType="lpstr">
      <vt:lpstr>Arial</vt:lpstr>
      <vt:lpstr>SimSun</vt:lpstr>
      <vt:lpstr>Wingdings</vt:lpstr>
      <vt:lpstr>Calibri</vt:lpstr>
      <vt:lpstr>Microsoft YaHei</vt:lpstr>
      <vt:lpstr>Arial Unicode MS</vt:lpstr>
      <vt:lpstr>Arial Black</vt:lpstr>
      <vt:lpstr>Nirmala UI</vt:lpstr>
      <vt:lpstr>Mangal</vt:lpstr>
      <vt:lpstr>Liberation Mono</vt:lpstr>
      <vt:lpstr>Тема Office</vt:lpstr>
      <vt:lpstr>Лекція 2. Філософія Стародавніх Китаю та Індії </vt:lpstr>
      <vt:lpstr>Питання 1. Філософія Стародавнього Китаю: щколи, представники, основні ідеї.</vt:lpstr>
      <vt:lpstr>Шість основних шкіл філософії Стародавнього Китаю: </vt:lpstr>
      <vt:lpstr>Конфуціанство</vt:lpstr>
      <vt:lpstr>Могила Конфуция на кладбище рода Кун в Цюйфу </vt:lpstr>
      <vt:lpstr> На родовом кладбище Конфуция в Цюйфу </vt:lpstr>
      <vt:lpstr>PowerPoint 演示文稿</vt:lpstr>
      <vt:lpstr> Конфуціанство: основні ідеї. </vt:lpstr>
      <vt:lpstr>Кожен китаєць повинен дотримуватися таких правил:</vt:lpstr>
      <vt:lpstr>Даосизм</vt:lpstr>
      <vt:lpstr>Даосизм: основні ідеї.</vt:lpstr>
      <vt:lpstr>Даосизм займається</vt:lpstr>
      <vt:lpstr>PowerPoint 演示文稿</vt:lpstr>
      <vt:lpstr>Висловлювання Лао-цзи:</vt:lpstr>
      <vt:lpstr>Біографія Лао- Цзи</vt:lpstr>
      <vt:lpstr> Законники: основні ідеї. </vt:lpstr>
      <vt:lpstr>Шан Ян </vt:lpstr>
      <vt:lpstr>Основні ідеї Шан Яна</vt:lpstr>
      <vt:lpstr> Шан Ян вважав за необхідне, щоб: </vt:lpstr>
      <vt:lpstr>Сучасний Китай </vt:lpstr>
      <vt:lpstr>Питання 2</vt:lpstr>
      <vt:lpstr>2. Філософія Стародавньої Індії: загальна характеристика</vt:lpstr>
      <vt:lpstr>3. Усі філософські школи в Стародавній Індії,  залежно від їхнього відношення до Вед, поділяються на:</vt:lpstr>
      <vt:lpstr>Філософія Стародавньої Індії має ряд особливостей, що полягають у специфіці суспільного розвитку цієї країни.</vt:lpstr>
      <vt:lpstr>Буддизм: основні ідеї. </vt:lpstr>
      <vt:lpstr> Джайнізм</vt:lpstr>
      <vt:lpstr>Йога. </vt:lpstr>
      <vt:lpstr>Бхагавадгіти” (світоглядна поема) розрізняє три йоги: </vt:lpstr>
      <vt:lpstr>Йо́ґа(від санскр. योग, yoga IAST— «єднання» «підкорення», «запрягання»)</vt:lpstr>
      <vt:lpstr>ЙОГА</vt:lpstr>
      <vt:lpstr>Філософія йоги</vt:lpstr>
      <vt:lpstr>ЙОГА</vt:lpstr>
      <vt:lpstr>Перший Міжнародний день йоги</vt:lpstr>
      <vt:lpstr>Міжнародний День йоги </vt:lpstr>
      <vt:lpstr>PowerPoint 演示文稿</vt:lpstr>
      <vt:lpstr>PowerPoint 演示文稿</vt:lpstr>
      <vt:lpstr>PowerPoint 演示文稿</vt:lpstr>
      <vt:lpstr>НЕГАТИВНЕ ВІДНОШЕННЯ ДО ЙОГИ В ІСЛАМІ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2. Філософія Стародавніх Індії та Китаю</dc:title>
  <dc:creator>Admin</dc:creator>
  <cp:lastModifiedBy>Mila</cp:lastModifiedBy>
  <cp:revision>80</cp:revision>
  <dcterms:created xsi:type="dcterms:W3CDTF">2013-11-24T19:30:00Z</dcterms:created>
  <dcterms:modified xsi:type="dcterms:W3CDTF">2023-11-17T19:04:39Z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E0961B41924F4BA59DA3C35F395C68F9_13</vt:lpwstr>
  </property>
  <property fmtid="{D5CDD505-2E9C-101B-9397-08002B2CF9AE}" pid="3" name="KSOProductBuildVer">
    <vt:lpwstr>1033-12.2.0.13266</vt:lpwstr>
  </property>
</Properties>
</file>