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82" r:id="rId8"/>
    <p:sldId id="267" r:id="rId9"/>
    <p:sldId id="284" r:id="rId10"/>
    <p:sldId id="261" r:id="rId11"/>
    <p:sldId id="262" r:id="rId12"/>
    <p:sldId id="265" r:id="rId13"/>
    <p:sldId id="264" r:id="rId14"/>
    <p:sldId id="266" r:id="rId15"/>
    <p:sldId id="286" r:id="rId16"/>
    <p:sldId id="268" r:id="rId17"/>
    <p:sldId id="269" r:id="rId18"/>
    <p:sldId id="270" r:id="rId19"/>
    <p:sldId id="271" r:id="rId20"/>
    <p:sldId id="272" r:id="rId21"/>
    <p:sldId id="288" r:id="rId22"/>
    <p:sldId id="273" r:id="rId23"/>
    <p:sldId id="274" r:id="rId24"/>
    <p:sldId id="278" r:id="rId25"/>
    <p:sldId id="279" r:id="rId26"/>
    <p:sldId id="280" r:id="rId27"/>
    <p:sldId id="275" r:id="rId28"/>
    <p:sldId id="289" r:id="rId29"/>
    <p:sldId id="27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7D067B-7ED1-4D8B-8181-9E7B116D270F}" type="datetimeFigureOut">
              <a:rPr lang="ru-RU" smtClean="0"/>
              <a:t>17.11.2020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CDA366-3509-48EB-A29D-23993903CA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Християнська</a:t>
            </a:r>
            <a:r>
              <a:rPr lang="ru-RU" dirty="0" smtClean="0"/>
              <a:t> </a:t>
            </a:r>
            <a:r>
              <a:rPr lang="ru-RU" dirty="0" err="1" smtClean="0"/>
              <a:t>політична</a:t>
            </a:r>
            <a:r>
              <a:rPr lang="ru-RU" dirty="0" smtClean="0"/>
              <a:t> думка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(Пізня Античність – Раннє Середньовіччя)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277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828836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книги Старого і Нового </a:t>
            </a:r>
            <a:r>
              <a:rPr lang="ru-RU" sz="3600" b="1" dirty="0" err="1" smtClean="0"/>
              <a:t>Завіту</a:t>
            </a:r>
            <a:endParaRPr lang="ru-RU" sz="3600" b="1" dirty="0" smtClean="0"/>
          </a:p>
          <a:p>
            <a:r>
              <a:rPr lang="ru-RU" sz="3600" b="1" dirty="0" err="1" smtClean="0"/>
              <a:t>ранньохристиянські</a:t>
            </a:r>
            <a:r>
              <a:rPr lang="ru-RU" sz="3600" b="1" dirty="0" smtClean="0"/>
              <a:t> твори </a:t>
            </a:r>
          </a:p>
          <a:p>
            <a:r>
              <a:rPr lang="ru-RU" sz="3600" b="1" dirty="0" smtClean="0"/>
              <a:t>на </a:t>
            </a:r>
            <a:r>
              <a:rPr lang="ru-RU" sz="3600" b="1" dirty="0" err="1" smtClean="0"/>
              <a:t>захист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християнського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вчення</a:t>
            </a:r>
            <a:endParaRPr lang="ru-RU" sz="3600" b="1" dirty="0" smtClean="0"/>
          </a:p>
          <a:p>
            <a:r>
              <a:rPr lang="ru-RU" sz="3600" b="1" dirty="0" smtClean="0"/>
              <a:t> </a:t>
            </a:r>
            <a:r>
              <a:rPr lang="ru-RU" sz="3600" b="1" dirty="0" err="1" smtClean="0"/>
              <a:t>праці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видатних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теологів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4130858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«Отці Церкви»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uk-UA" sz="3600" b="1" dirty="0" smtClean="0"/>
              <a:t>Амвросій </a:t>
            </a:r>
            <a:r>
              <a:rPr lang="uk-UA" sz="3600" b="1" dirty="0" err="1" smtClean="0"/>
              <a:t>Медіоланський</a:t>
            </a:r>
            <a:r>
              <a:rPr lang="uk-UA" sz="3600" b="1" dirty="0" smtClean="0"/>
              <a:t> (4 ст.) – «Про віру»</a:t>
            </a:r>
          </a:p>
          <a:p>
            <a:r>
              <a:rPr lang="uk-UA" sz="3600" b="1" dirty="0" smtClean="0"/>
              <a:t>Зло – прояв волі людини; Церква – небесний град, який дає спасіння людині</a:t>
            </a:r>
          </a:p>
          <a:p>
            <a:r>
              <a:rPr lang="uk-UA" sz="3600" b="1" dirty="0" smtClean="0"/>
              <a:t>Григорій Богослов (4 ст.) – «Про своє життя» - ідея милосердя від влади, благодійності</a:t>
            </a:r>
          </a:p>
        </p:txBody>
      </p:sp>
    </p:spTree>
    <p:extLst>
      <p:ext uri="{BB962C8B-B14F-4D97-AF65-F5344CB8AC3E}">
        <p14:creationId xmlns:p14="http://schemas.microsoft.com/office/powerpoint/2010/main" val="461955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Іоанн Златоуст (4 ст.)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– </a:t>
            </a:r>
            <a:r>
              <a:rPr lang="uk-UA" sz="3200" b="1" dirty="0"/>
              <a:t>вся </a:t>
            </a:r>
            <a:r>
              <a:rPr lang="uk-UA" sz="3200" b="1" dirty="0" smtClean="0"/>
              <a:t>влада </a:t>
            </a:r>
            <a:r>
              <a:rPr lang="uk-UA" sz="3200" b="1" dirty="0"/>
              <a:t>від Бога,  треба їй </a:t>
            </a:r>
            <a:r>
              <a:rPr lang="uk-UA" sz="3200" b="1" dirty="0" smtClean="0"/>
              <a:t>підкоритися</a:t>
            </a:r>
          </a:p>
          <a:p>
            <a:r>
              <a:rPr lang="uk-UA" sz="3200" b="1" dirty="0" smtClean="0"/>
              <a:t>Священство </a:t>
            </a:r>
            <a:r>
              <a:rPr lang="uk-UA" sz="3200" b="1" dirty="0"/>
              <a:t>вище царської влади, божественний закон вищий</a:t>
            </a:r>
          </a:p>
          <a:p>
            <a:r>
              <a:rPr lang="uk-UA" sz="3200" b="1" dirty="0" smtClean="0"/>
              <a:t>Церква повинна опікати бідних</a:t>
            </a:r>
          </a:p>
          <a:p>
            <a:r>
              <a:rPr lang="uk-UA" sz="3200" b="1" dirty="0" smtClean="0"/>
              <a:t>Обов’язок правителя – діяти за заповідями</a:t>
            </a:r>
          </a:p>
          <a:p>
            <a:r>
              <a:rPr lang="uk-UA" sz="3200" b="1" dirty="0" smtClean="0"/>
              <a:t>Обов’язок людини – покора владі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661012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Папа </a:t>
            </a:r>
            <a:r>
              <a:rPr lang="uk-UA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Гелазій</a:t>
            </a:r>
            <a: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(5 ст.)</a:t>
            </a:r>
            <a:br>
              <a:rPr lang="uk-U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Концепція «двох мечів» - </a:t>
            </a:r>
          </a:p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Світський правитель отримує владу «меч» від Бога, повинен коритися церковній владі</a:t>
            </a:r>
          </a:p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можна концентрувати церковну і світську владу в одних руках</a:t>
            </a:r>
          </a:p>
          <a:p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 два суди – церковний і світський, отже, «два мечі»</a:t>
            </a:r>
            <a:endParaRPr lang="uk-U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6536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Августин Блаженний (4-5 ст.)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«Про град Божий»</a:t>
            </a:r>
          </a:p>
          <a:p>
            <a:r>
              <a:rPr lang="uk-UA" b="1" dirty="0" smtClean="0"/>
              <a:t>«Сповідь»</a:t>
            </a:r>
          </a:p>
          <a:p>
            <a:r>
              <a:rPr lang="uk-UA" b="1" dirty="0" smtClean="0"/>
              <a:t>«Про Трійцю»</a:t>
            </a:r>
          </a:p>
          <a:p>
            <a:endParaRPr lang="ru-RU" dirty="0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825" y="2019300"/>
            <a:ext cx="1876425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images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488" y="3719512"/>
            <a:ext cx="2157536" cy="251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0901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uk-UA" sz="2800" smtClean="0">
                <a:solidFill>
                  <a:srgbClr val="FF3300"/>
                </a:solidFill>
              </a:rPr>
              <a:t>Аврелій Августин (354-430)</a:t>
            </a:r>
            <a:r>
              <a:rPr lang="uk-UA" sz="2800" smtClean="0"/>
              <a:t> </a:t>
            </a:r>
            <a:endParaRPr lang="ru-RU" sz="2800" smtClean="0"/>
          </a:p>
        </p:txBody>
      </p:sp>
      <p:sp>
        <p:nvSpPr>
          <p:cNvPr id="29699" name="Rectangle 5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endParaRPr lang="ru-RU" sz="2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uk-UA" sz="2400" smtClean="0"/>
              <a:t>був сином батька-язичника і матері-християнки.</a:t>
            </a:r>
          </a:p>
          <a:p>
            <a:pPr eaLnBrk="1" hangingPunct="1"/>
            <a:r>
              <a:rPr lang="uk-UA" sz="2400" smtClean="0"/>
              <a:t>У Карфагені, Римі і Мілані він вивчав риторику. </a:t>
            </a:r>
          </a:p>
          <a:p>
            <a:pPr eaLnBrk="1" hangingPunct="1"/>
            <a:r>
              <a:rPr lang="uk-UA" sz="2400" smtClean="0"/>
              <a:t>Читання трактатів Цицерона розбудило в ньому інтерес до філософії, він забажав знайти істину. </a:t>
            </a:r>
            <a:endParaRPr lang="ru-RU" sz="2400" smtClean="0"/>
          </a:p>
        </p:txBody>
      </p:sp>
      <p:pic>
        <p:nvPicPr>
          <p:cNvPr id="29701" name="Picture 7" descr="Августи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000125"/>
            <a:ext cx="3960812" cy="540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339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Проблема добра і зла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Причина зла – свобода волі людини</a:t>
            </a:r>
          </a:p>
          <a:p>
            <a:pPr algn="just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 людина через свободу волі може прихилитися до добра</a:t>
            </a:r>
          </a:p>
          <a:p>
            <a:pPr algn="just"/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uk-U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Важливість людського вибору при прийнятті рішень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355976" y="3501008"/>
            <a:ext cx="864096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480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Концепція часу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Лінійна</a:t>
            </a:r>
          </a:p>
          <a:p>
            <a:endParaRPr lang="uk-UA" b="1" dirty="0"/>
          </a:p>
          <a:p>
            <a:endParaRPr lang="uk-UA" b="1" dirty="0" smtClean="0"/>
          </a:p>
          <a:p>
            <a:r>
              <a:rPr lang="uk-UA" b="1" dirty="0" smtClean="0"/>
              <a:t>Творення світу		Друге 						пришестя Христа</a:t>
            </a:r>
          </a:p>
          <a:p>
            <a:r>
              <a:rPr lang="uk-UA" b="1" dirty="0" smtClean="0"/>
              <a:t>Ідея морального прогресу впродовж шести епох: Адам – Ной – Авраам – Давид – Вавилонський полон – </a:t>
            </a:r>
            <a:r>
              <a:rPr lang="uk-UA" b="1" dirty="0" err="1" smtClean="0"/>
              <a:t>Іісус</a:t>
            </a:r>
            <a:r>
              <a:rPr lang="uk-UA" b="1" dirty="0" smtClean="0"/>
              <a:t> Христос - Апокаліпсис</a:t>
            </a:r>
            <a:endParaRPr lang="ru-RU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547664" y="2924944"/>
            <a:ext cx="6048672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259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«Про град Божий»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8435280" cy="4846320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</a:t>
            </a:r>
          </a:p>
          <a:p>
            <a:pPr algn="ctr"/>
            <a:endParaRPr lang="uk-UA" sz="4400" dirty="0" smtClean="0"/>
          </a:p>
          <a:p>
            <a:endParaRPr lang="uk-UA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Град Земний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Град Божий</a:t>
            </a:r>
          </a:p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Прагне до землі, 			прагне до неба,</a:t>
            </a:r>
          </a:p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реалізації плотських потреб	вдосконалення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Выгнутая влево стрелка 3"/>
          <p:cNvSpPr/>
          <p:nvPr/>
        </p:nvSpPr>
        <p:spPr>
          <a:xfrm>
            <a:off x="2339752" y="2636912"/>
            <a:ext cx="864096" cy="9361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6084168" y="2780928"/>
            <a:ext cx="792088" cy="7920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081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/>
              <a:t>Гради воюють, у боротьбі повинен перемогти град Божий</a:t>
            </a:r>
          </a:p>
          <a:p>
            <a:pPr algn="ctr"/>
            <a:endParaRPr lang="uk-UA" b="1" dirty="0"/>
          </a:p>
          <a:p>
            <a:pPr algn="ctr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endParaRPr lang="uk-UA" b="1" dirty="0"/>
          </a:p>
          <a:p>
            <a:pPr algn="ctr"/>
            <a:r>
              <a:rPr lang="uk-UA" b="1" dirty="0" smtClean="0"/>
              <a:t>Земний град продовжить існування, якщо буде жити за божими заповідями</a:t>
            </a:r>
            <a:endParaRPr lang="ru-RU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563888" y="2924944"/>
            <a:ext cx="1512168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736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План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1. Загальна характеристика християнської політичної думки. </a:t>
            </a:r>
          </a:p>
          <a:p>
            <a:r>
              <a:rPr lang="uk-UA" b="1" dirty="0" smtClean="0"/>
              <a:t>2. Августин Блаженний.</a:t>
            </a:r>
          </a:p>
          <a:p>
            <a:r>
              <a:rPr lang="uk-UA" b="1" dirty="0" smtClean="0"/>
              <a:t>3. Політична думка у Візантії.</a:t>
            </a:r>
          </a:p>
          <a:p>
            <a:r>
              <a:rPr lang="uk-UA" b="1" dirty="0" smtClean="0"/>
              <a:t>4. Політичні погляди Фотія І.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28412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Земна держава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Забезпечує правопорядок, право – ґрунтується на божих заповідях</a:t>
            </a:r>
          </a:p>
          <a:p>
            <a:r>
              <a:rPr lang="uk-UA" sz="3200" b="1" dirty="0" smtClean="0"/>
              <a:t>Захист від зовнішніх ворогів</a:t>
            </a:r>
          </a:p>
          <a:p>
            <a:r>
              <a:rPr lang="uk-UA" sz="3200" b="1" dirty="0" smtClean="0"/>
              <a:t>Боротьба з єрессю</a:t>
            </a:r>
          </a:p>
          <a:p>
            <a:endParaRPr lang="uk-UA" sz="3200" b="1" dirty="0"/>
          </a:p>
          <a:p>
            <a:r>
              <a:rPr lang="uk-UA" sz="3200" b="1" dirty="0" smtClean="0"/>
              <a:t>Рабство – виникає через гріховність людини, перед Богом всі рівні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076788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1476375" y="404813"/>
            <a:ext cx="583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uk-UA" sz="2400" b="1">
                <a:solidFill>
                  <a:srgbClr val="FF3300"/>
                </a:solidFill>
              </a:rPr>
              <a:t>Афоризми Августина Блаженного</a:t>
            </a:r>
            <a:endParaRPr lang="ru-RU" sz="2400" b="1">
              <a:solidFill>
                <a:srgbClr val="FF3300"/>
              </a:solidFill>
            </a:endParaRPr>
          </a:p>
        </p:txBody>
      </p:sp>
      <p:pic>
        <p:nvPicPr>
          <p:cNvPr id="3" name="Рисунок 2" descr="knig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212976"/>
            <a:ext cx="4762500" cy="3381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8916" name="TextBox 3"/>
          <p:cNvSpPr txBox="1">
            <a:spLocks noChangeArrowheads="1"/>
          </p:cNvSpPr>
          <p:nvPr/>
        </p:nvSpPr>
        <p:spPr bwMode="auto">
          <a:xfrm>
            <a:off x="684213" y="1125538"/>
            <a:ext cx="7559675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ru-RU" sz="2000"/>
              <a:t> Бог вище всяких визначень.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/>
              <a:t> </a:t>
            </a:r>
            <a:r>
              <a:rPr lang="ru-RU" sz="2000"/>
              <a:t>Будемо ж вірити, якщо не можемо зрозуміти.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/>
              <a:t> </a:t>
            </a:r>
            <a:r>
              <a:rPr lang="ru-RU" sz="2000"/>
              <a:t>Адже подібно до того, як буває іноді милосердя, яке карає, так буває жорстокість, яка щадить.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/>
              <a:t> </a:t>
            </a:r>
            <a:r>
              <a:rPr lang="ru-RU" sz="2000"/>
              <a:t>Люби Бога і роби, як хочеш.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/>
              <a:t> Немає більш високого шляху, ніж шлях милосердя, і пройти цим шляхом може лише смиренний і лагідний.</a:t>
            </a:r>
          </a:p>
          <a:p>
            <a:pPr eaLnBrk="1" hangingPunct="1"/>
            <a:endParaRPr lang="ru-RU"/>
          </a:p>
        </p:txBody>
      </p:sp>
      <p:sp>
        <p:nvSpPr>
          <p:cNvPr id="38917" name="TextBox 4"/>
          <p:cNvSpPr txBox="1">
            <a:spLocks noChangeArrowheads="1"/>
          </p:cNvSpPr>
          <p:nvPr/>
        </p:nvSpPr>
        <p:spPr bwMode="auto">
          <a:xfrm>
            <a:off x="684213" y="3213100"/>
            <a:ext cx="352742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ru-RU" sz="2000"/>
              <a:t> Прагни не зрозуміти, що ти в змозі вірити, але повірити, що ти в змозі зрозуміти.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uk-UA" sz="2000"/>
              <a:t> </a:t>
            </a:r>
            <a:r>
              <a:rPr lang="ru-RU" sz="2000"/>
              <a:t>Я переконав себе, що слід більше довіряти тим, хто вчить, а не тим, хто наказує.</a:t>
            </a:r>
          </a:p>
        </p:txBody>
      </p:sp>
    </p:spTree>
    <p:extLst>
      <p:ext uri="{BB962C8B-B14F-4D97-AF65-F5344CB8AC3E}">
        <p14:creationId xmlns:p14="http://schemas.microsoft.com/office/powerpoint/2010/main" val="18632783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395 р.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Поділ Римської імперії на Західну і Східну</a:t>
            </a:r>
          </a:p>
          <a:p>
            <a:r>
              <a:rPr lang="uk-UA" dirty="0" smtClean="0"/>
              <a:t>476 р. - </a:t>
            </a:r>
          </a:p>
          <a:p>
            <a:r>
              <a:rPr lang="uk-UA" dirty="0" smtClean="0"/>
              <a:t>Падіння Західної</a:t>
            </a:r>
          </a:p>
          <a:p>
            <a:r>
              <a:rPr lang="uk-UA" dirty="0" smtClean="0"/>
              <a:t>Римської</a:t>
            </a:r>
          </a:p>
          <a:p>
            <a:r>
              <a:rPr lang="uk-UA" dirty="0" smtClean="0"/>
              <a:t>імперії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Візантія (395 – 1453)</a:t>
            </a:r>
          </a:p>
          <a:p>
            <a:endParaRPr lang="uk-UA" dirty="0"/>
          </a:p>
        </p:txBody>
      </p:sp>
      <p:pic>
        <p:nvPicPr>
          <p:cNvPr id="2050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7" y="2564905"/>
            <a:ext cx="4020294" cy="2584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0105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Особливості :</a:t>
            </a:r>
            <a:br>
              <a:rPr lang="uk-UA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uk-UA" b="1" dirty="0" smtClean="0"/>
              <a:t>1</a:t>
            </a:r>
            <a:r>
              <a:rPr lang="uk-UA" b="1" dirty="0"/>
              <a:t>. спиралася на грецьку традицію</a:t>
            </a:r>
          </a:p>
          <a:p>
            <a:r>
              <a:rPr lang="uk-UA" b="1" dirty="0"/>
              <a:t>2. римський вплив – ідея </a:t>
            </a:r>
            <a:r>
              <a:rPr lang="uk-UA" b="1" dirty="0" smtClean="0"/>
              <a:t>права</a:t>
            </a:r>
            <a:r>
              <a:rPr lang="ru-RU" b="1" dirty="0" smtClean="0"/>
              <a:t>, </a:t>
            </a:r>
            <a:r>
              <a:rPr lang="ru-RU" b="1" dirty="0" err="1" smtClean="0"/>
              <a:t>священності</a:t>
            </a:r>
            <a:r>
              <a:rPr lang="ru-RU" b="1" dirty="0" smtClean="0"/>
              <a:t> </a:t>
            </a:r>
            <a:r>
              <a:rPr lang="ru-RU" b="1" dirty="0" err="1" smtClean="0"/>
              <a:t>держави</a:t>
            </a:r>
            <a:endParaRPr lang="uk-UA" b="1" dirty="0"/>
          </a:p>
          <a:p>
            <a:pPr marL="0" indent="0">
              <a:buNone/>
            </a:pPr>
            <a:r>
              <a:rPr lang="uk-UA" b="1" dirty="0" smtClean="0"/>
              <a:t>3. Ідея «священної християнської імперії»</a:t>
            </a:r>
          </a:p>
          <a:p>
            <a:pPr marL="0" indent="0">
              <a:buNone/>
            </a:pPr>
            <a:r>
              <a:rPr lang="uk-UA" b="1" dirty="0" smtClean="0"/>
              <a:t>4. </a:t>
            </a:r>
            <a:r>
              <a:rPr lang="uk-UA" b="1" dirty="0" err="1" smtClean="0"/>
              <a:t>Ойкуменізм</a:t>
            </a:r>
            <a:r>
              <a:rPr lang="uk-UA" b="1" dirty="0" smtClean="0"/>
              <a:t> – християнська частина світу з центром у Константинополі</a:t>
            </a:r>
          </a:p>
          <a:p>
            <a:pPr marL="0" indent="0">
              <a:buNone/>
            </a:pPr>
            <a:r>
              <a:rPr lang="uk-UA" b="1" dirty="0" smtClean="0"/>
              <a:t>5. Ідея симфонії держави  і церкви – злиття в одному державно-церковному механізмі</a:t>
            </a:r>
          </a:p>
          <a:p>
            <a:pPr marL="0" indent="0">
              <a:buNone/>
            </a:pPr>
            <a:r>
              <a:rPr lang="uk-UA" b="1" dirty="0" smtClean="0"/>
              <a:t>6. Ідея виборності правителя, який ставав «</a:t>
            </a:r>
            <a:r>
              <a:rPr lang="uk-UA" b="1" dirty="0" err="1" smtClean="0"/>
              <a:t>помазанником</a:t>
            </a:r>
            <a:r>
              <a:rPr lang="uk-UA" b="1" dirty="0" smtClean="0"/>
              <a:t> Божим»</a:t>
            </a:r>
          </a:p>
          <a:p>
            <a:pPr marL="0" indent="0">
              <a:buNone/>
            </a:pPr>
            <a:r>
              <a:rPr lang="uk-UA" b="1" dirty="0" smtClean="0"/>
              <a:t>7. Константинополь – другий Рим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69821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Етатизм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 smtClean="0"/>
              <a:t>Напрям політичної думки і практика, які розглядають державу як найвищий результат і мету суспільного розвитку і передбачають нехтування інтересами індивіда, якщо вони йдуть врозріз із загальнодержавними</a:t>
            </a:r>
          </a:p>
          <a:p>
            <a:pPr algn="just"/>
            <a:endParaRPr lang="uk-UA" b="1" dirty="0"/>
          </a:p>
          <a:p>
            <a:pPr algn="just"/>
            <a:r>
              <a:rPr lang="uk-UA" b="1" dirty="0" smtClean="0"/>
              <a:t>+ згуртування суспільства (К. Ататюрк)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028420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соборність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9416"/>
            <a:ext cx="8003232" cy="4846320"/>
          </a:xfrm>
        </p:spPr>
        <p:txBody>
          <a:bodyPr>
            <a:noAutofit/>
          </a:bodyPr>
          <a:lstStyle/>
          <a:p>
            <a:pPr algn="just"/>
            <a:r>
              <a:rPr lang="uk-UA" sz="3200" b="1" dirty="0" smtClean="0"/>
              <a:t>Філософсько-політична концепція, що охоплює весь уклад життя суспільства, передбачає </a:t>
            </a:r>
            <a:r>
              <a:rPr lang="uk-UA" sz="3200" b="1" dirty="0" err="1" smtClean="0"/>
              <a:t>моноідейну</a:t>
            </a:r>
            <a:r>
              <a:rPr lang="uk-UA" sz="3200" b="1" dirty="0" smtClean="0"/>
              <a:t> згуртованість суспільства, держави та православної церкви навколо укріплення священної православної держави, поширення її впливу на увесь навколишній світ і перетворення християнства на єдину державну ідеологію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529974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індивідуалізм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Відхилення</a:t>
            </a:r>
          </a:p>
          <a:p>
            <a:endParaRPr lang="uk-UA" b="1" dirty="0"/>
          </a:p>
          <a:p>
            <a:endParaRPr lang="uk-UA" b="1" dirty="0" smtClean="0"/>
          </a:p>
          <a:p>
            <a:endParaRPr lang="uk-UA" b="1" dirty="0"/>
          </a:p>
          <a:p>
            <a:endParaRPr lang="uk-UA" b="1" dirty="0" smtClean="0"/>
          </a:p>
          <a:p>
            <a:r>
              <a:rPr lang="uk-UA" b="1" dirty="0" smtClean="0"/>
              <a:t>Соборність межує з тоталітаризмом!!!!</a:t>
            </a:r>
            <a:endParaRPr lang="ru-RU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347864" y="2708920"/>
            <a:ext cx="1224136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4927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uk-UA" dirty="0" smtClean="0"/>
              <a:t>Фотій І – патріарх (9 ст.)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r>
              <a:rPr lang="uk-UA" b="1" dirty="0" smtClean="0"/>
              <a:t>«Про імператора»</a:t>
            </a:r>
          </a:p>
          <a:p>
            <a:r>
              <a:rPr lang="uk-UA" b="1" dirty="0" smtClean="0"/>
              <a:t>«Бібліотека»</a:t>
            </a:r>
          </a:p>
        </p:txBody>
      </p:sp>
      <p:pic>
        <p:nvPicPr>
          <p:cNvPr id="4098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888" y="2276873"/>
            <a:ext cx="2548408" cy="313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453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Основні ідеї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Симфонічна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єдність держави та церкви</a:t>
            </a:r>
          </a:p>
          <a:p>
            <a:r>
              <a:rPr lang="uk-UA" dirty="0"/>
              <a:t>Ідея «</a:t>
            </a:r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Краси</a:t>
            </a:r>
            <a:r>
              <a:rPr lang="uk-UA" dirty="0"/>
              <a:t>» – гармонія, порядок – «Краса врятує світ»</a:t>
            </a:r>
          </a:p>
          <a:p>
            <a:r>
              <a:rPr lang="uk-UA" dirty="0"/>
              <a:t>Ідея </a:t>
            </a:r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стабільності</a:t>
            </a:r>
            <a:r>
              <a:rPr lang="uk-UA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– у державі не повинно бути заворушень, радикальних змін, не можна нічого змінювати без видимої причини</a:t>
            </a:r>
          </a:p>
          <a:p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Системність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/>
              <a:t>– вміння побачити проблему, прийняти вірне рішення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4939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публічної комунікації </a:t>
            </a:r>
            <a:r>
              <a:rPr lang="uk-UA" sz="3200" dirty="0" smtClean="0"/>
              <a:t>– спілкування імператора з народом</a:t>
            </a:r>
          </a:p>
          <a:p>
            <a:r>
              <a:rPr lang="uk-UA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Стиль управління імператора </a:t>
            </a:r>
            <a:r>
              <a:rPr lang="uk-UA" sz="3200" dirty="0" smtClean="0"/>
              <a:t>– власний приклад – «Беззаконня чиновників викликає гнів та ненависть до тих, хто їх призначає»</a:t>
            </a:r>
          </a:p>
          <a:p>
            <a:r>
              <a:rPr lang="uk-U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Справедливість</a:t>
            </a:r>
            <a:r>
              <a:rPr lang="uk-UA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200" dirty="0"/>
              <a:t>– справедливий суд, правитель не може бути вищим за закон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82015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Імператорський</a:t>
            </a:r>
            <a:r>
              <a:rPr lang="ru-RU" b="1" dirty="0" smtClean="0"/>
              <a:t> </a:t>
            </a:r>
            <a:r>
              <a:rPr lang="ru-RU" b="1" dirty="0" err="1" smtClean="0"/>
              <a:t>період</a:t>
            </a:r>
            <a:r>
              <a:rPr lang="ru-RU" b="1" dirty="0" smtClean="0"/>
              <a:t>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період</a:t>
            </a:r>
            <a:r>
              <a:rPr lang="ru-RU" b="1" dirty="0" smtClean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 </a:t>
            </a:r>
            <a:r>
              <a:rPr lang="ru-RU" b="1" dirty="0" err="1"/>
              <a:t>Стародавнього</a:t>
            </a:r>
            <a:r>
              <a:rPr lang="ru-RU" b="1" dirty="0"/>
              <a:t> Риму </a:t>
            </a:r>
            <a:endParaRPr lang="ru-RU" b="1" dirty="0" smtClean="0"/>
          </a:p>
          <a:p>
            <a:r>
              <a:rPr lang="ru-RU" b="1" dirty="0" smtClean="0"/>
              <a:t>(</a:t>
            </a:r>
            <a:r>
              <a:rPr lang="ru-RU" b="1" dirty="0"/>
              <a:t>27 р. до н. е. – 476 р. н. е</a:t>
            </a:r>
            <a:r>
              <a:rPr lang="ru-RU" b="1" dirty="0" smtClean="0"/>
              <a:t>.) – </a:t>
            </a:r>
            <a:r>
              <a:rPr lang="ru-RU" b="1" dirty="0" err="1" smtClean="0"/>
              <a:t>життя</a:t>
            </a:r>
            <a:r>
              <a:rPr lang="ru-RU" b="1" dirty="0" smtClean="0"/>
              <a:t> перших </a:t>
            </a:r>
            <a:r>
              <a:rPr lang="ru-RU" b="1" dirty="0" err="1" smtClean="0"/>
              <a:t>християн</a:t>
            </a:r>
            <a:endParaRPr lang="ru-RU" b="1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r>
              <a:rPr lang="uk-UA" b="1" dirty="0" smtClean="0"/>
              <a:t>Християнська політична думка охоплює Пізню Античність і Раннє Середньовіччя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68294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Середньовіччя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ст. –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</a:t>
            </a:r>
            <a:r>
              <a:rPr lang="uk-U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ст.</a:t>
            </a:r>
          </a:p>
          <a:p>
            <a:pPr algn="just"/>
            <a:r>
              <a:rPr lang="uk-UA" sz="3200" b="1" dirty="0" smtClean="0">
                <a:solidFill>
                  <a:srgbClr val="FF0000"/>
                </a:solidFill>
              </a:rPr>
              <a:t>476 р. </a:t>
            </a:r>
            <a:r>
              <a:rPr lang="uk-UA" sz="3200" b="1" dirty="0" smtClean="0"/>
              <a:t>– падіння Західної Римської імперії</a:t>
            </a:r>
          </a:p>
          <a:p>
            <a:pPr algn="just"/>
            <a:r>
              <a:rPr lang="uk-UA" sz="3200" b="1" dirty="0" smtClean="0">
                <a:solidFill>
                  <a:srgbClr val="FF0000"/>
                </a:solidFill>
              </a:rPr>
              <a:t>1492 р.</a:t>
            </a:r>
            <a:r>
              <a:rPr lang="uk-UA" sz="3200" b="1" dirty="0" smtClean="0"/>
              <a:t> – відкриття Америки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942861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прийняття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християнства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Запровадження його як офіційної релігії</a:t>
            </a:r>
            <a:endParaRPr lang="ru-RU" sz="3200" b="1" dirty="0" smtClean="0"/>
          </a:p>
          <a:p>
            <a:r>
              <a:rPr lang="ru-RU" sz="3200" b="1" dirty="0" err="1" smtClean="0"/>
              <a:t>імператор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Костянтин</a:t>
            </a:r>
            <a:r>
              <a:rPr lang="ru-RU" sz="3200" b="1" dirty="0" smtClean="0"/>
              <a:t> Великий </a:t>
            </a:r>
          </a:p>
          <a:p>
            <a:r>
              <a:rPr lang="ru-RU" sz="3200" b="1" dirty="0" err="1" smtClean="0"/>
              <a:t>Міланський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едикт</a:t>
            </a:r>
            <a:r>
              <a:rPr lang="ru-RU" sz="3200" b="1" dirty="0" smtClean="0"/>
              <a:t> 313 р.</a:t>
            </a:r>
            <a:endParaRPr lang="ru-RU" sz="3200" b="1" dirty="0"/>
          </a:p>
        </p:txBody>
      </p:sp>
      <p:pic>
        <p:nvPicPr>
          <p:cNvPr id="3074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062" y="3861048"/>
            <a:ext cx="220220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656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ідеї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err="1" smtClean="0"/>
              <a:t>ранньохристиянської</a:t>
            </a:r>
            <a:r>
              <a:rPr lang="ru-RU" dirty="0" smtClean="0"/>
              <a:t> </a:t>
            </a:r>
            <a:r>
              <a:rPr lang="ru-RU" dirty="0" err="1"/>
              <a:t>теології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</a:rPr>
              <a:t>монотеїзм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/>
              <a:t>(</a:t>
            </a:r>
            <a:r>
              <a:rPr lang="ru-RU" sz="3200" b="1" dirty="0" err="1"/>
              <a:t>єдинобожжя</a:t>
            </a:r>
            <a:r>
              <a:rPr lang="ru-RU" sz="3200" b="1" dirty="0"/>
              <a:t>), </a:t>
            </a:r>
            <a:r>
              <a:rPr lang="ru-RU" sz="3200" b="1" dirty="0" err="1"/>
              <a:t>поєднаний</a:t>
            </a:r>
            <a:r>
              <a:rPr lang="ru-RU" sz="3200" b="1" dirty="0"/>
              <a:t> </a:t>
            </a:r>
            <a:r>
              <a:rPr lang="ru-RU" sz="3200" b="1" dirty="0" err="1"/>
              <a:t>із</a:t>
            </a:r>
            <a:r>
              <a:rPr lang="ru-RU" sz="3200" b="1" dirty="0"/>
              <a:t> </a:t>
            </a:r>
            <a:r>
              <a:rPr lang="ru-RU" sz="3200" b="1" dirty="0" err="1"/>
              <a:t>визнанням</a:t>
            </a:r>
            <a:r>
              <a:rPr lang="ru-RU" sz="3200" b="1" dirty="0"/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триєдиного</a:t>
            </a:r>
            <a:r>
              <a:rPr lang="ru-RU" sz="3200" b="1" dirty="0">
                <a:solidFill>
                  <a:srgbClr val="FF0000"/>
                </a:solidFill>
              </a:rPr>
              <a:t> Бога </a:t>
            </a:r>
            <a:r>
              <a:rPr lang="ru-RU" sz="3200" b="1" dirty="0"/>
              <a:t>(</a:t>
            </a:r>
            <a:r>
              <a:rPr lang="ru-RU" sz="3200" b="1" dirty="0" err="1"/>
              <a:t>Святої</a:t>
            </a:r>
            <a:r>
              <a:rPr lang="ru-RU" sz="3200" b="1" dirty="0"/>
              <a:t> </a:t>
            </a:r>
            <a:r>
              <a:rPr lang="ru-RU" sz="3200" b="1" dirty="0" err="1"/>
              <a:t>Трійці</a:t>
            </a:r>
            <a:r>
              <a:rPr lang="ru-RU" sz="3200" b="1" dirty="0"/>
              <a:t>) та </a:t>
            </a:r>
            <a:r>
              <a:rPr lang="ru-RU" sz="3200" b="1" dirty="0" err="1"/>
              <a:t>вірою</a:t>
            </a:r>
            <a:r>
              <a:rPr lang="ru-RU" sz="3200" b="1" dirty="0"/>
              <a:t> в </a:t>
            </a:r>
            <a:r>
              <a:rPr lang="ru-RU" sz="3200" b="1" dirty="0" err="1">
                <a:solidFill>
                  <a:srgbClr val="FF0000"/>
                </a:solidFill>
              </a:rPr>
              <a:t>двоєдину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/>
              <a:t>(</a:t>
            </a:r>
            <a:r>
              <a:rPr lang="ru-RU" sz="3200" b="1" dirty="0" err="1"/>
              <a:t>божественну</a:t>
            </a:r>
            <a:r>
              <a:rPr lang="ru-RU" sz="3200" b="1" dirty="0"/>
              <a:t> та </a:t>
            </a:r>
            <a:r>
              <a:rPr lang="ru-RU" sz="3200" b="1" dirty="0" err="1"/>
              <a:t>людську</a:t>
            </a:r>
            <a:r>
              <a:rPr lang="ru-RU" sz="3200" b="1" dirty="0"/>
              <a:t>) природу </a:t>
            </a:r>
            <a:r>
              <a:rPr lang="ru-RU" sz="3200" b="1" dirty="0" err="1"/>
              <a:t>Ісуса</a:t>
            </a:r>
            <a:r>
              <a:rPr lang="ru-RU" sz="3200" b="1" dirty="0"/>
              <a:t> </a:t>
            </a:r>
            <a:r>
              <a:rPr lang="ru-RU" sz="3200" b="1" dirty="0" smtClean="0"/>
              <a:t>Христа</a:t>
            </a:r>
          </a:p>
          <a:p>
            <a:r>
              <a:rPr lang="ru-RU" sz="3200" b="1" dirty="0" err="1" smtClean="0">
                <a:solidFill>
                  <a:srgbClr val="FF0000"/>
                </a:solidFill>
              </a:rPr>
              <a:t>супранатуралізм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/>
              <a:t>(</a:t>
            </a:r>
            <a:r>
              <a:rPr lang="ru-RU" sz="3200" b="1" dirty="0" err="1"/>
              <a:t>визнання</a:t>
            </a:r>
            <a:r>
              <a:rPr lang="ru-RU" sz="3200" b="1" dirty="0"/>
              <a:t> </a:t>
            </a:r>
            <a:r>
              <a:rPr lang="ru-RU" sz="3200" b="1" dirty="0" err="1" smtClean="0"/>
              <a:t>надприродності</a:t>
            </a:r>
            <a:r>
              <a:rPr lang="ru-RU" sz="3200" b="1" dirty="0" smtClean="0"/>
              <a:t> Бога)</a:t>
            </a:r>
          </a:p>
          <a:p>
            <a:r>
              <a:rPr lang="ru-RU" sz="3200" b="1" dirty="0" err="1" smtClean="0">
                <a:solidFill>
                  <a:srgbClr val="FF0000"/>
                </a:solidFill>
              </a:rPr>
              <a:t>креаціонізм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/>
              <a:t>(</a:t>
            </a:r>
            <a:r>
              <a:rPr lang="ru-RU" sz="3200" b="1" dirty="0" err="1"/>
              <a:t>утвердження</a:t>
            </a:r>
            <a:r>
              <a:rPr lang="ru-RU" sz="3200" b="1" dirty="0"/>
              <a:t> </a:t>
            </a:r>
            <a:r>
              <a:rPr lang="ru-RU" sz="3200" b="1" dirty="0" err="1"/>
              <a:t>створення</a:t>
            </a:r>
            <a:r>
              <a:rPr lang="ru-RU" sz="3200" b="1" dirty="0"/>
              <a:t> </a:t>
            </a:r>
            <a:r>
              <a:rPr lang="ru-RU" sz="3200" b="1" dirty="0" err="1"/>
              <a:t>світу</a:t>
            </a:r>
            <a:r>
              <a:rPr lang="ru-RU" sz="3200" b="1" dirty="0"/>
              <a:t> Богом </a:t>
            </a:r>
            <a:r>
              <a:rPr lang="ru-RU" sz="3200" b="1" dirty="0" err="1"/>
              <a:t>із</a:t>
            </a:r>
            <a:r>
              <a:rPr lang="ru-RU" sz="3200" b="1" dirty="0"/>
              <a:t> </a:t>
            </a:r>
            <a:r>
              <a:rPr lang="ru-RU" sz="3200" b="1" dirty="0" err="1"/>
              <a:t>нічого</a:t>
            </a:r>
            <a:r>
              <a:rPr lang="ru-RU" sz="3200" b="1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57558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5762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>
                <a:latin typeface="Times New Roman" pitchFamily="18" charset="0"/>
                <a:cs typeface="Times New Roman" pitchFamily="18" charset="0"/>
              </a:rPr>
            </a:br>
            <a:endParaRPr lang="ru-RU" sz="32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5" name="Прямоугольник 3"/>
          <p:cNvSpPr>
            <a:spLocks noChangeArrowheads="1"/>
          </p:cNvSpPr>
          <p:nvPr/>
        </p:nvSpPr>
        <p:spPr bwMode="auto">
          <a:xfrm>
            <a:off x="1116013" y="620713"/>
            <a:ext cx="6769100" cy="1584325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uk-UA" sz="2800" b="1" i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Основними засадами раннього християнства були:</a:t>
            </a:r>
            <a:endParaRPr lang="ru-RU" sz="2800" b="1" i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0825" y="2565400"/>
            <a:ext cx="1657350" cy="3816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Теїзм</a:t>
            </a:r>
            <a:r>
              <a:rPr lang="uk-UA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сприйняття Бога як творця і вищого розуму.</a:t>
            </a:r>
            <a:endParaRPr 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5513" y="2565400"/>
            <a:ext cx="1655762" cy="3816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Дуалізм</a:t>
            </a:r>
            <a:r>
              <a:rPr lang="uk-UA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uk-UA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бачення і сприйняття світу як постійної боротьби добра і зла. </a:t>
            </a:r>
            <a:endParaRPr lang="ru-RU" sz="24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67175" y="2565400"/>
            <a:ext cx="2017713" cy="3816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Персоналізм</a:t>
            </a:r>
            <a:r>
              <a:rPr lang="uk-UA" sz="240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одноосібна відповідальність перед Богом за  свої дії.</a:t>
            </a:r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72225" y="2565400"/>
            <a:ext cx="2520950" cy="38163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Провіденціалізм </a:t>
            </a:r>
            <a:r>
              <a:rPr lang="uk-UA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2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“божий знак”, віра у кінцеву мету всього буття як наперед визначену перемогу добра над злом.  </a:t>
            </a:r>
            <a:endParaRPr lang="ru-RU" sz="2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7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Ідеї: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Вся влада від Бога </a:t>
            </a:r>
          </a:p>
          <a:p>
            <a:r>
              <a:rPr lang="uk-UA" sz="3600" b="1" dirty="0" smtClean="0"/>
              <a:t>Повага до влади – «Богу – </a:t>
            </a:r>
            <a:r>
              <a:rPr lang="uk-UA" sz="3600" b="1" dirty="0" err="1" smtClean="0"/>
              <a:t>Богове</a:t>
            </a:r>
            <a:r>
              <a:rPr lang="uk-UA" sz="3600" b="1" dirty="0" smtClean="0"/>
              <a:t>, кесарю – кесареве»</a:t>
            </a:r>
          </a:p>
          <a:p>
            <a:r>
              <a:rPr lang="uk-UA" sz="3600" b="1" dirty="0" smtClean="0"/>
              <a:t>Ідея рівності всіх людей</a:t>
            </a:r>
          </a:p>
          <a:p>
            <a:r>
              <a:rPr lang="uk-UA" sz="3600" b="1" dirty="0" smtClean="0"/>
              <a:t>Верховенство релігійної влади</a:t>
            </a:r>
          </a:p>
          <a:p>
            <a:r>
              <a:rPr lang="uk-UA" sz="3600" b="1" dirty="0" smtClean="0"/>
              <a:t>Божественні закони – основа для світських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37078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7515225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9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Ознаки панування християнської релігії і церкви в суспільстві і державно-правовій сфері</a:t>
            </a:r>
            <a:endParaRPr lang="ru-RU" sz="29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650" y="1628775"/>
            <a:ext cx="7561263" cy="12239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Догмати церкви стали політичними аксіомами, а державні правителі </a:t>
            </a:r>
            <a:r>
              <a:rPr lang="uk-UA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співставляли</a:t>
            </a:r>
            <a:r>
              <a:rPr lang="uk-UA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свої дії з релігійними установками.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650" y="3213100"/>
            <a:ext cx="7561263" cy="11525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Релігійні канони мали силу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закону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650" y="4868863"/>
            <a:ext cx="7632700" cy="12239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Поза християнськими вченнями на виникало будь-яких уявлень  про державу і право.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8006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253</TotalTime>
  <Words>975</Words>
  <Application>Microsoft Office PowerPoint</Application>
  <PresentationFormat>Экран (4:3)</PresentationFormat>
  <Paragraphs>157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Изящная</vt:lpstr>
      <vt:lpstr>Християнська політична думка</vt:lpstr>
      <vt:lpstr>План </vt:lpstr>
      <vt:lpstr>Імператорський період </vt:lpstr>
      <vt:lpstr>Середньовіччя</vt:lpstr>
      <vt:lpstr>прийняття християнства </vt:lpstr>
      <vt:lpstr>Головні ідеї  ранньохристиянської теології</vt:lpstr>
      <vt:lpstr> </vt:lpstr>
      <vt:lpstr>Ідеї:</vt:lpstr>
      <vt:lpstr>Ознаки панування християнської релігії і церкви в суспільстві і державно-правовій сфері</vt:lpstr>
      <vt:lpstr>Джерела</vt:lpstr>
      <vt:lpstr>«Отці Церкви»</vt:lpstr>
      <vt:lpstr>Іоанн Златоуст (4 ст.)</vt:lpstr>
      <vt:lpstr>Папа Гелазій І (5 ст.) </vt:lpstr>
      <vt:lpstr>Августин Блаженний (4-5 ст.)</vt:lpstr>
      <vt:lpstr>Аврелій Августин (354-430) </vt:lpstr>
      <vt:lpstr>Проблема добра і зла</vt:lpstr>
      <vt:lpstr>Концепція часу</vt:lpstr>
      <vt:lpstr>«Про град Божий»</vt:lpstr>
      <vt:lpstr>Презентация PowerPoint</vt:lpstr>
      <vt:lpstr>Земна держава</vt:lpstr>
      <vt:lpstr>Презентация PowerPoint</vt:lpstr>
      <vt:lpstr>395 р.</vt:lpstr>
      <vt:lpstr>Особливості : </vt:lpstr>
      <vt:lpstr>Етатизм </vt:lpstr>
      <vt:lpstr>соборність</vt:lpstr>
      <vt:lpstr>індивідуалізм</vt:lpstr>
      <vt:lpstr>Фотій І – патріарх (9 ст.)</vt:lpstr>
      <vt:lpstr>Основні ідеї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Хполітчина думка</dc:title>
  <dc:creator>User</dc:creator>
  <cp:lastModifiedBy>User</cp:lastModifiedBy>
  <cp:revision>13</cp:revision>
  <dcterms:created xsi:type="dcterms:W3CDTF">2020-11-17T05:02:29Z</dcterms:created>
  <dcterms:modified xsi:type="dcterms:W3CDTF">2020-11-17T09:16:06Z</dcterms:modified>
</cp:coreProperties>
</file>