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9" r:id="rId3"/>
    <p:sldId id="268" r:id="rId4"/>
    <p:sldId id="271" r:id="rId5"/>
    <p:sldId id="314" r:id="rId6"/>
    <p:sldId id="315" r:id="rId7"/>
    <p:sldId id="275" r:id="rId8"/>
    <p:sldId id="316" r:id="rId9"/>
    <p:sldId id="318" r:id="rId10"/>
    <p:sldId id="273" r:id="rId11"/>
    <p:sldId id="280" r:id="rId12"/>
    <p:sldId id="272" r:id="rId13"/>
    <p:sldId id="348" r:id="rId14"/>
    <p:sldId id="278" r:id="rId15"/>
    <p:sldId id="299" r:id="rId16"/>
    <p:sldId id="282" r:id="rId17"/>
    <p:sldId id="281" r:id="rId18"/>
    <p:sldId id="319" r:id="rId19"/>
    <p:sldId id="292" r:id="rId20"/>
    <p:sldId id="285" r:id="rId21"/>
    <p:sldId id="288" r:id="rId22"/>
    <p:sldId id="289" r:id="rId23"/>
    <p:sldId id="321" r:id="rId24"/>
    <p:sldId id="323" r:id="rId25"/>
    <p:sldId id="290" r:id="rId26"/>
    <p:sldId id="264" r:id="rId27"/>
    <p:sldId id="309" r:id="rId28"/>
    <p:sldId id="312" r:id="rId29"/>
    <p:sldId id="349" r:id="rId30"/>
    <p:sldId id="262" r:id="rId31"/>
    <p:sldId id="322"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347"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3E5197E-3CB9-4F8C-BBBD-6FE3E3FE117E}" type="datetimeFigureOut">
              <a:rPr lang="ru-RU" smtClean="0"/>
              <a:pPr/>
              <a:t>04.11.2014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9BC840-39C9-452F-949C-B8E1E67A962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E5197E-3CB9-4F8C-BBBD-6FE3E3FE117E}" type="datetimeFigureOut">
              <a:rPr lang="ru-RU" smtClean="0"/>
              <a:pPr/>
              <a:t>04.11.2014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9BC840-39C9-452F-949C-B8E1E67A962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E5197E-3CB9-4F8C-BBBD-6FE3E3FE117E}" type="datetimeFigureOut">
              <a:rPr lang="ru-RU" smtClean="0"/>
              <a:pPr/>
              <a:t>04.11.2014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9BC840-39C9-452F-949C-B8E1E67A962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E5197E-3CB9-4F8C-BBBD-6FE3E3FE117E}" type="datetimeFigureOut">
              <a:rPr lang="ru-RU" smtClean="0"/>
              <a:pPr/>
              <a:t>04.11.2014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9BC840-39C9-452F-949C-B8E1E67A962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3E5197E-3CB9-4F8C-BBBD-6FE3E3FE117E}" type="datetimeFigureOut">
              <a:rPr lang="ru-RU" smtClean="0"/>
              <a:pPr/>
              <a:t>04.11.2014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9BC840-39C9-452F-949C-B8E1E67A962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3E5197E-3CB9-4F8C-BBBD-6FE3E3FE117E}" type="datetimeFigureOut">
              <a:rPr lang="ru-RU" smtClean="0"/>
              <a:pPr/>
              <a:t>04.11.2014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9BC840-39C9-452F-949C-B8E1E67A962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3E5197E-3CB9-4F8C-BBBD-6FE3E3FE117E}" type="datetimeFigureOut">
              <a:rPr lang="ru-RU" smtClean="0"/>
              <a:pPr/>
              <a:t>04.11.2014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59BC840-39C9-452F-949C-B8E1E67A962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3E5197E-3CB9-4F8C-BBBD-6FE3E3FE117E}" type="datetimeFigureOut">
              <a:rPr lang="ru-RU" smtClean="0"/>
              <a:pPr/>
              <a:t>04.11.2014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59BC840-39C9-452F-949C-B8E1E67A962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E5197E-3CB9-4F8C-BBBD-6FE3E3FE117E}" type="datetimeFigureOut">
              <a:rPr lang="ru-RU" smtClean="0"/>
              <a:pPr/>
              <a:t>04.11.2014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59BC840-39C9-452F-949C-B8E1E67A962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E5197E-3CB9-4F8C-BBBD-6FE3E3FE117E}" type="datetimeFigureOut">
              <a:rPr lang="ru-RU" smtClean="0"/>
              <a:pPr/>
              <a:t>04.11.2014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9BC840-39C9-452F-949C-B8E1E67A962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E5197E-3CB9-4F8C-BBBD-6FE3E3FE117E}" type="datetimeFigureOut">
              <a:rPr lang="ru-RU" smtClean="0"/>
              <a:pPr/>
              <a:t>04.11.2014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9BC840-39C9-452F-949C-B8E1E67A962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5197E-3CB9-4F8C-BBBD-6FE3E3FE117E}" type="datetimeFigureOut">
              <a:rPr lang="ru-RU" smtClean="0"/>
              <a:pPr/>
              <a:t>04.11.2014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9BC840-39C9-452F-949C-B8E1E67A962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uk.wikipedia.org/wiki/1809"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hyperlink" Target="http://uk.wikipedia.org/wiki/181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k.wikipedia.org/wiki/%D0%AF%D0%BF%D0%BE%D0%BD%D1%96%D1%8F"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uk.wikipedia.org/wiki/%D0%A1%D0%BF%D0%B8%D1%81%D0%BE%D0%BA_%D0%B3%D0%BB%D0%BE%D0%B1%D0%B0%D0%BB%D1%8C%D0%BD%D0%B8%D1%85_%D1%96%D0%BD%D1%82%D0%B5%D0%BB%D0%B5%D0%BA%D1%82%D1%83%D0%B0%D0%BB%D1%96%D0%B2_2005" TargetMode="External"/><Relationship Id="rId4" Type="http://schemas.openxmlformats.org/officeDocument/2006/relationships/hyperlink" Target="http://uk.wikipedia.org/wiki/2005"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124744"/>
            <a:ext cx="7772400" cy="1470025"/>
          </a:xfrm>
        </p:spPr>
        <p:txBody>
          <a:bodyPr/>
          <a:lstStyle/>
          <a:p>
            <a:r>
              <a:rPr lang="uk-UA" dirty="0" smtClean="0"/>
              <a:t>ДЕМОКРАТІЯ</a:t>
            </a:r>
            <a:endParaRPr lang="ru-RU" dirty="0"/>
          </a:p>
        </p:txBody>
      </p:sp>
      <p:sp>
        <p:nvSpPr>
          <p:cNvPr id="3" name="Подзаголовок 2"/>
          <p:cNvSpPr>
            <a:spLocks noGrp="1"/>
          </p:cNvSpPr>
          <p:nvPr>
            <p:ph type="subTitle" idx="1"/>
          </p:nvPr>
        </p:nvSpPr>
        <p:spPr>
          <a:xfrm>
            <a:off x="1371600" y="2819400"/>
            <a:ext cx="6728792" cy="1752600"/>
          </a:xfrm>
        </p:spPr>
        <p:txBody>
          <a:bodyPr>
            <a:normAutofit/>
          </a:bodyPr>
          <a:lstStyle/>
          <a:p>
            <a:endParaRPr lang="uk-UA" dirty="0" smtClean="0"/>
          </a:p>
          <a:p>
            <a:r>
              <a:rPr lang="uk-UA" sz="4400" dirty="0" smtClean="0"/>
              <a:t>“</a:t>
            </a:r>
            <a:r>
              <a:rPr lang="en-US" sz="4400" dirty="0" smtClean="0"/>
              <a:t>NOMEN EST OMEN</a:t>
            </a:r>
            <a:r>
              <a:rPr lang="uk-UA" sz="4400" dirty="0" smtClean="0"/>
              <a:t>”</a:t>
            </a:r>
            <a:r>
              <a:rPr lang="en-US" sz="4400" dirty="0" smtClean="0"/>
              <a:t> </a:t>
            </a:r>
            <a:endParaRPr lang="ru-RU"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052736"/>
            <a:ext cx="8534400" cy="758952"/>
          </a:xfrm>
        </p:spPr>
        <p:txBody>
          <a:bodyPr>
            <a:normAutofit fontScale="90000"/>
          </a:bodyPr>
          <a:lstStyle/>
          <a:p>
            <a:r>
              <a:rPr lang="uk-UA" sz="3600" b="1" dirty="0" smtClean="0">
                <a:solidFill>
                  <a:srgbClr val="002060"/>
                </a:solidFill>
              </a:rPr>
              <a:t>Демократія</a:t>
            </a:r>
            <a:r>
              <a:rPr lang="uk-UA" sz="3600" dirty="0" smtClean="0">
                <a:solidFill>
                  <a:srgbClr val="002060"/>
                </a:solidFill>
              </a:rPr>
              <a:t> є багатоплановим явищем, яке в політичних і гуманітарних науках </a:t>
            </a:r>
            <a:r>
              <a:rPr lang="uk-UA" sz="3600" dirty="0" smtClean="0">
                <a:solidFill>
                  <a:srgbClr val="DE0702"/>
                </a:solidFill>
              </a:rPr>
              <a:t/>
            </a:r>
            <a:br>
              <a:rPr lang="uk-UA" sz="3600" dirty="0" smtClean="0">
                <a:solidFill>
                  <a:srgbClr val="DE0702"/>
                </a:solidFill>
              </a:rPr>
            </a:br>
            <a:r>
              <a:rPr lang="uk-UA" sz="3600" dirty="0" smtClean="0">
                <a:solidFill>
                  <a:srgbClr val="DE0702"/>
                </a:solidFill>
              </a:rPr>
              <a:t>розглядається як: </a:t>
            </a:r>
            <a:br>
              <a:rPr lang="uk-UA" sz="3600" dirty="0" smtClean="0">
                <a:solidFill>
                  <a:srgbClr val="DE0702"/>
                </a:solidFill>
              </a:rPr>
            </a:br>
            <a:endParaRPr lang="ru-RU" dirty="0"/>
          </a:p>
        </p:txBody>
      </p:sp>
      <p:sp>
        <p:nvSpPr>
          <p:cNvPr id="5" name="Прямоугольник 4"/>
          <p:cNvSpPr/>
          <p:nvPr/>
        </p:nvSpPr>
        <p:spPr>
          <a:xfrm>
            <a:off x="683568" y="2060848"/>
            <a:ext cx="7884368" cy="4154984"/>
          </a:xfrm>
          <a:prstGeom prst="rect">
            <a:avLst/>
          </a:prstGeom>
        </p:spPr>
        <p:txBody>
          <a:bodyPr wrap="square">
            <a:spAutoFit/>
          </a:bodyPr>
          <a:lstStyle/>
          <a:p>
            <a:r>
              <a:rPr lang="uk-UA" sz="2400" dirty="0" smtClean="0"/>
              <a:t>1) форма держави, державного устрою і управління; </a:t>
            </a:r>
          </a:p>
          <a:p>
            <a:r>
              <a:rPr lang="uk-UA" sz="2400" dirty="0" smtClean="0"/>
              <a:t>2) принцип організації суспільного життя, діяльності політичних партій і громадських організацій; </a:t>
            </a:r>
          </a:p>
          <a:p>
            <a:r>
              <a:rPr lang="uk-UA" sz="2400" dirty="0" smtClean="0"/>
              <a:t>3) характер і рівень забезпечення прав, обов'язків і свобод громадян, їх участі в управлінні. </a:t>
            </a:r>
          </a:p>
          <a:p>
            <a:pPr algn="just"/>
            <a:r>
              <a:rPr lang="uk-UA" sz="2400" dirty="0" smtClean="0"/>
              <a:t>Демократія визнає єдиним джерелом влади народ. Вона покликана забезпечити його волю, виборність органів влади, їх підзвітність народу, верховенство закону, рівність і свободу громадян, їх активну участь у вирішенні основоположних проблем життя суспільства, його політичних інститутів, організацій. </a:t>
            </a:r>
            <a:endParaRPr lang="ru-RU"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457200" y="277813"/>
            <a:ext cx="8229600" cy="630237"/>
          </a:xfrm>
        </p:spPr>
        <p:txBody>
          <a:bodyPr/>
          <a:lstStyle/>
          <a:p>
            <a:pPr algn="ctr" eaLnBrk="1" hangingPunct="1">
              <a:defRPr/>
            </a:pPr>
            <a:r>
              <a:rPr lang="uk-UA" sz="2800" b="1" dirty="0" smtClean="0">
                <a:solidFill>
                  <a:srgbClr val="DE0702"/>
                </a:solidFill>
                <a:effectLst>
                  <a:outerShdw blurRad="38100" dist="38100" dir="2700000" algn="tl">
                    <a:srgbClr val="000000">
                      <a:alpha val="43137"/>
                    </a:srgbClr>
                  </a:outerShdw>
                </a:effectLst>
              </a:rPr>
              <a:t>Генезис світових теорій демократії</a:t>
            </a:r>
            <a:endParaRPr lang="ru-RU" sz="2800" b="1" dirty="0" smtClean="0">
              <a:solidFill>
                <a:srgbClr val="DE0702"/>
              </a:solidFill>
              <a:effectLst>
                <a:outerShdw blurRad="38100" dist="38100" dir="2700000" algn="tl">
                  <a:srgbClr val="000000">
                    <a:alpha val="43137"/>
                  </a:srgbClr>
                </a:outerShdw>
              </a:effectLst>
            </a:endParaRPr>
          </a:p>
        </p:txBody>
      </p:sp>
      <p:sp>
        <p:nvSpPr>
          <p:cNvPr id="58375" name="Text Box 7"/>
          <p:cNvSpPr txBox="1">
            <a:spLocks noChangeArrowheads="1"/>
          </p:cNvSpPr>
          <p:nvPr/>
        </p:nvSpPr>
        <p:spPr bwMode="auto">
          <a:xfrm>
            <a:off x="395536" y="1484784"/>
            <a:ext cx="8568952" cy="5016758"/>
          </a:xfrm>
          <a:prstGeom prst="rect">
            <a:avLst/>
          </a:prstGeom>
          <a:noFill/>
          <a:ln w="9525">
            <a:solidFill>
              <a:srgbClr val="0000CC"/>
            </a:solidFill>
            <a:miter lim="800000"/>
            <a:headEnd/>
            <a:tailEnd/>
          </a:ln>
        </p:spPr>
        <p:txBody>
          <a:bodyPr wrap="square">
            <a:spAutoFit/>
          </a:bodyPr>
          <a:lstStyle/>
          <a:p>
            <a:pPr marL="342900" indent="-342900" algn="ctr">
              <a:lnSpc>
                <a:spcPct val="115000"/>
              </a:lnSpc>
              <a:spcBef>
                <a:spcPct val="10000"/>
              </a:spcBef>
            </a:pPr>
            <a:r>
              <a:rPr lang="uk-UA" sz="2000" b="1" dirty="0">
                <a:solidFill>
                  <a:srgbClr val="0000CC"/>
                </a:solidFill>
                <a:cs typeface="Arial" pitchFamily="34" charset="0"/>
              </a:rPr>
              <a:t>ЕТАПИ </a:t>
            </a:r>
            <a:r>
              <a:rPr lang="uk-UA" sz="2000" b="1" dirty="0" smtClean="0">
                <a:solidFill>
                  <a:srgbClr val="0000CC"/>
                </a:solidFill>
                <a:cs typeface="Arial" pitchFamily="34" charset="0"/>
              </a:rPr>
              <a:t>розвитку </a:t>
            </a:r>
            <a:r>
              <a:rPr lang="uk-UA" sz="2000" b="1" dirty="0">
                <a:solidFill>
                  <a:srgbClr val="0000CC"/>
                </a:solidFill>
                <a:cs typeface="Arial" pitchFamily="34" charset="0"/>
              </a:rPr>
              <a:t>демократії</a:t>
            </a:r>
            <a:r>
              <a:rPr lang="uk-UA" sz="2000" b="1" dirty="0">
                <a:solidFill>
                  <a:srgbClr val="0070C0"/>
                </a:solidFill>
                <a:cs typeface="Arial" pitchFamily="34" charset="0"/>
              </a:rPr>
              <a:t>:</a:t>
            </a:r>
          </a:p>
          <a:p>
            <a:pPr marL="342900" indent="-342900">
              <a:lnSpc>
                <a:spcPct val="115000"/>
              </a:lnSpc>
              <a:spcBef>
                <a:spcPct val="50000"/>
              </a:spcBef>
              <a:buFontTx/>
              <a:buAutoNum type="arabicPeriod"/>
            </a:pPr>
            <a:r>
              <a:rPr lang="uk-UA" sz="2000" dirty="0"/>
              <a:t>Етап родоплемінної демократії;</a:t>
            </a:r>
          </a:p>
          <a:p>
            <a:pPr marL="342900" indent="-342900">
              <a:lnSpc>
                <a:spcPct val="115000"/>
              </a:lnSpc>
              <a:spcBef>
                <a:spcPct val="50000"/>
              </a:spcBef>
              <a:buFontTx/>
              <a:buAutoNum type="arabicPeriod"/>
            </a:pPr>
            <a:r>
              <a:rPr lang="uk-UA" sz="2000" dirty="0"/>
              <a:t>Етап античної демократії;</a:t>
            </a:r>
          </a:p>
          <a:p>
            <a:pPr marL="342900" indent="-342900">
              <a:lnSpc>
                <a:spcPct val="115000"/>
              </a:lnSpc>
              <a:spcBef>
                <a:spcPct val="50000"/>
              </a:spcBef>
              <a:buFontTx/>
              <a:buAutoNum type="arabicPeriod"/>
            </a:pPr>
            <a:r>
              <a:rPr lang="uk-UA" sz="2000" dirty="0"/>
              <a:t>Етап римського права;</a:t>
            </a:r>
          </a:p>
          <a:p>
            <a:pPr marL="342900" indent="-342900">
              <a:lnSpc>
                <a:spcPct val="115000"/>
              </a:lnSpc>
              <a:spcBef>
                <a:spcPct val="50000"/>
              </a:spcBef>
              <a:buFontTx/>
              <a:buAutoNum type="arabicPeriod"/>
            </a:pPr>
            <a:r>
              <a:rPr lang="uk-UA" sz="2000" dirty="0" smtClean="0"/>
              <a:t>Етап відсутності демократії (Середньовіччя);</a:t>
            </a:r>
            <a:endParaRPr lang="uk-UA" sz="2000" dirty="0"/>
          </a:p>
          <a:p>
            <a:pPr marL="342900" indent="-342900">
              <a:lnSpc>
                <a:spcPct val="115000"/>
              </a:lnSpc>
              <a:spcBef>
                <a:spcPct val="50000"/>
              </a:spcBef>
              <a:buFontTx/>
              <a:buAutoNum type="arabicPeriod"/>
            </a:pPr>
            <a:r>
              <a:rPr lang="uk-UA" sz="2000" dirty="0"/>
              <a:t>Етап демократії Нового часу;</a:t>
            </a:r>
          </a:p>
          <a:p>
            <a:pPr marL="342900" indent="-342900">
              <a:lnSpc>
                <a:spcPct val="115000"/>
              </a:lnSpc>
              <a:spcBef>
                <a:spcPct val="50000"/>
              </a:spcBef>
              <a:buFontTx/>
              <a:buAutoNum type="arabicPeriod"/>
            </a:pPr>
            <a:r>
              <a:rPr lang="uk-UA" sz="2000" dirty="0"/>
              <a:t>Етап зародження ліберальної демократії;</a:t>
            </a:r>
          </a:p>
          <a:p>
            <a:pPr marL="342900" indent="-342900">
              <a:lnSpc>
                <a:spcPct val="115000"/>
              </a:lnSpc>
              <a:spcBef>
                <a:spcPct val="50000"/>
              </a:spcBef>
              <a:buFontTx/>
              <a:buAutoNum type="arabicPeriod"/>
            </a:pPr>
            <a:r>
              <a:rPr lang="uk-UA" sz="2000" dirty="0"/>
              <a:t>Етап пошуків нових форм демократії;</a:t>
            </a:r>
          </a:p>
          <a:p>
            <a:pPr marL="342900" indent="-342900">
              <a:lnSpc>
                <a:spcPct val="115000"/>
              </a:lnSpc>
              <a:spcBef>
                <a:spcPct val="50000"/>
              </a:spcBef>
              <a:buFontTx/>
              <a:buAutoNum type="arabicPeriod"/>
            </a:pPr>
            <a:r>
              <a:rPr lang="uk-UA" sz="2000" dirty="0"/>
              <a:t>Постіндустріальний етап</a:t>
            </a:r>
            <a:r>
              <a:rPr lang="uk-UA" sz="2000" dirty="0" smtClean="0"/>
              <a:t>.</a:t>
            </a:r>
          </a:p>
          <a:p>
            <a:pPr marL="342900" indent="-342900">
              <a:lnSpc>
                <a:spcPct val="115000"/>
              </a:lnSpc>
              <a:spcBef>
                <a:spcPct val="50000"/>
              </a:spcBef>
              <a:buFontTx/>
              <a:buAutoNum type="arabicPeriod"/>
            </a:pPr>
            <a:r>
              <a:rPr lang="uk-UA" sz="2000" dirty="0" err="1" smtClean="0"/>
              <a:t>Нетократія</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5"/>
                                        </p:tgtEl>
                                        <p:attrNameLst>
                                          <p:attrName>style.visibility</p:attrName>
                                        </p:attrNameLst>
                                      </p:cBhvr>
                                      <p:to>
                                        <p:strVal val="visible"/>
                                      </p:to>
                                    </p:set>
                                    <p:anim calcmode="lin" valueType="num">
                                      <p:cBhvr additive="base">
                                        <p:cTn id="7" dur="500" fill="hold"/>
                                        <p:tgtEl>
                                          <p:spTgt spid="58375"/>
                                        </p:tgtEl>
                                        <p:attrNameLst>
                                          <p:attrName>ppt_x</p:attrName>
                                        </p:attrNameLst>
                                      </p:cBhvr>
                                      <p:tavLst>
                                        <p:tav tm="0">
                                          <p:val>
                                            <p:strVal val="#ppt_x"/>
                                          </p:val>
                                        </p:tav>
                                        <p:tav tm="100000">
                                          <p:val>
                                            <p:strVal val="#ppt_x"/>
                                          </p:val>
                                        </p:tav>
                                      </p:tavLst>
                                    </p:anim>
                                    <p:anim calcmode="lin" valueType="num">
                                      <p:cBhvr additive="base">
                                        <p:cTn id="8" dur="500" fill="hold"/>
                                        <p:tgtEl>
                                          <p:spTgt spid="583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err="1" smtClean="0">
                <a:solidFill>
                  <a:schemeClr val="tx1">
                    <a:lumMod val="85000"/>
                    <a:lumOff val="15000"/>
                  </a:schemeClr>
                </a:solidFill>
              </a:rPr>
              <a:t>δημος</a:t>
            </a:r>
            <a:r>
              <a:rPr lang="ru-RU" sz="3600" dirty="0" smtClean="0">
                <a:solidFill>
                  <a:schemeClr val="tx1">
                    <a:lumMod val="85000"/>
                    <a:lumOff val="15000"/>
                  </a:schemeClr>
                </a:solidFill>
              </a:rPr>
              <a:t> </a:t>
            </a:r>
            <a:r>
              <a:rPr lang="uk-UA" sz="3600" dirty="0" smtClean="0">
                <a:solidFill>
                  <a:schemeClr val="tx1">
                    <a:lumMod val="85000"/>
                    <a:lumOff val="15000"/>
                  </a:schemeClr>
                </a:solidFill>
              </a:rPr>
              <a:t>– </a:t>
            </a:r>
            <a:r>
              <a:rPr lang="uk-UA" sz="3600" dirty="0" err="1" smtClean="0">
                <a:solidFill>
                  <a:schemeClr val="tx1">
                    <a:lumMod val="85000"/>
                    <a:lumOff val="15000"/>
                  </a:schemeClr>
                </a:solidFill>
              </a:rPr>
              <a:t>„демос”</a:t>
            </a:r>
            <a:r>
              <a:rPr lang="uk-UA" sz="3600" dirty="0" smtClean="0">
                <a:solidFill>
                  <a:schemeClr val="tx1">
                    <a:lumMod val="85000"/>
                    <a:lumOff val="15000"/>
                  </a:schemeClr>
                </a:solidFill>
              </a:rPr>
              <a:t> (народ) та </a:t>
            </a:r>
            <a:r>
              <a:rPr lang="ru-RU" sz="3600" dirty="0" smtClean="0">
                <a:solidFill>
                  <a:schemeClr val="tx1">
                    <a:lumMod val="85000"/>
                    <a:lumOff val="15000"/>
                  </a:schemeClr>
                </a:solidFill>
              </a:rPr>
              <a:t> </a:t>
            </a:r>
            <a:r>
              <a:rPr lang="ru-RU" sz="3600" dirty="0" err="1" smtClean="0">
                <a:solidFill>
                  <a:schemeClr val="tx1">
                    <a:lumMod val="85000"/>
                    <a:lumOff val="15000"/>
                  </a:schemeClr>
                </a:solidFill>
              </a:rPr>
              <a:t>κρατία</a:t>
            </a:r>
            <a:r>
              <a:rPr lang="uk-UA" sz="3600" dirty="0" smtClean="0">
                <a:solidFill>
                  <a:schemeClr val="tx1">
                    <a:lumMod val="85000"/>
                    <a:lumOff val="15000"/>
                  </a:schemeClr>
                </a:solidFill>
              </a:rPr>
              <a:t> – влада</a:t>
            </a:r>
            <a:endParaRPr lang="ru-RU" dirty="0">
              <a:solidFill>
                <a:schemeClr val="tx1">
                  <a:lumMod val="85000"/>
                  <a:lumOff val="15000"/>
                </a:schemeClr>
              </a:solidFill>
            </a:endParaRPr>
          </a:p>
        </p:txBody>
      </p:sp>
      <p:sp>
        <p:nvSpPr>
          <p:cNvPr id="5" name="Содержимое 4"/>
          <p:cNvSpPr>
            <a:spLocks noGrp="1"/>
          </p:cNvSpPr>
          <p:nvPr>
            <p:ph idx="1"/>
          </p:nvPr>
        </p:nvSpPr>
        <p:spPr>
          <a:xfrm>
            <a:off x="251520" y="1268760"/>
            <a:ext cx="8503920" cy="4572000"/>
          </a:xfrm>
        </p:spPr>
        <p:txBody>
          <a:bodyPr/>
          <a:lstStyle/>
          <a:p>
            <a:pPr algn="just">
              <a:spcBef>
                <a:spcPct val="50000"/>
              </a:spcBef>
            </a:pPr>
            <a:r>
              <a:rPr lang="uk-UA" sz="1800" b="1" dirty="0" smtClean="0">
                <a:solidFill>
                  <a:srgbClr val="FF0000"/>
                </a:solidFill>
              </a:rPr>
              <a:t>Д</a:t>
            </a:r>
            <a:r>
              <a:rPr lang="uk-UA" sz="1800" b="1" dirty="0" smtClean="0">
                <a:solidFill>
                  <a:srgbClr val="DE0702"/>
                </a:solidFill>
              </a:rPr>
              <a:t>емократія</a:t>
            </a:r>
            <a:r>
              <a:rPr lang="uk-UA" sz="1800" dirty="0" smtClean="0">
                <a:solidFill>
                  <a:srgbClr val="7030A0"/>
                </a:solidFill>
              </a:rPr>
              <a:t> </a:t>
            </a:r>
            <a:r>
              <a:rPr lang="uk-UA" sz="1800" dirty="0" smtClean="0">
                <a:solidFill>
                  <a:schemeClr val="tx1">
                    <a:lumMod val="85000"/>
                    <a:lumOff val="15000"/>
                  </a:schemeClr>
                </a:solidFill>
              </a:rPr>
              <a:t>походить від грецьких </a:t>
            </a:r>
            <a:r>
              <a:rPr lang="ru-RU" sz="1800" dirty="0" err="1" smtClean="0">
                <a:solidFill>
                  <a:schemeClr val="tx1">
                    <a:lumMod val="85000"/>
                    <a:lumOff val="15000"/>
                  </a:schemeClr>
                </a:solidFill>
              </a:rPr>
              <a:t>δημος</a:t>
            </a:r>
            <a:r>
              <a:rPr lang="ru-RU" sz="1800" dirty="0" smtClean="0">
                <a:solidFill>
                  <a:schemeClr val="tx1">
                    <a:lumMod val="85000"/>
                    <a:lumOff val="15000"/>
                  </a:schemeClr>
                </a:solidFill>
              </a:rPr>
              <a:t> </a:t>
            </a:r>
            <a:r>
              <a:rPr lang="uk-UA" sz="1800" dirty="0" smtClean="0">
                <a:solidFill>
                  <a:schemeClr val="tx1">
                    <a:lumMod val="85000"/>
                    <a:lumOff val="15000"/>
                  </a:schemeClr>
                </a:solidFill>
              </a:rPr>
              <a:t>– </a:t>
            </a:r>
            <a:r>
              <a:rPr lang="uk-UA" sz="1800" dirty="0" err="1" smtClean="0">
                <a:solidFill>
                  <a:schemeClr val="tx1">
                    <a:lumMod val="85000"/>
                    <a:lumOff val="15000"/>
                  </a:schemeClr>
                </a:solidFill>
              </a:rPr>
              <a:t>„демос”</a:t>
            </a:r>
            <a:r>
              <a:rPr lang="uk-UA" sz="1800" dirty="0" smtClean="0">
                <a:solidFill>
                  <a:schemeClr val="tx1">
                    <a:lumMod val="85000"/>
                    <a:lumOff val="15000"/>
                  </a:schemeClr>
                </a:solidFill>
              </a:rPr>
              <a:t> (народ) та </a:t>
            </a:r>
            <a:r>
              <a:rPr lang="ru-RU" sz="1800" dirty="0" smtClean="0">
                <a:solidFill>
                  <a:schemeClr val="tx1">
                    <a:lumMod val="85000"/>
                    <a:lumOff val="15000"/>
                  </a:schemeClr>
                </a:solidFill>
              </a:rPr>
              <a:t> </a:t>
            </a:r>
            <a:r>
              <a:rPr lang="ru-RU" sz="1800" dirty="0" err="1" smtClean="0">
                <a:solidFill>
                  <a:schemeClr val="tx1">
                    <a:lumMod val="85000"/>
                    <a:lumOff val="15000"/>
                  </a:schemeClr>
                </a:solidFill>
              </a:rPr>
              <a:t>κρατία</a:t>
            </a:r>
            <a:r>
              <a:rPr lang="uk-UA" sz="1800" dirty="0" smtClean="0">
                <a:solidFill>
                  <a:schemeClr val="tx1">
                    <a:lumMod val="85000"/>
                    <a:lumOff val="15000"/>
                  </a:schemeClr>
                </a:solidFill>
              </a:rPr>
              <a:t> – влада, у варіанті калькування українською мовою – буквально </a:t>
            </a:r>
            <a:r>
              <a:rPr lang="uk-UA" sz="1800" dirty="0" err="1" smtClean="0">
                <a:solidFill>
                  <a:schemeClr val="tx1">
                    <a:lumMod val="85000"/>
                    <a:lumOff val="15000"/>
                  </a:schemeClr>
                </a:solidFill>
              </a:rPr>
              <a:t>„народовладдя”</a:t>
            </a:r>
            <a:r>
              <a:rPr lang="uk-UA" sz="1800" dirty="0" smtClean="0">
                <a:solidFill>
                  <a:schemeClr val="tx1">
                    <a:lumMod val="85000"/>
                    <a:lumOff val="15000"/>
                  </a:schemeClr>
                </a:solidFill>
              </a:rPr>
              <a:t> .</a:t>
            </a:r>
          </a:p>
          <a:p>
            <a:pPr algn="just">
              <a:spcBef>
                <a:spcPct val="50000"/>
              </a:spcBef>
            </a:pPr>
            <a:endParaRPr lang="ru-RU" sz="1800" dirty="0" smtClean="0">
              <a:solidFill>
                <a:srgbClr val="7030A0"/>
              </a:solidFill>
            </a:endParaRPr>
          </a:p>
          <a:p>
            <a:endParaRPr lang="ru-RU" dirty="0"/>
          </a:p>
        </p:txBody>
      </p:sp>
      <p:sp>
        <p:nvSpPr>
          <p:cNvPr id="6" name="TextBox 5"/>
          <p:cNvSpPr txBox="1">
            <a:spLocks noChangeArrowheads="1"/>
          </p:cNvSpPr>
          <p:nvPr/>
        </p:nvSpPr>
        <p:spPr bwMode="auto">
          <a:xfrm>
            <a:off x="611560" y="2132856"/>
            <a:ext cx="5400600" cy="4493538"/>
          </a:xfrm>
          <a:prstGeom prst="rect">
            <a:avLst/>
          </a:prstGeom>
          <a:noFill/>
          <a:ln w="9525">
            <a:noFill/>
            <a:miter lim="800000"/>
            <a:headEnd/>
            <a:tailEnd/>
          </a:ln>
        </p:spPr>
        <p:txBody>
          <a:bodyPr wrap="square">
            <a:spAutoFit/>
          </a:bodyPr>
          <a:lstStyle/>
          <a:p>
            <a:pPr algn="just">
              <a:lnSpc>
                <a:spcPct val="110000"/>
              </a:lnSpc>
            </a:pPr>
            <a:r>
              <a:rPr lang="uk-UA" sz="1600" dirty="0"/>
              <a:t>Первинне розуміння демократії сформульоване </a:t>
            </a:r>
            <a:r>
              <a:rPr lang="uk-UA" sz="2400" b="1" i="1" dirty="0" smtClean="0"/>
              <a:t>Аристотелем</a:t>
            </a:r>
            <a:r>
              <a:rPr lang="uk-UA" sz="1600" dirty="0" smtClean="0"/>
              <a:t> </a:t>
            </a:r>
            <a:r>
              <a:rPr lang="uk-UA" sz="1600" dirty="0"/>
              <a:t>в </a:t>
            </a:r>
            <a:r>
              <a:rPr lang="uk-UA" sz="2800" dirty="0" err="1" smtClean="0">
                <a:latin typeface="Franklin Gothic Medium" pitchFamily="34" charset="0"/>
              </a:rPr>
              <a:t>“</a:t>
            </a:r>
            <a:r>
              <a:rPr lang="uk-UA" sz="2800" b="1" dirty="0" err="1">
                <a:latin typeface="Franklin Gothic Medium" pitchFamily="34" charset="0"/>
              </a:rPr>
              <a:t>Політиці</a:t>
            </a:r>
            <a:r>
              <a:rPr lang="uk-UA" sz="2800" dirty="0" err="1">
                <a:latin typeface="Franklin Gothic Medium" pitchFamily="34" charset="0"/>
              </a:rPr>
              <a:t>”</a:t>
            </a:r>
            <a:r>
              <a:rPr lang="uk-UA" sz="1600" dirty="0"/>
              <a:t>: </a:t>
            </a:r>
            <a:endParaRPr lang="uk-UA" sz="1600" dirty="0" smtClean="0"/>
          </a:p>
          <a:p>
            <a:pPr algn="just">
              <a:lnSpc>
                <a:spcPct val="110000"/>
              </a:lnSpc>
            </a:pPr>
            <a:endParaRPr lang="uk-UA" sz="1600" dirty="0" smtClean="0"/>
          </a:p>
          <a:p>
            <a:pPr>
              <a:lnSpc>
                <a:spcPct val="110000"/>
              </a:lnSpc>
            </a:pPr>
            <a:r>
              <a:rPr lang="uk-UA" sz="2000" i="1" dirty="0" err="1" smtClean="0"/>
              <a:t>“</a:t>
            </a:r>
            <a:r>
              <a:rPr lang="uk-UA" sz="2000" i="1" dirty="0" err="1"/>
              <a:t>Найбільш</a:t>
            </a:r>
            <a:r>
              <a:rPr lang="uk-UA" sz="2000" i="1" dirty="0"/>
              <a:t> </a:t>
            </a:r>
            <a:r>
              <a:rPr lang="uk-UA" sz="2000" b="1" i="1" dirty="0"/>
              <a:t>чистою демократією </a:t>
            </a:r>
            <a:r>
              <a:rPr lang="uk-UA" sz="2000" i="1" dirty="0"/>
              <a:t>є така, що забезпечує рівність – вона прописана законом даної держави, і бідні не піддаються більшому утиску, аніж багаті, верховна влада не належить жодному з цих прошарків й обидва вони беруть в ній участь. Якщо, як вважають декотрі, свобода й рівність є найважливішими ознаками демократії, то це знайшло своє втілення, головним чином, у тому, щоб всі приймали участь в управлінні </a:t>
            </a:r>
            <a:r>
              <a:rPr lang="uk-UA" sz="2000" i="1" dirty="0" err="1"/>
              <a:t>державою</a:t>
            </a:r>
            <a:r>
              <a:rPr lang="uk-UA" sz="2000" i="1" dirty="0" err="1" smtClean="0"/>
              <a:t>”</a:t>
            </a:r>
            <a:r>
              <a:rPr lang="uk-UA" sz="2000" i="1" dirty="0" smtClean="0"/>
              <a:t>.</a:t>
            </a:r>
            <a:endParaRPr lang="ru-RU" sz="2000" i="1" dirty="0"/>
          </a:p>
        </p:txBody>
      </p:sp>
      <p:pic>
        <p:nvPicPr>
          <p:cNvPr id="8" name="Рисунок 7" descr="200px-Sanzio_01_Plato_Aristotle.jpg"/>
          <p:cNvPicPr>
            <a:picLocks noChangeAspect="1"/>
          </p:cNvPicPr>
          <p:nvPr/>
        </p:nvPicPr>
        <p:blipFill>
          <a:blip r:embed="rId2" cstate="print"/>
          <a:stretch>
            <a:fillRect/>
          </a:stretch>
        </p:blipFill>
        <p:spPr>
          <a:xfrm>
            <a:off x="6156176" y="2636911"/>
            <a:ext cx="2427662" cy="35978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24744"/>
            <a:ext cx="8075240" cy="4525963"/>
          </a:xfrm>
        </p:spPr>
        <p:txBody>
          <a:bodyPr/>
          <a:lstStyle/>
          <a:p>
            <a:pPr algn="ctr">
              <a:buNone/>
            </a:pPr>
            <a:r>
              <a:rPr lang="uk-UA" dirty="0" smtClean="0"/>
              <a:t>"</a:t>
            </a:r>
            <a:r>
              <a:rPr lang="uk-UA" dirty="0"/>
              <a:t>якщо в когось з'явиться бажання заснувати державу, йому необхідно буде відправитись туди де є </a:t>
            </a:r>
            <a:r>
              <a:rPr lang="uk-UA" i="1" dirty="0"/>
              <a:t>демократія</a:t>
            </a:r>
            <a:r>
              <a:rPr lang="uk-UA" dirty="0"/>
              <a:t>, і вже там, немов би потрапивши на ринок, де торгують різними правліннями, вибрати те, що йому подобається, а зробивши вибір, заснувати </a:t>
            </a:r>
            <a:r>
              <a:rPr lang="uk-UA" dirty="0" err="1" smtClean="0"/>
              <a:t>державу”</a:t>
            </a:r>
            <a:r>
              <a:rPr lang="uk-UA" dirty="0" smtClean="0"/>
              <a:t> </a:t>
            </a:r>
          </a:p>
          <a:p>
            <a:pPr algn="r">
              <a:buNone/>
            </a:pPr>
            <a:r>
              <a:rPr lang="uk-UA" i="1" dirty="0" smtClean="0"/>
              <a:t>Платон </a:t>
            </a:r>
            <a:r>
              <a:rPr lang="uk-UA" i="1" dirty="0" err="1" smtClean="0"/>
              <a:t>“Держава”</a:t>
            </a:r>
            <a:endParaRPr lang="ru-RU"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ЕКСКУРС В ІСТОРІЮ</a:t>
            </a:r>
            <a:endParaRPr lang="ru-RU" dirty="0"/>
          </a:p>
        </p:txBody>
      </p:sp>
      <p:sp>
        <p:nvSpPr>
          <p:cNvPr id="11" name="Содержимое 10"/>
          <p:cNvSpPr>
            <a:spLocks noGrp="1"/>
          </p:cNvSpPr>
          <p:nvPr>
            <p:ph idx="1"/>
          </p:nvPr>
        </p:nvSpPr>
        <p:spPr>
          <a:xfrm>
            <a:off x="5652120" y="1556792"/>
            <a:ext cx="3240360" cy="4104456"/>
          </a:xfrm>
        </p:spPr>
        <p:txBody>
          <a:bodyPr>
            <a:noAutofit/>
          </a:bodyPr>
          <a:lstStyle/>
          <a:p>
            <a:pPr>
              <a:lnSpc>
                <a:spcPct val="134000"/>
              </a:lnSpc>
            </a:pPr>
            <a:r>
              <a:rPr lang="uk-UA" sz="2000" dirty="0" smtClean="0">
                <a:latin typeface="Arial" pitchFamily="34" charset="0"/>
                <a:cs typeface="Arial" pitchFamily="34" charset="0"/>
              </a:rPr>
              <a:t>Для світової держави, </a:t>
            </a:r>
            <a:r>
              <a:rPr lang="uk-UA" sz="1600" dirty="0" smtClean="0">
                <a:latin typeface="Arial" pitchFamily="34" charset="0"/>
                <a:cs typeface="Arial" pitchFamily="34" charset="0"/>
              </a:rPr>
              <a:t>яка має в розпорядженні колосальний військово-економічний потенціал, </a:t>
            </a:r>
            <a:r>
              <a:rPr lang="uk-UA" sz="1600" b="1" dirty="0" smtClean="0">
                <a:latin typeface="Arial" pitchFamily="34" charset="0"/>
                <a:cs typeface="Arial" pitchFamily="34" charset="0"/>
              </a:rPr>
              <a:t>необмежені фінансові кошти, величезну навчену армію, </a:t>
            </a:r>
            <a:r>
              <a:rPr lang="uk-UA" sz="1600" dirty="0" smtClean="0">
                <a:latin typeface="Arial" pitchFamily="34" charset="0"/>
                <a:cs typeface="Arial" pitchFamily="34" charset="0"/>
              </a:rPr>
              <a:t>завоювання дрібних, до того ж ворогуючих між собою територій здавалося нескладним завданням і в той самий час принадною метою. </a:t>
            </a:r>
          </a:p>
          <a:p>
            <a:pPr algn="ctr">
              <a:lnSpc>
                <a:spcPct val="134000"/>
              </a:lnSpc>
            </a:pPr>
            <a:r>
              <a:rPr lang="uk-UA" sz="2400" i="1" dirty="0" smtClean="0">
                <a:latin typeface="Arial" pitchFamily="34" charset="0"/>
                <a:cs typeface="Arial" pitchFamily="34" charset="0"/>
              </a:rPr>
              <a:t>Але…</a:t>
            </a:r>
            <a:endParaRPr lang="uk-UA" sz="2400" i="1" dirty="0">
              <a:latin typeface="Arial" pitchFamily="34" charset="0"/>
              <a:cs typeface="Arial" pitchFamily="34" charset="0"/>
            </a:endParaRPr>
          </a:p>
        </p:txBody>
      </p:sp>
      <p:pic>
        <p:nvPicPr>
          <p:cNvPr id="8" name="Рисунок 7" descr="image022.jpg"/>
          <p:cNvPicPr>
            <a:picLocks noChangeAspect="1"/>
          </p:cNvPicPr>
          <p:nvPr/>
        </p:nvPicPr>
        <p:blipFill>
          <a:blip r:embed="rId2" cstate="print"/>
          <a:stretch>
            <a:fillRect/>
          </a:stretch>
        </p:blipFill>
        <p:spPr>
          <a:xfrm>
            <a:off x="251520" y="1196752"/>
            <a:ext cx="5592289" cy="5400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Демократія та свобода інформації</a:t>
            </a:r>
            <a:endParaRPr lang="ru-RU" dirty="0"/>
          </a:p>
        </p:txBody>
      </p:sp>
      <p:sp>
        <p:nvSpPr>
          <p:cNvPr id="3" name="Содержимое 2"/>
          <p:cNvSpPr>
            <a:spLocks noGrp="1"/>
          </p:cNvSpPr>
          <p:nvPr>
            <p:ph idx="1"/>
          </p:nvPr>
        </p:nvSpPr>
        <p:spPr/>
        <p:txBody>
          <a:bodyPr>
            <a:normAutofit fontScale="62500" lnSpcReduction="20000"/>
          </a:bodyPr>
          <a:lstStyle/>
          <a:p>
            <a:r>
              <a:rPr lang="uk-UA" dirty="0" smtClean="0"/>
              <a:t>Утопічні ідеї давньогрецьких філософів неодноразово піднімалися на вістря наукових та політичних дискусій. Більшість з них присвячувались питанням пошуку ідеального державного устрою, оптимальної політичної системи, виборів, розподілу влади на гілки. </a:t>
            </a:r>
          </a:p>
          <a:p>
            <a:r>
              <a:rPr lang="uk-UA" dirty="0" err="1" smtClean="0"/>
              <a:t>“Грецьке</a:t>
            </a:r>
            <a:r>
              <a:rPr lang="uk-UA" dirty="0" smtClean="0"/>
              <a:t> чудо" - становлення грецької демократії, починаючи з "воєнної демократії" гомерівських часів.</a:t>
            </a:r>
          </a:p>
          <a:p>
            <a:r>
              <a:rPr lang="uk-UA" dirty="0" smtClean="0"/>
              <a:t>Реформи Солона і </a:t>
            </a:r>
            <a:r>
              <a:rPr lang="uk-UA" dirty="0" err="1" smtClean="0"/>
              <a:t>Клісфена</a:t>
            </a:r>
            <a:r>
              <a:rPr lang="uk-UA" dirty="0" smtClean="0"/>
              <a:t>.</a:t>
            </a:r>
          </a:p>
          <a:p>
            <a:r>
              <a:rPr lang="uk-UA" dirty="0" smtClean="0"/>
              <a:t>Афінська демократія в "золотий період" </a:t>
            </a:r>
            <a:r>
              <a:rPr lang="uk-UA" dirty="0" err="1" smtClean="0"/>
              <a:t>Перікла</a:t>
            </a:r>
            <a:r>
              <a:rPr lang="uk-UA" dirty="0" smtClean="0"/>
              <a:t>.</a:t>
            </a:r>
          </a:p>
          <a:p>
            <a:r>
              <a:rPr lang="uk-UA" dirty="0" smtClean="0"/>
              <a:t>Все це ні що інше, як етапи боротьби </a:t>
            </a:r>
            <a:r>
              <a:rPr lang="uk-UA" dirty="0" err="1" smtClean="0"/>
              <a:t>демоса</a:t>
            </a:r>
            <a:r>
              <a:rPr lang="uk-UA" dirty="0" smtClean="0"/>
              <a:t> грецьких полісів за свободу, завоювання громадянських прав і встановлення демократичного ладу.</a:t>
            </a:r>
          </a:p>
          <a:p>
            <a:r>
              <a:rPr lang="uk-UA" dirty="0" smtClean="0"/>
              <a:t> Більшість дослідників погоджуються з позицією стосовно того, що демократія визнавала за кожним громадянином право на участь в управлінні державою, піддавати критиці державні установи і політичних діячів</a:t>
            </a:r>
            <a:endParaRPr lang="ru-RU" dirty="0" smtClean="0"/>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a:xfrm>
            <a:off x="539552" y="0"/>
            <a:ext cx="8229600" cy="703263"/>
          </a:xfrm>
        </p:spPr>
        <p:txBody>
          <a:bodyPr/>
          <a:lstStyle/>
          <a:p>
            <a:pPr algn="ctr" eaLnBrk="1" hangingPunct="1">
              <a:defRPr/>
            </a:pPr>
            <a:r>
              <a:rPr lang="uk-UA" sz="2800" b="1" dirty="0" smtClean="0">
                <a:solidFill>
                  <a:srgbClr val="0070C0"/>
                </a:solidFill>
                <a:effectLst>
                  <a:outerShdw blurRad="38100" dist="38100" dir="2700000" algn="tl">
                    <a:srgbClr val="000000">
                      <a:alpha val="43137"/>
                    </a:srgbClr>
                  </a:outerShdw>
                </a:effectLst>
              </a:rPr>
              <a:t>Типологія демократій</a:t>
            </a:r>
            <a:endParaRPr lang="ru-RU" sz="2800" b="1" dirty="0" smtClean="0">
              <a:solidFill>
                <a:srgbClr val="0070C0"/>
              </a:solidFill>
              <a:effectLst>
                <a:outerShdw blurRad="38100" dist="38100" dir="2700000" algn="tl">
                  <a:srgbClr val="000000">
                    <a:alpha val="43137"/>
                  </a:srgbClr>
                </a:outerShdw>
              </a:effectLst>
            </a:endParaRPr>
          </a:p>
        </p:txBody>
      </p:sp>
      <p:sp>
        <p:nvSpPr>
          <p:cNvPr id="38917" name="Text Box 5"/>
          <p:cNvSpPr txBox="1">
            <a:spLocks noChangeArrowheads="1"/>
          </p:cNvSpPr>
          <p:nvPr/>
        </p:nvSpPr>
        <p:spPr bwMode="auto">
          <a:xfrm>
            <a:off x="395288" y="2349500"/>
            <a:ext cx="1943100" cy="620713"/>
          </a:xfrm>
          <a:prstGeom prst="rect">
            <a:avLst/>
          </a:prstGeom>
          <a:solidFill>
            <a:schemeClr val="tx2">
              <a:lumMod val="20000"/>
              <a:lumOff val="80000"/>
            </a:schemeClr>
          </a:solidFill>
          <a:ln w="9525">
            <a:solidFill>
              <a:srgbClr val="0000CC"/>
            </a:solidFill>
            <a:miter lim="800000"/>
            <a:headEnd/>
            <a:tailEnd/>
          </a:ln>
        </p:spPr>
        <p:txBody>
          <a:bodyPr>
            <a:spAutoFit/>
          </a:bodyPr>
          <a:lstStyle/>
          <a:p>
            <a:pPr algn="ctr">
              <a:spcBef>
                <a:spcPct val="50000"/>
              </a:spcBef>
              <a:defRPr/>
            </a:pPr>
            <a:r>
              <a:rPr lang="uk-UA" sz="1600" dirty="0"/>
              <a:t>родоплемінна </a:t>
            </a:r>
            <a:r>
              <a:rPr lang="uk-UA" sz="1600" dirty="0" err="1"/>
              <a:t>протодемократія</a:t>
            </a:r>
            <a:r>
              <a:rPr lang="uk-UA" sz="1600" dirty="0"/>
              <a:t>;</a:t>
            </a:r>
            <a:r>
              <a:rPr lang="uk-UA" dirty="0"/>
              <a:t> </a:t>
            </a:r>
            <a:endParaRPr lang="ru-RU" dirty="0"/>
          </a:p>
        </p:txBody>
      </p:sp>
      <p:sp>
        <p:nvSpPr>
          <p:cNvPr id="38918" name="Text Box 6"/>
          <p:cNvSpPr txBox="1">
            <a:spLocks noChangeArrowheads="1"/>
          </p:cNvSpPr>
          <p:nvPr/>
        </p:nvSpPr>
        <p:spPr bwMode="auto">
          <a:xfrm>
            <a:off x="1331913" y="981075"/>
            <a:ext cx="1944687" cy="835025"/>
          </a:xfrm>
          <a:prstGeom prst="rect">
            <a:avLst/>
          </a:prstGeom>
          <a:solidFill>
            <a:srgbClr val="FFFFCC"/>
          </a:solidFill>
          <a:ln w="9525">
            <a:solidFill>
              <a:srgbClr val="0000CC"/>
            </a:solidFill>
            <a:miter lim="800000"/>
            <a:headEnd/>
            <a:tailEnd/>
          </a:ln>
        </p:spPr>
        <p:txBody>
          <a:bodyPr>
            <a:spAutoFit/>
          </a:bodyPr>
          <a:lstStyle/>
          <a:p>
            <a:pPr algn="ctr"/>
            <a:r>
              <a:rPr lang="uk-UA" sz="1600" b="1" i="1">
                <a:solidFill>
                  <a:srgbClr val="0000CC"/>
                </a:solidFill>
              </a:rPr>
              <a:t>ідентитарні</a:t>
            </a:r>
            <a:r>
              <a:rPr lang="uk-UA" sz="1600"/>
              <a:t>, </a:t>
            </a:r>
          </a:p>
          <a:p>
            <a:pPr algn="ctr"/>
            <a:r>
              <a:rPr lang="uk-UA" sz="1600"/>
              <a:t>або всезагальні (колективістські). </a:t>
            </a:r>
            <a:endParaRPr lang="ru-RU" sz="1600"/>
          </a:p>
        </p:txBody>
      </p:sp>
      <p:sp>
        <p:nvSpPr>
          <p:cNvPr id="38919" name="Text Box 7"/>
          <p:cNvSpPr txBox="1">
            <a:spLocks noChangeArrowheads="1"/>
          </p:cNvSpPr>
          <p:nvPr/>
        </p:nvSpPr>
        <p:spPr bwMode="auto">
          <a:xfrm>
            <a:off x="395288" y="3141663"/>
            <a:ext cx="1943100" cy="865187"/>
          </a:xfrm>
          <a:prstGeom prst="rect">
            <a:avLst/>
          </a:prstGeom>
          <a:solidFill>
            <a:schemeClr val="tx2">
              <a:lumMod val="20000"/>
              <a:lumOff val="80000"/>
            </a:schemeClr>
          </a:solidFill>
          <a:ln w="9525">
            <a:solidFill>
              <a:srgbClr val="0000CC"/>
            </a:solidFill>
            <a:miter lim="800000"/>
            <a:headEnd/>
            <a:tailEnd/>
          </a:ln>
        </p:spPr>
        <p:txBody>
          <a:bodyPr>
            <a:spAutoFit/>
          </a:bodyPr>
          <a:lstStyle/>
          <a:p>
            <a:pPr algn="ctr">
              <a:spcBef>
                <a:spcPct val="50000"/>
              </a:spcBef>
              <a:defRPr/>
            </a:pPr>
            <a:r>
              <a:rPr lang="uk-UA" sz="1600" dirty="0"/>
              <a:t>Антична безпосередня  демократія;</a:t>
            </a:r>
            <a:r>
              <a:rPr lang="uk-UA" dirty="0"/>
              <a:t> </a:t>
            </a:r>
            <a:endParaRPr lang="ru-RU" dirty="0"/>
          </a:p>
        </p:txBody>
      </p:sp>
      <p:sp>
        <p:nvSpPr>
          <p:cNvPr id="38920" name="Text Box 8"/>
          <p:cNvSpPr txBox="1">
            <a:spLocks noChangeArrowheads="1"/>
          </p:cNvSpPr>
          <p:nvPr/>
        </p:nvSpPr>
        <p:spPr bwMode="auto">
          <a:xfrm>
            <a:off x="395288" y="4149725"/>
            <a:ext cx="1943100" cy="865188"/>
          </a:xfrm>
          <a:prstGeom prst="rect">
            <a:avLst/>
          </a:prstGeom>
          <a:solidFill>
            <a:schemeClr val="tx2">
              <a:lumMod val="20000"/>
              <a:lumOff val="80000"/>
            </a:schemeClr>
          </a:solidFill>
          <a:ln w="9525">
            <a:solidFill>
              <a:srgbClr val="0000CC"/>
            </a:solidFill>
            <a:miter lim="800000"/>
            <a:headEnd/>
            <a:tailEnd/>
          </a:ln>
        </p:spPr>
        <p:txBody>
          <a:bodyPr>
            <a:spAutoFit/>
          </a:bodyPr>
          <a:lstStyle/>
          <a:p>
            <a:pPr algn="ctr">
              <a:spcBef>
                <a:spcPct val="50000"/>
              </a:spcBef>
              <a:defRPr/>
            </a:pPr>
            <a:r>
              <a:rPr lang="uk-UA" sz="1600" dirty="0"/>
              <a:t>соціалістична (тоталітарна) демократія;</a:t>
            </a:r>
            <a:r>
              <a:rPr lang="uk-UA" dirty="0"/>
              <a:t> </a:t>
            </a:r>
            <a:endParaRPr lang="ru-RU" dirty="0"/>
          </a:p>
        </p:txBody>
      </p:sp>
      <p:sp>
        <p:nvSpPr>
          <p:cNvPr id="38921" name="Text Box 9"/>
          <p:cNvSpPr txBox="1">
            <a:spLocks noChangeArrowheads="1"/>
          </p:cNvSpPr>
          <p:nvPr/>
        </p:nvSpPr>
        <p:spPr bwMode="auto">
          <a:xfrm>
            <a:off x="395288" y="5157788"/>
            <a:ext cx="1943100" cy="865187"/>
          </a:xfrm>
          <a:prstGeom prst="rect">
            <a:avLst/>
          </a:prstGeom>
          <a:solidFill>
            <a:schemeClr val="tx2">
              <a:lumMod val="20000"/>
              <a:lumOff val="80000"/>
            </a:schemeClr>
          </a:solidFill>
          <a:ln w="9525">
            <a:solidFill>
              <a:srgbClr val="0000CC"/>
            </a:solidFill>
            <a:miter lim="800000"/>
            <a:headEnd/>
            <a:tailEnd/>
          </a:ln>
        </p:spPr>
        <p:txBody>
          <a:bodyPr>
            <a:spAutoFit/>
          </a:bodyPr>
          <a:lstStyle/>
          <a:p>
            <a:pPr algn="ctr">
              <a:spcBef>
                <a:spcPct val="50000"/>
              </a:spcBef>
              <a:defRPr/>
            </a:pPr>
            <a:r>
              <a:rPr lang="uk-UA" sz="1600" dirty="0"/>
              <a:t>сучасна  ісламська демократія;</a:t>
            </a:r>
            <a:r>
              <a:rPr lang="uk-UA" dirty="0"/>
              <a:t> </a:t>
            </a:r>
            <a:endParaRPr lang="ru-RU" dirty="0"/>
          </a:p>
        </p:txBody>
      </p:sp>
      <p:sp>
        <p:nvSpPr>
          <p:cNvPr id="38922" name="Line 10"/>
          <p:cNvSpPr>
            <a:spLocks noChangeShapeType="1"/>
          </p:cNvSpPr>
          <p:nvPr/>
        </p:nvSpPr>
        <p:spPr bwMode="auto">
          <a:xfrm>
            <a:off x="2700338" y="1844675"/>
            <a:ext cx="0" cy="3816350"/>
          </a:xfrm>
          <a:prstGeom prst="line">
            <a:avLst/>
          </a:prstGeom>
          <a:noFill/>
          <a:ln w="9525">
            <a:solidFill>
              <a:schemeClr val="tx1"/>
            </a:solidFill>
            <a:round/>
            <a:headEnd/>
            <a:tailEnd/>
          </a:ln>
        </p:spPr>
        <p:txBody>
          <a:bodyPr/>
          <a:lstStyle/>
          <a:p>
            <a:endParaRPr lang="ru-RU"/>
          </a:p>
        </p:txBody>
      </p:sp>
      <p:sp>
        <p:nvSpPr>
          <p:cNvPr id="38923" name="Line 11"/>
          <p:cNvSpPr>
            <a:spLocks noChangeShapeType="1"/>
          </p:cNvSpPr>
          <p:nvPr/>
        </p:nvSpPr>
        <p:spPr bwMode="auto">
          <a:xfrm flipH="1">
            <a:off x="2339975" y="5661025"/>
            <a:ext cx="360363" cy="0"/>
          </a:xfrm>
          <a:prstGeom prst="line">
            <a:avLst/>
          </a:prstGeom>
          <a:noFill/>
          <a:ln w="9525">
            <a:solidFill>
              <a:schemeClr val="tx1"/>
            </a:solidFill>
            <a:round/>
            <a:headEnd/>
            <a:tailEnd type="triangle" w="med" len="med"/>
          </a:ln>
        </p:spPr>
        <p:txBody>
          <a:bodyPr/>
          <a:lstStyle/>
          <a:p>
            <a:endParaRPr lang="ru-RU"/>
          </a:p>
        </p:txBody>
      </p:sp>
      <p:sp>
        <p:nvSpPr>
          <p:cNvPr id="38924" name="Line 12"/>
          <p:cNvSpPr>
            <a:spLocks noChangeShapeType="1"/>
          </p:cNvSpPr>
          <p:nvPr/>
        </p:nvSpPr>
        <p:spPr bwMode="auto">
          <a:xfrm flipH="1">
            <a:off x="2339975" y="4581525"/>
            <a:ext cx="360363" cy="0"/>
          </a:xfrm>
          <a:prstGeom prst="line">
            <a:avLst/>
          </a:prstGeom>
          <a:noFill/>
          <a:ln w="9525">
            <a:solidFill>
              <a:schemeClr val="tx1"/>
            </a:solidFill>
            <a:round/>
            <a:headEnd/>
            <a:tailEnd type="triangle" w="med" len="med"/>
          </a:ln>
        </p:spPr>
        <p:txBody>
          <a:bodyPr/>
          <a:lstStyle/>
          <a:p>
            <a:endParaRPr lang="ru-RU"/>
          </a:p>
        </p:txBody>
      </p:sp>
      <p:sp>
        <p:nvSpPr>
          <p:cNvPr id="38925" name="Line 13"/>
          <p:cNvSpPr>
            <a:spLocks noChangeShapeType="1"/>
          </p:cNvSpPr>
          <p:nvPr/>
        </p:nvSpPr>
        <p:spPr bwMode="auto">
          <a:xfrm flipH="1">
            <a:off x="2339975" y="3573463"/>
            <a:ext cx="360363" cy="0"/>
          </a:xfrm>
          <a:prstGeom prst="line">
            <a:avLst/>
          </a:prstGeom>
          <a:noFill/>
          <a:ln w="9525">
            <a:solidFill>
              <a:schemeClr val="tx1"/>
            </a:solidFill>
            <a:round/>
            <a:headEnd/>
            <a:tailEnd type="triangle" w="med" len="med"/>
          </a:ln>
        </p:spPr>
        <p:txBody>
          <a:bodyPr/>
          <a:lstStyle/>
          <a:p>
            <a:endParaRPr lang="ru-RU"/>
          </a:p>
        </p:txBody>
      </p:sp>
      <p:sp>
        <p:nvSpPr>
          <p:cNvPr id="38926" name="Line 14"/>
          <p:cNvSpPr>
            <a:spLocks noChangeShapeType="1"/>
          </p:cNvSpPr>
          <p:nvPr/>
        </p:nvSpPr>
        <p:spPr bwMode="auto">
          <a:xfrm flipH="1">
            <a:off x="2339975" y="2636838"/>
            <a:ext cx="360363" cy="0"/>
          </a:xfrm>
          <a:prstGeom prst="line">
            <a:avLst/>
          </a:prstGeom>
          <a:noFill/>
          <a:ln w="9525">
            <a:solidFill>
              <a:schemeClr val="tx1"/>
            </a:solidFill>
            <a:round/>
            <a:headEnd/>
            <a:tailEnd type="triangle" w="med" len="med"/>
          </a:ln>
        </p:spPr>
        <p:txBody>
          <a:bodyPr/>
          <a:lstStyle/>
          <a:p>
            <a:endParaRPr lang="ru-RU"/>
          </a:p>
        </p:txBody>
      </p:sp>
      <p:sp>
        <p:nvSpPr>
          <p:cNvPr id="38927" name="Text Box 15"/>
          <p:cNvSpPr txBox="1">
            <a:spLocks noChangeArrowheads="1"/>
          </p:cNvSpPr>
          <p:nvPr/>
        </p:nvSpPr>
        <p:spPr bwMode="auto">
          <a:xfrm>
            <a:off x="3563938" y="748506"/>
            <a:ext cx="1728787" cy="376238"/>
          </a:xfrm>
          <a:prstGeom prst="rect">
            <a:avLst/>
          </a:prstGeom>
          <a:noFill/>
          <a:ln w="9525">
            <a:solidFill>
              <a:srgbClr val="0000CC"/>
            </a:solidFill>
            <a:miter lim="800000"/>
            <a:headEnd/>
            <a:tailEnd/>
          </a:ln>
        </p:spPr>
        <p:txBody>
          <a:bodyPr>
            <a:spAutoFit/>
          </a:bodyPr>
          <a:lstStyle/>
          <a:p>
            <a:pPr algn="ctr">
              <a:spcBef>
                <a:spcPct val="50000"/>
              </a:spcBef>
            </a:pPr>
            <a:r>
              <a:rPr lang="uk-UA" sz="1600"/>
              <a:t>безпосередня</a:t>
            </a:r>
            <a:r>
              <a:rPr lang="uk-UA"/>
              <a:t> </a:t>
            </a:r>
            <a:endParaRPr lang="ru-RU"/>
          </a:p>
        </p:txBody>
      </p:sp>
      <p:sp>
        <p:nvSpPr>
          <p:cNvPr id="38928" name="Text Box 16"/>
          <p:cNvSpPr txBox="1">
            <a:spLocks noChangeArrowheads="1"/>
          </p:cNvSpPr>
          <p:nvPr/>
        </p:nvSpPr>
        <p:spPr bwMode="auto">
          <a:xfrm>
            <a:off x="3563938" y="1484313"/>
            <a:ext cx="1728787" cy="346075"/>
          </a:xfrm>
          <a:prstGeom prst="rect">
            <a:avLst/>
          </a:prstGeom>
          <a:noFill/>
          <a:ln w="9525">
            <a:solidFill>
              <a:srgbClr val="0000CC"/>
            </a:solidFill>
            <a:miter lim="800000"/>
            <a:headEnd/>
            <a:tailEnd/>
          </a:ln>
        </p:spPr>
        <p:txBody>
          <a:bodyPr>
            <a:spAutoFit/>
          </a:bodyPr>
          <a:lstStyle/>
          <a:p>
            <a:pPr algn="ctr"/>
            <a:r>
              <a:rPr lang="uk-UA" sz="1600"/>
              <a:t>представницька</a:t>
            </a:r>
            <a:r>
              <a:rPr lang="ru-RU" sz="1600"/>
              <a:t> </a:t>
            </a:r>
          </a:p>
        </p:txBody>
      </p:sp>
      <p:sp>
        <p:nvSpPr>
          <p:cNvPr id="38929" name="AutoShape 17"/>
          <p:cNvSpPr>
            <a:spLocks/>
          </p:cNvSpPr>
          <p:nvPr/>
        </p:nvSpPr>
        <p:spPr bwMode="auto">
          <a:xfrm rot="10800000">
            <a:off x="5292725" y="1052513"/>
            <a:ext cx="287338" cy="720725"/>
          </a:xfrm>
          <a:prstGeom prst="leftBrace">
            <a:avLst>
              <a:gd name="adj1" fmla="val 20902"/>
              <a:gd name="adj2" fmla="val 50000"/>
            </a:avLst>
          </a:prstGeom>
          <a:noFill/>
          <a:ln w="9525">
            <a:solidFill>
              <a:schemeClr val="tx1"/>
            </a:solidFill>
            <a:round/>
            <a:headEnd/>
            <a:tailEnd/>
          </a:ln>
        </p:spPr>
        <p:txBody>
          <a:bodyPr wrap="none" anchor="ctr"/>
          <a:lstStyle/>
          <a:p>
            <a:endParaRPr lang="ru-RU"/>
          </a:p>
        </p:txBody>
      </p:sp>
      <p:sp>
        <p:nvSpPr>
          <p:cNvPr id="38930" name="Text Box 18"/>
          <p:cNvSpPr txBox="1">
            <a:spLocks noChangeArrowheads="1"/>
          </p:cNvSpPr>
          <p:nvPr/>
        </p:nvSpPr>
        <p:spPr bwMode="auto">
          <a:xfrm>
            <a:off x="5580063" y="981075"/>
            <a:ext cx="2160289" cy="835025"/>
          </a:xfrm>
          <a:prstGeom prst="rect">
            <a:avLst/>
          </a:prstGeom>
          <a:solidFill>
            <a:srgbClr val="FFFFCC"/>
          </a:solidFill>
          <a:ln w="9525">
            <a:solidFill>
              <a:srgbClr val="0000CC"/>
            </a:solidFill>
            <a:miter lim="800000"/>
            <a:headEnd/>
            <a:tailEnd/>
          </a:ln>
        </p:spPr>
        <p:txBody>
          <a:bodyPr wrap="square">
            <a:spAutoFit/>
          </a:bodyPr>
          <a:lstStyle/>
          <a:p>
            <a:pPr algn="ctr"/>
            <a:r>
              <a:rPr lang="uk-UA" sz="1600" b="1" i="1">
                <a:solidFill>
                  <a:srgbClr val="0000CC"/>
                </a:solidFill>
              </a:rPr>
              <a:t>конкурентні</a:t>
            </a:r>
            <a:r>
              <a:rPr lang="uk-UA" sz="1600"/>
              <a:t>, </a:t>
            </a:r>
          </a:p>
          <a:p>
            <a:pPr algn="ctr"/>
            <a:r>
              <a:rPr lang="uk-UA" sz="1600"/>
              <a:t>або  (індивідуалістські)</a:t>
            </a:r>
            <a:endParaRPr lang="ru-RU" sz="1600"/>
          </a:p>
        </p:txBody>
      </p:sp>
      <p:sp>
        <p:nvSpPr>
          <p:cNvPr id="38932" name="AutoShape 20"/>
          <p:cNvSpPr>
            <a:spLocks/>
          </p:cNvSpPr>
          <p:nvPr/>
        </p:nvSpPr>
        <p:spPr bwMode="auto">
          <a:xfrm rot="10800000" flipH="1">
            <a:off x="3276600" y="1052513"/>
            <a:ext cx="287338" cy="720725"/>
          </a:xfrm>
          <a:prstGeom prst="leftBrace">
            <a:avLst>
              <a:gd name="adj1" fmla="val 20902"/>
              <a:gd name="adj2" fmla="val 50000"/>
            </a:avLst>
          </a:prstGeom>
          <a:noFill/>
          <a:ln w="9525">
            <a:solidFill>
              <a:schemeClr val="tx1"/>
            </a:solidFill>
            <a:round/>
            <a:headEnd/>
            <a:tailEnd/>
          </a:ln>
        </p:spPr>
        <p:txBody>
          <a:bodyPr wrap="none" anchor="ctr"/>
          <a:lstStyle/>
          <a:p>
            <a:endParaRPr lang="ru-RU"/>
          </a:p>
        </p:txBody>
      </p:sp>
      <p:sp>
        <p:nvSpPr>
          <p:cNvPr id="38933" name="Text Box 21"/>
          <p:cNvSpPr txBox="1">
            <a:spLocks noChangeArrowheads="1"/>
          </p:cNvSpPr>
          <p:nvPr/>
        </p:nvSpPr>
        <p:spPr bwMode="auto">
          <a:xfrm>
            <a:off x="6732588" y="1930400"/>
            <a:ext cx="1943100" cy="346075"/>
          </a:xfrm>
          <a:prstGeom prst="rect">
            <a:avLst/>
          </a:prstGeom>
          <a:solidFill>
            <a:srgbClr val="CCFFFF"/>
          </a:solidFill>
          <a:ln w="9525">
            <a:solidFill>
              <a:srgbClr val="0000CC"/>
            </a:solidFill>
            <a:miter lim="800000"/>
            <a:headEnd/>
            <a:tailEnd/>
          </a:ln>
        </p:spPr>
        <p:txBody>
          <a:bodyPr>
            <a:spAutoFit/>
          </a:bodyPr>
          <a:lstStyle/>
          <a:p>
            <a:pPr algn="ctr">
              <a:spcBef>
                <a:spcPct val="50000"/>
              </a:spcBef>
            </a:pPr>
            <a:r>
              <a:rPr lang="uk-UA" sz="1600" b="1" i="1"/>
              <a:t>охоронна</a:t>
            </a:r>
            <a:endParaRPr lang="ru-RU" sz="1600"/>
          </a:p>
        </p:txBody>
      </p:sp>
      <p:sp>
        <p:nvSpPr>
          <p:cNvPr id="38934" name="Text Box 22"/>
          <p:cNvSpPr txBox="1">
            <a:spLocks noChangeArrowheads="1"/>
          </p:cNvSpPr>
          <p:nvPr/>
        </p:nvSpPr>
        <p:spPr bwMode="auto">
          <a:xfrm>
            <a:off x="6732588" y="2349500"/>
            <a:ext cx="1943100" cy="620713"/>
          </a:xfrm>
          <a:prstGeom prst="rect">
            <a:avLst/>
          </a:prstGeom>
          <a:solidFill>
            <a:srgbClr val="CCFFFF"/>
          </a:solidFill>
          <a:ln w="9525">
            <a:solidFill>
              <a:srgbClr val="0000CC"/>
            </a:solidFill>
            <a:miter lim="800000"/>
            <a:headEnd/>
            <a:tailEnd/>
          </a:ln>
        </p:spPr>
        <p:txBody>
          <a:bodyPr>
            <a:spAutoFit/>
          </a:bodyPr>
          <a:lstStyle/>
          <a:p>
            <a:pPr algn="ctr">
              <a:spcBef>
                <a:spcPct val="50000"/>
              </a:spcBef>
            </a:pPr>
            <a:r>
              <a:rPr lang="uk-UA" sz="1600" b="1" i="1"/>
              <a:t>класична ліберальна</a:t>
            </a:r>
            <a:r>
              <a:rPr lang="uk-UA"/>
              <a:t> </a:t>
            </a:r>
            <a:endParaRPr lang="ru-RU"/>
          </a:p>
        </p:txBody>
      </p:sp>
      <p:sp>
        <p:nvSpPr>
          <p:cNvPr id="38935" name="Text Box 23"/>
          <p:cNvSpPr txBox="1">
            <a:spLocks noChangeArrowheads="1"/>
          </p:cNvSpPr>
          <p:nvPr/>
        </p:nvSpPr>
        <p:spPr bwMode="auto">
          <a:xfrm>
            <a:off x="6732588" y="3068638"/>
            <a:ext cx="1943100" cy="615553"/>
          </a:xfrm>
          <a:prstGeom prst="rect">
            <a:avLst/>
          </a:prstGeom>
          <a:solidFill>
            <a:srgbClr val="CCFFFF"/>
          </a:solidFill>
          <a:ln w="9525">
            <a:solidFill>
              <a:srgbClr val="0000CC"/>
            </a:solidFill>
            <a:miter lim="800000"/>
            <a:headEnd/>
            <a:tailEnd/>
          </a:ln>
        </p:spPr>
        <p:txBody>
          <a:bodyPr>
            <a:spAutoFit/>
          </a:bodyPr>
          <a:lstStyle/>
          <a:p>
            <a:pPr algn="ctr">
              <a:spcBef>
                <a:spcPct val="50000"/>
              </a:spcBef>
            </a:pPr>
            <a:r>
              <a:rPr lang="uk-UA" sz="1600" b="1" i="1" dirty="0"/>
              <a:t>демократія </a:t>
            </a:r>
            <a:r>
              <a:rPr lang="uk-UA" sz="1600" b="1" i="1" dirty="0" err="1" smtClean="0"/>
              <a:t>самореферентна</a:t>
            </a:r>
            <a:r>
              <a:rPr lang="ru-RU" dirty="0" smtClean="0"/>
              <a:t> </a:t>
            </a:r>
            <a:endParaRPr lang="ru-RU" dirty="0"/>
          </a:p>
        </p:txBody>
      </p:sp>
      <p:sp>
        <p:nvSpPr>
          <p:cNvPr id="38936" name="Text Box 24"/>
          <p:cNvSpPr txBox="1">
            <a:spLocks noChangeArrowheads="1"/>
          </p:cNvSpPr>
          <p:nvPr/>
        </p:nvSpPr>
        <p:spPr bwMode="auto">
          <a:xfrm>
            <a:off x="6732588" y="3789363"/>
            <a:ext cx="1943100" cy="346075"/>
          </a:xfrm>
          <a:prstGeom prst="rect">
            <a:avLst/>
          </a:prstGeom>
          <a:solidFill>
            <a:srgbClr val="CCFFFF"/>
          </a:solidFill>
          <a:ln w="9525">
            <a:solidFill>
              <a:srgbClr val="0000CC"/>
            </a:solidFill>
            <a:miter lim="800000"/>
            <a:headEnd/>
            <a:tailEnd/>
          </a:ln>
        </p:spPr>
        <p:txBody>
          <a:bodyPr>
            <a:spAutoFit/>
          </a:bodyPr>
          <a:lstStyle/>
          <a:p>
            <a:pPr algn="ctr">
              <a:spcBef>
                <a:spcPct val="50000"/>
              </a:spcBef>
            </a:pPr>
            <a:r>
              <a:rPr lang="uk-UA" sz="1600" b="1" i="1"/>
              <a:t>християнська</a:t>
            </a:r>
            <a:endParaRPr lang="ru-RU" sz="1600"/>
          </a:p>
        </p:txBody>
      </p:sp>
      <p:sp>
        <p:nvSpPr>
          <p:cNvPr id="38937" name="Text Box 25"/>
          <p:cNvSpPr txBox="1">
            <a:spLocks noChangeArrowheads="1"/>
          </p:cNvSpPr>
          <p:nvPr/>
        </p:nvSpPr>
        <p:spPr bwMode="auto">
          <a:xfrm>
            <a:off x="2771775" y="1989138"/>
            <a:ext cx="1800225" cy="4117975"/>
          </a:xfrm>
          <a:prstGeom prst="rect">
            <a:avLst/>
          </a:prstGeom>
          <a:noFill/>
          <a:ln w="9525">
            <a:solidFill>
              <a:srgbClr val="0000CC"/>
            </a:solidFill>
            <a:miter lim="800000"/>
            <a:headEnd/>
            <a:tailEnd/>
          </a:ln>
        </p:spPr>
        <p:txBody>
          <a:bodyPr>
            <a:spAutoFit/>
          </a:bodyPr>
          <a:lstStyle/>
          <a:p>
            <a:pPr>
              <a:spcBef>
                <a:spcPct val="50000"/>
              </a:spcBef>
            </a:pPr>
            <a:r>
              <a:rPr lang="uk-UA" sz="1200"/>
              <a:t>демократія, що базується на розумінні народу як єдиного цілого, наявності у народу (нації) єдиної волі ще до її публічного висловлення громадянами. Така демократія передбачає пріоритет загальнодержавних інтересів над природними правами людини, заперечення плюралізму та опозиції, єдине трактування свободи як активної участі в політичному житті, в суспільних та державних справах </a:t>
            </a:r>
            <a:endParaRPr lang="ru-RU" sz="1200"/>
          </a:p>
        </p:txBody>
      </p:sp>
      <p:sp>
        <p:nvSpPr>
          <p:cNvPr id="38938" name="Text Box 26"/>
          <p:cNvSpPr txBox="1">
            <a:spLocks noChangeArrowheads="1"/>
          </p:cNvSpPr>
          <p:nvPr/>
        </p:nvSpPr>
        <p:spPr bwMode="auto">
          <a:xfrm>
            <a:off x="4860925" y="1989138"/>
            <a:ext cx="1439863" cy="2474912"/>
          </a:xfrm>
          <a:prstGeom prst="rect">
            <a:avLst/>
          </a:prstGeom>
          <a:noFill/>
          <a:ln w="9525">
            <a:solidFill>
              <a:srgbClr val="0000CC"/>
            </a:solidFill>
            <a:miter lim="800000"/>
            <a:headEnd/>
            <a:tailEnd/>
          </a:ln>
        </p:spPr>
        <p:txBody>
          <a:bodyPr>
            <a:spAutoFit/>
          </a:bodyPr>
          <a:lstStyle/>
          <a:p>
            <a:pPr>
              <a:spcBef>
                <a:spcPct val="50000"/>
              </a:spcBef>
            </a:pPr>
            <a:r>
              <a:rPr lang="uk-UA" sz="1200"/>
              <a:t>Демократія, за якої влада в державі отримується виключно в ході конкурентної політичної боротьби між різними групами населення за чіткими законодавчими процедурами </a:t>
            </a:r>
            <a:endParaRPr lang="ru-RU" sz="1200"/>
          </a:p>
        </p:txBody>
      </p:sp>
      <p:sp>
        <p:nvSpPr>
          <p:cNvPr id="38939" name="Line 27"/>
          <p:cNvSpPr>
            <a:spLocks noChangeShapeType="1"/>
          </p:cNvSpPr>
          <p:nvPr/>
        </p:nvSpPr>
        <p:spPr bwMode="auto">
          <a:xfrm flipH="1">
            <a:off x="6516688" y="1844675"/>
            <a:ext cx="0" cy="3816350"/>
          </a:xfrm>
          <a:prstGeom prst="line">
            <a:avLst/>
          </a:prstGeom>
          <a:noFill/>
          <a:ln w="9525">
            <a:solidFill>
              <a:schemeClr val="tx1"/>
            </a:solidFill>
            <a:round/>
            <a:headEnd/>
            <a:tailEnd/>
          </a:ln>
        </p:spPr>
        <p:txBody>
          <a:bodyPr/>
          <a:lstStyle/>
          <a:p>
            <a:endParaRPr lang="ru-RU"/>
          </a:p>
        </p:txBody>
      </p:sp>
      <p:sp>
        <p:nvSpPr>
          <p:cNvPr id="38940" name="Line 28"/>
          <p:cNvSpPr>
            <a:spLocks noChangeShapeType="1"/>
          </p:cNvSpPr>
          <p:nvPr/>
        </p:nvSpPr>
        <p:spPr bwMode="auto">
          <a:xfrm>
            <a:off x="6516688" y="5661025"/>
            <a:ext cx="215900" cy="0"/>
          </a:xfrm>
          <a:prstGeom prst="line">
            <a:avLst/>
          </a:prstGeom>
          <a:noFill/>
          <a:ln w="9525">
            <a:solidFill>
              <a:schemeClr val="tx1"/>
            </a:solidFill>
            <a:round/>
            <a:headEnd/>
            <a:tailEnd type="triangle" w="med" len="med"/>
          </a:ln>
        </p:spPr>
        <p:txBody>
          <a:bodyPr/>
          <a:lstStyle/>
          <a:p>
            <a:endParaRPr lang="ru-RU"/>
          </a:p>
        </p:txBody>
      </p:sp>
      <p:sp>
        <p:nvSpPr>
          <p:cNvPr id="38941" name="Line 29"/>
          <p:cNvSpPr>
            <a:spLocks noChangeShapeType="1"/>
          </p:cNvSpPr>
          <p:nvPr/>
        </p:nvSpPr>
        <p:spPr bwMode="auto">
          <a:xfrm>
            <a:off x="6516688" y="4868863"/>
            <a:ext cx="215900" cy="0"/>
          </a:xfrm>
          <a:prstGeom prst="line">
            <a:avLst/>
          </a:prstGeom>
          <a:noFill/>
          <a:ln w="9525">
            <a:solidFill>
              <a:schemeClr val="tx1"/>
            </a:solidFill>
            <a:round/>
            <a:headEnd/>
            <a:tailEnd type="triangle" w="med" len="med"/>
          </a:ln>
        </p:spPr>
        <p:txBody>
          <a:bodyPr/>
          <a:lstStyle/>
          <a:p>
            <a:endParaRPr lang="ru-RU"/>
          </a:p>
        </p:txBody>
      </p:sp>
      <p:sp>
        <p:nvSpPr>
          <p:cNvPr id="38942" name="Line 30"/>
          <p:cNvSpPr>
            <a:spLocks noChangeShapeType="1"/>
          </p:cNvSpPr>
          <p:nvPr/>
        </p:nvSpPr>
        <p:spPr bwMode="auto">
          <a:xfrm>
            <a:off x="6516688" y="4005263"/>
            <a:ext cx="215900" cy="0"/>
          </a:xfrm>
          <a:prstGeom prst="line">
            <a:avLst/>
          </a:prstGeom>
          <a:noFill/>
          <a:ln w="9525">
            <a:solidFill>
              <a:schemeClr val="tx1"/>
            </a:solidFill>
            <a:round/>
            <a:headEnd/>
            <a:tailEnd type="triangle" w="med" len="med"/>
          </a:ln>
        </p:spPr>
        <p:txBody>
          <a:bodyPr/>
          <a:lstStyle/>
          <a:p>
            <a:endParaRPr lang="ru-RU"/>
          </a:p>
        </p:txBody>
      </p:sp>
      <p:sp>
        <p:nvSpPr>
          <p:cNvPr id="38943" name="Line 31"/>
          <p:cNvSpPr>
            <a:spLocks noChangeShapeType="1"/>
          </p:cNvSpPr>
          <p:nvPr/>
        </p:nvSpPr>
        <p:spPr bwMode="auto">
          <a:xfrm>
            <a:off x="6516688" y="2636838"/>
            <a:ext cx="215900" cy="0"/>
          </a:xfrm>
          <a:prstGeom prst="line">
            <a:avLst/>
          </a:prstGeom>
          <a:noFill/>
          <a:ln w="9525">
            <a:solidFill>
              <a:schemeClr val="tx1"/>
            </a:solidFill>
            <a:round/>
            <a:headEnd/>
            <a:tailEnd type="triangle" w="med" len="med"/>
          </a:ln>
        </p:spPr>
        <p:txBody>
          <a:bodyPr/>
          <a:lstStyle/>
          <a:p>
            <a:endParaRPr lang="ru-RU"/>
          </a:p>
        </p:txBody>
      </p:sp>
      <p:sp>
        <p:nvSpPr>
          <p:cNvPr id="38944" name="AutoShape 32"/>
          <p:cNvSpPr>
            <a:spLocks noChangeArrowheads="1"/>
          </p:cNvSpPr>
          <p:nvPr/>
        </p:nvSpPr>
        <p:spPr bwMode="auto">
          <a:xfrm>
            <a:off x="2916238" y="1844675"/>
            <a:ext cx="215900" cy="144463"/>
          </a:xfrm>
          <a:prstGeom prst="downArrow">
            <a:avLst>
              <a:gd name="adj1" fmla="val 50000"/>
              <a:gd name="adj2" fmla="val 25000"/>
            </a:avLst>
          </a:prstGeom>
          <a:solidFill>
            <a:srgbClr val="FFFFCC"/>
          </a:solidFill>
          <a:ln w="9525">
            <a:solidFill>
              <a:schemeClr val="tx1"/>
            </a:solidFill>
            <a:miter lim="800000"/>
            <a:headEnd/>
            <a:tailEnd/>
          </a:ln>
        </p:spPr>
        <p:txBody>
          <a:bodyPr wrap="none" anchor="ctr"/>
          <a:lstStyle/>
          <a:p>
            <a:endParaRPr lang="ru-RU"/>
          </a:p>
        </p:txBody>
      </p:sp>
      <p:sp>
        <p:nvSpPr>
          <p:cNvPr id="38945" name="AutoShape 33"/>
          <p:cNvSpPr>
            <a:spLocks noChangeArrowheads="1"/>
          </p:cNvSpPr>
          <p:nvPr/>
        </p:nvSpPr>
        <p:spPr bwMode="auto">
          <a:xfrm>
            <a:off x="5867400" y="1844675"/>
            <a:ext cx="215900" cy="144463"/>
          </a:xfrm>
          <a:prstGeom prst="downArrow">
            <a:avLst>
              <a:gd name="adj1" fmla="val 50000"/>
              <a:gd name="adj2" fmla="val 25000"/>
            </a:avLst>
          </a:prstGeom>
          <a:solidFill>
            <a:srgbClr val="FFFFCC"/>
          </a:solidFill>
          <a:ln w="9525">
            <a:solidFill>
              <a:schemeClr val="tx1"/>
            </a:solidFill>
            <a:miter lim="800000"/>
            <a:headEnd/>
            <a:tailEnd/>
          </a:ln>
        </p:spPr>
        <p:txBody>
          <a:bodyPr wrap="none" anchor="ctr"/>
          <a:lstStyle/>
          <a:p>
            <a:endParaRPr lang="ru-RU"/>
          </a:p>
        </p:txBody>
      </p:sp>
      <p:sp>
        <p:nvSpPr>
          <p:cNvPr id="38946" name="Text Box 34"/>
          <p:cNvSpPr txBox="1">
            <a:spLocks noChangeArrowheads="1"/>
          </p:cNvSpPr>
          <p:nvPr/>
        </p:nvSpPr>
        <p:spPr bwMode="auto">
          <a:xfrm>
            <a:off x="6732588" y="4221163"/>
            <a:ext cx="1943868" cy="307777"/>
          </a:xfrm>
          <a:prstGeom prst="rect">
            <a:avLst/>
          </a:prstGeom>
          <a:solidFill>
            <a:srgbClr val="CCFFFF"/>
          </a:solidFill>
          <a:ln w="9525">
            <a:solidFill>
              <a:srgbClr val="0000CC"/>
            </a:solidFill>
            <a:miter lim="800000"/>
            <a:headEnd/>
            <a:tailEnd/>
          </a:ln>
          <a:effectLst/>
        </p:spPr>
        <p:txBody>
          <a:bodyPr wrap="square">
            <a:spAutoFit/>
          </a:bodyPr>
          <a:lstStyle/>
          <a:p>
            <a:pPr algn="ctr">
              <a:defRPr/>
            </a:pPr>
            <a:r>
              <a:rPr lang="uk-UA" sz="1400" b="1" i="1" spc="-20" dirty="0" err="1"/>
              <a:t>партіципаторна</a:t>
            </a:r>
            <a:endParaRPr lang="ru-RU" sz="1400" spc="-20" dirty="0"/>
          </a:p>
        </p:txBody>
      </p:sp>
      <p:sp>
        <p:nvSpPr>
          <p:cNvPr id="38947" name="Text Box 35"/>
          <p:cNvSpPr txBox="1">
            <a:spLocks noChangeArrowheads="1"/>
          </p:cNvSpPr>
          <p:nvPr/>
        </p:nvSpPr>
        <p:spPr bwMode="auto">
          <a:xfrm>
            <a:off x="4789488" y="4581525"/>
            <a:ext cx="1511300" cy="346075"/>
          </a:xfrm>
          <a:prstGeom prst="rect">
            <a:avLst/>
          </a:prstGeom>
          <a:solidFill>
            <a:srgbClr val="CCFFFF"/>
          </a:solidFill>
          <a:ln w="9525">
            <a:solidFill>
              <a:srgbClr val="0000CC"/>
            </a:solidFill>
            <a:miter lim="800000"/>
            <a:headEnd/>
            <a:tailEnd/>
          </a:ln>
        </p:spPr>
        <p:txBody>
          <a:bodyPr>
            <a:spAutoFit/>
          </a:bodyPr>
          <a:lstStyle/>
          <a:p>
            <a:pPr algn="ctr"/>
            <a:r>
              <a:rPr lang="uk-UA" sz="1600" b="1" i="1"/>
              <a:t>елітарна</a:t>
            </a:r>
            <a:endParaRPr lang="ru-RU" sz="1600"/>
          </a:p>
        </p:txBody>
      </p:sp>
      <p:sp>
        <p:nvSpPr>
          <p:cNvPr id="38948" name="Text Box 36"/>
          <p:cNvSpPr txBox="1">
            <a:spLocks noChangeArrowheads="1"/>
          </p:cNvSpPr>
          <p:nvPr/>
        </p:nvSpPr>
        <p:spPr bwMode="auto">
          <a:xfrm>
            <a:off x="4789488" y="5013325"/>
            <a:ext cx="1511300" cy="346075"/>
          </a:xfrm>
          <a:prstGeom prst="rect">
            <a:avLst/>
          </a:prstGeom>
          <a:solidFill>
            <a:srgbClr val="CCFFFF"/>
          </a:solidFill>
          <a:ln w="9525">
            <a:solidFill>
              <a:srgbClr val="0000CC"/>
            </a:solidFill>
            <a:miter lim="800000"/>
            <a:headEnd/>
            <a:tailEnd/>
          </a:ln>
        </p:spPr>
        <p:txBody>
          <a:bodyPr>
            <a:spAutoFit/>
          </a:bodyPr>
          <a:lstStyle/>
          <a:p>
            <a:pPr algn="ctr"/>
            <a:r>
              <a:rPr lang="uk-UA" sz="1600" b="1" i="1"/>
              <a:t>економічна</a:t>
            </a:r>
            <a:endParaRPr lang="ru-RU"/>
          </a:p>
        </p:txBody>
      </p:sp>
      <p:sp>
        <p:nvSpPr>
          <p:cNvPr id="38949" name="Text Box 37"/>
          <p:cNvSpPr txBox="1">
            <a:spLocks noChangeArrowheads="1"/>
          </p:cNvSpPr>
          <p:nvPr/>
        </p:nvSpPr>
        <p:spPr bwMode="auto">
          <a:xfrm>
            <a:off x="6732588" y="4652963"/>
            <a:ext cx="1943100" cy="346075"/>
          </a:xfrm>
          <a:prstGeom prst="rect">
            <a:avLst/>
          </a:prstGeom>
          <a:solidFill>
            <a:srgbClr val="CCFFFF"/>
          </a:solidFill>
          <a:ln w="9525">
            <a:solidFill>
              <a:srgbClr val="0000CC"/>
            </a:solidFill>
            <a:miter lim="800000"/>
            <a:headEnd/>
            <a:tailEnd/>
          </a:ln>
        </p:spPr>
        <p:txBody>
          <a:bodyPr>
            <a:spAutoFit/>
          </a:bodyPr>
          <a:lstStyle/>
          <a:p>
            <a:pPr algn="ctr"/>
            <a:r>
              <a:rPr lang="uk-UA" sz="1600" b="1" i="1"/>
              <a:t>плюралістична</a:t>
            </a:r>
            <a:endParaRPr lang="ru-RU"/>
          </a:p>
        </p:txBody>
      </p:sp>
      <p:sp>
        <p:nvSpPr>
          <p:cNvPr id="38950" name="Text Box 38"/>
          <p:cNvSpPr txBox="1">
            <a:spLocks noChangeArrowheads="1"/>
          </p:cNvSpPr>
          <p:nvPr/>
        </p:nvSpPr>
        <p:spPr bwMode="auto">
          <a:xfrm>
            <a:off x="6732588" y="5084763"/>
            <a:ext cx="1943100" cy="346075"/>
          </a:xfrm>
          <a:prstGeom prst="rect">
            <a:avLst/>
          </a:prstGeom>
          <a:solidFill>
            <a:srgbClr val="CCFFFF"/>
          </a:solidFill>
          <a:ln w="9525">
            <a:solidFill>
              <a:srgbClr val="0000CC"/>
            </a:solidFill>
            <a:miter lim="800000"/>
            <a:headEnd/>
            <a:tailEnd/>
          </a:ln>
        </p:spPr>
        <p:txBody>
          <a:bodyPr>
            <a:spAutoFit/>
          </a:bodyPr>
          <a:lstStyle/>
          <a:p>
            <a:pPr algn="ctr"/>
            <a:r>
              <a:rPr lang="uk-UA" sz="1600" b="1" i="1"/>
              <a:t>консоціативна</a:t>
            </a:r>
            <a:endParaRPr lang="ru-RU"/>
          </a:p>
        </p:txBody>
      </p:sp>
      <p:sp>
        <p:nvSpPr>
          <p:cNvPr id="38951" name="Text Box 39"/>
          <p:cNvSpPr txBox="1">
            <a:spLocks noChangeArrowheads="1"/>
          </p:cNvSpPr>
          <p:nvPr/>
        </p:nvSpPr>
        <p:spPr bwMode="auto">
          <a:xfrm>
            <a:off x="6732588" y="5516563"/>
            <a:ext cx="1943100" cy="346075"/>
          </a:xfrm>
          <a:prstGeom prst="rect">
            <a:avLst/>
          </a:prstGeom>
          <a:solidFill>
            <a:srgbClr val="CCFFFF"/>
          </a:solidFill>
          <a:ln w="9525">
            <a:solidFill>
              <a:srgbClr val="0000CC"/>
            </a:solidFill>
            <a:miter lim="800000"/>
            <a:headEnd/>
            <a:tailEnd/>
          </a:ln>
        </p:spPr>
        <p:txBody>
          <a:bodyPr>
            <a:spAutoFit/>
          </a:bodyPr>
          <a:lstStyle/>
          <a:p>
            <a:pPr algn="ctr"/>
            <a:r>
              <a:rPr lang="uk-UA" sz="1600" b="1" i="1"/>
              <a:t>плебісцитарна</a:t>
            </a:r>
            <a:endParaRPr lang="ru-RU"/>
          </a:p>
        </p:txBody>
      </p:sp>
      <p:sp>
        <p:nvSpPr>
          <p:cNvPr id="38952" name="Text Box 40"/>
          <p:cNvSpPr txBox="1">
            <a:spLocks noChangeArrowheads="1"/>
          </p:cNvSpPr>
          <p:nvPr/>
        </p:nvSpPr>
        <p:spPr bwMode="auto">
          <a:xfrm>
            <a:off x="4789488" y="5445125"/>
            <a:ext cx="1511300" cy="346075"/>
          </a:xfrm>
          <a:prstGeom prst="rect">
            <a:avLst/>
          </a:prstGeom>
          <a:solidFill>
            <a:srgbClr val="CCFFFF"/>
          </a:solidFill>
          <a:ln w="9525">
            <a:solidFill>
              <a:srgbClr val="0000CC"/>
            </a:solidFill>
            <a:miter lim="800000"/>
            <a:headEnd/>
            <a:tailEnd/>
          </a:ln>
        </p:spPr>
        <p:txBody>
          <a:bodyPr>
            <a:spAutoFit/>
          </a:bodyPr>
          <a:lstStyle/>
          <a:p>
            <a:pPr algn="ctr"/>
            <a:r>
              <a:rPr lang="uk-UA" sz="1600" b="1" i="1"/>
              <a:t>поліархія</a:t>
            </a:r>
            <a:endParaRPr lang="ru-RU"/>
          </a:p>
        </p:txBody>
      </p:sp>
      <p:sp>
        <p:nvSpPr>
          <p:cNvPr id="38953" name="Line 41"/>
          <p:cNvSpPr>
            <a:spLocks noChangeShapeType="1"/>
          </p:cNvSpPr>
          <p:nvPr/>
        </p:nvSpPr>
        <p:spPr bwMode="auto">
          <a:xfrm>
            <a:off x="6516688" y="5300663"/>
            <a:ext cx="215900" cy="0"/>
          </a:xfrm>
          <a:prstGeom prst="line">
            <a:avLst/>
          </a:prstGeom>
          <a:noFill/>
          <a:ln w="9525">
            <a:solidFill>
              <a:schemeClr val="tx1"/>
            </a:solidFill>
            <a:round/>
            <a:headEnd/>
            <a:tailEnd type="triangle" w="med" len="med"/>
          </a:ln>
        </p:spPr>
        <p:txBody>
          <a:bodyPr/>
          <a:lstStyle/>
          <a:p>
            <a:endParaRPr lang="ru-RU"/>
          </a:p>
        </p:txBody>
      </p:sp>
      <p:sp>
        <p:nvSpPr>
          <p:cNvPr id="38954" name="Line 42"/>
          <p:cNvSpPr>
            <a:spLocks noChangeShapeType="1"/>
          </p:cNvSpPr>
          <p:nvPr/>
        </p:nvSpPr>
        <p:spPr bwMode="auto">
          <a:xfrm>
            <a:off x="6516688" y="4437063"/>
            <a:ext cx="215900" cy="0"/>
          </a:xfrm>
          <a:prstGeom prst="line">
            <a:avLst/>
          </a:prstGeom>
          <a:noFill/>
          <a:ln w="9525">
            <a:solidFill>
              <a:schemeClr val="tx1"/>
            </a:solidFill>
            <a:round/>
            <a:headEnd/>
            <a:tailEnd type="triangle" w="med" len="med"/>
          </a:ln>
        </p:spPr>
        <p:txBody>
          <a:bodyPr/>
          <a:lstStyle/>
          <a:p>
            <a:endParaRPr lang="ru-RU"/>
          </a:p>
        </p:txBody>
      </p:sp>
      <p:sp>
        <p:nvSpPr>
          <p:cNvPr id="38955" name="Line 43"/>
          <p:cNvSpPr>
            <a:spLocks noChangeShapeType="1"/>
          </p:cNvSpPr>
          <p:nvPr/>
        </p:nvSpPr>
        <p:spPr bwMode="auto">
          <a:xfrm>
            <a:off x="6516688" y="3429000"/>
            <a:ext cx="215900" cy="0"/>
          </a:xfrm>
          <a:prstGeom prst="line">
            <a:avLst/>
          </a:prstGeom>
          <a:noFill/>
          <a:ln w="9525">
            <a:solidFill>
              <a:schemeClr val="tx1"/>
            </a:solidFill>
            <a:round/>
            <a:headEnd/>
            <a:tailEnd type="triangle" w="med" len="med"/>
          </a:ln>
        </p:spPr>
        <p:txBody>
          <a:bodyPr/>
          <a:lstStyle/>
          <a:p>
            <a:endParaRPr lang="ru-RU"/>
          </a:p>
        </p:txBody>
      </p:sp>
      <p:sp>
        <p:nvSpPr>
          <p:cNvPr id="38956" name="Line 44"/>
          <p:cNvSpPr>
            <a:spLocks noChangeShapeType="1"/>
          </p:cNvSpPr>
          <p:nvPr/>
        </p:nvSpPr>
        <p:spPr bwMode="auto">
          <a:xfrm>
            <a:off x="6516688" y="2133600"/>
            <a:ext cx="215900" cy="0"/>
          </a:xfrm>
          <a:prstGeom prst="line">
            <a:avLst/>
          </a:prstGeom>
          <a:noFill/>
          <a:ln w="9525">
            <a:solidFill>
              <a:schemeClr val="tx1"/>
            </a:solidFill>
            <a:round/>
            <a:headEnd/>
            <a:tailEnd type="triangle" w="med" len="med"/>
          </a:ln>
        </p:spPr>
        <p:txBody>
          <a:bodyPr/>
          <a:lstStyle/>
          <a:p>
            <a:endParaRPr lang="ru-RU"/>
          </a:p>
        </p:txBody>
      </p:sp>
      <p:sp>
        <p:nvSpPr>
          <p:cNvPr id="38957" name="Line 45"/>
          <p:cNvSpPr>
            <a:spLocks noChangeShapeType="1"/>
          </p:cNvSpPr>
          <p:nvPr/>
        </p:nvSpPr>
        <p:spPr bwMode="auto">
          <a:xfrm flipH="1">
            <a:off x="6300788" y="5661025"/>
            <a:ext cx="215900" cy="0"/>
          </a:xfrm>
          <a:prstGeom prst="line">
            <a:avLst/>
          </a:prstGeom>
          <a:noFill/>
          <a:ln w="9525">
            <a:solidFill>
              <a:schemeClr val="tx1"/>
            </a:solidFill>
            <a:round/>
            <a:headEnd/>
            <a:tailEnd type="triangle" w="med" len="med"/>
          </a:ln>
        </p:spPr>
        <p:txBody>
          <a:bodyPr/>
          <a:lstStyle/>
          <a:p>
            <a:endParaRPr lang="ru-RU"/>
          </a:p>
        </p:txBody>
      </p:sp>
      <p:sp>
        <p:nvSpPr>
          <p:cNvPr id="38958" name="Line 46"/>
          <p:cNvSpPr>
            <a:spLocks noChangeShapeType="1"/>
          </p:cNvSpPr>
          <p:nvPr/>
        </p:nvSpPr>
        <p:spPr bwMode="auto">
          <a:xfrm flipH="1">
            <a:off x="6300788" y="5157788"/>
            <a:ext cx="215900" cy="0"/>
          </a:xfrm>
          <a:prstGeom prst="line">
            <a:avLst/>
          </a:prstGeom>
          <a:noFill/>
          <a:ln w="9525">
            <a:solidFill>
              <a:schemeClr val="tx1"/>
            </a:solidFill>
            <a:round/>
            <a:headEnd/>
            <a:tailEnd type="triangle" w="med" len="med"/>
          </a:ln>
        </p:spPr>
        <p:txBody>
          <a:bodyPr/>
          <a:lstStyle/>
          <a:p>
            <a:endParaRPr lang="ru-RU"/>
          </a:p>
        </p:txBody>
      </p:sp>
      <p:sp>
        <p:nvSpPr>
          <p:cNvPr id="38959" name="Line 47"/>
          <p:cNvSpPr>
            <a:spLocks noChangeShapeType="1"/>
          </p:cNvSpPr>
          <p:nvPr/>
        </p:nvSpPr>
        <p:spPr bwMode="auto">
          <a:xfrm flipH="1">
            <a:off x="6300788" y="4724400"/>
            <a:ext cx="215900" cy="0"/>
          </a:xfrm>
          <a:prstGeom prst="line">
            <a:avLst/>
          </a:prstGeom>
          <a:noFill/>
          <a:ln w="9525">
            <a:solidFill>
              <a:schemeClr val="tx1"/>
            </a:solidFill>
            <a:round/>
            <a:headEnd/>
            <a:tailEnd type="triangle" w="med" len="med"/>
          </a:ln>
        </p:spPr>
        <p:txBody>
          <a:bodyPr/>
          <a:lstStyle/>
          <a:p>
            <a:endParaRPr lang="ru-RU"/>
          </a:p>
        </p:txBody>
      </p:sp>
      <p:sp>
        <p:nvSpPr>
          <p:cNvPr id="45" name="Text Box 34"/>
          <p:cNvSpPr txBox="1">
            <a:spLocks noChangeArrowheads="1"/>
          </p:cNvSpPr>
          <p:nvPr/>
        </p:nvSpPr>
        <p:spPr bwMode="auto">
          <a:xfrm>
            <a:off x="4932040" y="5949280"/>
            <a:ext cx="1943868" cy="307777"/>
          </a:xfrm>
          <a:prstGeom prst="rect">
            <a:avLst/>
          </a:prstGeom>
          <a:solidFill>
            <a:srgbClr val="CCFFFF"/>
          </a:solidFill>
          <a:ln w="9525">
            <a:solidFill>
              <a:srgbClr val="0000CC"/>
            </a:solidFill>
            <a:miter lim="800000"/>
            <a:headEnd/>
            <a:tailEnd/>
          </a:ln>
          <a:effectLst/>
        </p:spPr>
        <p:txBody>
          <a:bodyPr wrap="square">
            <a:spAutoFit/>
          </a:bodyPr>
          <a:lstStyle/>
          <a:p>
            <a:pPr algn="ctr">
              <a:defRPr/>
            </a:pPr>
            <a:r>
              <a:rPr lang="uk-UA" sz="1400" b="1" i="1" spc="-20" dirty="0" smtClean="0"/>
              <a:t>інформаційна</a:t>
            </a:r>
            <a:endParaRPr lang="ru-RU" sz="1400" spc="-20" dirty="0"/>
          </a:p>
        </p:txBody>
      </p:sp>
      <p:sp>
        <p:nvSpPr>
          <p:cNvPr id="46" name="Text Box 34"/>
          <p:cNvSpPr txBox="1">
            <a:spLocks noChangeArrowheads="1"/>
          </p:cNvSpPr>
          <p:nvPr/>
        </p:nvSpPr>
        <p:spPr bwMode="auto">
          <a:xfrm>
            <a:off x="6732240" y="6093296"/>
            <a:ext cx="1943868" cy="307777"/>
          </a:xfrm>
          <a:prstGeom prst="rect">
            <a:avLst/>
          </a:prstGeom>
          <a:solidFill>
            <a:srgbClr val="CCFFFF"/>
          </a:solidFill>
          <a:ln w="9525">
            <a:solidFill>
              <a:srgbClr val="0000CC"/>
            </a:solidFill>
            <a:miter lim="800000"/>
            <a:headEnd/>
            <a:tailEnd/>
          </a:ln>
          <a:effectLst/>
        </p:spPr>
        <p:txBody>
          <a:bodyPr wrap="square">
            <a:spAutoFit/>
          </a:bodyPr>
          <a:lstStyle/>
          <a:p>
            <a:pPr algn="ctr">
              <a:defRPr/>
            </a:pPr>
            <a:r>
              <a:rPr lang="uk-UA" sz="1400" b="1" i="1" spc="-20" dirty="0" smtClean="0"/>
              <a:t>електронна</a:t>
            </a:r>
            <a:endParaRPr lang="ru-RU" sz="1400" spc="-2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27"/>
                                        </p:tgtEl>
                                        <p:attrNameLst>
                                          <p:attrName>style.visibility</p:attrName>
                                        </p:attrNameLst>
                                      </p:cBhvr>
                                      <p:to>
                                        <p:strVal val="visible"/>
                                      </p:to>
                                    </p:set>
                                    <p:anim calcmode="lin" valueType="num">
                                      <p:cBhvr additive="base">
                                        <p:cTn id="7" dur="500" fill="hold"/>
                                        <p:tgtEl>
                                          <p:spTgt spid="38927"/>
                                        </p:tgtEl>
                                        <p:attrNameLst>
                                          <p:attrName>ppt_x</p:attrName>
                                        </p:attrNameLst>
                                      </p:cBhvr>
                                      <p:tavLst>
                                        <p:tav tm="0">
                                          <p:val>
                                            <p:strVal val="#ppt_x"/>
                                          </p:val>
                                        </p:tav>
                                        <p:tav tm="100000">
                                          <p:val>
                                            <p:strVal val="#ppt_x"/>
                                          </p:val>
                                        </p:tav>
                                      </p:tavLst>
                                    </p:anim>
                                    <p:anim calcmode="lin" valueType="num">
                                      <p:cBhvr additive="base">
                                        <p:cTn id="8" dur="500" fill="hold"/>
                                        <p:tgtEl>
                                          <p:spTgt spid="389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928"/>
                                        </p:tgtEl>
                                        <p:attrNameLst>
                                          <p:attrName>style.visibility</p:attrName>
                                        </p:attrNameLst>
                                      </p:cBhvr>
                                      <p:to>
                                        <p:strVal val="visible"/>
                                      </p:to>
                                    </p:set>
                                    <p:anim calcmode="lin" valueType="num">
                                      <p:cBhvr additive="base">
                                        <p:cTn id="11" dur="500" fill="hold"/>
                                        <p:tgtEl>
                                          <p:spTgt spid="38928"/>
                                        </p:tgtEl>
                                        <p:attrNameLst>
                                          <p:attrName>ppt_x</p:attrName>
                                        </p:attrNameLst>
                                      </p:cBhvr>
                                      <p:tavLst>
                                        <p:tav tm="0">
                                          <p:val>
                                            <p:strVal val="#ppt_x"/>
                                          </p:val>
                                        </p:tav>
                                        <p:tav tm="100000">
                                          <p:val>
                                            <p:strVal val="#ppt_x"/>
                                          </p:val>
                                        </p:tav>
                                      </p:tavLst>
                                    </p:anim>
                                    <p:anim calcmode="lin" valueType="num">
                                      <p:cBhvr additive="base">
                                        <p:cTn id="12" dur="500" fill="hold"/>
                                        <p:tgtEl>
                                          <p:spTgt spid="389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929"/>
                                        </p:tgtEl>
                                        <p:attrNameLst>
                                          <p:attrName>style.visibility</p:attrName>
                                        </p:attrNameLst>
                                      </p:cBhvr>
                                      <p:to>
                                        <p:strVal val="visible"/>
                                      </p:to>
                                    </p:set>
                                    <p:anim calcmode="lin" valueType="num">
                                      <p:cBhvr additive="base">
                                        <p:cTn id="15" dur="500" fill="hold"/>
                                        <p:tgtEl>
                                          <p:spTgt spid="38929"/>
                                        </p:tgtEl>
                                        <p:attrNameLst>
                                          <p:attrName>ppt_x</p:attrName>
                                        </p:attrNameLst>
                                      </p:cBhvr>
                                      <p:tavLst>
                                        <p:tav tm="0">
                                          <p:val>
                                            <p:strVal val="#ppt_x"/>
                                          </p:val>
                                        </p:tav>
                                        <p:tav tm="100000">
                                          <p:val>
                                            <p:strVal val="#ppt_x"/>
                                          </p:val>
                                        </p:tav>
                                      </p:tavLst>
                                    </p:anim>
                                    <p:anim calcmode="lin" valueType="num">
                                      <p:cBhvr additive="base">
                                        <p:cTn id="16" dur="500" fill="hold"/>
                                        <p:tgtEl>
                                          <p:spTgt spid="389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932"/>
                                        </p:tgtEl>
                                        <p:attrNameLst>
                                          <p:attrName>style.visibility</p:attrName>
                                        </p:attrNameLst>
                                      </p:cBhvr>
                                      <p:to>
                                        <p:strVal val="visible"/>
                                      </p:to>
                                    </p:set>
                                    <p:anim calcmode="lin" valueType="num">
                                      <p:cBhvr additive="base">
                                        <p:cTn id="19" dur="500" fill="hold"/>
                                        <p:tgtEl>
                                          <p:spTgt spid="38932"/>
                                        </p:tgtEl>
                                        <p:attrNameLst>
                                          <p:attrName>ppt_x</p:attrName>
                                        </p:attrNameLst>
                                      </p:cBhvr>
                                      <p:tavLst>
                                        <p:tav tm="0">
                                          <p:val>
                                            <p:strVal val="#ppt_x"/>
                                          </p:val>
                                        </p:tav>
                                        <p:tav tm="100000">
                                          <p:val>
                                            <p:strVal val="#ppt_x"/>
                                          </p:val>
                                        </p:tav>
                                      </p:tavLst>
                                    </p:anim>
                                    <p:anim calcmode="lin" valueType="num">
                                      <p:cBhvr additive="base">
                                        <p:cTn id="20" dur="500" fill="hold"/>
                                        <p:tgtEl>
                                          <p:spTgt spid="389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8918"/>
                                        </p:tgtEl>
                                        <p:attrNameLst>
                                          <p:attrName>style.visibility</p:attrName>
                                        </p:attrNameLst>
                                      </p:cBhvr>
                                      <p:to>
                                        <p:strVal val="visible"/>
                                      </p:to>
                                    </p:set>
                                    <p:animEffect transition="in" filter="box(in)">
                                      <p:cBhvr>
                                        <p:cTn id="25" dur="500"/>
                                        <p:tgtEl>
                                          <p:spTgt spid="3891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944"/>
                                        </p:tgtEl>
                                        <p:attrNameLst>
                                          <p:attrName>style.visibility</p:attrName>
                                        </p:attrNameLst>
                                      </p:cBhvr>
                                      <p:to>
                                        <p:strVal val="visible"/>
                                      </p:to>
                                    </p:set>
                                    <p:anim calcmode="lin" valueType="num">
                                      <p:cBhvr additive="base">
                                        <p:cTn id="30" dur="500" fill="hold"/>
                                        <p:tgtEl>
                                          <p:spTgt spid="38944"/>
                                        </p:tgtEl>
                                        <p:attrNameLst>
                                          <p:attrName>ppt_x</p:attrName>
                                        </p:attrNameLst>
                                      </p:cBhvr>
                                      <p:tavLst>
                                        <p:tav tm="0">
                                          <p:val>
                                            <p:strVal val="#ppt_x"/>
                                          </p:val>
                                        </p:tav>
                                        <p:tav tm="100000">
                                          <p:val>
                                            <p:strVal val="#ppt_x"/>
                                          </p:val>
                                        </p:tav>
                                      </p:tavLst>
                                    </p:anim>
                                    <p:anim calcmode="lin" valueType="num">
                                      <p:cBhvr additive="base">
                                        <p:cTn id="31" dur="500" fill="hold"/>
                                        <p:tgtEl>
                                          <p:spTgt spid="3894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8937"/>
                                        </p:tgtEl>
                                        <p:attrNameLst>
                                          <p:attrName>style.visibility</p:attrName>
                                        </p:attrNameLst>
                                      </p:cBhvr>
                                      <p:to>
                                        <p:strVal val="visible"/>
                                      </p:to>
                                    </p:set>
                                    <p:anim calcmode="lin" valueType="num">
                                      <p:cBhvr additive="base">
                                        <p:cTn id="34" dur="500" fill="hold"/>
                                        <p:tgtEl>
                                          <p:spTgt spid="38937"/>
                                        </p:tgtEl>
                                        <p:attrNameLst>
                                          <p:attrName>ppt_x</p:attrName>
                                        </p:attrNameLst>
                                      </p:cBhvr>
                                      <p:tavLst>
                                        <p:tav tm="0">
                                          <p:val>
                                            <p:strVal val="#ppt_x"/>
                                          </p:val>
                                        </p:tav>
                                        <p:tav tm="100000">
                                          <p:val>
                                            <p:strVal val="#ppt_x"/>
                                          </p:val>
                                        </p:tav>
                                      </p:tavLst>
                                    </p:anim>
                                    <p:anim calcmode="lin" valueType="num">
                                      <p:cBhvr additive="base">
                                        <p:cTn id="35" dur="500" fill="hold"/>
                                        <p:tgtEl>
                                          <p:spTgt spid="3893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8922"/>
                                        </p:tgtEl>
                                        <p:attrNameLst>
                                          <p:attrName>style.visibility</p:attrName>
                                        </p:attrNameLst>
                                      </p:cBhvr>
                                      <p:to>
                                        <p:strVal val="visible"/>
                                      </p:to>
                                    </p:set>
                                    <p:anim calcmode="lin" valueType="num">
                                      <p:cBhvr additive="base">
                                        <p:cTn id="40" dur="500" fill="hold"/>
                                        <p:tgtEl>
                                          <p:spTgt spid="38922"/>
                                        </p:tgtEl>
                                        <p:attrNameLst>
                                          <p:attrName>ppt_x</p:attrName>
                                        </p:attrNameLst>
                                      </p:cBhvr>
                                      <p:tavLst>
                                        <p:tav tm="0">
                                          <p:val>
                                            <p:strVal val="#ppt_x"/>
                                          </p:val>
                                        </p:tav>
                                        <p:tav tm="100000">
                                          <p:val>
                                            <p:strVal val="#ppt_x"/>
                                          </p:val>
                                        </p:tav>
                                      </p:tavLst>
                                    </p:anim>
                                    <p:anim calcmode="lin" valueType="num">
                                      <p:cBhvr additive="base">
                                        <p:cTn id="41" dur="500" fill="hold"/>
                                        <p:tgtEl>
                                          <p:spTgt spid="3892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8923"/>
                                        </p:tgtEl>
                                        <p:attrNameLst>
                                          <p:attrName>style.visibility</p:attrName>
                                        </p:attrNameLst>
                                      </p:cBhvr>
                                      <p:to>
                                        <p:strVal val="visible"/>
                                      </p:to>
                                    </p:set>
                                    <p:anim calcmode="lin" valueType="num">
                                      <p:cBhvr additive="base">
                                        <p:cTn id="44" dur="500" fill="hold"/>
                                        <p:tgtEl>
                                          <p:spTgt spid="38923"/>
                                        </p:tgtEl>
                                        <p:attrNameLst>
                                          <p:attrName>ppt_x</p:attrName>
                                        </p:attrNameLst>
                                      </p:cBhvr>
                                      <p:tavLst>
                                        <p:tav tm="0">
                                          <p:val>
                                            <p:strVal val="#ppt_x"/>
                                          </p:val>
                                        </p:tav>
                                        <p:tav tm="100000">
                                          <p:val>
                                            <p:strVal val="#ppt_x"/>
                                          </p:val>
                                        </p:tav>
                                      </p:tavLst>
                                    </p:anim>
                                    <p:anim calcmode="lin" valueType="num">
                                      <p:cBhvr additive="base">
                                        <p:cTn id="45" dur="500" fill="hold"/>
                                        <p:tgtEl>
                                          <p:spTgt spid="3892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8924"/>
                                        </p:tgtEl>
                                        <p:attrNameLst>
                                          <p:attrName>style.visibility</p:attrName>
                                        </p:attrNameLst>
                                      </p:cBhvr>
                                      <p:to>
                                        <p:strVal val="visible"/>
                                      </p:to>
                                    </p:set>
                                    <p:anim calcmode="lin" valueType="num">
                                      <p:cBhvr additive="base">
                                        <p:cTn id="48" dur="500" fill="hold"/>
                                        <p:tgtEl>
                                          <p:spTgt spid="38924"/>
                                        </p:tgtEl>
                                        <p:attrNameLst>
                                          <p:attrName>ppt_x</p:attrName>
                                        </p:attrNameLst>
                                      </p:cBhvr>
                                      <p:tavLst>
                                        <p:tav tm="0">
                                          <p:val>
                                            <p:strVal val="#ppt_x"/>
                                          </p:val>
                                        </p:tav>
                                        <p:tav tm="100000">
                                          <p:val>
                                            <p:strVal val="#ppt_x"/>
                                          </p:val>
                                        </p:tav>
                                      </p:tavLst>
                                    </p:anim>
                                    <p:anim calcmode="lin" valueType="num">
                                      <p:cBhvr additive="base">
                                        <p:cTn id="49" dur="500" fill="hold"/>
                                        <p:tgtEl>
                                          <p:spTgt spid="3892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8925"/>
                                        </p:tgtEl>
                                        <p:attrNameLst>
                                          <p:attrName>style.visibility</p:attrName>
                                        </p:attrNameLst>
                                      </p:cBhvr>
                                      <p:to>
                                        <p:strVal val="visible"/>
                                      </p:to>
                                    </p:set>
                                    <p:anim calcmode="lin" valueType="num">
                                      <p:cBhvr additive="base">
                                        <p:cTn id="52" dur="500" fill="hold"/>
                                        <p:tgtEl>
                                          <p:spTgt spid="38925"/>
                                        </p:tgtEl>
                                        <p:attrNameLst>
                                          <p:attrName>ppt_x</p:attrName>
                                        </p:attrNameLst>
                                      </p:cBhvr>
                                      <p:tavLst>
                                        <p:tav tm="0">
                                          <p:val>
                                            <p:strVal val="#ppt_x"/>
                                          </p:val>
                                        </p:tav>
                                        <p:tav tm="100000">
                                          <p:val>
                                            <p:strVal val="#ppt_x"/>
                                          </p:val>
                                        </p:tav>
                                      </p:tavLst>
                                    </p:anim>
                                    <p:anim calcmode="lin" valueType="num">
                                      <p:cBhvr additive="base">
                                        <p:cTn id="53" dur="500" fill="hold"/>
                                        <p:tgtEl>
                                          <p:spTgt spid="3892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8926"/>
                                        </p:tgtEl>
                                        <p:attrNameLst>
                                          <p:attrName>style.visibility</p:attrName>
                                        </p:attrNameLst>
                                      </p:cBhvr>
                                      <p:to>
                                        <p:strVal val="visible"/>
                                      </p:to>
                                    </p:set>
                                    <p:anim calcmode="lin" valueType="num">
                                      <p:cBhvr additive="base">
                                        <p:cTn id="56" dur="500" fill="hold"/>
                                        <p:tgtEl>
                                          <p:spTgt spid="38926"/>
                                        </p:tgtEl>
                                        <p:attrNameLst>
                                          <p:attrName>ppt_x</p:attrName>
                                        </p:attrNameLst>
                                      </p:cBhvr>
                                      <p:tavLst>
                                        <p:tav tm="0">
                                          <p:val>
                                            <p:strVal val="#ppt_x"/>
                                          </p:val>
                                        </p:tav>
                                        <p:tav tm="100000">
                                          <p:val>
                                            <p:strVal val="#ppt_x"/>
                                          </p:val>
                                        </p:tav>
                                      </p:tavLst>
                                    </p:anim>
                                    <p:anim calcmode="lin" valueType="num">
                                      <p:cBhvr additive="base">
                                        <p:cTn id="57" dur="500" fill="hold"/>
                                        <p:tgtEl>
                                          <p:spTgt spid="3892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8917"/>
                                        </p:tgtEl>
                                        <p:attrNameLst>
                                          <p:attrName>style.visibility</p:attrName>
                                        </p:attrNameLst>
                                      </p:cBhvr>
                                      <p:to>
                                        <p:strVal val="visible"/>
                                      </p:to>
                                    </p:set>
                                    <p:animEffect transition="in" filter="blinds(horizontal)">
                                      <p:cBhvr>
                                        <p:cTn id="62" dur="500"/>
                                        <p:tgtEl>
                                          <p:spTgt spid="3891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8919"/>
                                        </p:tgtEl>
                                        <p:attrNameLst>
                                          <p:attrName>style.visibility</p:attrName>
                                        </p:attrNameLst>
                                      </p:cBhvr>
                                      <p:to>
                                        <p:strVal val="visible"/>
                                      </p:to>
                                    </p:set>
                                    <p:animEffect transition="in" filter="blinds(horizontal)">
                                      <p:cBhvr>
                                        <p:cTn id="67" dur="500"/>
                                        <p:tgtEl>
                                          <p:spTgt spid="3891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8920"/>
                                        </p:tgtEl>
                                        <p:attrNameLst>
                                          <p:attrName>style.visibility</p:attrName>
                                        </p:attrNameLst>
                                      </p:cBhvr>
                                      <p:to>
                                        <p:strVal val="visible"/>
                                      </p:to>
                                    </p:set>
                                    <p:animEffect transition="in" filter="blinds(horizontal)">
                                      <p:cBhvr>
                                        <p:cTn id="72" dur="500"/>
                                        <p:tgtEl>
                                          <p:spTgt spid="3892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8921"/>
                                        </p:tgtEl>
                                        <p:attrNameLst>
                                          <p:attrName>style.visibility</p:attrName>
                                        </p:attrNameLst>
                                      </p:cBhvr>
                                      <p:to>
                                        <p:strVal val="visible"/>
                                      </p:to>
                                    </p:set>
                                    <p:animEffect transition="in" filter="blinds(horizontal)">
                                      <p:cBhvr>
                                        <p:cTn id="77" dur="500"/>
                                        <p:tgtEl>
                                          <p:spTgt spid="38921"/>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38930"/>
                                        </p:tgtEl>
                                        <p:attrNameLst>
                                          <p:attrName>style.visibility</p:attrName>
                                        </p:attrNameLst>
                                      </p:cBhvr>
                                      <p:to>
                                        <p:strVal val="visible"/>
                                      </p:to>
                                    </p:set>
                                    <p:animEffect transition="in" filter="box(in)">
                                      <p:cBhvr>
                                        <p:cTn id="82" dur="500"/>
                                        <p:tgtEl>
                                          <p:spTgt spid="38930"/>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8938"/>
                                        </p:tgtEl>
                                        <p:attrNameLst>
                                          <p:attrName>style.visibility</p:attrName>
                                        </p:attrNameLst>
                                      </p:cBhvr>
                                      <p:to>
                                        <p:strVal val="visible"/>
                                      </p:to>
                                    </p:set>
                                    <p:anim calcmode="lin" valueType="num">
                                      <p:cBhvr additive="base">
                                        <p:cTn id="87" dur="500" fill="hold"/>
                                        <p:tgtEl>
                                          <p:spTgt spid="38938"/>
                                        </p:tgtEl>
                                        <p:attrNameLst>
                                          <p:attrName>ppt_x</p:attrName>
                                        </p:attrNameLst>
                                      </p:cBhvr>
                                      <p:tavLst>
                                        <p:tav tm="0">
                                          <p:val>
                                            <p:strVal val="#ppt_x"/>
                                          </p:val>
                                        </p:tav>
                                        <p:tav tm="100000">
                                          <p:val>
                                            <p:strVal val="#ppt_x"/>
                                          </p:val>
                                        </p:tav>
                                      </p:tavLst>
                                    </p:anim>
                                    <p:anim calcmode="lin" valueType="num">
                                      <p:cBhvr additive="base">
                                        <p:cTn id="88" dur="500" fill="hold"/>
                                        <p:tgtEl>
                                          <p:spTgt spid="3893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8945"/>
                                        </p:tgtEl>
                                        <p:attrNameLst>
                                          <p:attrName>style.visibility</p:attrName>
                                        </p:attrNameLst>
                                      </p:cBhvr>
                                      <p:to>
                                        <p:strVal val="visible"/>
                                      </p:to>
                                    </p:set>
                                    <p:anim calcmode="lin" valueType="num">
                                      <p:cBhvr additive="base">
                                        <p:cTn id="91" dur="500" fill="hold"/>
                                        <p:tgtEl>
                                          <p:spTgt spid="38945"/>
                                        </p:tgtEl>
                                        <p:attrNameLst>
                                          <p:attrName>ppt_x</p:attrName>
                                        </p:attrNameLst>
                                      </p:cBhvr>
                                      <p:tavLst>
                                        <p:tav tm="0">
                                          <p:val>
                                            <p:strVal val="#ppt_x"/>
                                          </p:val>
                                        </p:tav>
                                        <p:tav tm="100000">
                                          <p:val>
                                            <p:strVal val="#ppt_x"/>
                                          </p:val>
                                        </p:tav>
                                      </p:tavLst>
                                    </p:anim>
                                    <p:anim calcmode="lin" valueType="num">
                                      <p:cBhvr additive="base">
                                        <p:cTn id="92" dur="500" fill="hold"/>
                                        <p:tgtEl>
                                          <p:spTgt spid="3894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8939"/>
                                        </p:tgtEl>
                                        <p:attrNameLst>
                                          <p:attrName>style.visibility</p:attrName>
                                        </p:attrNameLst>
                                      </p:cBhvr>
                                      <p:to>
                                        <p:strVal val="visible"/>
                                      </p:to>
                                    </p:set>
                                    <p:anim calcmode="lin" valueType="num">
                                      <p:cBhvr additive="base">
                                        <p:cTn id="97" dur="500" fill="hold"/>
                                        <p:tgtEl>
                                          <p:spTgt spid="38939"/>
                                        </p:tgtEl>
                                        <p:attrNameLst>
                                          <p:attrName>ppt_x</p:attrName>
                                        </p:attrNameLst>
                                      </p:cBhvr>
                                      <p:tavLst>
                                        <p:tav tm="0">
                                          <p:val>
                                            <p:strVal val="#ppt_x"/>
                                          </p:val>
                                        </p:tav>
                                        <p:tav tm="100000">
                                          <p:val>
                                            <p:strVal val="#ppt_x"/>
                                          </p:val>
                                        </p:tav>
                                      </p:tavLst>
                                    </p:anim>
                                    <p:anim calcmode="lin" valueType="num">
                                      <p:cBhvr additive="base">
                                        <p:cTn id="98" dur="500" fill="hold"/>
                                        <p:tgtEl>
                                          <p:spTgt spid="3893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8940"/>
                                        </p:tgtEl>
                                        <p:attrNameLst>
                                          <p:attrName>style.visibility</p:attrName>
                                        </p:attrNameLst>
                                      </p:cBhvr>
                                      <p:to>
                                        <p:strVal val="visible"/>
                                      </p:to>
                                    </p:set>
                                    <p:anim calcmode="lin" valueType="num">
                                      <p:cBhvr additive="base">
                                        <p:cTn id="101" dur="500" fill="hold"/>
                                        <p:tgtEl>
                                          <p:spTgt spid="38940"/>
                                        </p:tgtEl>
                                        <p:attrNameLst>
                                          <p:attrName>ppt_x</p:attrName>
                                        </p:attrNameLst>
                                      </p:cBhvr>
                                      <p:tavLst>
                                        <p:tav tm="0">
                                          <p:val>
                                            <p:strVal val="#ppt_x"/>
                                          </p:val>
                                        </p:tav>
                                        <p:tav tm="100000">
                                          <p:val>
                                            <p:strVal val="#ppt_x"/>
                                          </p:val>
                                        </p:tav>
                                      </p:tavLst>
                                    </p:anim>
                                    <p:anim calcmode="lin" valueType="num">
                                      <p:cBhvr additive="base">
                                        <p:cTn id="102" dur="500" fill="hold"/>
                                        <p:tgtEl>
                                          <p:spTgt spid="38940"/>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8941"/>
                                        </p:tgtEl>
                                        <p:attrNameLst>
                                          <p:attrName>style.visibility</p:attrName>
                                        </p:attrNameLst>
                                      </p:cBhvr>
                                      <p:to>
                                        <p:strVal val="visible"/>
                                      </p:to>
                                    </p:set>
                                    <p:anim calcmode="lin" valueType="num">
                                      <p:cBhvr additive="base">
                                        <p:cTn id="105" dur="500" fill="hold"/>
                                        <p:tgtEl>
                                          <p:spTgt spid="38941"/>
                                        </p:tgtEl>
                                        <p:attrNameLst>
                                          <p:attrName>ppt_x</p:attrName>
                                        </p:attrNameLst>
                                      </p:cBhvr>
                                      <p:tavLst>
                                        <p:tav tm="0">
                                          <p:val>
                                            <p:strVal val="#ppt_x"/>
                                          </p:val>
                                        </p:tav>
                                        <p:tav tm="100000">
                                          <p:val>
                                            <p:strVal val="#ppt_x"/>
                                          </p:val>
                                        </p:tav>
                                      </p:tavLst>
                                    </p:anim>
                                    <p:anim calcmode="lin" valueType="num">
                                      <p:cBhvr additive="base">
                                        <p:cTn id="106" dur="500" fill="hold"/>
                                        <p:tgtEl>
                                          <p:spTgt spid="38941"/>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8942"/>
                                        </p:tgtEl>
                                        <p:attrNameLst>
                                          <p:attrName>style.visibility</p:attrName>
                                        </p:attrNameLst>
                                      </p:cBhvr>
                                      <p:to>
                                        <p:strVal val="visible"/>
                                      </p:to>
                                    </p:set>
                                    <p:anim calcmode="lin" valueType="num">
                                      <p:cBhvr additive="base">
                                        <p:cTn id="109" dur="500" fill="hold"/>
                                        <p:tgtEl>
                                          <p:spTgt spid="38942"/>
                                        </p:tgtEl>
                                        <p:attrNameLst>
                                          <p:attrName>ppt_x</p:attrName>
                                        </p:attrNameLst>
                                      </p:cBhvr>
                                      <p:tavLst>
                                        <p:tav tm="0">
                                          <p:val>
                                            <p:strVal val="#ppt_x"/>
                                          </p:val>
                                        </p:tav>
                                        <p:tav tm="100000">
                                          <p:val>
                                            <p:strVal val="#ppt_x"/>
                                          </p:val>
                                        </p:tav>
                                      </p:tavLst>
                                    </p:anim>
                                    <p:anim calcmode="lin" valueType="num">
                                      <p:cBhvr additive="base">
                                        <p:cTn id="110" dur="500" fill="hold"/>
                                        <p:tgtEl>
                                          <p:spTgt spid="38942"/>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8943"/>
                                        </p:tgtEl>
                                        <p:attrNameLst>
                                          <p:attrName>style.visibility</p:attrName>
                                        </p:attrNameLst>
                                      </p:cBhvr>
                                      <p:to>
                                        <p:strVal val="visible"/>
                                      </p:to>
                                    </p:set>
                                    <p:anim calcmode="lin" valueType="num">
                                      <p:cBhvr additive="base">
                                        <p:cTn id="113" dur="500" fill="hold"/>
                                        <p:tgtEl>
                                          <p:spTgt spid="38943"/>
                                        </p:tgtEl>
                                        <p:attrNameLst>
                                          <p:attrName>ppt_x</p:attrName>
                                        </p:attrNameLst>
                                      </p:cBhvr>
                                      <p:tavLst>
                                        <p:tav tm="0">
                                          <p:val>
                                            <p:strVal val="#ppt_x"/>
                                          </p:val>
                                        </p:tav>
                                        <p:tav tm="100000">
                                          <p:val>
                                            <p:strVal val="#ppt_x"/>
                                          </p:val>
                                        </p:tav>
                                      </p:tavLst>
                                    </p:anim>
                                    <p:anim calcmode="lin" valueType="num">
                                      <p:cBhvr additive="base">
                                        <p:cTn id="114" dur="500" fill="hold"/>
                                        <p:tgtEl>
                                          <p:spTgt spid="38943"/>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38953"/>
                                        </p:tgtEl>
                                        <p:attrNameLst>
                                          <p:attrName>style.visibility</p:attrName>
                                        </p:attrNameLst>
                                      </p:cBhvr>
                                      <p:to>
                                        <p:strVal val="visible"/>
                                      </p:to>
                                    </p:set>
                                    <p:anim calcmode="lin" valueType="num">
                                      <p:cBhvr additive="base">
                                        <p:cTn id="117" dur="500" fill="hold"/>
                                        <p:tgtEl>
                                          <p:spTgt spid="38953"/>
                                        </p:tgtEl>
                                        <p:attrNameLst>
                                          <p:attrName>ppt_x</p:attrName>
                                        </p:attrNameLst>
                                      </p:cBhvr>
                                      <p:tavLst>
                                        <p:tav tm="0">
                                          <p:val>
                                            <p:strVal val="#ppt_x"/>
                                          </p:val>
                                        </p:tav>
                                        <p:tav tm="100000">
                                          <p:val>
                                            <p:strVal val="#ppt_x"/>
                                          </p:val>
                                        </p:tav>
                                      </p:tavLst>
                                    </p:anim>
                                    <p:anim calcmode="lin" valueType="num">
                                      <p:cBhvr additive="base">
                                        <p:cTn id="118" dur="500" fill="hold"/>
                                        <p:tgtEl>
                                          <p:spTgt spid="38953"/>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38954"/>
                                        </p:tgtEl>
                                        <p:attrNameLst>
                                          <p:attrName>style.visibility</p:attrName>
                                        </p:attrNameLst>
                                      </p:cBhvr>
                                      <p:to>
                                        <p:strVal val="visible"/>
                                      </p:to>
                                    </p:set>
                                    <p:anim calcmode="lin" valueType="num">
                                      <p:cBhvr additive="base">
                                        <p:cTn id="121" dur="500" fill="hold"/>
                                        <p:tgtEl>
                                          <p:spTgt spid="38954"/>
                                        </p:tgtEl>
                                        <p:attrNameLst>
                                          <p:attrName>ppt_x</p:attrName>
                                        </p:attrNameLst>
                                      </p:cBhvr>
                                      <p:tavLst>
                                        <p:tav tm="0">
                                          <p:val>
                                            <p:strVal val="#ppt_x"/>
                                          </p:val>
                                        </p:tav>
                                        <p:tav tm="100000">
                                          <p:val>
                                            <p:strVal val="#ppt_x"/>
                                          </p:val>
                                        </p:tav>
                                      </p:tavLst>
                                    </p:anim>
                                    <p:anim calcmode="lin" valueType="num">
                                      <p:cBhvr additive="base">
                                        <p:cTn id="122" dur="500" fill="hold"/>
                                        <p:tgtEl>
                                          <p:spTgt spid="3895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8955"/>
                                        </p:tgtEl>
                                        <p:attrNameLst>
                                          <p:attrName>style.visibility</p:attrName>
                                        </p:attrNameLst>
                                      </p:cBhvr>
                                      <p:to>
                                        <p:strVal val="visible"/>
                                      </p:to>
                                    </p:set>
                                    <p:anim calcmode="lin" valueType="num">
                                      <p:cBhvr additive="base">
                                        <p:cTn id="125" dur="500" fill="hold"/>
                                        <p:tgtEl>
                                          <p:spTgt spid="38955"/>
                                        </p:tgtEl>
                                        <p:attrNameLst>
                                          <p:attrName>ppt_x</p:attrName>
                                        </p:attrNameLst>
                                      </p:cBhvr>
                                      <p:tavLst>
                                        <p:tav tm="0">
                                          <p:val>
                                            <p:strVal val="#ppt_x"/>
                                          </p:val>
                                        </p:tav>
                                        <p:tav tm="100000">
                                          <p:val>
                                            <p:strVal val="#ppt_x"/>
                                          </p:val>
                                        </p:tav>
                                      </p:tavLst>
                                    </p:anim>
                                    <p:anim calcmode="lin" valueType="num">
                                      <p:cBhvr additive="base">
                                        <p:cTn id="126" dur="500" fill="hold"/>
                                        <p:tgtEl>
                                          <p:spTgt spid="38955"/>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8956"/>
                                        </p:tgtEl>
                                        <p:attrNameLst>
                                          <p:attrName>style.visibility</p:attrName>
                                        </p:attrNameLst>
                                      </p:cBhvr>
                                      <p:to>
                                        <p:strVal val="visible"/>
                                      </p:to>
                                    </p:set>
                                    <p:anim calcmode="lin" valueType="num">
                                      <p:cBhvr additive="base">
                                        <p:cTn id="129" dur="500" fill="hold"/>
                                        <p:tgtEl>
                                          <p:spTgt spid="38956"/>
                                        </p:tgtEl>
                                        <p:attrNameLst>
                                          <p:attrName>ppt_x</p:attrName>
                                        </p:attrNameLst>
                                      </p:cBhvr>
                                      <p:tavLst>
                                        <p:tav tm="0">
                                          <p:val>
                                            <p:strVal val="#ppt_x"/>
                                          </p:val>
                                        </p:tav>
                                        <p:tav tm="100000">
                                          <p:val>
                                            <p:strVal val="#ppt_x"/>
                                          </p:val>
                                        </p:tav>
                                      </p:tavLst>
                                    </p:anim>
                                    <p:anim calcmode="lin" valueType="num">
                                      <p:cBhvr additive="base">
                                        <p:cTn id="130" dur="500" fill="hold"/>
                                        <p:tgtEl>
                                          <p:spTgt spid="38956"/>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8957"/>
                                        </p:tgtEl>
                                        <p:attrNameLst>
                                          <p:attrName>style.visibility</p:attrName>
                                        </p:attrNameLst>
                                      </p:cBhvr>
                                      <p:to>
                                        <p:strVal val="visible"/>
                                      </p:to>
                                    </p:set>
                                    <p:anim calcmode="lin" valueType="num">
                                      <p:cBhvr additive="base">
                                        <p:cTn id="133" dur="500" fill="hold"/>
                                        <p:tgtEl>
                                          <p:spTgt spid="38957"/>
                                        </p:tgtEl>
                                        <p:attrNameLst>
                                          <p:attrName>ppt_x</p:attrName>
                                        </p:attrNameLst>
                                      </p:cBhvr>
                                      <p:tavLst>
                                        <p:tav tm="0">
                                          <p:val>
                                            <p:strVal val="#ppt_x"/>
                                          </p:val>
                                        </p:tav>
                                        <p:tav tm="100000">
                                          <p:val>
                                            <p:strVal val="#ppt_x"/>
                                          </p:val>
                                        </p:tav>
                                      </p:tavLst>
                                    </p:anim>
                                    <p:anim calcmode="lin" valueType="num">
                                      <p:cBhvr additive="base">
                                        <p:cTn id="134" dur="500" fill="hold"/>
                                        <p:tgtEl>
                                          <p:spTgt spid="38957"/>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8958"/>
                                        </p:tgtEl>
                                        <p:attrNameLst>
                                          <p:attrName>style.visibility</p:attrName>
                                        </p:attrNameLst>
                                      </p:cBhvr>
                                      <p:to>
                                        <p:strVal val="visible"/>
                                      </p:to>
                                    </p:set>
                                    <p:anim calcmode="lin" valueType="num">
                                      <p:cBhvr additive="base">
                                        <p:cTn id="137" dur="500" fill="hold"/>
                                        <p:tgtEl>
                                          <p:spTgt spid="38958"/>
                                        </p:tgtEl>
                                        <p:attrNameLst>
                                          <p:attrName>ppt_x</p:attrName>
                                        </p:attrNameLst>
                                      </p:cBhvr>
                                      <p:tavLst>
                                        <p:tav tm="0">
                                          <p:val>
                                            <p:strVal val="#ppt_x"/>
                                          </p:val>
                                        </p:tav>
                                        <p:tav tm="100000">
                                          <p:val>
                                            <p:strVal val="#ppt_x"/>
                                          </p:val>
                                        </p:tav>
                                      </p:tavLst>
                                    </p:anim>
                                    <p:anim calcmode="lin" valueType="num">
                                      <p:cBhvr additive="base">
                                        <p:cTn id="138" dur="500" fill="hold"/>
                                        <p:tgtEl>
                                          <p:spTgt spid="38958"/>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8959"/>
                                        </p:tgtEl>
                                        <p:attrNameLst>
                                          <p:attrName>style.visibility</p:attrName>
                                        </p:attrNameLst>
                                      </p:cBhvr>
                                      <p:to>
                                        <p:strVal val="visible"/>
                                      </p:to>
                                    </p:set>
                                    <p:anim calcmode="lin" valueType="num">
                                      <p:cBhvr additive="base">
                                        <p:cTn id="141" dur="500" fill="hold"/>
                                        <p:tgtEl>
                                          <p:spTgt spid="38959"/>
                                        </p:tgtEl>
                                        <p:attrNameLst>
                                          <p:attrName>ppt_x</p:attrName>
                                        </p:attrNameLst>
                                      </p:cBhvr>
                                      <p:tavLst>
                                        <p:tav tm="0">
                                          <p:val>
                                            <p:strVal val="#ppt_x"/>
                                          </p:val>
                                        </p:tav>
                                        <p:tav tm="100000">
                                          <p:val>
                                            <p:strVal val="#ppt_x"/>
                                          </p:val>
                                        </p:tav>
                                      </p:tavLst>
                                    </p:anim>
                                    <p:anim calcmode="lin" valueType="num">
                                      <p:cBhvr additive="base">
                                        <p:cTn id="142" dur="500" fill="hold"/>
                                        <p:tgtEl>
                                          <p:spTgt spid="38959"/>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5" presetClass="entr" presetSubtype="10" fill="hold" grpId="0" nodeType="clickEffect">
                                  <p:stCondLst>
                                    <p:cond delay="0"/>
                                  </p:stCondLst>
                                  <p:childTnLst>
                                    <p:set>
                                      <p:cBhvr>
                                        <p:cTn id="146" dur="1" fill="hold">
                                          <p:stCondLst>
                                            <p:cond delay="0"/>
                                          </p:stCondLst>
                                        </p:cTn>
                                        <p:tgtEl>
                                          <p:spTgt spid="38933"/>
                                        </p:tgtEl>
                                        <p:attrNameLst>
                                          <p:attrName>style.visibility</p:attrName>
                                        </p:attrNameLst>
                                      </p:cBhvr>
                                      <p:to>
                                        <p:strVal val="visible"/>
                                      </p:to>
                                    </p:set>
                                    <p:animEffect transition="in" filter="checkerboard(across)">
                                      <p:cBhvr>
                                        <p:cTn id="147" dur="500"/>
                                        <p:tgtEl>
                                          <p:spTgt spid="38933"/>
                                        </p:tgtEl>
                                      </p:cBhvr>
                                    </p:animEffect>
                                  </p:childTnLst>
                                </p:cTn>
                              </p:par>
                            </p:childTnLst>
                          </p:cTn>
                        </p:par>
                      </p:childTnLst>
                    </p:cTn>
                  </p:par>
                  <p:par>
                    <p:cTn id="148" fill="hold">
                      <p:stCondLst>
                        <p:cond delay="indefinite"/>
                      </p:stCondLst>
                      <p:childTnLst>
                        <p:par>
                          <p:cTn id="149" fill="hold">
                            <p:stCondLst>
                              <p:cond delay="0"/>
                            </p:stCondLst>
                            <p:childTnLst>
                              <p:par>
                                <p:cTn id="150" presetID="5" presetClass="entr" presetSubtype="10" fill="hold" grpId="0" nodeType="clickEffect">
                                  <p:stCondLst>
                                    <p:cond delay="0"/>
                                  </p:stCondLst>
                                  <p:childTnLst>
                                    <p:set>
                                      <p:cBhvr>
                                        <p:cTn id="151" dur="1" fill="hold">
                                          <p:stCondLst>
                                            <p:cond delay="0"/>
                                          </p:stCondLst>
                                        </p:cTn>
                                        <p:tgtEl>
                                          <p:spTgt spid="38934"/>
                                        </p:tgtEl>
                                        <p:attrNameLst>
                                          <p:attrName>style.visibility</p:attrName>
                                        </p:attrNameLst>
                                      </p:cBhvr>
                                      <p:to>
                                        <p:strVal val="visible"/>
                                      </p:to>
                                    </p:set>
                                    <p:animEffect transition="in" filter="checkerboard(across)">
                                      <p:cBhvr>
                                        <p:cTn id="152" dur="500"/>
                                        <p:tgtEl>
                                          <p:spTgt spid="38934"/>
                                        </p:tgtEl>
                                      </p:cBhvr>
                                    </p:animEffect>
                                  </p:childTnLst>
                                </p:cTn>
                              </p:par>
                            </p:childTnLst>
                          </p:cTn>
                        </p:par>
                      </p:childTnLst>
                    </p:cTn>
                  </p:par>
                  <p:par>
                    <p:cTn id="153" fill="hold">
                      <p:stCondLst>
                        <p:cond delay="indefinite"/>
                      </p:stCondLst>
                      <p:childTnLst>
                        <p:par>
                          <p:cTn id="154" fill="hold">
                            <p:stCondLst>
                              <p:cond delay="0"/>
                            </p:stCondLst>
                            <p:childTnLst>
                              <p:par>
                                <p:cTn id="155" presetID="5" presetClass="entr" presetSubtype="10" fill="hold" grpId="0" nodeType="clickEffect">
                                  <p:stCondLst>
                                    <p:cond delay="0"/>
                                  </p:stCondLst>
                                  <p:childTnLst>
                                    <p:set>
                                      <p:cBhvr>
                                        <p:cTn id="156" dur="1" fill="hold">
                                          <p:stCondLst>
                                            <p:cond delay="0"/>
                                          </p:stCondLst>
                                        </p:cTn>
                                        <p:tgtEl>
                                          <p:spTgt spid="38935"/>
                                        </p:tgtEl>
                                        <p:attrNameLst>
                                          <p:attrName>style.visibility</p:attrName>
                                        </p:attrNameLst>
                                      </p:cBhvr>
                                      <p:to>
                                        <p:strVal val="visible"/>
                                      </p:to>
                                    </p:set>
                                    <p:animEffect transition="in" filter="checkerboard(across)">
                                      <p:cBhvr>
                                        <p:cTn id="157" dur="500"/>
                                        <p:tgtEl>
                                          <p:spTgt spid="38935"/>
                                        </p:tgtEl>
                                      </p:cBhvr>
                                    </p:animEffect>
                                  </p:childTnLst>
                                </p:cTn>
                              </p:par>
                            </p:childTnLst>
                          </p:cTn>
                        </p:par>
                      </p:childTnLst>
                    </p:cTn>
                  </p:par>
                  <p:par>
                    <p:cTn id="158" fill="hold">
                      <p:stCondLst>
                        <p:cond delay="indefinite"/>
                      </p:stCondLst>
                      <p:childTnLst>
                        <p:par>
                          <p:cTn id="159" fill="hold">
                            <p:stCondLst>
                              <p:cond delay="0"/>
                            </p:stCondLst>
                            <p:childTnLst>
                              <p:par>
                                <p:cTn id="160" presetID="5" presetClass="entr" presetSubtype="10" fill="hold" grpId="0" nodeType="clickEffect">
                                  <p:stCondLst>
                                    <p:cond delay="0"/>
                                  </p:stCondLst>
                                  <p:childTnLst>
                                    <p:set>
                                      <p:cBhvr>
                                        <p:cTn id="161" dur="1" fill="hold">
                                          <p:stCondLst>
                                            <p:cond delay="0"/>
                                          </p:stCondLst>
                                        </p:cTn>
                                        <p:tgtEl>
                                          <p:spTgt spid="38936"/>
                                        </p:tgtEl>
                                        <p:attrNameLst>
                                          <p:attrName>style.visibility</p:attrName>
                                        </p:attrNameLst>
                                      </p:cBhvr>
                                      <p:to>
                                        <p:strVal val="visible"/>
                                      </p:to>
                                    </p:set>
                                    <p:animEffect transition="in" filter="checkerboard(across)">
                                      <p:cBhvr>
                                        <p:cTn id="162" dur="500"/>
                                        <p:tgtEl>
                                          <p:spTgt spid="38936"/>
                                        </p:tgtEl>
                                      </p:cBhvr>
                                    </p:animEffect>
                                  </p:childTnLst>
                                </p:cTn>
                              </p:par>
                            </p:childTnLst>
                          </p:cTn>
                        </p:par>
                      </p:childTnLst>
                    </p:cTn>
                  </p:par>
                  <p:par>
                    <p:cTn id="163" fill="hold">
                      <p:stCondLst>
                        <p:cond delay="indefinite"/>
                      </p:stCondLst>
                      <p:childTnLst>
                        <p:par>
                          <p:cTn id="164" fill="hold">
                            <p:stCondLst>
                              <p:cond delay="0"/>
                            </p:stCondLst>
                            <p:childTnLst>
                              <p:par>
                                <p:cTn id="165" presetID="5" presetClass="entr" presetSubtype="10" fill="hold" grpId="0" nodeType="clickEffect">
                                  <p:stCondLst>
                                    <p:cond delay="0"/>
                                  </p:stCondLst>
                                  <p:childTnLst>
                                    <p:set>
                                      <p:cBhvr>
                                        <p:cTn id="166" dur="1" fill="hold">
                                          <p:stCondLst>
                                            <p:cond delay="0"/>
                                          </p:stCondLst>
                                        </p:cTn>
                                        <p:tgtEl>
                                          <p:spTgt spid="38946"/>
                                        </p:tgtEl>
                                        <p:attrNameLst>
                                          <p:attrName>style.visibility</p:attrName>
                                        </p:attrNameLst>
                                      </p:cBhvr>
                                      <p:to>
                                        <p:strVal val="visible"/>
                                      </p:to>
                                    </p:set>
                                    <p:animEffect transition="in" filter="checkerboard(across)">
                                      <p:cBhvr>
                                        <p:cTn id="167" dur="500"/>
                                        <p:tgtEl>
                                          <p:spTgt spid="38946"/>
                                        </p:tgtEl>
                                      </p:cBhvr>
                                    </p:animEffect>
                                  </p:childTnLst>
                                </p:cTn>
                              </p:par>
                            </p:childTnLst>
                          </p:cTn>
                        </p:par>
                      </p:childTnLst>
                    </p:cTn>
                  </p:par>
                  <p:par>
                    <p:cTn id="168" fill="hold">
                      <p:stCondLst>
                        <p:cond delay="indefinite"/>
                      </p:stCondLst>
                      <p:childTnLst>
                        <p:par>
                          <p:cTn id="169" fill="hold">
                            <p:stCondLst>
                              <p:cond delay="0"/>
                            </p:stCondLst>
                            <p:childTnLst>
                              <p:par>
                                <p:cTn id="170" presetID="5" presetClass="entr" presetSubtype="10" fill="hold" grpId="0" nodeType="clickEffect">
                                  <p:stCondLst>
                                    <p:cond delay="0"/>
                                  </p:stCondLst>
                                  <p:childTnLst>
                                    <p:set>
                                      <p:cBhvr>
                                        <p:cTn id="171" dur="1" fill="hold">
                                          <p:stCondLst>
                                            <p:cond delay="0"/>
                                          </p:stCondLst>
                                        </p:cTn>
                                        <p:tgtEl>
                                          <p:spTgt spid="38949"/>
                                        </p:tgtEl>
                                        <p:attrNameLst>
                                          <p:attrName>style.visibility</p:attrName>
                                        </p:attrNameLst>
                                      </p:cBhvr>
                                      <p:to>
                                        <p:strVal val="visible"/>
                                      </p:to>
                                    </p:set>
                                    <p:animEffect transition="in" filter="checkerboard(across)">
                                      <p:cBhvr>
                                        <p:cTn id="172" dur="500"/>
                                        <p:tgtEl>
                                          <p:spTgt spid="38949"/>
                                        </p:tgtEl>
                                      </p:cBhvr>
                                    </p:animEffect>
                                  </p:childTnLst>
                                </p:cTn>
                              </p:par>
                            </p:childTnLst>
                          </p:cTn>
                        </p:par>
                      </p:childTnLst>
                    </p:cTn>
                  </p:par>
                  <p:par>
                    <p:cTn id="173" fill="hold">
                      <p:stCondLst>
                        <p:cond delay="indefinite"/>
                      </p:stCondLst>
                      <p:childTnLst>
                        <p:par>
                          <p:cTn id="174" fill="hold">
                            <p:stCondLst>
                              <p:cond delay="0"/>
                            </p:stCondLst>
                            <p:childTnLst>
                              <p:par>
                                <p:cTn id="175" presetID="5" presetClass="entr" presetSubtype="10" fill="hold" grpId="0" nodeType="clickEffect">
                                  <p:stCondLst>
                                    <p:cond delay="0"/>
                                  </p:stCondLst>
                                  <p:childTnLst>
                                    <p:set>
                                      <p:cBhvr>
                                        <p:cTn id="176" dur="1" fill="hold">
                                          <p:stCondLst>
                                            <p:cond delay="0"/>
                                          </p:stCondLst>
                                        </p:cTn>
                                        <p:tgtEl>
                                          <p:spTgt spid="38950"/>
                                        </p:tgtEl>
                                        <p:attrNameLst>
                                          <p:attrName>style.visibility</p:attrName>
                                        </p:attrNameLst>
                                      </p:cBhvr>
                                      <p:to>
                                        <p:strVal val="visible"/>
                                      </p:to>
                                    </p:set>
                                    <p:animEffect transition="in" filter="checkerboard(across)">
                                      <p:cBhvr>
                                        <p:cTn id="177" dur="500"/>
                                        <p:tgtEl>
                                          <p:spTgt spid="38950"/>
                                        </p:tgtEl>
                                      </p:cBhvr>
                                    </p:animEffect>
                                  </p:childTnLst>
                                </p:cTn>
                              </p:par>
                            </p:childTnLst>
                          </p:cTn>
                        </p:par>
                      </p:childTnLst>
                    </p:cTn>
                  </p:par>
                  <p:par>
                    <p:cTn id="178" fill="hold">
                      <p:stCondLst>
                        <p:cond delay="indefinite"/>
                      </p:stCondLst>
                      <p:childTnLst>
                        <p:par>
                          <p:cTn id="179" fill="hold">
                            <p:stCondLst>
                              <p:cond delay="0"/>
                            </p:stCondLst>
                            <p:childTnLst>
                              <p:par>
                                <p:cTn id="180" presetID="5" presetClass="entr" presetSubtype="10" fill="hold" grpId="0" nodeType="clickEffect">
                                  <p:stCondLst>
                                    <p:cond delay="0"/>
                                  </p:stCondLst>
                                  <p:childTnLst>
                                    <p:set>
                                      <p:cBhvr>
                                        <p:cTn id="181" dur="1" fill="hold">
                                          <p:stCondLst>
                                            <p:cond delay="0"/>
                                          </p:stCondLst>
                                        </p:cTn>
                                        <p:tgtEl>
                                          <p:spTgt spid="38951"/>
                                        </p:tgtEl>
                                        <p:attrNameLst>
                                          <p:attrName>style.visibility</p:attrName>
                                        </p:attrNameLst>
                                      </p:cBhvr>
                                      <p:to>
                                        <p:strVal val="visible"/>
                                      </p:to>
                                    </p:set>
                                    <p:animEffect transition="in" filter="checkerboard(across)">
                                      <p:cBhvr>
                                        <p:cTn id="182" dur="500"/>
                                        <p:tgtEl>
                                          <p:spTgt spid="38951"/>
                                        </p:tgtEl>
                                      </p:cBhvr>
                                    </p:animEffect>
                                  </p:childTnLst>
                                </p:cTn>
                              </p:par>
                            </p:childTnLst>
                          </p:cTn>
                        </p:par>
                      </p:childTnLst>
                    </p:cTn>
                  </p:par>
                  <p:par>
                    <p:cTn id="183" fill="hold">
                      <p:stCondLst>
                        <p:cond delay="indefinite"/>
                      </p:stCondLst>
                      <p:childTnLst>
                        <p:par>
                          <p:cTn id="184" fill="hold">
                            <p:stCondLst>
                              <p:cond delay="0"/>
                            </p:stCondLst>
                            <p:childTnLst>
                              <p:par>
                                <p:cTn id="185" presetID="5" presetClass="entr" presetSubtype="10" fill="hold" grpId="0" nodeType="clickEffect">
                                  <p:stCondLst>
                                    <p:cond delay="0"/>
                                  </p:stCondLst>
                                  <p:childTnLst>
                                    <p:set>
                                      <p:cBhvr>
                                        <p:cTn id="186" dur="1" fill="hold">
                                          <p:stCondLst>
                                            <p:cond delay="0"/>
                                          </p:stCondLst>
                                        </p:cTn>
                                        <p:tgtEl>
                                          <p:spTgt spid="38947"/>
                                        </p:tgtEl>
                                        <p:attrNameLst>
                                          <p:attrName>style.visibility</p:attrName>
                                        </p:attrNameLst>
                                      </p:cBhvr>
                                      <p:to>
                                        <p:strVal val="visible"/>
                                      </p:to>
                                    </p:set>
                                    <p:animEffect transition="in" filter="checkerboard(across)">
                                      <p:cBhvr>
                                        <p:cTn id="187" dur="500"/>
                                        <p:tgtEl>
                                          <p:spTgt spid="38947"/>
                                        </p:tgtEl>
                                      </p:cBhvr>
                                    </p:animEffect>
                                  </p:childTnLst>
                                </p:cTn>
                              </p:par>
                            </p:childTnLst>
                          </p:cTn>
                        </p:par>
                      </p:childTnLst>
                    </p:cTn>
                  </p:par>
                  <p:par>
                    <p:cTn id="188" fill="hold">
                      <p:stCondLst>
                        <p:cond delay="indefinite"/>
                      </p:stCondLst>
                      <p:childTnLst>
                        <p:par>
                          <p:cTn id="189" fill="hold">
                            <p:stCondLst>
                              <p:cond delay="0"/>
                            </p:stCondLst>
                            <p:childTnLst>
                              <p:par>
                                <p:cTn id="190" presetID="5" presetClass="entr" presetSubtype="10" fill="hold" grpId="0" nodeType="clickEffect">
                                  <p:stCondLst>
                                    <p:cond delay="0"/>
                                  </p:stCondLst>
                                  <p:childTnLst>
                                    <p:set>
                                      <p:cBhvr>
                                        <p:cTn id="191" dur="1" fill="hold">
                                          <p:stCondLst>
                                            <p:cond delay="0"/>
                                          </p:stCondLst>
                                        </p:cTn>
                                        <p:tgtEl>
                                          <p:spTgt spid="38948"/>
                                        </p:tgtEl>
                                        <p:attrNameLst>
                                          <p:attrName>style.visibility</p:attrName>
                                        </p:attrNameLst>
                                      </p:cBhvr>
                                      <p:to>
                                        <p:strVal val="visible"/>
                                      </p:to>
                                    </p:set>
                                    <p:animEffect transition="in" filter="checkerboard(across)">
                                      <p:cBhvr>
                                        <p:cTn id="192" dur="500"/>
                                        <p:tgtEl>
                                          <p:spTgt spid="38948"/>
                                        </p:tgtEl>
                                      </p:cBhvr>
                                    </p:animEffect>
                                  </p:childTnLst>
                                </p:cTn>
                              </p:par>
                            </p:childTnLst>
                          </p:cTn>
                        </p:par>
                      </p:childTnLst>
                    </p:cTn>
                  </p:par>
                  <p:par>
                    <p:cTn id="193" fill="hold">
                      <p:stCondLst>
                        <p:cond delay="indefinite"/>
                      </p:stCondLst>
                      <p:childTnLst>
                        <p:par>
                          <p:cTn id="194" fill="hold">
                            <p:stCondLst>
                              <p:cond delay="0"/>
                            </p:stCondLst>
                            <p:childTnLst>
                              <p:par>
                                <p:cTn id="195" presetID="5" presetClass="entr" presetSubtype="10" fill="hold" grpId="0" nodeType="clickEffect">
                                  <p:stCondLst>
                                    <p:cond delay="0"/>
                                  </p:stCondLst>
                                  <p:childTnLst>
                                    <p:set>
                                      <p:cBhvr>
                                        <p:cTn id="196" dur="1" fill="hold">
                                          <p:stCondLst>
                                            <p:cond delay="0"/>
                                          </p:stCondLst>
                                        </p:cTn>
                                        <p:tgtEl>
                                          <p:spTgt spid="38952"/>
                                        </p:tgtEl>
                                        <p:attrNameLst>
                                          <p:attrName>style.visibility</p:attrName>
                                        </p:attrNameLst>
                                      </p:cBhvr>
                                      <p:to>
                                        <p:strVal val="visible"/>
                                      </p:to>
                                    </p:set>
                                    <p:animEffect transition="in" filter="checkerboard(across)">
                                      <p:cBhvr>
                                        <p:cTn id="197" dur="500"/>
                                        <p:tgtEl>
                                          <p:spTgt spid="38952"/>
                                        </p:tgtEl>
                                      </p:cBhvr>
                                    </p:animEffect>
                                  </p:childTnLst>
                                </p:cTn>
                              </p:par>
                            </p:childTnLst>
                          </p:cTn>
                        </p:par>
                      </p:childTnLst>
                    </p:cTn>
                  </p:par>
                  <p:par>
                    <p:cTn id="198" fill="hold">
                      <p:stCondLst>
                        <p:cond delay="indefinite"/>
                      </p:stCondLst>
                      <p:childTnLst>
                        <p:par>
                          <p:cTn id="199" fill="hold">
                            <p:stCondLst>
                              <p:cond delay="0"/>
                            </p:stCondLst>
                            <p:childTnLst>
                              <p:par>
                                <p:cTn id="200" presetID="5" presetClass="entr" presetSubtype="10" fill="hold" grpId="0" nodeType="clickEffect">
                                  <p:stCondLst>
                                    <p:cond delay="0"/>
                                  </p:stCondLst>
                                  <p:childTnLst>
                                    <p:set>
                                      <p:cBhvr>
                                        <p:cTn id="201" dur="1" fill="hold">
                                          <p:stCondLst>
                                            <p:cond delay="0"/>
                                          </p:stCondLst>
                                        </p:cTn>
                                        <p:tgtEl>
                                          <p:spTgt spid="45"/>
                                        </p:tgtEl>
                                        <p:attrNameLst>
                                          <p:attrName>style.visibility</p:attrName>
                                        </p:attrNameLst>
                                      </p:cBhvr>
                                      <p:to>
                                        <p:strVal val="visible"/>
                                      </p:to>
                                    </p:set>
                                    <p:animEffect transition="in" filter="checkerboard(across)">
                                      <p:cBhvr>
                                        <p:cTn id="202" dur="500"/>
                                        <p:tgtEl>
                                          <p:spTgt spid="45"/>
                                        </p:tgtEl>
                                      </p:cBhvr>
                                    </p:animEffect>
                                  </p:childTnLst>
                                </p:cTn>
                              </p:par>
                            </p:childTnLst>
                          </p:cTn>
                        </p:par>
                      </p:childTnLst>
                    </p:cTn>
                  </p:par>
                  <p:par>
                    <p:cTn id="203" fill="hold">
                      <p:stCondLst>
                        <p:cond delay="indefinite"/>
                      </p:stCondLst>
                      <p:childTnLst>
                        <p:par>
                          <p:cTn id="204" fill="hold">
                            <p:stCondLst>
                              <p:cond delay="0"/>
                            </p:stCondLst>
                            <p:childTnLst>
                              <p:par>
                                <p:cTn id="205" presetID="5" presetClass="entr" presetSubtype="10" fill="hold" grpId="0" nodeType="clickEffect">
                                  <p:stCondLst>
                                    <p:cond delay="0"/>
                                  </p:stCondLst>
                                  <p:childTnLst>
                                    <p:set>
                                      <p:cBhvr>
                                        <p:cTn id="206" dur="1" fill="hold">
                                          <p:stCondLst>
                                            <p:cond delay="0"/>
                                          </p:stCondLst>
                                        </p:cTn>
                                        <p:tgtEl>
                                          <p:spTgt spid="46"/>
                                        </p:tgtEl>
                                        <p:attrNameLst>
                                          <p:attrName>style.visibility</p:attrName>
                                        </p:attrNameLst>
                                      </p:cBhvr>
                                      <p:to>
                                        <p:strVal val="visible"/>
                                      </p:to>
                                    </p:set>
                                    <p:animEffect transition="in" filter="checkerboard(across)">
                                      <p:cBhvr>
                                        <p:cTn id="2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8" grpId="0" animBg="1"/>
      <p:bldP spid="38919" grpId="0" animBg="1"/>
      <p:bldP spid="38920" grpId="0" animBg="1"/>
      <p:bldP spid="38921" grpId="0" animBg="1"/>
      <p:bldP spid="38922" grpId="0" animBg="1"/>
      <p:bldP spid="38923" grpId="0" animBg="1"/>
      <p:bldP spid="38924" grpId="0" animBg="1"/>
      <p:bldP spid="38925" grpId="0" animBg="1"/>
      <p:bldP spid="38926" grpId="0" animBg="1"/>
      <p:bldP spid="38927" grpId="0" animBg="1"/>
      <p:bldP spid="38928" grpId="0" animBg="1"/>
      <p:bldP spid="38929" grpId="0" animBg="1"/>
      <p:bldP spid="38930" grpId="0" animBg="1"/>
      <p:bldP spid="38932" grpId="0" animBg="1"/>
      <p:bldP spid="38933" grpId="0" animBg="1"/>
      <p:bldP spid="38934" grpId="0" animBg="1"/>
      <p:bldP spid="38935" grpId="0" animBg="1"/>
      <p:bldP spid="38936" grpId="0" animBg="1"/>
      <p:bldP spid="38937" grpId="0" animBg="1"/>
      <p:bldP spid="38938" grpId="0" animBg="1"/>
      <p:bldP spid="38939" grpId="0" animBg="1"/>
      <p:bldP spid="38940" grpId="0" animBg="1"/>
      <p:bldP spid="38941" grpId="0" animBg="1"/>
      <p:bldP spid="38942" grpId="0" animBg="1"/>
      <p:bldP spid="38943" grpId="0" animBg="1"/>
      <p:bldP spid="38944" grpId="0" animBg="1"/>
      <p:bldP spid="38945" grpId="0" animBg="1"/>
      <p:bldP spid="38946" grpId="0" animBg="1"/>
      <p:bldP spid="38947" grpId="0" animBg="1"/>
      <p:bldP spid="38948" grpId="0" animBg="1"/>
      <p:bldP spid="38949" grpId="0" animBg="1"/>
      <p:bldP spid="38950" grpId="0" animBg="1"/>
      <p:bldP spid="38951" grpId="0" animBg="1"/>
      <p:bldP spid="38952" grpId="0" animBg="1"/>
      <p:bldP spid="38953" grpId="0" animBg="1"/>
      <p:bldP spid="38954" grpId="0" animBg="1"/>
      <p:bldP spid="38955" grpId="0" animBg="1"/>
      <p:bldP spid="38956" grpId="0" animBg="1"/>
      <p:bldP spid="38957" grpId="0" animBg="1"/>
      <p:bldP spid="38958" grpId="0" animBg="1"/>
      <p:bldP spid="38959" grpId="0" animBg="1"/>
      <p:bldP spid="45"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Grp="1" noChangeArrowheads="1"/>
          </p:cNvSpPr>
          <p:nvPr>
            <p:ph type="title"/>
          </p:nvPr>
        </p:nvSpPr>
        <p:spPr bwMode="auto">
          <a:xfrm>
            <a:off x="251520" y="404664"/>
            <a:ext cx="8534400" cy="400110"/>
          </a:xfrm>
          <a:prstGeom prst="rect">
            <a:avLst/>
          </a:prstGeom>
          <a:solidFill>
            <a:srgbClr val="FFFFCC"/>
          </a:solidFill>
          <a:ln w="9525">
            <a:solidFill>
              <a:srgbClr val="0000CC"/>
            </a:solidFill>
            <a:miter lim="800000"/>
            <a:headEnd/>
            <a:tailEnd/>
          </a:ln>
        </p:spPr>
        <p:txBody>
          <a:bodyPr wrap="square">
            <a:spAutoFit/>
          </a:bodyPr>
          <a:lstStyle/>
          <a:p>
            <a:pPr algn="ctr"/>
            <a:r>
              <a:rPr lang="uk-UA" sz="2000" b="1" i="1" dirty="0">
                <a:solidFill>
                  <a:srgbClr val="0000CC"/>
                </a:solidFill>
              </a:rPr>
              <a:t>Класична ліберальна демократія</a:t>
            </a:r>
            <a:endParaRPr lang="ru-RU" sz="2000" dirty="0">
              <a:solidFill>
                <a:srgbClr val="0000CC"/>
              </a:solidFill>
            </a:endParaRPr>
          </a:p>
        </p:txBody>
      </p:sp>
      <p:sp>
        <p:nvSpPr>
          <p:cNvPr id="4" name="Text Box 5"/>
          <p:cNvSpPr txBox="1">
            <a:spLocks noChangeArrowheads="1"/>
          </p:cNvSpPr>
          <p:nvPr/>
        </p:nvSpPr>
        <p:spPr bwMode="auto">
          <a:xfrm>
            <a:off x="251520" y="1124744"/>
            <a:ext cx="3024138" cy="5078313"/>
          </a:xfrm>
          <a:prstGeom prst="rect">
            <a:avLst/>
          </a:prstGeom>
          <a:noFill/>
          <a:ln w="9525">
            <a:solidFill>
              <a:srgbClr val="0000CC"/>
            </a:solidFill>
            <a:miter lim="800000"/>
            <a:headEnd/>
            <a:tailEnd/>
          </a:ln>
        </p:spPr>
        <p:txBody>
          <a:bodyPr wrap="square">
            <a:spAutoFit/>
          </a:bodyPr>
          <a:lstStyle/>
          <a:p>
            <a:pPr>
              <a:spcBef>
                <a:spcPct val="50000"/>
              </a:spcBef>
            </a:pPr>
            <a:r>
              <a:rPr lang="uk-UA" dirty="0"/>
              <a:t>у </a:t>
            </a:r>
            <a:r>
              <a:rPr lang="en-US" dirty="0"/>
              <a:t>XVII</a:t>
            </a:r>
            <a:r>
              <a:rPr lang="uk-UA" dirty="0"/>
              <a:t> – </a:t>
            </a:r>
            <a:r>
              <a:rPr lang="en-US" dirty="0"/>
              <a:t>XVIII </a:t>
            </a:r>
            <a:r>
              <a:rPr lang="uk-UA" dirty="0"/>
              <a:t>ст. на основі поглядів Гоббса, Локка, Монтеск’є, </a:t>
            </a:r>
            <a:r>
              <a:rPr lang="uk-UA" dirty="0" err="1"/>
              <a:t>Медісона</a:t>
            </a:r>
            <a:r>
              <a:rPr lang="uk-UA" dirty="0"/>
              <a:t>, Джефферсона та ін. сформувалася </a:t>
            </a:r>
            <a:r>
              <a:rPr lang="uk-UA" b="1" i="1" dirty="0"/>
              <a:t>класична ліберальна</a:t>
            </a:r>
            <a:r>
              <a:rPr lang="uk-UA" dirty="0"/>
              <a:t> (одна з її найвідоміших форм – </a:t>
            </a:r>
            <a:r>
              <a:rPr lang="uk-UA" b="1" i="1" dirty="0" err="1"/>
              <a:t>„представницька”</a:t>
            </a:r>
            <a:r>
              <a:rPr lang="uk-UA" dirty="0"/>
              <a:t>) теорія демократії. Ця теорія розглядає вибори не стільки як порядок, що дозволяє громадянам приймати участь у політичному житті, скільки як механізм, що захищає їх від беззаконня влади </a:t>
            </a:r>
            <a:endParaRPr lang="ru-RU" dirty="0"/>
          </a:p>
        </p:txBody>
      </p:sp>
      <p:sp>
        <p:nvSpPr>
          <p:cNvPr id="5" name="Text Box 6"/>
          <p:cNvSpPr txBox="1">
            <a:spLocks noChangeArrowheads="1"/>
          </p:cNvSpPr>
          <p:nvPr/>
        </p:nvSpPr>
        <p:spPr bwMode="auto">
          <a:xfrm>
            <a:off x="3563888" y="3356992"/>
            <a:ext cx="5040560" cy="2585323"/>
          </a:xfrm>
          <a:prstGeom prst="rect">
            <a:avLst/>
          </a:prstGeom>
          <a:solidFill>
            <a:schemeClr val="bg2">
              <a:lumMod val="75000"/>
              <a:alpha val="62000"/>
            </a:schemeClr>
          </a:solidFill>
          <a:ln w="9525">
            <a:solidFill>
              <a:srgbClr val="0000CC"/>
            </a:solidFill>
            <a:miter lim="800000"/>
            <a:headEnd/>
            <a:tailEnd/>
          </a:ln>
        </p:spPr>
        <p:txBody>
          <a:bodyPr wrap="square">
            <a:spAutoFit/>
          </a:bodyPr>
          <a:lstStyle/>
          <a:p>
            <a:pPr>
              <a:spcBef>
                <a:spcPct val="50000"/>
              </a:spcBef>
            </a:pPr>
            <a:r>
              <a:rPr lang="uk-UA" dirty="0" err="1" smtClean="0"/>
              <a:t>„Концентрація</a:t>
            </a:r>
            <a:r>
              <a:rPr lang="uk-UA" dirty="0" smtClean="0"/>
              <a:t> </a:t>
            </a:r>
            <a:r>
              <a:rPr lang="uk-UA" dirty="0"/>
              <a:t>всієї влади – законодавчої, виконавчої та судової – в одних руках, незалежно від того, надана вона одній особі чи багатьом, у спадок, призначення чи обрання, можна по праву визначити словом </a:t>
            </a:r>
            <a:r>
              <a:rPr lang="uk-UA" dirty="0" err="1"/>
              <a:t>„тиранія</a:t>
            </a:r>
            <a:r>
              <a:rPr lang="uk-UA" dirty="0" err="1" smtClean="0"/>
              <a:t>”</a:t>
            </a:r>
            <a:r>
              <a:rPr lang="uk-UA" dirty="0" smtClean="0"/>
              <a:t>. </a:t>
            </a:r>
            <a:r>
              <a:rPr lang="uk-UA" dirty="0"/>
              <a:t>Тому, на думку </a:t>
            </a:r>
            <a:r>
              <a:rPr lang="uk-UA" dirty="0" err="1"/>
              <a:t>Медісона</a:t>
            </a:r>
            <a:r>
              <a:rPr lang="uk-UA" dirty="0"/>
              <a:t>, головна мета демократичної форми правління та демократичного уряду є захист суспільного блага та особистих інтересів.</a:t>
            </a:r>
            <a:endParaRPr lang="ru-RU" dirty="0"/>
          </a:p>
        </p:txBody>
      </p:sp>
      <p:pic>
        <p:nvPicPr>
          <p:cNvPr id="6" name="Рисунок 5" descr="200px-James_Madison.jpg"/>
          <p:cNvPicPr>
            <a:picLocks noChangeAspect="1"/>
          </p:cNvPicPr>
          <p:nvPr/>
        </p:nvPicPr>
        <p:blipFill>
          <a:blip r:embed="rId2" cstate="print"/>
          <a:stretch>
            <a:fillRect/>
          </a:stretch>
        </p:blipFill>
        <p:spPr>
          <a:xfrm>
            <a:off x="3419872" y="836712"/>
            <a:ext cx="1777975" cy="2160240"/>
          </a:xfrm>
          <a:prstGeom prst="rect">
            <a:avLst/>
          </a:prstGeom>
        </p:spPr>
      </p:pic>
      <p:sp>
        <p:nvSpPr>
          <p:cNvPr id="7" name="Прямоугольник 6"/>
          <p:cNvSpPr/>
          <p:nvPr/>
        </p:nvSpPr>
        <p:spPr>
          <a:xfrm>
            <a:off x="5580112" y="1340768"/>
            <a:ext cx="2808312" cy="1200329"/>
          </a:xfrm>
          <a:prstGeom prst="rect">
            <a:avLst/>
          </a:prstGeom>
        </p:spPr>
        <p:txBody>
          <a:bodyPr wrap="square">
            <a:spAutoFit/>
          </a:bodyPr>
          <a:lstStyle/>
          <a:p>
            <a:pPr lvl="0">
              <a:spcBef>
                <a:spcPct val="50000"/>
              </a:spcBef>
            </a:pPr>
            <a:r>
              <a:rPr lang="uk-UA" dirty="0" err="1" smtClean="0">
                <a:solidFill>
                  <a:prstClr val="black"/>
                </a:solidFill>
              </a:rPr>
              <a:t>“Батько</a:t>
            </a:r>
            <a:r>
              <a:rPr lang="uk-UA" dirty="0" smtClean="0">
                <a:solidFill>
                  <a:prstClr val="black"/>
                </a:solidFill>
              </a:rPr>
              <a:t> </a:t>
            </a:r>
            <a:r>
              <a:rPr lang="uk-UA" dirty="0" err="1" smtClean="0">
                <a:solidFill>
                  <a:prstClr val="black"/>
                </a:solidFill>
              </a:rPr>
              <a:t>Конституції”</a:t>
            </a:r>
            <a:r>
              <a:rPr lang="uk-UA" dirty="0" smtClean="0">
                <a:solidFill>
                  <a:prstClr val="black"/>
                </a:solidFill>
              </a:rPr>
              <a:t> Джеймс </a:t>
            </a:r>
            <a:r>
              <a:rPr lang="uk-UA" dirty="0" err="1" smtClean="0">
                <a:solidFill>
                  <a:prstClr val="black"/>
                </a:solidFill>
              </a:rPr>
              <a:t>Медісон</a:t>
            </a:r>
            <a:r>
              <a:rPr lang="uk-UA" dirty="0" smtClean="0">
                <a:solidFill>
                  <a:prstClr val="black"/>
                </a:solidFill>
              </a:rPr>
              <a:t> (4-ий президент США у </a:t>
            </a:r>
            <a:r>
              <a:rPr lang="uk-UA" dirty="0" smtClean="0">
                <a:solidFill>
                  <a:prstClr val="black"/>
                </a:solidFill>
                <a:hlinkClick r:id="rId3" tooltip="1809"/>
              </a:rPr>
              <a:t>1809</a:t>
            </a:r>
            <a:r>
              <a:rPr lang="uk-UA" dirty="0" smtClean="0">
                <a:solidFill>
                  <a:prstClr val="black"/>
                </a:solidFill>
              </a:rPr>
              <a:t>–</a:t>
            </a:r>
            <a:r>
              <a:rPr lang="uk-UA" dirty="0" smtClean="0">
                <a:solidFill>
                  <a:prstClr val="black"/>
                </a:solidFill>
                <a:hlinkClick r:id="rId4" tooltip="1817"/>
              </a:rPr>
              <a:t>1817</a:t>
            </a:r>
            <a:r>
              <a:rPr lang="uk-UA" dirty="0" smtClean="0">
                <a:solidFill>
                  <a:prstClr val="black"/>
                </a:solidFill>
              </a:rPr>
              <a:t> </a:t>
            </a:r>
            <a:r>
              <a:rPr lang="uk-UA" dirty="0" err="1" smtClean="0">
                <a:solidFill>
                  <a:prstClr val="black"/>
                </a:solidFill>
              </a:rPr>
              <a:t>рр</a:t>
            </a:r>
            <a:r>
              <a:rPr lang="uk-UA" dirty="0" smtClean="0">
                <a:solidFill>
                  <a:prstClr val="black"/>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539552" y="1196752"/>
            <a:ext cx="3168650" cy="4991100"/>
          </a:xfrm>
          <a:prstGeom prst="rect">
            <a:avLst/>
          </a:prstGeom>
          <a:noFill/>
          <a:ln w="9525">
            <a:solidFill>
              <a:srgbClr val="0000CC"/>
            </a:solidFill>
            <a:miter lim="800000"/>
            <a:headEnd/>
            <a:tailEnd/>
          </a:ln>
        </p:spPr>
        <p:txBody>
          <a:bodyPr>
            <a:spAutoFit/>
          </a:bodyPr>
          <a:lstStyle/>
          <a:p>
            <a:r>
              <a:rPr lang="uk-UA" sz="1600"/>
              <a:t>Суспільний договір на запровадження держави та державної влади, за Руссо, мав бути заключний в ході виборів не між громадянами і правителями, а виключно „між всіма рівними громадянами”. На цій базі розвинулася теорія </a:t>
            </a:r>
            <a:r>
              <a:rPr lang="uk-UA" sz="1600" b="1" i="1"/>
              <a:t>демократії для саморозвитку</a:t>
            </a:r>
            <a:r>
              <a:rPr lang="uk-UA" sz="1600"/>
              <a:t>, яка передбачає широке залучення громадян у політику як спосіб гармонійного розвитку особистості. За Руссо політична участь необхідна не лише заради захисту особистих прав і свобод, а, насамперед, для саморозвитку вільних поінформованих громадян.</a:t>
            </a:r>
            <a:endParaRPr lang="ru-RU" sz="1600"/>
          </a:p>
        </p:txBody>
      </p:sp>
      <p:sp>
        <p:nvSpPr>
          <p:cNvPr id="28675" name="Text Box 6"/>
          <p:cNvSpPr txBox="1">
            <a:spLocks noChangeArrowheads="1"/>
          </p:cNvSpPr>
          <p:nvPr/>
        </p:nvSpPr>
        <p:spPr bwMode="auto">
          <a:xfrm>
            <a:off x="3851920" y="1196752"/>
            <a:ext cx="4824413" cy="4770537"/>
          </a:xfrm>
          <a:prstGeom prst="rect">
            <a:avLst/>
          </a:prstGeom>
          <a:noFill/>
          <a:ln w="9525">
            <a:solidFill>
              <a:srgbClr val="0000CC"/>
            </a:solidFill>
            <a:miter lim="800000"/>
            <a:headEnd/>
            <a:tailEnd/>
          </a:ln>
        </p:spPr>
        <p:txBody>
          <a:bodyPr>
            <a:spAutoFit/>
          </a:bodyPr>
          <a:lstStyle/>
          <a:p>
            <a:r>
              <a:rPr lang="uk-UA" sz="1600" b="1" dirty="0"/>
              <a:t>Джон Стюарт Міль </a:t>
            </a:r>
            <a:r>
              <a:rPr lang="uk-UA" sz="1600" dirty="0"/>
              <a:t>безпосередньо пов’язував демократичний устрій з розвитком культури та освіти, вважаючи, що представницька форма народовладдя </a:t>
            </a:r>
            <a:r>
              <a:rPr lang="uk-UA" sz="1600" dirty="0" err="1"/>
              <a:t>„тим</a:t>
            </a:r>
            <a:r>
              <a:rPr lang="uk-UA" sz="1600" dirty="0"/>
              <a:t> більше придатна для народу, чим вище його культурний </a:t>
            </a:r>
            <a:r>
              <a:rPr lang="uk-UA" sz="1600" dirty="0" err="1"/>
              <a:t>розвиток”</a:t>
            </a:r>
            <a:r>
              <a:rPr lang="uk-UA" sz="1600" dirty="0"/>
              <a:t>. Він вважав за необхідне запровадження в широкі маси розуміння політичних та суспільних процесів, що розвивається в процесі участі у виборах та у громадсько-політичному житті взагалі. </a:t>
            </a:r>
            <a:endParaRPr lang="uk-UA" sz="1600" dirty="0" smtClean="0"/>
          </a:p>
          <a:p>
            <a:r>
              <a:rPr lang="uk-UA" sz="1600" dirty="0" smtClean="0"/>
              <a:t>Саме </a:t>
            </a:r>
            <a:r>
              <a:rPr lang="uk-UA" sz="1600" dirty="0"/>
              <a:t>тому Дж. С. Міль першим наполягав на розповсюдженні виборчого права на всіх письменних громадян, включно з жінками. Щоправда, на його думку на виборах слід було б ввести ценз </a:t>
            </a:r>
            <a:r>
              <a:rPr lang="uk-UA" sz="1600" dirty="0" err="1"/>
              <a:t>освітності</a:t>
            </a:r>
            <a:r>
              <a:rPr lang="uk-UA" sz="1600" dirty="0"/>
              <a:t> й використовувати  систему множинності голосів, зокрема, що простий некваліфікований робітник є базовою одиницею виборів і має один голос. Тоді кваліфікований працівник матиме на виборах два голоси, освічений громадянин – три, а випускник університету – п’ять. </a:t>
            </a:r>
            <a:endParaRPr lang="ru-RU" sz="1600" dirty="0"/>
          </a:p>
        </p:txBody>
      </p:sp>
      <p:sp>
        <p:nvSpPr>
          <p:cNvPr id="28676" name="Text Box 7"/>
          <p:cNvSpPr txBox="1">
            <a:spLocks noChangeArrowheads="1"/>
          </p:cNvSpPr>
          <p:nvPr/>
        </p:nvSpPr>
        <p:spPr bwMode="auto">
          <a:xfrm>
            <a:off x="1259632" y="476250"/>
            <a:ext cx="6552728" cy="523220"/>
          </a:xfrm>
          <a:prstGeom prst="rect">
            <a:avLst/>
          </a:prstGeom>
          <a:solidFill>
            <a:srgbClr val="FFFFCC"/>
          </a:solidFill>
          <a:ln w="9525">
            <a:solidFill>
              <a:srgbClr val="0000CC"/>
            </a:solidFill>
            <a:miter lim="800000"/>
            <a:headEnd/>
            <a:tailEnd/>
          </a:ln>
        </p:spPr>
        <p:txBody>
          <a:bodyPr wrap="square">
            <a:spAutoFit/>
          </a:bodyPr>
          <a:lstStyle/>
          <a:p>
            <a:pPr algn="ctr"/>
            <a:r>
              <a:rPr lang="uk-UA" sz="2800" b="1" i="1" dirty="0">
                <a:solidFill>
                  <a:srgbClr val="0000CC"/>
                </a:solidFill>
              </a:rPr>
              <a:t>Демократія </a:t>
            </a:r>
            <a:r>
              <a:rPr lang="uk-UA" sz="2800" b="1" i="1" dirty="0" err="1" smtClean="0">
                <a:solidFill>
                  <a:srgbClr val="0000CC"/>
                </a:solidFill>
              </a:rPr>
              <a:t>самореферентна</a:t>
            </a:r>
            <a:endParaRPr lang="ru-RU"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dirty="0" smtClean="0"/>
              <a:t>УТИЛІТАРИЗМ</a:t>
            </a:r>
            <a:endParaRPr lang="ru-RU" sz="3600" dirty="0"/>
          </a:p>
        </p:txBody>
      </p:sp>
      <p:sp>
        <p:nvSpPr>
          <p:cNvPr id="3" name="Содержимое 2"/>
          <p:cNvSpPr>
            <a:spLocks noGrp="1"/>
          </p:cNvSpPr>
          <p:nvPr>
            <p:ph idx="1"/>
          </p:nvPr>
        </p:nvSpPr>
        <p:spPr>
          <a:xfrm>
            <a:off x="179512" y="1556792"/>
            <a:ext cx="4896544" cy="4104456"/>
          </a:xfrm>
        </p:spPr>
        <p:txBody>
          <a:bodyPr>
            <a:noAutofit/>
          </a:bodyPr>
          <a:lstStyle/>
          <a:p>
            <a:pPr>
              <a:lnSpc>
                <a:spcPct val="120000"/>
              </a:lnSpc>
              <a:spcBef>
                <a:spcPts val="0"/>
              </a:spcBef>
            </a:pPr>
            <a:r>
              <a:rPr lang="uk-UA" sz="1600" b="1" i="1" dirty="0" smtClean="0"/>
              <a:t>Джон Стюарт Мілль </a:t>
            </a:r>
            <a:r>
              <a:rPr lang="uk-UA" sz="1600" dirty="0" smtClean="0"/>
              <a:t>писав: «недостатньо мати охорону тільки від урядової тиранії, але необхідно мати охорону і від тиранії пануючої в суспільстві думки чи почуття, від властивого суспільству тяжіння, хоч і не кримінальними заходами, насильно нав'язувати свої ідеї і свої права тим індивідам, які з ним розходяться у своїх поняттях… </a:t>
            </a:r>
          </a:p>
          <a:p>
            <a:pPr marL="273050" indent="-7938">
              <a:lnSpc>
                <a:spcPct val="120000"/>
              </a:lnSpc>
              <a:spcBef>
                <a:spcPts val="0"/>
              </a:spcBef>
              <a:buNone/>
            </a:pPr>
            <a:r>
              <a:rPr lang="uk-UA" sz="1600" b="1" i="1" dirty="0" smtClean="0"/>
              <a:t>Є межа, далі якої суспільна думка не може законно втручатись в індивідуальну незалежність</a:t>
            </a:r>
            <a:r>
              <a:rPr lang="uk-UA" sz="1600" dirty="0" smtClean="0"/>
              <a:t>; слід встановити цю межу, слід охороняти її від порушень — це так само необхідно, як необхідна охорона від політичного деспотизму… Все, що знищує індивідуальність, є деспотизм».</a:t>
            </a:r>
            <a:endParaRPr lang="ru-RU" sz="1600" dirty="0"/>
          </a:p>
        </p:txBody>
      </p:sp>
      <p:pic>
        <p:nvPicPr>
          <p:cNvPr id="4" name="Рисунок 3" descr="Дж.Ст.Міль.jpg"/>
          <p:cNvPicPr>
            <a:picLocks noChangeAspect="1"/>
          </p:cNvPicPr>
          <p:nvPr/>
        </p:nvPicPr>
        <p:blipFill>
          <a:blip r:embed="rId2" cstate="print"/>
          <a:stretch>
            <a:fillRect/>
          </a:stretch>
        </p:blipFill>
        <p:spPr>
          <a:xfrm>
            <a:off x="5148064" y="1484784"/>
            <a:ext cx="3733800" cy="2857500"/>
          </a:xfrm>
          <a:prstGeom prst="rect">
            <a:avLst/>
          </a:prstGeom>
        </p:spPr>
      </p:pic>
      <p:sp>
        <p:nvSpPr>
          <p:cNvPr id="5" name="Прямоугольник 4"/>
          <p:cNvSpPr/>
          <p:nvPr/>
        </p:nvSpPr>
        <p:spPr>
          <a:xfrm>
            <a:off x="5220072" y="4581128"/>
            <a:ext cx="3635896" cy="923330"/>
          </a:xfrm>
          <a:prstGeom prst="rect">
            <a:avLst/>
          </a:prstGeom>
        </p:spPr>
        <p:txBody>
          <a:bodyPr wrap="square">
            <a:spAutoFit/>
          </a:bodyPr>
          <a:lstStyle/>
          <a:p>
            <a:pPr algn="ctr"/>
            <a:r>
              <a:rPr lang="ru-RU" i="1" dirty="0" smtClean="0"/>
              <a:t>«Свобода одного </a:t>
            </a:r>
            <a:r>
              <a:rPr lang="ru-RU" i="1" dirty="0" err="1" smtClean="0"/>
              <a:t>закінчується</a:t>
            </a:r>
            <a:r>
              <a:rPr lang="ru-RU" i="1" dirty="0" smtClean="0"/>
              <a:t> там, де </a:t>
            </a:r>
            <a:r>
              <a:rPr lang="ru-RU" i="1" dirty="0" err="1" smtClean="0"/>
              <a:t>починається</a:t>
            </a:r>
            <a:r>
              <a:rPr lang="ru-RU" i="1" dirty="0" smtClean="0"/>
              <a:t> свобода </a:t>
            </a:r>
            <a:r>
              <a:rPr lang="ru-RU" i="1" dirty="0" err="1" smtClean="0"/>
              <a:t>іншого</a:t>
            </a:r>
            <a:r>
              <a:rPr lang="ru-RU" i="1" dirty="0" smtClean="0"/>
              <a:t> …»</a:t>
            </a:r>
            <a:endParaRPr lang="ru-RU"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908720"/>
            <a:ext cx="8229600" cy="4525963"/>
          </a:xfrm>
        </p:spPr>
        <p:txBody>
          <a:bodyPr>
            <a:normAutofit/>
          </a:bodyPr>
          <a:lstStyle/>
          <a:p>
            <a:pPr>
              <a:buNone/>
            </a:pPr>
            <a:r>
              <a:rPr lang="uk-UA" dirty="0" smtClean="0"/>
              <a:t> </a:t>
            </a:r>
          </a:p>
          <a:p>
            <a:pPr marL="273050" indent="-7938">
              <a:buNone/>
            </a:pPr>
            <a:endParaRPr lang="ru-RU" sz="1700" i="1" dirty="0" smtClean="0"/>
          </a:p>
          <a:p>
            <a:pPr marL="806450" indent="541338">
              <a:buNone/>
            </a:pPr>
            <a:r>
              <a:rPr lang="uk-UA" sz="2400" i="1" dirty="0" smtClean="0"/>
              <a:t>Головне завдання української влади на порядку денному – ефективне, прозоре і зрозуміле управління з одного боку, та знищення корупції – з іншого.</a:t>
            </a:r>
          </a:p>
          <a:p>
            <a:pPr marL="806450" indent="541338">
              <a:buNone/>
            </a:pPr>
            <a:r>
              <a:rPr lang="uk-UA" sz="2400" i="1" dirty="0" smtClean="0"/>
              <a:t> Якщо якість державного управління в Україні не буде відповідати очікуванням та вимогам людей, це призведе до чергового суспільного протистояння, який виявиться – критичним.</a:t>
            </a:r>
          </a:p>
          <a:p>
            <a:pPr marL="273050" indent="2060575"/>
            <a:endParaRPr lang="uk-UA"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539750" y="1052513"/>
            <a:ext cx="2879725" cy="5262979"/>
          </a:xfrm>
          <a:prstGeom prst="rect">
            <a:avLst/>
          </a:prstGeom>
          <a:noFill/>
          <a:ln w="9525">
            <a:solidFill>
              <a:srgbClr val="0000CC"/>
            </a:solidFill>
            <a:miter lim="800000"/>
            <a:headEnd/>
            <a:tailEnd/>
          </a:ln>
        </p:spPr>
        <p:txBody>
          <a:bodyPr>
            <a:spAutoFit/>
          </a:bodyPr>
          <a:lstStyle/>
          <a:p>
            <a:r>
              <a:rPr lang="uk-UA" sz="1600" dirty="0"/>
              <a:t>Якщо </a:t>
            </a:r>
            <a:r>
              <a:rPr lang="uk-UA" sz="1600" dirty="0" err="1"/>
              <a:t>„маси”</a:t>
            </a:r>
            <a:r>
              <a:rPr lang="uk-UA" sz="1600" dirty="0"/>
              <a:t> не цікавляться політикою, </a:t>
            </a:r>
            <a:r>
              <a:rPr lang="uk-UA" sz="1600" b="1" i="1" dirty="0"/>
              <a:t>не мають відповідних знань, навичок та інформації, не вміють приймати вірні політичні рішення</a:t>
            </a:r>
            <a:r>
              <a:rPr lang="uk-UA" sz="1600" dirty="0"/>
              <a:t>, то найефективнішим державним механізмом буде такий, в якому право прийняття політичних рішень належить компетентним спеціалістам – еліті.  Основоположник такого підходу Йозеф </a:t>
            </a:r>
            <a:r>
              <a:rPr lang="uk-UA" sz="1600" dirty="0" err="1"/>
              <a:t>Шумпетер</a:t>
            </a:r>
            <a:r>
              <a:rPr lang="uk-UA" sz="1600" dirty="0"/>
              <a:t> назвав свою концепцію </a:t>
            </a:r>
            <a:r>
              <a:rPr lang="uk-UA" sz="1600" dirty="0" err="1"/>
              <a:t>„теорією</a:t>
            </a:r>
            <a:r>
              <a:rPr lang="uk-UA" sz="1600" dirty="0"/>
              <a:t> лідерів, що </a:t>
            </a:r>
            <a:r>
              <a:rPr lang="uk-UA" sz="1600" dirty="0" err="1"/>
              <a:t>змагаються”</a:t>
            </a:r>
            <a:r>
              <a:rPr lang="uk-UA" sz="1600" dirty="0"/>
              <a:t>, однак найбільшого поширення отримала саме назва </a:t>
            </a:r>
            <a:r>
              <a:rPr lang="uk-UA" sz="1600" dirty="0" err="1"/>
              <a:t>„елітарної</a:t>
            </a:r>
            <a:r>
              <a:rPr lang="uk-UA" sz="1600" dirty="0"/>
              <a:t> </a:t>
            </a:r>
            <a:r>
              <a:rPr lang="uk-UA" sz="1600" dirty="0" err="1"/>
              <a:t>демократії”</a:t>
            </a:r>
            <a:r>
              <a:rPr lang="uk-UA" sz="1600" dirty="0"/>
              <a:t>. </a:t>
            </a:r>
            <a:endParaRPr lang="ru-RU" sz="1600" dirty="0"/>
          </a:p>
        </p:txBody>
      </p:sp>
      <p:sp>
        <p:nvSpPr>
          <p:cNvPr id="31747" name="Text Box 6"/>
          <p:cNvSpPr txBox="1">
            <a:spLocks noChangeArrowheads="1"/>
          </p:cNvSpPr>
          <p:nvPr/>
        </p:nvSpPr>
        <p:spPr bwMode="auto">
          <a:xfrm>
            <a:off x="3492500" y="1052513"/>
            <a:ext cx="5183188" cy="3524250"/>
          </a:xfrm>
          <a:prstGeom prst="rect">
            <a:avLst/>
          </a:prstGeom>
          <a:noFill/>
          <a:ln w="9525">
            <a:solidFill>
              <a:srgbClr val="0000CC"/>
            </a:solidFill>
            <a:miter lim="800000"/>
            <a:headEnd/>
            <a:tailEnd/>
          </a:ln>
        </p:spPr>
        <p:txBody>
          <a:bodyPr>
            <a:spAutoFit/>
          </a:bodyPr>
          <a:lstStyle/>
          <a:p>
            <a:r>
              <a:rPr lang="uk-UA" sz="1600"/>
              <a:t>Шумпетер фактично перевертає демократичну піраміду „виборець – вибори – органи державного управління”: В такому ракурсі найважливішою функцією виборів становиться висування та закріплення еліт, а народовладдя виконує виключно технічну функцію. Інститут виборів розглядається, насамперед, як засіб відбору найбільш компетентної еліти, здатної взяти на себе відповідальність за управління державою, що спонукає еліту відчувати свою відповідальність за політичні рішення. В період між виборами виборці мають поважати розподіл праці між елітою та суспільством та розуміти, що до наступних виборів їм не слід займатися політикою </a:t>
            </a:r>
            <a:endParaRPr lang="ru-RU" sz="1600"/>
          </a:p>
        </p:txBody>
      </p:sp>
      <p:sp>
        <p:nvSpPr>
          <p:cNvPr id="31748" name="Text Box 7"/>
          <p:cNvSpPr txBox="1">
            <a:spLocks noChangeArrowheads="1"/>
          </p:cNvSpPr>
          <p:nvPr/>
        </p:nvSpPr>
        <p:spPr bwMode="auto">
          <a:xfrm>
            <a:off x="1403648" y="476250"/>
            <a:ext cx="6552728" cy="523220"/>
          </a:xfrm>
          <a:prstGeom prst="rect">
            <a:avLst/>
          </a:prstGeom>
          <a:solidFill>
            <a:srgbClr val="FFFFCC"/>
          </a:solidFill>
          <a:ln w="9525">
            <a:solidFill>
              <a:srgbClr val="0000CC"/>
            </a:solidFill>
            <a:miter lim="800000"/>
            <a:headEnd/>
            <a:tailEnd/>
          </a:ln>
        </p:spPr>
        <p:txBody>
          <a:bodyPr wrap="square">
            <a:spAutoFit/>
          </a:bodyPr>
          <a:lstStyle/>
          <a:p>
            <a:pPr algn="ctr"/>
            <a:r>
              <a:rPr lang="uk-UA" sz="2800" b="1" i="1" dirty="0" smtClean="0">
                <a:solidFill>
                  <a:srgbClr val="0000CC"/>
                </a:solidFill>
              </a:rPr>
              <a:t>Елітарна </a:t>
            </a:r>
            <a:r>
              <a:rPr lang="uk-UA" sz="2800" b="1" i="1" dirty="0">
                <a:solidFill>
                  <a:srgbClr val="0000CC"/>
                </a:solidFill>
              </a:rPr>
              <a:t>демократія</a:t>
            </a:r>
            <a:endParaRPr lang="ru-RU" sz="2800" dirty="0"/>
          </a:p>
        </p:txBody>
      </p:sp>
      <p:sp>
        <p:nvSpPr>
          <p:cNvPr id="31749" name="Text Box 8"/>
          <p:cNvSpPr txBox="1">
            <a:spLocks noChangeArrowheads="1"/>
          </p:cNvSpPr>
          <p:nvPr/>
        </p:nvSpPr>
        <p:spPr bwMode="auto">
          <a:xfrm>
            <a:off x="3492500" y="4652963"/>
            <a:ext cx="5183956" cy="1569660"/>
          </a:xfrm>
          <a:prstGeom prst="rect">
            <a:avLst/>
          </a:prstGeom>
          <a:noFill/>
          <a:ln w="9525">
            <a:noFill/>
            <a:miter lim="800000"/>
            <a:headEnd/>
            <a:tailEnd/>
          </a:ln>
        </p:spPr>
        <p:txBody>
          <a:bodyPr wrap="square">
            <a:spAutoFit/>
          </a:bodyPr>
          <a:lstStyle/>
          <a:p>
            <a:pPr algn="ctr">
              <a:spcBef>
                <a:spcPct val="50000"/>
              </a:spcBef>
            </a:pPr>
            <a:r>
              <a:rPr lang="uk-UA" sz="1600" i="1" dirty="0"/>
              <a:t>Таким чином, політична участь мас обмежується лише виборами, в ході яких представники еліти </a:t>
            </a:r>
            <a:r>
              <a:rPr lang="uk-UA" sz="1600" b="1" i="1" dirty="0" err="1"/>
              <a:t>„отримують</a:t>
            </a:r>
            <a:r>
              <a:rPr lang="uk-UA" sz="1600" b="1" i="1" dirty="0"/>
              <a:t> владу приймати рішення шляхом конкурентної боротьби за голоси </a:t>
            </a:r>
            <a:r>
              <a:rPr lang="uk-UA" sz="1600" b="1" i="1" dirty="0" err="1"/>
              <a:t>виборців”</a:t>
            </a:r>
            <a:r>
              <a:rPr lang="uk-UA" sz="1600" i="1" dirty="0"/>
              <a:t> , а інститут виборів є інститутом відбору еліт</a:t>
            </a:r>
            <a:r>
              <a:rPr lang="ru-RU" sz="1600" i="1" dirty="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395536" y="836712"/>
            <a:ext cx="4680520" cy="5262979"/>
          </a:xfrm>
          <a:prstGeom prst="rect">
            <a:avLst/>
          </a:prstGeom>
          <a:noFill/>
          <a:ln w="9525">
            <a:solidFill>
              <a:srgbClr val="0000CC"/>
            </a:solidFill>
            <a:miter lim="800000"/>
            <a:headEnd/>
            <a:tailEnd/>
          </a:ln>
        </p:spPr>
        <p:txBody>
          <a:bodyPr wrap="square">
            <a:spAutoFit/>
          </a:bodyPr>
          <a:lstStyle/>
          <a:p>
            <a:pPr algn="just"/>
            <a:r>
              <a:rPr lang="uk-UA" sz="1600" dirty="0" err="1" smtClean="0"/>
              <a:t>Ідеологиі</a:t>
            </a:r>
            <a:r>
              <a:rPr lang="uk-UA" sz="1600" dirty="0" smtClean="0"/>
              <a:t> </a:t>
            </a:r>
            <a:r>
              <a:rPr lang="uk-UA" sz="1600" b="1" i="1" dirty="0"/>
              <a:t>плюралістичної концепції</a:t>
            </a:r>
            <a:r>
              <a:rPr lang="uk-UA" sz="1600" dirty="0"/>
              <a:t> </a:t>
            </a:r>
            <a:r>
              <a:rPr lang="uk-UA" sz="1600" b="1" i="1" dirty="0"/>
              <a:t>демократії</a:t>
            </a:r>
            <a:r>
              <a:rPr lang="uk-UA" sz="1600" dirty="0"/>
              <a:t> (Г. </a:t>
            </a:r>
            <a:r>
              <a:rPr lang="uk-UA" sz="1600" dirty="0" err="1"/>
              <a:t>Ласкі</a:t>
            </a:r>
            <a:r>
              <a:rPr lang="uk-UA" sz="1600" dirty="0"/>
              <a:t>, Д. </a:t>
            </a:r>
            <a:r>
              <a:rPr lang="uk-UA" sz="1600" dirty="0" err="1"/>
              <a:t>Труман</a:t>
            </a:r>
            <a:r>
              <a:rPr lang="uk-UA" sz="1600" dirty="0"/>
              <a:t>, Р. Даль, Р. </a:t>
            </a:r>
            <a:r>
              <a:rPr lang="uk-UA" sz="1600" dirty="0" err="1"/>
              <a:t>Мертон</a:t>
            </a:r>
            <a:r>
              <a:rPr lang="uk-UA" sz="1600" dirty="0"/>
              <a:t>, Г. </a:t>
            </a:r>
            <a:r>
              <a:rPr lang="uk-UA" sz="1600" dirty="0" err="1"/>
              <a:t>Екстайн</a:t>
            </a:r>
            <a:r>
              <a:rPr lang="uk-UA" sz="1600" dirty="0"/>
              <a:t>) як і </a:t>
            </a:r>
            <a:r>
              <a:rPr lang="uk-UA" sz="1600" dirty="0" err="1"/>
              <a:t>елітаристи</a:t>
            </a:r>
            <a:r>
              <a:rPr lang="uk-UA" sz="1600" dirty="0"/>
              <a:t>, розглядають демократію як владу із згоди народу. Однак ця згода надається не обмеженій у кількісному складі еліті, а набагато більшим чисельно групам інтересів, які постійно конфліктують в суспільстві. </a:t>
            </a:r>
            <a:endParaRPr lang="uk-UA" sz="1600" dirty="0" smtClean="0"/>
          </a:p>
          <a:p>
            <a:pPr algn="just"/>
            <a:endParaRPr lang="uk-UA" sz="1600" dirty="0" smtClean="0"/>
          </a:p>
          <a:p>
            <a:pPr algn="ctr"/>
            <a:r>
              <a:rPr lang="uk-UA" sz="1600" dirty="0" smtClean="0"/>
              <a:t>Жодна </a:t>
            </a:r>
            <a:r>
              <a:rPr lang="uk-UA" sz="1600" dirty="0"/>
              <a:t>з груп інтересів не може домінувати в суспільстві, більше того одна й та ж особа має не один, а значно більше інтересів, тому вона входить до різних груп інтересів, отже </a:t>
            </a:r>
            <a:r>
              <a:rPr lang="uk-UA" sz="1600" dirty="0" err="1"/>
              <a:t>„тиранія</a:t>
            </a:r>
            <a:r>
              <a:rPr lang="uk-UA" sz="1600" dirty="0"/>
              <a:t> </a:t>
            </a:r>
            <a:r>
              <a:rPr lang="uk-UA" sz="1600" dirty="0" err="1"/>
              <a:t>меншості”</a:t>
            </a:r>
            <a:r>
              <a:rPr lang="uk-UA" sz="1600" dirty="0"/>
              <a:t> неможлива</a:t>
            </a:r>
            <a:r>
              <a:rPr lang="uk-UA" sz="1600" dirty="0" smtClean="0"/>
              <a:t>.</a:t>
            </a:r>
          </a:p>
          <a:p>
            <a:pPr algn="r"/>
            <a:r>
              <a:rPr lang="uk-UA" sz="1600" dirty="0" smtClean="0"/>
              <a:t> </a:t>
            </a:r>
          </a:p>
          <a:p>
            <a:r>
              <a:rPr lang="uk-UA" sz="1600" dirty="0" smtClean="0"/>
              <a:t>В </a:t>
            </a:r>
            <a:r>
              <a:rPr lang="uk-UA" sz="1600" dirty="0"/>
              <a:t>ході досягнення політичного компромісу політичну легітимізацію отримує інтерес фактичної більшості населення. Баланс інтересів різних соціальних груп та постійний пошук компромісів між ними має стримувати монополізацію влади.</a:t>
            </a:r>
            <a:endParaRPr lang="ru-RU" sz="1600" dirty="0"/>
          </a:p>
        </p:txBody>
      </p:sp>
      <p:sp>
        <p:nvSpPr>
          <p:cNvPr id="34819" name="Text Box 6"/>
          <p:cNvSpPr txBox="1">
            <a:spLocks noChangeArrowheads="1"/>
          </p:cNvSpPr>
          <p:nvPr/>
        </p:nvSpPr>
        <p:spPr bwMode="auto">
          <a:xfrm>
            <a:off x="5292725" y="1052513"/>
            <a:ext cx="3313113" cy="3687163"/>
          </a:xfrm>
          <a:prstGeom prst="rect">
            <a:avLst/>
          </a:prstGeom>
          <a:noFill/>
          <a:ln w="9525">
            <a:solidFill>
              <a:srgbClr val="0000CC"/>
            </a:solidFill>
            <a:miter lim="800000"/>
            <a:headEnd/>
            <a:tailEnd/>
          </a:ln>
        </p:spPr>
        <p:txBody>
          <a:bodyPr>
            <a:spAutoFit/>
          </a:bodyPr>
          <a:lstStyle/>
          <a:p>
            <a:pPr>
              <a:spcBef>
                <a:spcPct val="30000"/>
              </a:spcBef>
            </a:pPr>
            <a:r>
              <a:rPr lang="uk-UA" sz="1600" dirty="0"/>
              <a:t>Плюралісти вважають, що найбільш ефективно в політичному плані очікування чи думки виборця може представити відповідна організаційно оформлена група інтересів. </a:t>
            </a:r>
          </a:p>
          <a:p>
            <a:pPr>
              <a:spcBef>
                <a:spcPct val="30000"/>
              </a:spcBef>
            </a:pPr>
            <a:r>
              <a:rPr lang="uk-UA" sz="1600" dirty="0" smtClean="0"/>
              <a:t>Як </a:t>
            </a:r>
            <a:r>
              <a:rPr lang="uk-UA" sz="1600" dirty="0"/>
              <a:t>правило, зовсім незначна частина населення є формальними членами різних груп інтересів (партій, суспільних об’єднань тощо). </a:t>
            </a:r>
          </a:p>
          <a:p>
            <a:pPr>
              <a:spcBef>
                <a:spcPct val="30000"/>
              </a:spcBef>
            </a:pPr>
            <a:r>
              <a:rPr lang="uk-UA" sz="1600" dirty="0"/>
              <a:t>В Україні таких за різними даними – від 2 до 5</a:t>
            </a:r>
            <a:r>
              <a:rPr lang="uk-UA" sz="1600" dirty="0" smtClean="0"/>
              <a:t>%.</a:t>
            </a:r>
            <a:endParaRPr lang="ru-RU" sz="1600" dirty="0"/>
          </a:p>
        </p:txBody>
      </p:sp>
      <p:sp>
        <p:nvSpPr>
          <p:cNvPr id="34820" name="Text Box 7"/>
          <p:cNvSpPr txBox="1">
            <a:spLocks noChangeArrowheads="1"/>
          </p:cNvSpPr>
          <p:nvPr/>
        </p:nvSpPr>
        <p:spPr bwMode="auto">
          <a:xfrm>
            <a:off x="2339975" y="260648"/>
            <a:ext cx="4679950" cy="406400"/>
          </a:xfrm>
          <a:prstGeom prst="rect">
            <a:avLst/>
          </a:prstGeom>
          <a:solidFill>
            <a:srgbClr val="FFFFCC"/>
          </a:solidFill>
          <a:ln w="9525">
            <a:solidFill>
              <a:srgbClr val="0000CC"/>
            </a:solidFill>
            <a:miter lim="800000"/>
            <a:headEnd/>
            <a:tailEnd/>
          </a:ln>
        </p:spPr>
        <p:txBody>
          <a:bodyPr>
            <a:spAutoFit/>
          </a:bodyPr>
          <a:lstStyle/>
          <a:p>
            <a:pPr algn="ctr"/>
            <a:r>
              <a:rPr lang="uk-UA" sz="2000" b="1" i="1" dirty="0" smtClean="0">
                <a:solidFill>
                  <a:srgbClr val="0000CC"/>
                </a:solidFill>
              </a:rPr>
              <a:t>Плюралістична </a:t>
            </a:r>
            <a:r>
              <a:rPr lang="uk-UA" sz="2000" b="1" i="1" dirty="0">
                <a:solidFill>
                  <a:srgbClr val="0000CC"/>
                </a:solidFill>
              </a:rPr>
              <a:t>демократія</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467544" y="1628800"/>
            <a:ext cx="3816350" cy="4257675"/>
          </a:xfrm>
          <a:prstGeom prst="rect">
            <a:avLst/>
          </a:prstGeom>
          <a:solidFill>
            <a:schemeClr val="bg1"/>
          </a:solidFill>
          <a:ln w="9525">
            <a:solidFill>
              <a:srgbClr val="0000CC"/>
            </a:solidFill>
            <a:miter lim="800000"/>
            <a:headEnd/>
            <a:tailEnd/>
          </a:ln>
        </p:spPr>
        <p:txBody>
          <a:bodyPr>
            <a:spAutoFit/>
          </a:bodyPr>
          <a:lstStyle/>
          <a:p>
            <a:r>
              <a:rPr lang="uk-UA" sz="1600" b="1" i="1" dirty="0" err="1"/>
              <a:t>Плебісцитарна</a:t>
            </a:r>
            <a:r>
              <a:rPr lang="uk-UA" sz="1600" b="1" i="1" dirty="0"/>
              <a:t> або партійна</a:t>
            </a:r>
            <a:r>
              <a:rPr lang="uk-UA" sz="1600" dirty="0"/>
              <a:t> теорія демократії передбачає, що не всі соціальні групи мають займатися політикою, а віддають пріоритет групам політично спеціалізованим – політичним партіям. </a:t>
            </a:r>
          </a:p>
          <a:p>
            <a:r>
              <a:rPr lang="uk-UA" sz="1600" dirty="0"/>
              <a:t>Влада за цією парадигмою формується шляхом прямих виборів, причому формування парламенту відбувається за виключно пропорційною системою, крім того право висування окремих посадових осіб (Президента, губернаторів, мерів тощо) також належить партіям. </a:t>
            </a:r>
            <a:r>
              <a:rPr lang="uk-UA" sz="1600" dirty="0" err="1"/>
              <a:t>Плебісцитарна</a:t>
            </a:r>
            <a:r>
              <a:rPr lang="uk-UA" sz="1600" dirty="0"/>
              <a:t> демократія передбачає високу ступінь політичної структуризації суспільства.</a:t>
            </a:r>
            <a:endParaRPr lang="ru-RU" sz="1600" dirty="0"/>
          </a:p>
        </p:txBody>
      </p:sp>
      <p:sp>
        <p:nvSpPr>
          <p:cNvPr id="36867" name="Text Box 5"/>
          <p:cNvSpPr txBox="1">
            <a:spLocks noChangeArrowheads="1"/>
          </p:cNvSpPr>
          <p:nvPr/>
        </p:nvSpPr>
        <p:spPr bwMode="auto">
          <a:xfrm>
            <a:off x="4932040" y="1700808"/>
            <a:ext cx="3529012" cy="3785652"/>
          </a:xfrm>
          <a:prstGeom prst="rect">
            <a:avLst/>
          </a:prstGeom>
          <a:solidFill>
            <a:schemeClr val="bg1"/>
          </a:solidFill>
          <a:ln w="9525">
            <a:solidFill>
              <a:srgbClr val="0000CC"/>
            </a:solidFill>
            <a:miter lim="800000"/>
            <a:headEnd/>
            <a:tailEnd/>
          </a:ln>
        </p:spPr>
        <p:txBody>
          <a:bodyPr>
            <a:spAutoFit/>
          </a:bodyPr>
          <a:lstStyle/>
          <a:p>
            <a:r>
              <a:rPr lang="uk-UA" sz="1600" dirty="0"/>
              <a:t>Однак світова й українська практика свідчать, що громадян з політичною самосвідомістю в суспільстві меншість, а сучасні політичні партії є скоріше не виразниками інтересів певних верств суспільства, а </a:t>
            </a:r>
            <a:r>
              <a:rPr lang="uk-UA" sz="1600" dirty="0" err="1"/>
              <a:t>„політичними</a:t>
            </a:r>
            <a:r>
              <a:rPr lang="uk-UA" sz="1600" dirty="0"/>
              <a:t> </a:t>
            </a:r>
            <a:r>
              <a:rPr lang="uk-UA" sz="1600" dirty="0" err="1"/>
              <a:t>машинами”</a:t>
            </a:r>
            <a:r>
              <a:rPr lang="uk-UA" sz="1600" dirty="0"/>
              <a:t> окремих лідерів чи фінансово-промислових груп. </a:t>
            </a:r>
            <a:endParaRPr lang="uk-UA" sz="1600" dirty="0" smtClean="0"/>
          </a:p>
          <a:p>
            <a:endParaRPr lang="uk-UA" sz="1600" dirty="0"/>
          </a:p>
          <a:p>
            <a:r>
              <a:rPr lang="uk-UA" sz="1600" dirty="0"/>
              <a:t>За таких умов спотворюється сама сутність народовладдя, а реальна влада в державі належатиме кільком партійно-політичним кланам.</a:t>
            </a:r>
            <a:endParaRPr lang="ru-RU" sz="1600" dirty="0"/>
          </a:p>
        </p:txBody>
      </p:sp>
      <p:sp>
        <p:nvSpPr>
          <p:cNvPr id="36868" name="Text Box 6"/>
          <p:cNvSpPr txBox="1">
            <a:spLocks noChangeArrowheads="1"/>
          </p:cNvSpPr>
          <p:nvPr/>
        </p:nvSpPr>
        <p:spPr bwMode="auto">
          <a:xfrm>
            <a:off x="467544" y="404812"/>
            <a:ext cx="8208911" cy="461665"/>
          </a:xfrm>
          <a:prstGeom prst="rect">
            <a:avLst/>
          </a:prstGeom>
          <a:solidFill>
            <a:srgbClr val="FFFFCC"/>
          </a:solidFill>
          <a:ln w="9525">
            <a:solidFill>
              <a:srgbClr val="0000CC"/>
            </a:solidFill>
            <a:miter lim="800000"/>
            <a:headEnd/>
            <a:tailEnd/>
          </a:ln>
        </p:spPr>
        <p:txBody>
          <a:bodyPr wrap="square">
            <a:spAutoFit/>
          </a:bodyPr>
          <a:lstStyle/>
          <a:p>
            <a:pPr algn="ctr"/>
            <a:r>
              <a:rPr lang="uk-UA" sz="2400" b="1" i="1" dirty="0" err="1">
                <a:solidFill>
                  <a:srgbClr val="0000CC"/>
                </a:solidFill>
              </a:rPr>
              <a:t>Плебісцитарна</a:t>
            </a:r>
            <a:r>
              <a:rPr lang="uk-UA" sz="2400" b="1" i="1" dirty="0">
                <a:solidFill>
                  <a:srgbClr val="0000CC"/>
                </a:solidFill>
              </a:rPr>
              <a:t> (партійна) демократія</a:t>
            </a:r>
            <a:endParaRPr lang="ru-RU"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468313" y="1268413"/>
            <a:ext cx="3384550" cy="4278094"/>
          </a:xfrm>
          <a:prstGeom prst="rect">
            <a:avLst/>
          </a:prstGeom>
          <a:noFill/>
          <a:ln w="9525">
            <a:solidFill>
              <a:srgbClr val="0000CC"/>
            </a:solidFill>
            <a:miter lim="800000"/>
            <a:headEnd/>
            <a:tailEnd/>
          </a:ln>
        </p:spPr>
        <p:txBody>
          <a:bodyPr>
            <a:spAutoFit/>
          </a:bodyPr>
          <a:lstStyle/>
          <a:p>
            <a:r>
              <a:rPr lang="uk-UA" sz="1600" dirty="0" smtClean="0"/>
              <a:t>Найбільш </a:t>
            </a:r>
            <a:r>
              <a:rPr lang="uk-UA" sz="1600" dirty="0"/>
              <a:t>досконалою концепцією народовладдя вважається </a:t>
            </a:r>
            <a:r>
              <a:rPr lang="uk-UA" sz="1600" b="1" i="1" dirty="0"/>
              <a:t>теорія поліархії</a:t>
            </a:r>
            <a:r>
              <a:rPr lang="uk-UA" sz="1600" dirty="0"/>
              <a:t>. Цей термін запропонував для визначення інституціональних рішень в ході виборів відомий американський політолог Роберт Даль. Він був одним з основоположників класичної плюралістичної моделі, однак не зупинився на цьому й модернізував її, назвавши нову модель відправлення народовладдя поліархією. В перекладі з грецького </a:t>
            </a:r>
            <a:r>
              <a:rPr lang="en-US" sz="1600" dirty="0"/>
              <a:t>polis </a:t>
            </a:r>
            <a:r>
              <a:rPr lang="uk-UA" sz="1600" dirty="0"/>
              <a:t>означає багато чисельний, </a:t>
            </a:r>
            <a:r>
              <a:rPr lang="en-US" sz="1600" dirty="0" err="1"/>
              <a:t>archi</a:t>
            </a:r>
            <a:r>
              <a:rPr lang="uk-UA" sz="1600" dirty="0"/>
              <a:t> – головний, старший, отже поліархія – це </a:t>
            </a:r>
            <a:r>
              <a:rPr lang="uk-UA" sz="1600" dirty="0" err="1"/>
              <a:t>„багато</a:t>
            </a:r>
            <a:r>
              <a:rPr lang="uk-UA" sz="1600" dirty="0"/>
              <a:t> </a:t>
            </a:r>
            <a:r>
              <a:rPr lang="uk-UA" sz="1600" dirty="0" err="1"/>
              <a:t>головних”</a:t>
            </a:r>
            <a:r>
              <a:rPr lang="uk-UA" sz="1600" dirty="0"/>
              <a:t> – влада багатьох. </a:t>
            </a:r>
            <a:endParaRPr lang="ru-RU" sz="1600" dirty="0"/>
          </a:p>
        </p:txBody>
      </p:sp>
      <p:sp>
        <p:nvSpPr>
          <p:cNvPr id="62469" name="Text Box 5"/>
          <p:cNvSpPr txBox="1">
            <a:spLocks noChangeArrowheads="1"/>
          </p:cNvSpPr>
          <p:nvPr/>
        </p:nvSpPr>
        <p:spPr bwMode="auto">
          <a:xfrm>
            <a:off x="4932363" y="1411288"/>
            <a:ext cx="3529012" cy="3946525"/>
          </a:xfrm>
          <a:prstGeom prst="rect">
            <a:avLst/>
          </a:prstGeom>
          <a:noFill/>
          <a:ln w="9525">
            <a:solidFill>
              <a:srgbClr val="0000CC"/>
            </a:solidFill>
            <a:miter lim="800000"/>
            <a:headEnd/>
            <a:tailEnd/>
          </a:ln>
        </p:spPr>
        <p:txBody>
          <a:bodyPr>
            <a:spAutoFit/>
          </a:bodyPr>
          <a:lstStyle/>
          <a:p>
            <a:pPr algn="ctr"/>
            <a:r>
              <a:rPr lang="uk-UA"/>
              <a:t>Даль зазначав, що </a:t>
            </a:r>
          </a:p>
          <a:p>
            <a:pPr algn="ctr"/>
            <a:r>
              <a:rPr lang="uk-UA"/>
              <a:t>„поліархія – є політичний порядок, що відрізняється в самому загальному вигляді двома масштабними характеристиками: громадянські права надані відносно великій кількості дорослих, а самі ці права дозволяють проявляти незгоду й шляхом голосування зміщувати найвищі посадові особи в державному управлінні”... </a:t>
            </a:r>
            <a:endParaRPr lang="ru-RU"/>
          </a:p>
        </p:txBody>
      </p:sp>
      <p:sp>
        <p:nvSpPr>
          <p:cNvPr id="38916" name="Text Box 6"/>
          <p:cNvSpPr txBox="1">
            <a:spLocks noChangeArrowheads="1"/>
          </p:cNvSpPr>
          <p:nvPr/>
        </p:nvSpPr>
        <p:spPr bwMode="auto">
          <a:xfrm>
            <a:off x="2268538" y="476250"/>
            <a:ext cx="4679950" cy="584775"/>
          </a:xfrm>
          <a:prstGeom prst="rect">
            <a:avLst/>
          </a:prstGeom>
          <a:solidFill>
            <a:srgbClr val="FFFFCC"/>
          </a:solidFill>
          <a:ln w="9525">
            <a:solidFill>
              <a:srgbClr val="0000CC"/>
            </a:solidFill>
            <a:miter lim="800000"/>
            <a:headEnd/>
            <a:tailEnd/>
          </a:ln>
        </p:spPr>
        <p:txBody>
          <a:bodyPr>
            <a:spAutoFit/>
          </a:bodyPr>
          <a:lstStyle/>
          <a:p>
            <a:pPr algn="ctr"/>
            <a:r>
              <a:rPr lang="uk-UA" sz="3200" b="1" i="1">
                <a:solidFill>
                  <a:srgbClr val="0000CC"/>
                </a:solidFill>
              </a:rPr>
              <a:t>поліархія</a:t>
            </a:r>
            <a:endParaRPr lang="ru-RU"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diamond(in)">
                                      <p:cBhvr>
                                        <p:cTn id="7" dur="2000"/>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pPr>
              <a:buNone/>
            </a:pPr>
            <a:r>
              <a:rPr lang="uk-UA" dirty="0" smtClean="0"/>
              <a:t>     Сім </a:t>
            </a:r>
            <a:r>
              <a:rPr lang="uk-UA" dirty="0"/>
              <a:t>інститутів, при повноцінному функціонуванні яких режим є демократичним: </a:t>
            </a:r>
            <a:endParaRPr lang="ru-RU" dirty="0"/>
          </a:p>
          <a:p>
            <a:pPr lvl="0"/>
            <a:r>
              <a:rPr lang="uk-UA" dirty="0"/>
              <a:t>рішення уряду контролюються обраними особами; </a:t>
            </a:r>
            <a:endParaRPr lang="ru-RU" dirty="0"/>
          </a:p>
          <a:p>
            <a:pPr lvl="0"/>
            <a:r>
              <a:rPr lang="uk-UA" dirty="0"/>
              <a:t>вибори проходять періодично, чесно, виключаючи будь-яке примушення; </a:t>
            </a:r>
            <a:endParaRPr lang="ru-RU" dirty="0"/>
          </a:p>
          <a:p>
            <a:pPr lvl="0"/>
            <a:r>
              <a:rPr lang="uk-UA" dirty="0"/>
              <a:t>все доросле населення має право обирати і бути обраним; </a:t>
            </a:r>
            <a:endParaRPr lang="ru-RU" dirty="0"/>
          </a:p>
          <a:p>
            <a:pPr lvl="0"/>
            <a:r>
              <a:rPr lang="uk-UA" dirty="0"/>
              <a:t>свобода слова захищена законом;</a:t>
            </a:r>
            <a:endParaRPr lang="ru-RU" dirty="0"/>
          </a:p>
          <a:p>
            <a:pPr lvl="0"/>
            <a:r>
              <a:rPr lang="uk-UA" dirty="0"/>
              <a:t>переслідування за політичними мотивами заборонено; </a:t>
            </a:r>
            <a:endParaRPr lang="ru-RU" dirty="0"/>
          </a:p>
          <a:p>
            <a:pPr lvl="0"/>
            <a:r>
              <a:rPr lang="uk-UA" dirty="0"/>
              <a:t>законодавством і політичною практикою підтверджено право на створення незалежних асоціацій, включаючи політичні партії</a:t>
            </a:r>
            <a:r>
              <a:rPr lang="ru-RU" dirty="0"/>
              <a:t>.</a:t>
            </a:r>
          </a:p>
          <a:p>
            <a:endParaRPr lang="ru-RU" dirty="0"/>
          </a:p>
        </p:txBody>
      </p:sp>
      <p:sp>
        <p:nvSpPr>
          <p:cNvPr id="4" name="Text Box 6"/>
          <p:cNvSpPr txBox="1">
            <a:spLocks noGrp="1" noChangeArrowheads="1"/>
          </p:cNvSpPr>
          <p:nvPr>
            <p:ph type="title"/>
          </p:nvPr>
        </p:nvSpPr>
        <p:spPr bwMode="auto">
          <a:prstGeom prst="rect">
            <a:avLst/>
          </a:prstGeom>
          <a:solidFill>
            <a:srgbClr val="FFFFCC"/>
          </a:solidFill>
          <a:ln w="9525">
            <a:solidFill>
              <a:srgbClr val="0000CC"/>
            </a:solidFill>
            <a:miter lim="800000"/>
            <a:headEnd/>
            <a:tailEnd/>
          </a:ln>
        </p:spPr>
        <p:txBody>
          <a:bodyPr>
            <a:spAutoFit/>
          </a:bodyPr>
          <a:lstStyle/>
          <a:p>
            <a:pPr algn="ctr"/>
            <a:r>
              <a:rPr lang="uk-UA" sz="3200" b="1" i="1">
                <a:solidFill>
                  <a:srgbClr val="0000CC"/>
                </a:solidFill>
              </a:rPr>
              <a:t>поліархія</a:t>
            </a:r>
            <a:endParaRPr lang="ru-RU" sz="3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251520" y="1196752"/>
            <a:ext cx="4176464" cy="5016758"/>
          </a:xfrm>
          <a:prstGeom prst="rect">
            <a:avLst/>
          </a:prstGeom>
          <a:noFill/>
          <a:ln w="9525">
            <a:solidFill>
              <a:srgbClr val="0000CC"/>
            </a:solidFill>
            <a:miter lim="800000"/>
            <a:headEnd/>
            <a:tailEnd/>
          </a:ln>
        </p:spPr>
        <p:txBody>
          <a:bodyPr wrap="square">
            <a:spAutoFit/>
          </a:bodyPr>
          <a:lstStyle/>
          <a:p>
            <a:r>
              <a:rPr lang="uk-UA" sz="1600" dirty="0" smtClean="0"/>
              <a:t>М</a:t>
            </a:r>
            <a:r>
              <a:rPr lang="uk-UA" sz="1600" dirty="0"/>
              <a:t>. </a:t>
            </a:r>
            <a:r>
              <a:rPr lang="uk-UA" sz="1600" dirty="0" err="1"/>
              <a:t>Рокар</a:t>
            </a:r>
            <a:r>
              <a:rPr lang="uk-UA" sz="1600" dirty="0"/>
              <a:t> висунув теорію </a:t>
            </a:r>
            <a:r>
              <a:rPr lang="uk-UA" sz="1600" dirty="0" err="1"/>
              <a:t>„</a:t>
            </a:r>
            <a:r>
              <a:rPr lang="uk-UA" sz="1600" b="1" i="1" dirty="0" err="1"/>
              <a:t>інформаційної</a:t>
            </a:r>
            <a:r>
              <a:rPr lang="uk-UA" sz="1600" b="1" i="1" dirty="0"/>
              <a:t> </a:t>
            </a:r>
            <a:r>
              <a:rPr lang="uk-UA" sz="1600" b="1" i="1" dirty="0" err="1"/>
              <a:t>демократії</a:t>
            </a:r>
            <a:r>
              <a:rPr lang="uk-UA" sz="1600" dirty="0" err="1"/>
              <a:t>”</a:t>
            </a:r>
            <a:r>
              <a:rPr lang="uk-UA" sz="1600" dirty="0"/>
              <a:t>. </a:t>
            </a:r>
            <a:endParaRPr lang="uk-UA" sz="1600" dirty="0" smtClean="0"/>
          </a:p>
          <a:p>
            <a:r>
              <a:rPr lang="uk-UA" sz="1600" dirty="0" smtClean="0"/>
              <a:t>За </a:t>
            </a:r>
            <a:r>
              <a:rPr lang="uk-UA" sz="1600" dirty="0" err="1"/>
              <a:t>Рокаром</a:t>
            </a:r>
            <a:r>
              <a:rPr lang="uk-UA" sz="1600" dirty="0"/>
              <a:t> у виборчому процесі сучасного світу на передній план виходить взаємозв’язок між виборними державними органами та посадами, засобами масової комунікації та виборцями. </a:t>
            </a:r>
            <a:endParaRPr lang="uk-UA" sz="1600" dirty="0" smtClean="0"/>
          </a:p>
          <a:p>
            <a:r>
              <a:rPr lang="uk-UA" sz="1600" dirty="0" smtClean="0"/>
              <a:t>Головними </a:t>
            </a:r>
            <a:r>
              <a:rPr lang="uk-UA" sz="1600" dirty="0"/>
              <a:t>складовими частинами інформаційної демократії виступають всезагальне виборче право та вільна інформація, оскільки найбільш справедливо й демократично громадяни можуть реалізувати свої виборчі права лише за умови вільного розповсюдження інформації, відсутності політичних заборон, цензури тощо. </a:t>
            </a:r>
            <a:endParaRPr lang="uk-UA" sz="1600" dirty="0" smtClean="0"/>
          </a:p>
          <a:p>
            <a:r>
              <a:rPr lang="uk-UA" sz="1600" dirty="0" smtClean="0"/>
              <a:t>Інформація </a:t>
            </a:r>
            <a:r>
              <a:rPr lang="uk-UA" sz="1600" dirty="0"/>
              <a:t>та її носії </a:t>
            </a:r>
            <a:r>
              <a:rPr lang="uk-UA" sz="1600" dirty="0" smtClean="0"/>
              <a:t>в </a:t>
            </a:r>
            <a:r>
              <a:rPr lang="uk-UA" sz="1600" dirty="0"/>
              <a:t>сьогоденних умовах безпосередньо визначає демократичні дії громадян.</a:t>
            </a:r>
            <a:endParaRPr lang="ru-RU" sz="1600" dirty="0"/>
          </a:p>
        </p:txBody>
      </p:sp>
      <p:sp>
        <p:nvSpPr>
          <p:cNvPr id="61445" name="Text Box 5"/>
          <p:cNvSpPr txBox="1">
            <a:spLocks noChangeArrowheads="1"/>
          </p:cNvSpPr>
          <p:nvPr/>
        </p:nvSpPr>
        <p:spPr bwMode="auto">
          <a:xfrm>
            <a:off x="4860032" y="1052736"/>
            <a:ext cx="4032250" cy="620712"/>
          </a:xfrm>
          <a:prstGeom prst="rect">
            <a:avLst/>
          </a:prstGeom>
          <a:noFill/>
          <a:ln w="9525">
            <a:solidFill>
              <a:srgbClr val="0000CC"/>
            </a:solidFill>
            <a:miter lim="800000"/>
            <a:headEnd/>
            <a:tailEnd/>
          </a:ln>
        </p:spPr>
        <p:txBody>
          <a:bodyPr>
            <a:spAutoFit/>
          </a:bodyPr>
          <a:lstStyle/>
          <a:p>
            <a:pPr algn="ctr"/>
            <a:r>
              <a:rPr lang="uk-UA" sz="1600" dirty="0" smtClean="0"/>
              <a:t>Академік </a:t>
            </a:r>
            <a:r>
              <a:rPr lang="uk-UA" sz="1600" dirty="0"/>
              <a:t>Р. </a:t>
            </a:r>
            <a:r>
              <a:rPr lang="uk-UA" sz="1600" dirty="0" err="1"/>
              <a:t>Абдєєв</a:t>
            </a:r>
            <a:r>
              <a:rPr lang="uk-UA" sz="1600" dirty="0"/>
              <a:t> запропонував </a:t>
            </a:r>
            <a:r>
              <a:rPr lang="uk-UA" sz="1600" dirty="0" err="1" smtClean="0"/>
              <a:t>„модель</a:t>
            </a:r>
            <a:r>
              <a:rPr lang="uk-UA" sz="1600" dirty="0" smtClean="0"/>
              <a:t> </a:t>
            </a:r>
            <a:r>
              <a:rPr lang="uk-UA" sz="1600" dirty="0"/>
              <a:t>п’яти </a:t>
            </a:r>
            <a:r>
              <a:rPr lang="uk-UA" sz="1600" dirty="0" err="1"/>
              <a:t>кілець”</a:t>
            </a:r>
            <a:r>
              <a:rPr lang="ru-RU" dirty="0"/>
              <a:t> </a:t>
            </a:r>
          </a:p>
        </p:txBody>
      </p:sp>
      <p:sp>
        <p:nvSpPr>
          <p:cNvPr id="37892" name="Text Box 6"/>
          <p:cNvSpPr txBox="1">
            <a:spLocks noChangeArrowheads="1"/>
          </p:cNvSpPr>
          <p:nvPr/>
        </p:nvSpPr>
        <p:spPr bwMode="auto">
          <a:xfrm>
            <a:off x="2267744" y="332656"/>
            <a:ext cx="4679950" cy="400110"/>
          </a:xfrm>
          <a:prstGeom prst="rect">
            <a:avLst/>
          </a:prstGeom>
          <a:solidFill>
            <a:srgbClr val="FFFFCC"/>
          </a:solidFill>
          <a:ln w="9525">
            <a:solidFill>
              <a:srgbClr val="0000CC"/>
            </a:solidFill>
            <a:miter lim="800000"/>
            <a:headEnd/>
            <a:tailEnd/>
          </a:ln>
        </p:spPr>
        <p:txBody>
          <a:bodyPr wrap="square">
            <a:spAutoFit/>
          </a:bodyPr>
          <a:lstStyle/>
          <a:p>
            <a:pPr algn="ctr"/>
            <a:r>
              <a:rPr lang="uk-UA" sz="2000" b="1" i="1" dirty="0">
                <a:solidFill>
                  <a:srgbClr val="0000CC"/>
                </a:solidFill>
              </a:rPr>
              <a:t>І</a:t>
            </a:r>
            <a:r>
              <a:rPr lang="uk-UA" sz="2000" b="1" i="1" dirty="0" smtClean="0">
                <a:solidFill>
                  <a:srgbClr val="0000CC"/>
                </a:solidFill>
              </a:rPr>
              <a:t>нформаційна </a:t>
            </a:r>
            <a:r>
              <a:rPr lang="uk-UA" sz="2000" b="1" i="1" dirty="0">
                <a:solidFill>
                  <a:srgbClr val="0000CC"/>
                </a:solidFill>
              </a:rPr>
              <a:t>демократія</a:t>
            </a:r>
            <a:endParaRPr lang="ru-RU" dirty="0"/>
          </a:p>
        </p:txBody>
      </p:sp>
      <p:sp>
        <p:nvSpPr>
          <p:cNvPr id="61448" name="Oval 8"/>
          <p:cNvSpPr>
            <a:spLocks noChangeArrowheads="1"/>
          </p:cNvSpPr>
          <p:nvPr/>
        </p:nvSpPr>
        <p:spPr bwMode="auto">
          <a:xfrm>
            <a:off x="6072188" y="1844675"/>
            <a:ext cx="1371600" cy="1216025"/>
          </a:xfrm>
          <a:prstGeom prst="ellipse">
            <a:avLst/>
          </a:prstGeom>
          <a:noFill/>
          <a:ln w="9525">
            <a:solidFill>
              <a:srgbClr val="000000"/>
            </a:solidFill>
            <a:round/>
            <a:headEnd/>
            <a:tailEnd/>
          </a:ln>
        </p:spPr>
        <p:txBody>
          <a:bodyPr/>
          <a:lstStyle/>
          <a:p>
            <a:endParaRPr lang="ru-RU"/>
          </a:p>
        </p:txBody>
      </p:sp>
      <p:sp>
        <p:nvSpPr>
          <p:cNvPr id="61449" name="Text Box 9"/>
          <p:cNvSpPr txBox="1">
            <a:spLocks noChangeArrowheads="1"/>
          </p:cNvSpPr>
          <p:nvPr/>
        </p:nvSpPr>
        <p:spPr bwMode="auto">
          <a:xfrm>
            <a:off x="6088063" y="2139950"/>
            <a:ext cx="1371600" cy="685800"/>
          </a:xfrm>
          <a:prstGeom prst="rect">
            <a:avLst/>
          </a:prstGeom>
          <a:noFill/>
          <a:ln w="9525">
            <a:noFill/>
            <a:miter lim="800000"/>
            <a:headEnd/>
            <a:tailEnd/>
          </a:ln>
        </p:spPr>
        <p:txBody>
          <a:bodyPr/>
          <a:lstStyle/>
          <a:p>
            <a:pPr algn="ctr"/>
            <a:r>
              <a:rPr lang="uk-UA" sz="1400"/>
              <a:t>Законодавча влада</a:t>
            </a:r>
            <a:endParaRPr lang="ru-RU"/>
          </a:p>
        </p:txBody>
      </p:sp>
      <p:sp>
        <p:nvSpPr>
          <p:cNvPr id="61450" name="Oval 10"/>
          <p:cNvSpPr>
            <a:spLocks noChangeArrowheads="1"/>
          </p:cNvSpPr>
          <p:nvPr/>
        </p:nvSpPr>
        <p:spPr bwMode="auto">
          <a:xfrm>
            <a:off x="6088063" y="3973513"/>
            <a:ext cx="1371600" cy="1216025"/>
          </a:xfrm>
          <a:prstGeom prst="ellipse">
            <a:avLst/>
          </a:prstGeom>
          <a:noFill/>
          <a:ln w="9525">
            <a:solidFill>
              <a:srgbClr val="000000"/>
            </a:solidFill>
            <a:round/>
            <a:headEnd/>
            <a:tailEnd/>
          </a:ln>
        </p:spPr>
        <p:txBody>
          <a:bodyPr/>
          <a:lstStyle/>
          <a:p>
            <a:endParaRPr lang="ru-RU"/>
          </a:p>
        </p:txBody>
      </p:sp>
      <p:sp>
        <p:nvSpPr>
          <p:cNvPr id="61452" name="Oval 12"/>
          <p:cNvSpPr>
            <a:spLocks noChangeArrowheads="1"/>
          </p:cNvSpPr>
          <p:nvPr/>
        </p:nvSpPr>
        <p:spPr bwMode="auto">
          <a:xfrm>
            <a:off x="4830763" y="2946400"/>
            <a:ext cx="1371600" cy="1214438"/>
          </a:xfrm>
          <a:prstGeom prst="ellipse">
            <a:avLst/>
          </a:prstGeom>
          <a:noFill/>
          <a:ln w="9525">
            <a:solidFill>
              <a:srgbClr val="000000"/>
            </a:solidFill>
            <a:round/>
            <a:headEnd/>
            <a:tailEnd/>
          </a:ln>
        </p:spPr>
        <p:txBody>
          <a:bodyPr/>
          <a:lstStyle/>
          <a:p>
            <a:endParaRPr lang="ru-RU"/>
          </a:p>
        </p:txBody>
      </p:sp>
      <p:sp>
        <p:nvSpPr>
          <p:cNvPr id="61455" name="Text Box 15"/>
          <p:cNvSpPr txBox="1">
            <a:spLocks noChangeArrowheads="1"/>
          </p:cNvSpPr>
          <p:nvPr/>
        </p:nvSpPr>
        <p:spPr bwMode="auto">
          <a:xfrm>
            <a:off x="4716463" y="3282950"/>
            <a:ext cx="1371600" cy="685800"/>
          </a:xfrm>
          <a:prstGeom prst="rect">
            <a:avLst/>
          </a:prstGeom>
          <a:noFill/>
          <a:ln w="9525">
            <a:noFill/>
            <a:miter lim="800000"/>
            <a:headEnd/>
            <a:tailEnd/>
          </a:ln>
        </p:spPr>
        <p:txBody>
          <a:bodyPr/>
          <a:lstStyle/>
          <a:p>
            <a:pPr algn="ctr"/>
            <a:r>
              <a:rPr lang="uk-UA" sz="1400"/>
              <a:t>Виконавча влада</a:t>
            </a:r>
            <a:endParaRPr lang="ru-RU"/>
          </a:p>
        </p:txBody>
      </p:sp>
      <p:sp>
        <p:nvSpPr>
          <p:cNvPr id="61456" name="Text Box 16"/>
          <p:cNvSpPr txBox="1">
            <a:spLocks noChangeArrowheads="1"/>
          </p:cNvSpPr>
          <p:nvPr/>
        </p:nvSpPr>
        <p:spPr bwMode="auto">
          <a:xfrm>
            <a:off x="6088063" y="4425950"/>
            <a:ext cx="1371600" cy="685800"/>
          </a:xfrm>
          <a:prstGeom prst="rect">
            <a:avLst/>
          </a:prstGeom>
          <a:noFill/>
          <a:ln w="9525">
            <a:noFill/>
            <a:miter lim="800000"/>
            <a:headEnd/>
            <a:tailEnd/>
          </a:ln>
        </p:spPr>
        <p:txBody>
          <a:bodyPr/>
          <a:lstStyle/>
          <a:p>
            <a:pPr algn="ctr"/>
            <a:r>
              <a:rPr lang="uk-UA" sz="1400"/>
              <a:t>Судова</a:t>
            </a:r>
          </a:p>
          <a:p>
            <a:pPr algn="ctr"/>
            <a:r>
              <a:rPr lang="uk-UA" sz="1400"/>
              <a:t>влада</a:t>
            </a:r>
            <a:endParaRPr lang="ru-RU"/>
          </a:p>
        </p:txBody>
      </p:sp>
      <p:sp>
        <p:nvSpPr>
          <p:cNvPr id="61458" name="Text Box 18"/>
          <p:cNvSpPr txBox="1">
            <a:spLocks noChangeArrowheads="1"/>
          </p:cNvSpPr>
          <p:nvPr/>
        </p:nvSpPr>
        <p:spPr bwMode="auto">
          <a:xfrm>
            <a:off x="4427984" y="5157192"/>
            <a:ext cx="4536629" cy="1292662"/>
          </a:xfrm>
          <a:prstGeom prst="rect">
            <a:avLst/>
          </a:prstGeom>
          <a:noFill/>
          <a:ln w="9525">
            <a:noFill/>
            <a:miter lim="800000"/>
            <a:headEnd/>
            <a:tailEnd/>
          </a:ln>
        </p:spPr>
        <p:txBody>
          <a:bodyPr wrap="square">
            <a:spAutoFit/>
          </a:bodyPr>
          <a:lstStyle/>
          <a:p>
            <a:pPr algn="r">
              <a:spcBef>
                <a:spcPct val="50000"/>
              </a:spcBef>
            </a:pPr>
            <a:r>
              <a:rPr lang="uk-UA" sz="1300" b="1" dirty="0"/>
              <a:t>Влада інформації </a:t>
            </a:r>
            <a:r>
              <a:rPr lang="uk-UA" sz="1300" dirty="0"/>
              <a:t>обов’язково включає свободу думки та друку, гласність, повну відкритість органів державної влади, загальнодоступні банки даних, розповсюдження супутникових систем передачі інформації із цілодобовим потоком новин та вільним доступом громадян</a:t>
            </a:r>
            <a:endParaRPr lang="ru-RU" sz="1300" dirty="0"/>
          </a:p>
        </p:txBody>
      </p:sp>
      <p:sp>
        <p:nvSpPr>
          <p:cNvPr id="61453" name="Oval 13"/>
          <p:cNvSpPr>
            <a:spLocks noChangeArrowheads="1"/>
          </p:cNvSpPr>
          <p:nvPr/>
        </p:nvSpPr>
        <p:spPr bwMode="auto">
          <a:xfrm>
            <a:off x="5868144" y="2636912"/>
            <a:ext cx="3094559" cy="1800200"/>
          </a:xfrm>
          <a:prstGeom prst="ellipse">
            <a:avLst/>
          </a:prstGeom>
          <a:solidFill>
            <a:schemeClr val="bg1"/>
          </a:solidFill>
          <a:ln w="9525">
            <a:solidFill>
              <a:srgbClr val="000000"/>
            </a:solidFill>
            <a:round/>
            <a:headEnd/>
            <a:tailEnd/>
          </a:ln>
        </p:spPr>
        <p:txBody>
          <a:bodyPr/>
          <a:lstStyle/>
          <a:p>
            <a:endParaRPr lang="ru-RU"/>
          </a:p>
        </p:txBody>
      </p:sp>
      <p:sp>
        <p:nvSpPr>
          <p:cNvPr id="61454" name="Text Box 14"/>
          <p:cNvSpPr txBox="1">
            <a:spLocks noChangeArrowheads="1"/>
          </p:cNvSpPr>
          <p:nvPr/>
        </p:nvSpPr>
        <p:spPr bwMode="auto">
          <a:xfrm>
            <a:off x="7345363" y="3282950"/>
            <a:ext cx="1371600" cy="685800"/>
          </a:xfrm>
          <a:prstGeom prst="rect">
            <a:avLst/>
          </a:prstGeom>
          <a:noFill/>
          <a:ln w="9525">
            <a:noFill/>
            <a:miter lim="800000"/>
            <a:headEnd/>
            <a:tailEnd/>
          </a:ln>
        </p:spPr>
        <p:txBody>
          <a:bodyPr/>
          <a:lstStyle/>
          <a:p>
            <a:pPr algn="ctr"/>
            <a:r>
              <a:rPr lang="uk-UA" sz="1400" dirty="0"/>
              <a:t>Влада </a:t>
            </a:r>
          </a:p>
          <a:p>
            <a:pPr algn="ctr"/>
            <a:r>
              <a:rPr lang="uk-UA" sz="1400" dirty="0"/>
              <a:t>інформації</a:t>
            </a:r>
            <a:endParaRPr lang="ru-RU" dirty="0"/>
          </a:p>
        </p:txBody>
      </p:sp>
      <p:sp>
        <p:nvSpPr>
          <p:cNvPr id="61457" name="Text Box 17"/>
          <p:cNvSpPr txBox="1">
            <a:spLocks noChangeArrowheads="1"/>
          </p:cNvSpPr>
          <p:nvPr/>
        </p:nvSpPr>
        <p:spPr bwMode="auto">
          <a:xfrm>
            <a:off x="6088063" y="3282950"/>
            <a:ext cx="1371600" cy="685800"/>
          </a:xfrm>
          <a:prstGeom prst="rect">
            <a:avLst/>
          </a:prstGeom>
          <a:noFill/>
          <a:ln w="9525">
            <a:noFill/>
            <a:miter lim="800000"/>
            <a:headEnd/>
            <a:tailEnd/>
          </a:ln>
        </p:spPr>
        <p:txBody>
          <a:bodyPr/>
          <a:lstStyle/>
          <a:p>
            <a:pPr algn="ctr"/>
            <a:r>
              <a:rPr lang="uk-UA" sz="1400" dirty="0"/>
              <a:t>Влада інтелекту</a:t>
            </a:r>
            <a:endParaRPr lang="ru-RU" dirty="0"/>
          </a:p>
        </p:txBody>
      </p:sp>
      <p:sp>
        <p:nvSpPr>
          <p:cNvPr id="61451" name="Oval 11"/>
          <p:cNvSpPr>
            <a:spLocks noChangeArrowheads="1"/>
          </p:cNvSpPr>
          <p:nvPr/>
        </p:nvSpPr>
        <p:spPr bwMode="auto">
          <a:xfrm>
            <a:off x="6084168" y="2924944"/>
            <a:ext cx="1371600" cy="1214438"/>
          </a:xfrm>
          <a:prstGeom prst="ellipse">
            <a:avLst/>
          </a:prstGeom>
          <a:solidFill>
            <a:schemeClr val="bg2">
              <a:lumMod val="90000"/>
            </a:schemeClr>
          </a:solidFill>
          <a:ln w="9525">
            <a:solidFill>
              <a:srgbClr val="000000"/>
            </a:solidFill>
            <a:round/>
            <a:headEnd/>
            <a:tailEnd/>
          </a:ln>
        </p:spPr>
        <p:txBody>
          <a:bodyPr/>
          <a:lstStyle/>
          <a:p>
            <a:pPr algn="ctr"/>
            <a:r>
              <a:rPr lang="uk-UA" sz="1300" dirty="0" smtClean="0"/>
              <a:t>Влада інтелекту</a:t>
            </a:r>
            <a:endParaRPr lang="ru-RU"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additive="base">
                                        <p:cTn id="7" dur="500" fill="hold"/>
                                        <p:tgtEl>
                                          <p:spTgt spid="61445"/>
                                        </p:tgtEl>
                                        <p:attrNameLst>
                                          <p:attrName>ppt_x</p:attrName>
                                        </p:attrNameLst>
                                      </p:cBhvr>
                                      <p:tavLst>
                                        <p:tav tm="0">
                                          <p:val>
                                            <p:strVal val="#ppt_x"/>
                                          </p:val>
                                        </p:tav>
                                        <p:tav tm="100000">
                                          <p:val>
                                            <p:strVal val="#ppt_x"/>
                                          </p:val>
                                        </p:tav>
                                      </p:tavLst>
                                    </p:anim>
                                    <p:anim calcmode="lin" valueType="num">
                                      <p:cBhvr additive="base">
                                        <p:cTn id="8"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61448"/>
                                        </p:tgtEl>
                                        <p:attrNameLst>
                                          <p:attrName>style.visibility</p:attrName>
                                        </p:attrNameLst>
                                      </p:cBhvr>
                                      <p:to>
                                        <p:strVal val="visible"/>
                                      </p:to>
                                    </p:set>
                                    <p:animEffect transition="in" filter="wedge">
                                      <p:cBhvr>
                                        <p:cTn id="13" dur="2000"/>
                                        <p:tgtEl>
                                          <p:spTgt spid="61448"/>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61449"/>
                                        </p:tgtEl>
                                        <p:attrNameLst>
                                          <p:attrName>style.visibility</p:attrName>
                                        </p:attrNameLst>
                                      </p:cBhvr>
                                      <p:to>
                                        <p:strVal val="visible"/>
                                      </p:to>
                                    </p:set>
                                    <p:animEffect transition="in" filter="wedge">
                                      <p:cBhvr>
                                        <p:cTn id="16" dur="2000"/>
                                        <p:tgtEl>
                                          <p:spTgt spid="61449"/>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61452"/>
                                        </p:tgtEl>
                                        <p:attrNameLst>
                                          <p:attrName>style.visibility</p:attrName>
                                        </p:attrNameLst>
                                      </p:cBhvr>
                                      <p:to>
                                        <p:strVal val="visible"/>
                                      </p:to>
                                    </p:set>
                                    <p:animEffect transition="in" filter="wedge">
                                      <p:cBhvr>
                                        <p:cTn id="21" dur="2000"/>
                                        <p:tgtEl>
                                          <p:spTgt spid="61452"/>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61455"/>
                                        </p:tgtEl>
                                        <p:attrNameLst>
                                          <p:attrName>style.visibility</p:attrName>
                                        </p:attrNameLst>
                                      </p:cBhvr>
                                      <p:to>
                                        <p:strVal val="visible"/>
                                      </p:to>
                                    </p:set>
                                    <p:animEffect transition="in" filter="wedge">
                                      <p:cBhvr>
                                        <p:cTn id="24" dur="2000"/>
                                        <p:tgtEl>
                                          <p:spTgt spid="61455"/>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61450"/>
                                        </p:tgtEl>
                                        <p:attrNameLst>
                                          <p:attrName>style.visibility</p:attrName>
                                        </p:attrNameLst>
                                      </p:cBhvr>
                                      <p:to>
                                        <p:strVal val="visible"/>
                                      </p:to>
                                    </p:set>
                                    <p:animEffect transition="in" filter="wedge">
                                      <p:cBhvr>
                                        <p:cTn id="29" dur="2000"/>
                                        <p:tgtEl>
                                          <p:spTgt spid="61450"/>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61456"/>
                                        </p:tgtEl>
                                        <p:attrNameLst>
                                          <p:attrName>style.visibility</p:attrName>
                                        </p:attrNameLst>
                                      </p:cBhvr>
                                      <p:to>
                                        <p:strVal val="visible"/>
                                      </p:to>
                                    </p:set>
                                    <p:animEffect transition="in" filter="wedge">
                                      <p:cBhvr>
                                        <p:cTn id="32" dur="2000"/>
                                        <p:tgtEl>
                                          <p:spTgt spid="61456"/>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61451"/>
                                        </p:tgtEl>
                                        <p:attrNameLst>
                                          <p:attrName>style.visibility</p:attrName>
                                        </p:attrNameLst>
                                      </p:cBhvr>
                                      <p:to>
                                        <p:strVal val="visible"/>
                                      </p:to>
                                    </p:set>
                                    <p:animEffect transition="in" filter="wedge">
                                      <p:cBhvr>
                                        <p:cTn id="37" dur="2000"/>
                                        <p:tgtEl>
                                          <p:spTgt spid="61451"/>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61457"/>
                                        </p:tgtEl>
                                        <p:attrNameLst>
                                          <p:attrName>style.visibility</p:attrName>
                                        </p:attrNameLst>
                                      </p:cBhvr>
                                      <p:to>
                                        <p:strVal val="visible"/>
                                      </p:to>
                                    </p:set>
                                    <p:animEffect transition="in" filter="wedge">
                                      <p:cBhvr>
                                        <p:cTn id="40" dur="2000"/>
                                        <p:tgtEl>
                                          <p:spTgt spid="61457"/>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61454"/>
                                        </p:tgtEl>
                                        <p:attrNameLst>
                                          <p:attrName>style.visibility</p:attrName>
                                        </p:attrNameLst>
                                      </p:cBhvr>
                                      <p:to>
                                        <p:strVal val="visible"/>
                                      </p:to>
                                    </p:set>
                                    <p:animEffect transition="in" filter="wedge">
                                      <p:cBhvr>
                                        <p:cTn id="45" dur="2000"/>
                                        <p:tgtEl>
                                          <p:spTgt spid="61454"/>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61453"/>
                                        </p:tgtEl>
                                        <p:attrNameLst>
                                          <p:attrName>style.visibility</p:attrName>
                                        </p:attrNameLst>
                                      </p:cBhvr>
                                      <p:to>
                                        <p:strVal val="visible"/>
                                      </p:to>
                                    </p:set>
                                    <p:animEffect transition="in" filter="wedge">
                                      <p:cBhvr>
                                        <p:cTn id="48" dur="2000"/>
                                        <p:tgtEl>
                                          <p:spTgt spid="6145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1458"/>
                                        </p:tgtEl>
                                        <p:attrNameLst>
                                          <p:attrName>style.visibility</p:attrName>
                                        </p:attrNameLst>
                                      </p:cBhvr>
                                      <p:to>
                                        <p:strVal val="visible"/>
                                      </p:to>
                                    </p:set>
                                    <p:anim calcmode="lin" valueType="num">
                                      <p:cBhvr additive="base">
                                        <p:cTn id="53" dur="500" fill="hold"/>
                                        <p:tgtEl>
                                          <p:spTgt spid="61458"/>
                                        </p:tgtEl>
                                        <p:attrNameLst>
                                          <p:attrName>ppt_x</p:attrName>
                                        </p:attrNameLst>
                                      </p:cBhvr>
                                      <p:tavLst>
                                        <p:tav tm="0">
                                          <p:val>
                                            <p:strVal val="#ppt_x"/>
                                          </p:val>
                                        </p:tav>
                                        <p:tav tm="100000">
                                          <p:val>
                                            <p:strVal val="#ppt_x"/>
                                          </p:val>
                                        </p:tav>
                                      </p:tavLst>
                                    </p:anim>
                                    <p:anim calcmode="lin" valueType="num">
                                      <p:cBhvr additive="base">
                                        <p:cTn id="54" dur="500" fill="hold"/>
                                        <p:tgtEl>
                                          <p:spTgt spid="61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P spid="61448" grpId="0" animBg="1"/>
      <p:bldP spid="61449" grpId="0"/>
      <p:bldP spid="61450" grpId="0" animBg="1"/>
      <p:bldP spid="61452" grpId="0" animBg="1"/>
      <p:bldP spid="61455" grpId="0"/>
      <p:bldP spid="61456" grpId="0"/>
      <p:bldP spid="61458" grpId="0"/>
      <p:bldP spid="61453" grpId="0" animBg="1"/>
      <p:bldP spid="61454" grpId="0"/>
      <p:bldP spid="61457" grpId="0"/>
      <p:bldP spid="614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err="1" smtClean="0"/>
              <a:t>Diffusion</a:t>
            </a:r>
            <a:r>
              <a:rPr lang="ru-RU" i="1" dirty="0" smtClean="0"/>
              <a:t> </a:t>
            </a:r>
            <a:r>
              <a:rPr lang="ru-RU" i="1" dirty="0" err="1" smtClean="0"/>
              <a:t>of</a:t>
            </a:r>
            <a:r>
              <a:rPr lang="ru-RU" i="1" dirty="0" smtClean="0"/>
              <a:t>  </a:t>
            </a:r>
            <a:r>
              <a:rPr lang="ru-RU" i="1" dirty="0" err="1" smtClean="0"/>
              <a:t>innovations</a:t>
            </a:r>
            <a:endParaRPr lang="ru-RU" dirty="0"/>
          </a:p>
        </p:txBody>
      </p:sp>
      <p:pic>
        <p:nvPicPr>
          <p:cNvPr id="4" name="Содержимое 3" descr="070226-1_adoption.jpg"/>
          <p:cNvPicPr>
            <a:picLocks noGrp="1" noChangeAspect="1"/>
          </p:cNvPicPr>
          <p:nvPr>
            <p:ph idx="1"/>
          </p:nvPr>
        </p:nvPicPr>
        <p:blipFill>
          <a:blip r:embed="rId2" cstate="print"/>
          <a:stretch>
            <a:fillRect/>
          </a:stretch>
        </p:blipFill>
        <p:spPr>
          <a:xfrm>
            <a:off x="1640202" y="1600200"/>
            <a:ext cx="5863596" cy="45259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865515"/>
          </a:xfrm>
        </p:spPr>
        <p:txBody>
          <a:bodyPr>
            <a:noAutofit/>
          </a:bodyPr>
          <a:lstStyle/>
          <a:p>
            <a:pPr>
              <a:buNone/>
            </a:pPr>
            <a:r>
              <a:rPr lang="uk-UA" sz="1800" dirty="0" smtClean="0"/>
              <a:t>                                         Суспільство на п’ять категорій індивідуумів:</a:t>
            </a:r>
            <a:endParaRPr lang="ru-RU" sz="1800" dirty="0" smtClean="0"/>
          </a:p>
          <a:p>
            <a:pPr lvl="0"/>
            <a:r>
              <a:rPr lang="ru-RU" sz="1800" dirty="0" err="1" smtClean="0"/>
              <a:t>Новатори</a:t>
            </a:r>
            <a:r>
              <a:rPr lang="ru-RU" sz="1800" dirty="0" smtClean="0"/>
              <a:t> (</a:t>
            </a:r>
            <a:r>
              <a:rPr lang="ru-RU" sz="1800" dirty="0" err="1" smtClean="0"/>
              <a:t>innovators</a:t>
            </a:r>
            <a:r>
              <a:rPr lang="ru-RU" sz="1800" dirty="0" smtClean="0"/>
              <a:t>, 2,5% </a:t>
            </a:r>
            <a:r>
              <a:rPr lang="ru-RU" sz="1800" dirty="0" err="1" smtClean="0"/>
              <a:t>від</a:t>
            </a:r>
            <a:r>
              <a:rPr lang="ru-RU" sz="1800" dirty="0" smtClean="0"/>
              <a:t> </a:t>
            </a:r>
            <a:r>
              <a:rPr lang="ru-RU" sz="1800" dirty="0" err="1" smtClean="0"/>
              <a:t>загалу</a:t>
            </a:r>
            <a:r>
              <a:rPr lang="ru-RU" sz="1800" dirty="0" smtClean="0"/>
              <a:t>) – </a:t>
            </a:r>
            <a:r>
              <a:rPr lang="ru-RU" sz="1800" dirty="0" err="1" smtClean="0"/>
              <a:t>характеризуються</a:t>
            </a:r>
            <a:r>
              <a:rPr lang="ru-RU" sz="1800" dirty="0" smtClean="0"/>
              <a:t> </a:t>
            </a:r>
            <a:r>
              <a:rPr lang="ru-RU" sz="1800" dirty="0" err="1" smtClean="0"/>
              <a:t>схильністю</a:t>
            </a:r>
            <a:r>
              <a:rPr lang="ru-RU" sz="1800" dirty="0" smtClean="0"/>
              <a:t> до </a:t>
            </a:r>
            <a:r>
              <a:rPr lang="ru-RU" sz="1800" dirty="0" err="1" smtClean="0"/>
              <a:t>ризику</a:t>
            </a:r>
            <a:r>
              <a:rPr lang="ru-RU" sz="1800" dirty="0" smtClean="0"/>
              <a:t> та </a:t>
            </a:r>
            <a:r>
              <a:rPr lang="ru-RU" sz="1800" dirty="0" err="1" smtClean="0"/>
              <a:t>здебільшого</a:t>
            </a:r>
            <a:r>
              <a:rPr lang="ru-RU" sz="1800" dirty="0" smtClean="0"/>
              <a:t> </a:t>
            </a:r>
            <a:r>
              <a:rPr lang="ru-RU" sz="1800" dirty="0" err="1" smtClean="0"/>
              <a:t>є</a:t>
            </a:r>
            <a:r>
              <a:rPr lang="ru-RU" sz="1800" dirty="0" smtClean="0"/>
              <a:t> </a:t>
            </a:r>
            <a:r>
              <a:rPr lang="ru-RU" sz="1800" dirty="0" err="1" smtClean="0"/>
              <a:t>фінансово</a:t>
            </a:r>
            <a:r>
              <a:rPr lang="ru-RU" sz="1800" dirty="0" smtClean="0"/>
              <a:t> </a:t>
            </a:r>
            <a:r>
              <a:rPr lang="ru-RU" sz="1800" dirty="0" err="1" smtClean="0"/>
              <a:t>та</a:t>
            </a:r>
            <a:r>
              <a:rPr lang="ru-RU" sz="1800" dirty="0" smtClean="0"/>
              <a:t> </a:t>
            </a:r>
            <a:r>
              <a:rPr lang="ru-RU" sz="1800" dirty="0" err="1" smtClean="0"/>
              <a:t>матеріально</a:t>
            </a:r>
            <a:r>
              <a:rPr lang="ru-RU" sz="1800" dirty="0" smtClean="0"/>
              <a:t> </a:t>
            </a:r>
            <a:r>
              <a:rPr lang="ru-RU" sz="1800" dirty="0" err="1" smtClean="0"/>
              <a:t>самодостатніми</a:t>
            </a:r>
            <a:r>
              <a:rPr lang="ru-RU" sz="1800" dirty="0" smtClean="0"/>
              <a:t>.</a:t>
            </a:r>
          </a:p>
          <a:p>
            <a:pPr lvl="0"/>
            <a:r>
              <a:rPr lang="ru-RU" sz="1800" dirty="0" err="1" smtClean="0"/>
              <a:t>Ранні</a:t>
            </a:r>
            <a:r>
              <a:rPr lang="ru-RU" sz="1800" dirty="0" smtClean="0"/>
              <a:t> </a:t>
            </a:r>
            <a:r>
              <a:rPr lang="ru-RU" sz="1800" dirty="0" err="1" smtClean="0"/>
              <a:t>реципієнти</a:t>
            </a:r>
            <a:r>
              <a:rPr lang="ru-RU" sz="1800" dirty="0" smtClean="0"/>
              <a:t> (</a:t>
            </a:r>
            <a:r>
              <a:rPr lang="ru-RU" sz="1800" dirty="0" err="1" smtClean="0"/>
              <a:t>early</a:t>
            </a:r>
            <a:r>
              <a:rPr lang="ru-RU" sz="1800" dirty="0" smtClean="0"/>
              <a:t> </a:t>
            </a:r>
            <a:r>
              <a:rPr lang="ru-RU" sz="1800" dirty="0" err="1" smtClean="0"/>
              <a:t>adopters</a:t>
            </a:r>
            <a:r>
              <a:rPr lang="ru-RU" sz="1800" dirty="0" smtClean="0"/>
              <a:t>, 13,5%) – </a:t>
            </a:r>
            <a:r>
              <a:rPr lang="ru-RU" sz="1800" dirty="0" err="1" smtClean="0"/>
              <a:t>формують</a:t>
            </a:r>
            <a:r>
              <a:rPr lang="ru-RU" sz="1800" dirty="0" smtClean="0"/>
              <a:t> </a:t>
            </a:r>
            <a:r>
              <a:rPr lang="ru-RU" sz="1800" dirty="0" err="1" smtClean="0"/>
              <a:t>основний</a:t>
            </a:r>
            <a:r>
              <a:rPr lang="ru-RU" sz="1800" dirty="0" smtClean="0"/>
              <a:t> контингент "</a:t>
            </a:r>
            <a:r>
              <a:rPr lang="ru-RU" sz="1800" dirty="0" err="1" smtClean="0"/>
              <a:t>лідерів</a:t>
            </a:r>
            <a:r>
              <a:rPr lang="ru-RU" sz="1800" dirty="0" smtClean="0"/>
              <a:t> (</a:t>
            </a:r>
            <a:r>
              <a:rPr lang="ru-RU" sz="1800" dirty="0" err="1" smtClean="0"/>
              <a:t>джерел</a:t>
            </a:r>
            <a:r>
              <a:rPr lang="ru-RU" sz="1800" dirty="0" smtClean="0"/>
              <a:t>) думок" (</a:t>
            </a:r>
            <a:r>
              <a:rPr lang="ru-RU" sz="1800" dirty="0" err="1" smtClean="0"/>
              <a:t>opinion</a:t>
            </a:r>
            <a:r>
              <a:rPr lang="ru-RU" sz="1800" dirty="0" smtClean="0"/>
              <a:t> </a:t>
            </a:r>
            <a:r>
              <a:rPr lang="ru-RU" sz="1800" dirty="0" err="1" smtClean="0"/>
              <a:t>leaders</a:t>
            </a:r>
            <a:r>
              <a:rPr lang="ru-RU" sz="1800" dirty="0" smtClean="0"/>
              <a:t>) в </a:t>
            </a:r>
            <a:r>
              <a:rPr lang="ru-RU" sz="1800" dirty="0" err="1" smtClean="0"/>
              <a:t>більшості</a:t>
            </a:r>
            <a:r>
              <a:rPr lang="ru-RU" sz="1800" dirty="0" smtClean="0"/>
              <a:t> </a:t>
            </a:r>
            <a:r>
              <a:rPr lang="ru-RU" sz="1800" dirty="0" err="1" smtClean="0"/>
              <a:t>соціальних</a:t>
            </a:r>
            <a:r>
              <a:rPr lang="ru-RU" sz="1800" dirty="0" smtClean="0"/>
              <a:t> систем: </a:t>
            </a:r>
            <a:r>
              <a:rPr lang="ru-RU" sz="1800" dirty="0" err="1" smtClean="0"/>
              <a:t>саме</a:t>
            </a:r>
            <a:r>
              <a:rPr lang="ru-RU" sz="1800" dirty="0" smtClean="0"/>
              <a:t> до них </a:t>
            </a:r>
            <a:r>
              <a:rPr lang="ru-RU" sz="1800" dirty="0" err="1" smtClean="0"/>
              <a:t>більше</a:t>
            </a:r>
            <a:r>
              <a:rPr lang="ru-RU" sz="1800" dirty="0" smtClean="0"/>
              <a:t> </a:t>
            </a:r>
            <a:r>
              <a:rPr lang="ru-RU" sz="1800" dirty="0" err="1" smtClean="0"/>
              <a:t>всього</a:t>
            </a:r>
            <a:r>
              <a:rPr lang="ru-RU" sz="1800" dirty="0" smtClean="0"/>
              <a:t> </a:t>
            </a:r>
            <a:r>
              <a:rPr lang="ru-RU" sz="1800" dirty="0" err="1" smtClean="0"/>
              <a:t>звертаються</a:t>
            </a:r>
            <a:r>
              <a:rPr lang="ru-RU" sz="1800" dirty="0" smtClean="0"/>
              <a:t> </a:t>
            </a:r>
            <a:r>
              <a:rPr lang="ru-RU" sz="1800" dirty="0" err="1" smtClean="0"/>
              <a:t>інші</a:t>
            </a:r>
            <a:r>
              <a:rPr lang="ru-RU" sz="1800" dirty="0" smtClean="0"/>
              <a:t> члени </a:t>
            </a:r>
            <a:r>
              <a:rPr lang="ru-RU" sz="1800" dirty="0" err="1" smtClean="0"/>
              <a:t>суспільства</a:t>
            </a:r>
            <a:r>
              <a:rPr lang="ru-RU" sz="1800" dirty="0" smtClean="0"/>
              <a:t> за </a:t>
            </a:r>
            <a:r>
              <a:rPr lang="ru-RU" sz="1800" dirty="0" err="1" smtClean="0"/>
              <a:t>порадою</a:t>
            </a:r>
            <a:r>
              <a:rPr lang="ru-RU" sz="1800" dirty="0" smtClean="0"/>
              <a:t> </a:t>
            </a:r>
            <a:r>
              <a:rPr lang="ru-RU" sz="1800" dirty="0" err="1" smtClean="0"/>
              <a:t>і</a:t>
            </a:r>
            <a:r>
              <a:rPr lang="ru-RU" sz="1800" dirty="0" smtClean="0"/>
              <a:t> </a:t>
            </a:r>
            <a:r>
              <a:rPr lang="ru-RU" sz="1800" dirty="0" err="1" smtClean="0"/>
              <a:t>консультацією</a:t>
            </a:r>
            <a:r>
              <a:rPr lang="ru-RU" sz="1800" dirty="0" smtClean="0"/>
              <a:t>. Є </a:t>
            </a:r>
            <a:r>
              <a:rPr lang="ru-RU" sz="1800" dirty="0" err="1" smtClean="0"/>
              <a:t>ще</a:t>
            </a:r>
            <a:r>
              <a:rPr lang="ru-RU" sz="1800" dirty="0" smtClean="0"/>
              <a:t> одна вельми </a:t>
            </a:r>
            <a:r>
              <a:rPr lang="ru-RU" sz="1800" dirty="0" err="1" smtClean="0"/>
              <a:t>цікава</a:t>
            </a:r>
            <a:r>
              <a:rPr lang="ru-RU" sz="1800" dirty="0" smtClean="0"/>
              <a:t> риса, яка </a:t>
            </a:r>
            <a:r>
              <a:rPr lang="ru-RU" sz="1800" dirty="0" err="1" smtClean="0"/>
              <a:t>притаманна</a:t>
            </a:r>
            <a:r>
              <a:rPr lang="ru-RU" sz="1800" dirty="0" smtClean="0"/>
              <a:t> </a:t>
            </a:r>
            <a:r>
              <a:rPr lang="ru-RU" sz="1800" dirty="0" err="1" smtClean="0"/>
              <a:t>саме</a:t>
            </a:r>
            <a:r>
              <a:rPr lang="ru-RU" sz="1800" dirty="0" smtClean="0"/>
              <a:t> </a:t>
            </a:r>
            <a:r>
              <a:rPr lang="ru-RU" sz="1800" dirty="0" err="1" smtClean="0"/>
              <a:t>цьому</a:t>
            </a:r>
            <a:r>
              <a:rPr lang="ru-RU" sz="1800" dirty="0" smtClean="0"/>
              <a:t> типу </a:t>
            </a:r>
            <a:r>
              <a:rPr lang="ru-RU" sz="1800" dirty="0" err="1" smtClean="0"/>
              <a:t>індивідуумів</a:t>
            </a:r>
            <a:r>
              <a:rPr lang="ru-RU" sz="1800" dirty="0" smtClean="0"/>
              <a:t> – </a:t>
            </a:r>
            <a:r>
              <a:rPr lang="ru-RU" sz="1800" dirty="0" err="1" smtClean="0"/>
              <a:t>незважаючи</a:t>
            </a:r>
            <a:r>
              <a:rPr lang="ru-RU" sz="1800" dirty="0" smtClean="0"/>
              <a:t> на </a:t>
            </a:r>
            <a:r>
              <a:rPr lang="ru-RU" sz="1800" dirty="0" err="1" smtClean="0"/>
              <a:t>розчарування</a:t>
            </a:r>
            <a:r>
              <a:rPr lang="ru-RU" sz="1800" dirty="0" smtClean="0"/>
              <a:t> </a:t>
            </a:r>
            <a:r>
              <a:rPr lang="ru-RU" sz="1800" dirty="0" err="1" smtClean="0"/>
              <a:t>моральними</a:t>
            </a:r>
            <a:r>
              <a:rPr lang="ru-RU" sz="1800" dirty="0" smtClean="0"/>
              <a:t> </a:t>
            </a:r>
            <a:r>
              <a:rPr lang="ru-RU" sz="1800" dirty="0" err="1" smtClean="0"/>
              <a:t>якостями</a:t>
            </a:r>
            <a:r>
              <a:rPr lang="ru-RU" sz="1800" dirty="0" smtClean="0"/>
              <a:t> </a:t>
            </a:r>
            <a:r>
              <a:rPr lang="ru-RU" sz="1800" dirty="0" err="1" smtClean="0"/>
              <a:t>або</a:t>
            </a:r>
            <a:r>
              <a:rPr lang="ru-RU" sz="1800" dirty="0" smtClean="0"/>
              <a:t> </a:t>
            </a:r>
            <a:r>
              <a:rPr lang="ru-RU" sz="1800" dirty="0" err="1" smtClean="0"/>
              <a:t>діями</a:t>
            </a:r>
            <a:r>
              <a:rPr lang="ru-RU" sz="1800" dirty="0" smtClean="0"/>
              <a:t> </a:t>
            </a:r>
            <a:r>
              <a:rPr lang="ru-RU" sz="1800" dirty="0" err="1" smtClean="0"/>
              <a:t>окремих</a:t>
            </a:r>
            <a:r>
              <a:rPr lang="ru-RU" sz="1800" dirty="0" smtClean="0"/>
              <a:t> людей, </a:t>
            </a:r>
            <a:r>
              <a:rPr lang="ru-RU" sz="1800" dirty="0" err="1" smtClean="0"/>
              <a:t>що</a:t>
            </a:r>
            <a:r>
              <a:rPr lang="ru-RU" sz="1800" dirty="0" smtClean="0"/>
              <a:t> </a:t>
            </a:r>
            <a:r>
              <a:rPr lang="ru-RU" sz="1800" dirty="0" err="1" smtClean="0"/>
              <a:t>працюють</a:t>
            </a:r>
            <a:r>
              <a:rPr lang="ru-RU" sz="1800" dirty="0" smtClean="0"/>
              <a:t> в </a:t>
            </a:r>
            <a:r>
              <a:rPr lang="ru-RU" sz="1800" dirty="0" err="1" smtClean="0"/>
              <a:t>системі</a:t>
            </a:r>
            <a:r>
              <a:rPr lang="ru-RU" sz="1800" dirty="0" smtClean="0"/>
              <a:t> </a:t>
            </a:r>
            <a:r>
              <a:rPr lang="ru-RU" sz="1800" dirty="0" err="1" smtClean="0"/>
              <a:t>влади</a:t>
            </a:r>
            <a:r>
              <a:rPr lang="ru-RU" sz="1800" dirty="0" smtClean="0"/>
              <a:t>, у них </a:t>
            </a:r>
            <a:r>
              <a:rPr lang="ru-RU" sz="1800" dirty="0" err="1" smtClean="0"/>
              <a:t>яскраво</a:t>
            </a:r>
            <a:r>
              <a:rPr lang="ru-RU" sz="1800" dirty="0" smtClean="0"/>
              <a:t> </a:t>
            </a:r>
            <a:r>
              <a:rPr lang="ru-RU" sz="1800" dirty="0" err="1" smtClean="0"/>
              <a:t>виражена</a:t>
            </a:r>
            <a:r>
              <a:rPr lang="ru-RU" sz="1800" dirty="0" smtClean="0"/>
              <a:t> </a:t>
            </a:r>
            <a:r>
              <a:rPr lang="ru-RU" sz="1800" dirty="0" err="1" smtClean="0"/>
              <a:t>наявність</a:t>
            </a:r>
            <a:r>
              <a:rPr lang="ru-RU" sz="1800" dirty="0" smtClean="0"/>
              <a:t> позитивного </a:t>
            </a:r>
            <a:r>
              <a:rPr lang="ru-RU" sz="1800" dirty="0" err="1" smtClean="0"/>
              <a:t>відношення</a:t>
            </a:r>
            <a:r>
              <a:rPr lang="ru-RU" sz="1800" dirty="0" smtClean="0"/>
              <a:t> до </a:t>
            </a:r>
            <a:r>
              <a:rPr lang="ru-RU" sz="1800" dirty="0" err="1" smtClean="0"/>
              <a:t>влади</a:t>
            </a:r>
            <a:r>
              <a:rPr lang="ru-RU" sz="1800" dirty="0" smtClean="0"/>
              <a:t> </a:t>
            </a:r>
            <a:r>
              <a:rPr lang="ru-RU" sz="1800" dirty="0" err="1" smtClean="0"/>
              <a:t>і</a:t>
            </a:r>
            <a:r>
              <a:rPr lang="ru-RU" sz="1800" dirty="0" smtClean="0"/>
              <a:t> </a:t>
            </a:r>
            <a:r>
              <a:rPr lang="ru-RU" sz="1800" dirty="0" err="1" smtClean="0"/>
              <a:t>державної</a:t>
            </a:r>
            <a:r>
              <a:rPr lang="ru-RU" sz="1800" dirty="0" smtClean="0"/>
              <a:t> </a:t>
            </a:r>
            <a:r>
              <a:rPr lang="ru-RU" sz="1800" dirty="0" err="1" smtClean="0"/>
              <a:t>політики</a:t>
            </a:r>
            <a:r>
              <a:rPr lang="ru-RU" sz="1800" dirty="0" smtClean="0"/>
              <a:t>.</a:t>
            </a:r>
          </a:p>
          <a:p>
            <a:pPr lvl="0"/>
            <a:r>
              <a:rPr lang="ru-RU" sz="1800" dirty="0" err="1" smtClean="0"/>
              <a:t>Рання</a:t>
            </a:r>
            <a:r>
              <a:rPr lang="ru-RU" sz="1800" dirty="0" smtClean="0"/>
              <a:t> </a:t>
            </a:r>
            <a:r>
              <a:rPr lang="ru-RU" sz="1800" dirty="0" err="1" smtClean="0"/>
              <a:t>більшість</a:t>
            </a:r>
            <a:r>
              <a:rPr lang="ru-RU" sz="1800" dirty="0" smtClean="0"/>
              <a:t> (</a:t>
            </a:r>
            <a:r>
              <a:rPr lang="ru-RU" sz="1800" dirty="0" err="1" smtClean="0"/>
              <a:t>early</a:t>
            </a:r>
            <a:r>
              <a:rPr lang="ru-RU" sz="1800" dirty="0" smtClean="0"/>
              <a:t> </a:t>
            </a:r>
            <a:r>
              <a:rPr lang="ru-RU" sz="1800" dirty="0" err="1" smtClean="0"/>
              <a:t>majority</a:t>
            </a:r>
            <a:r>
              <a:rPr lang="ru-RU" sz="1800" dirty="0" smtClean="0"/>
              <a:t>, 34%) – </a:t>
            </a:r>
            <a:r>
              <a:rPr lang="ru-RU" sz="1800" dirty="0" err="1" smtClean="0"/>
              <a:t>представники</a:t>
            </a:r>
            <a:r>
              <a:rPr lang="ru-RU" sz="1800" dirty="0" smtClean="0"/>
              <a:t> </a:t>
            </a:r>
            <a:r>
              <a:rPr lang="ru-RU" sz="1800" dirty="0" err="1" smtClean="0"/>
              <a:t>цієї</a:t>
            </a:r>
            <a:r>
              <a:rPr lang="ru-RU" sz="1800" dirty="0" smtClean="0"/>
              <a:t> </a:t>
            </a:r>
            <a:r>
              <a:rPr lang="ru-RU" sz="1800" dirty="0" err="1" smtClean="0"/>
              <a:t>категорії</a:t>
            </a:r>
            <a:r>
              <a:rPr lang="ru-RU" sz="1800" dirty="0" smtClean="0"/>
              <a:t> </a:t>
            </a:r>
            <a:r>
              <a:rPr lang="ru-RU" sz="1800" dirty="0" err="1" smtClean="0"/>
              <a:t>реципієнтів</a:t>
            </a:r>
            <a:r>
              <a:rPr lang="ru-RU" sz="1800" dirty="0" smtClean="0"/>
              <a:t> </a:t>
            </a:r>
            <a:r>
              <a:rPr lang="ru-RU" sz="1800" dirty="0" err="1" smtClean="0"/>
              <a:t>можуть</a:t>
            </a:r>
            <a:r>
              <a:rPr lang="ru-RU" sz="1800" dirty="0" smtClean="0"/>
              <a:t> </a:t>
            </a:r>
            <a:r>
              <a:rPr lang="ru-RU" sz="1800" dirty="0" err="1" smtClean="0"/>
              <a:t>дещо</a:t>
            </a:r>
            <a:r>
              <a:rPr lang="ru-RU" sz="1800" dirty="0" smtClean="0"/>
              <a:t> </a:t>
            </a:r>
            <a:r>
              <a:rPr lang="ru-RU" sz="1800" dirty="0" err="1" smtClean="0"/>
              <a:t>коливатися</a:t>
            </a:r>
            <a:r>
              <a:rPr lang="ru-RU" sz="1800" dirty="0" smtClean="0"/>
              <a:t> до моменту </a:t>
            </a:r>
            <a:r>
              <a:rPr lang="ru-RU" sz="1800" dirty="0" err="1" smtClean="0"/>
              <a:t>сприйняття</a:t>
            </a:r>
            <a:r>
              <a:rPr lang="ru-RU" sz="1800" dirty="0" smtClean="0"/>
              <a:t> </a:t>
            </a:r>
            <a:r>
              <a:rPr lang="ru-RU" sz="1800" dirty="0" err="1" smtClean="0"/>
              <a:t>інновації</a:t>
            </a:r>
            <a:r>
              <a:rPr lang="ru-RU" sz="1800" dirty="0" smtClean="0"/>
              <a:t> (</a:t>
            </a:r>
            <a:r>
              <a:rPr lang="ru-RU" sz="1800" dirty="0" err="1" smtClean="0"/>
              <a:t>їх</a:t>
            </a:r>
            <a:r>
              <a:rPr lang="ru-RU" sz="1800" dirty="0" smtClean="0"/>
              <a:t> </a:t>
            </a:r>
            <a:r>
              <a:rPr lang="ru-RU" sz="1800" dirty="0" err="1" smtClean="0"/>
              <a:t>період</a:t>
            </a:r>
            <a:r>
              <a:rPr lang="ru-RU" sz="1800" dirty="0" smtClean="0"/>
              <a:t> </a:t>
            </a:r>
            <a:r>
              <a:rPr lang="ru-RU" sz="1800" dirty="0" err="1" smtClean="0"/>
              <a:t>сприйняття</a:t>
            </a:r>
            <a:r>
              <a:rPr lang="ru-RU" sz="1800" dirty="0" smtClean="0"/>
              <a:t> </a:t>
            </a:r>
            <a:r>
              <a:rPr lang="ru-RU" sz="1800" dirty="0" err="1" smtClean="0"/>
              <a:t>інновації</a:t>
            </a:r>
            <a:r>
              <a:rPr lang="ru-RU" sz="1800" dirty="0" smtClean="0"/>
              <a:t> </a:t>
            </a:r>
            <a:r>
              <a:rPr lang="ru-RU" sz="1800" dirty="0" err="1" smtClean="0"/>
              <a:t>відносно</a:t>
            </a:r>
            <a:r>
              <a:rPr lang="ru-RU" sz="1800" dirty="0" smtClean="0"/>
              <a:t> </a:t>
            </a:r>
            <a:r>
              <a:rPr lang="ru-RU" sz="1800" dirty="0" err="1" smtClean="0"/>
              <a:t>довше</a:t>
            </a:r>
            <a:r>
              <a:rPr lang="ru-RU" sz="1800" dirty="0" smtClean="0"/>
              <a:t>, </a:t>
            </a:r>
            <a:r>
              <a:rPr lang="ru-RU" sz="1800" dirty="0" err="1" smtClean="0"/>
              <a:t>ніж</a:t>
            </a:r>
            <a:r>
              <a:rPr lang="ru-RU" sz="1800" dirty="0" smtClean="0"/>
              <a:t> у </a:t>
            </a:r>
            <a:r>
              <a:rPr lang="ru-RU" sz="1800" dirty="0" err="1" smtClean="0"/>
              <a:t>реципієнтів</a:t>
            </a:r>
            <a:r>
              <a:rPr lang="ru-RU" sz="1800" dirty="0" smtClean="0"/>
              <a:t> I </a:t>
            </a:r>
            <a:r>
              <a:rPr lang="ru-RU" sz="1800" dirty="0" err="1" smtClean="0"/>
              <a:t>і</a:t>
            </a:r>
            <a:r>
              <a:rPr lang="ru-RU" sz="1800" dirty="0" smtClean="0"/>
              <a:t> II </a:t>
            </a:r>
            <a:r>
              <a:rPr lang="ru-RU" sz="1800" dirty="0" err="1" smtClean="0"/>
              <a:t>категорій</a:t>
            </a:r>
            <a:r>
              <a:rPr lang="ru-RU" sz="1800" dirty="0" smtClean="0"/>
              <a:t>). Вони охоче </a:t>
            </a:r>
            <a:r>
              <a:rPr lang="ru-RU" sz="1800" dirty="0" err="1" smtClean="0"/>
              <a:t>слідують</a:t>
            </a:r>
            <a:r>
              <a:rPr lang="ru-RU" sz="1800" dirty="0" smtClean="0"/>
              <a:t> за </a:t>
            </a:r>
            <a:r>
              <a:rPr lang="ru-RU" sz="1800" dirty="0" err="1" smtClean="0"/>
              <a:t>іншими</a:t>
            </a:r>
            <a:r>
              <a:rPr lang="ru-RU" sz="1800" dirty="0" smtClean="0"/>
              <a:t> в </a:t>
            </a:r>
            <a:r>
              <a:rPr lang="ru-RU" sz="1800" dirty="0" err="1" smtClean="0"/>
              <a:t>процесі</a:t>
            </a:r>
            <a:r>
              <a:rPr lang="ru-RU" sz="1800" dirty="0" smtClean="0"/>
              <a:t> </a:t>
            </a:r>
            <a:r>
              <a:rPr lang="ru-RU" sz="1800" dirty="0" err="1" smtClean="0"/>
              <a:t>сприйняття</a:t>
            </a:r>
            <a:r>
              <a:rPr lang="ru-RU" sz="1800" dirty="0" smtClean="0"/>
              <a:t> </a:t>
            </a:r>
            <a:r>
              <a:rPr lang="ru-RU" sz="1800" dirty="0" err="1" smtClean="0"/>
              <a:t>інновацій</a:t>
            </a:r>
            <a:r>
              <a:rPr lang="ru-RU" sz="1800" dirty="0" smtClean="0"/>
              <a:t>, </a:t>
            </a:r>
            <a:r>
              <a:rPr lang="ru-RU" sz="1800" dirty="0" err="1" smtClean="0"/>
              <a:t>проте</a:t>
            </a:r>
            <a:r>
              <a:rPr lang="ru-RU" sz="1800" dirty="0" smtClean="0"/>
              <a:t> </a:t>
            </a:r>
            <a:r>
              <a:rPr lang="ru-RU" sz="1800" dirty="0" err="1" smtClean="0"/>
              <a:t>рідко</a:t>
            </a:r>
            <a:r>
              <a:rPr lang="ru-RU" sz="1800" dirty="0" smtClean="0"/>
              <a:t> </a:t>
            </a:r>
            <a:r>
              <a:rPr lang="ru-RU" sz="1800" dirty="0" err="1" smtClean="0"/>
              <a:t>очолюють</a:t>
            </a:r>
            <a:r>
              <a:rPr lang="ru-RU" sz="1800" dirty="0" smtClean="0"/>
              <a:t> </a:t>
            </a:r>
            <a:r>
              <a:rPr lang="ru-RU" sz="1800" dirty="0" err="1" smtClean="0"/>
              <a:t>цей</a:t>
            </a:r>
            <a:r>
              <a:rPr lang="ru-RU" sz="1800" dirty="0" smtClean="0"/>
              <a:t> </a:t>
            </a:r>
            <a:r>
              <a:rPr lang="ru-RU" sz="1800" dirty="0" err="1" smtClean="0"/>
              <a:t>рух</a:t>
            </a:r>
            <a:r>
              <a:rPr lang="ru-RU" sz="1800" dirty="0" smtClean="0"/>
              <a:t>. </a:t>
            </a:r>
          </a:p>
          <a:p>
            <a:pPr lvl="0"/>
            <a:r>
              <a:rPr lang="ru-RU" sz="1800" dirty="0" err="1" smtClean="0"/>
              <a:t>Пізня</a:t>
            </a:r>
            <a:r>
              <a:rPr lang="ru-RU" sz="1800" dirty="0" smtClean="0"/>
              <a:t> </a:t>
            </a:r>
            <a:r>
              <a:rPr lang="ru-RU" sz="1800" dirty="0" err="1" smtClean="0"/>
              <a:t>більшість</a:t>
            </a:r>
            <a:r>
              <a:rPr lang="ru-RU" sz="1800" dirty="0" smtClean="0"/>
              <a:t> (</a:t>
            </a:r>
            <a:r>
              <a:rPr lang="ru-RU" sz="1800" dirty="0" err="1" smtClean="0"/>
              <a:t>late</a:t>
            </a:r>
            <a:r>
              <a:rPr lang="ru-RU" sz="1800" dirty="0" smtClean="0"/>
              <a:t> </a:t>
            </a:r>
            <a:r>
              <a:rPr lang="ru-RU" sz="1800" dirty="0" err="1" smtClean="0"/>
              <a:t>majority</a:t>
            </a:r>
            <a:r>
              <a:rPr lang="ru-RU" sz="1800" dirty="0" smtClean="0"/>
              <a:t>, 34%) – </a:t>
            </a:r>
            <a:r>
              <a:rPr lang="ru-RU" sz="1800" dirty="0" err="1" smtClean="0"/>
              <a:t>це</a:t>
            </a:r>
            <a:r>
              <a:rPr lang="ru-RU" sz="1800" dirty="0" smtClean="0"/>
              <a:t> скептики, вони </a:t>
            </a:r>
            <a:r>
              <a:rPr lang="ru-RU" sz="1800" dirty="0" err="1" smtClean="0"/>
              <a:t>сприймають</a:t>
            </a:r>
            <a:r>
              <a:rPr lang="ru-RU" sz="1800" dirty="0" smtClean="0"/>
              <a:t> </a:t>
            </a:r>
            <a:r>
              <a:rPr lang="ru-RU" sz="1800" dirty="0" err="1" smtClean="0"/>
              <a:t>інновацію</a:t>
            </a:r>
            <a:r>
              <a:rPr lang="ru-RU" sz="1800" dirty="0" smtClean="0"/>
              <a:t> за </a:t>
            </a:r>
            <a:r>
              <a:rPr lang="ru-RU" sz="1800" dirty="0" err="1" smtClean="0"/>
              <a:t>умови</a:t>
            </a:r>
            <a:r>
              <a:rPr lang="ru-RU" sz="1800" dirty="0" smtClean="0"/>
              <a:t> </a:t>
            </a:r>
            <a:r>
              <a:rPr lang="ru-RU" sz="1800" dirty="0" err="1" smtClean="0"/>
              <a:t>економічної</a:t>
            </a:r>
            <a:r>
              <a:rPr lang="ru-RU" sz="1800" dirty="0" smtClean="0"/>
              <a:t> </a:t>
            </a:r>
            <a:r>
              <a:rPr lang="ru-RU" sz="1800" dirty="0" err="1" smtClean="0"/>
              <a:t>необхідності</a:t>
            </a:r>
            <a:r>
              <a:rPr lang="ru-RU" sz="1800" dirty="0" smtClean="0"/>
              <a:t> </a:t>
            </a:r>
            <a:r>
              <a:rPr lang="ru-RU" sz="1800" dirty="0" err="1" smtClean="0"/>
              <a:t>або</a:t>
            </a:r>
            <a:r>
              <a:rPr lang="ru-RU" sz="1800" dirty="0" smtClean="0"/>
              <a:t> </a:t>
            </a:r>
            <a:r>
              <a:rPr lang="ru-RU" sz="1800" dirty="0" err="1" smtClean="0"/>
              <a:t>зростаючого</a:t>
            </a:r>
            <a:r>
              <a:rPr lang="ru-RU" sz="1800" dirty="0" smtClean="0"/>
              <a:t> </a:t>
            </a:r>
            <a:r>
              <a:rPr lang="ru-RU" sz="1800" dirty="0" err="1" smtClean="0"/>
              <a:t>соціального</a:t>
            </a:r>
            <a:r>
              <a:rPr lang="ru-RU" sz="1800" dirty="0" smtClean="0"/>
              <a:t> </a:t>
            </a:r>
            <a:r>
              <a:rPr lang="ru-RU" sz="1800" dirty="0" err="1" smtClean="0"/>
              <a:t>тиску</a:t>
            </a:r>
            <a:r>
              <a:rPr lang="ru-RU" sz="1800" dirty="0" smtClean="0"/>
              <a:t>. </a:t>
            </a:r>
          </a:p>
          <a:p>
            <a:pPr lvl="0"/>
            <a:r>
              <a:rPr lang="ru-RU" sz="1800" dirty="0" err="1" smtClean="0"/>
              <a:t>Пізні</a:t>
            </a:r>
            <a:r>
              <a:rPr lang="ru-RU" sz="1800" dirty="0" smtClean="0"/>
              <a:t> </a:t>
            </a:r>
            <a:r>
              <a:rPr lang="ru-RU" sz="1800" dirty="0" err="1" smtClean="0"/>
              <a:t>реципієнти</a:t>
            </a:r>
            <a:r>
              <a:rPr lang="ru-RU" sz="1800" dirty="0" smtClean="0"/>
              <a:t> (</a:t>
            </a:r>
            <a:r>
              <a:rPr lang="ru-RU" sz="1800" dirty="0" err="1" smtClean="0"/>
              <a:t>laggards</a:t>
            </a:r>
            <a:r>
              <a:rPr lang="ru-RU" sz="1800" dirty="0" smtClean="0"/>
              <a:t>, 16%) – </a:t>
            </a:r>
            <a:r>
              <a:rPr lang="ru-RU" sz="1800" dirty="0" err="1" smtClean="0"/>
              <a:t>представники</a:t>
            </a:r>
            <a:r>
              <a:rPr lang="ru-RU" sz="1800" dirty="0" smtClean="0"/>
              <a:t> </a:t>
            </a:r>
            <a:r>
              <a:rPr lang="ru-RU" sz="1800" dirty="0" err="1" smtClean="0"/>
              <a:t>традиційної</a:t>
            </a:r>
            <a:r>
              <a:rPr lang="ru-RU" sz="1800" dirty="0" smtClean="0"/>
              <a:t>, </a:t>
            </a:r>
            <a:r>
              <a:rPr lang="ru-RU" sz="1800" dirty="0" err="1" smtClean="0"/>
              <a:t>консервативної</a:t>
            </a:r>
            <a:r>
              <a:rPr lang="ru-RU" sz="1800" dirty="0" smtClean="0"/>
              <a:t> </a:t>
            </a:r>
            <a:r>
              <a:rPr lang="ru-RU" sz="1800" dirty="0" err="1" smtClean="0"/>
              <a:t>орієнтації</a:t>
            </a:r>
            <a:r>
              <a:rPr lang="ru-RU" sz="1800" dirty="0" smtClean="0"/>
              <a:t>, </a:t>
            </a:r>
            <a:r>
              <a:rPr lang="ru-RU" sz="1800" dirty="0" err="1" smtClean="0"/>
              <a:t>що</a:t>
            </a:r>
            <a:r>
              <a:rPr lang="ru-RU" sz="1800" dirty="0" smtClean="0"/>
              <a:t> </a:t>
            </a:r>
            <a:r>
              <a:rPr lang="ru-RU" sz="1800" dirty="0" err="1" smtClean="0"/>
              <a:t>найвірогідніше</a:t>
            </a:r>
            <a:r>
              <a:rPr lang="ru-RU" sz="1800" dirty="0" smtClean="0"/>
              <a:t> </a:t>
            </a:r>
            <a:r>
              <a:rPr lang="ru-RU" sz="1800" dirty="0" err="1" smtClean="0"/>
              <a:t>відмовляються</a:t>
            </a:r>
            <a:r>
              <a:rPr lang="ru-RU" sz="1800" dirty="0" smtClean="0"/>
              <a:t> </a:t>
            </a:r>
            <a:r>
              <a:rPr lang="ru-RU" sz="1800" dirty="0" err="1" smtClean="0"/>
              <a:t>від</a:t>
            </a:r>
            <a:r>
              <a:rPr lang="ru-RU" sz="1800" dirty="0" smtClean="0"/>
              <a:t> </a:t>
            </a:r>
            <a:r>
              <a:rPr lang="ru-RU" sz="1800" dirty="0" err="1" smtClean="0"/>
              <a:t>сприйняття</a:t>
            </a:r>
            <a:r>
              <a:rPr lang="ru-RU" sz="1800" dirty="0" smtClean="0"/>
              <a:t> </a:t>
            </a:r>
            <a:r>
              <a:rPr lang="ru-RU" sz="1800" dirty="0" err="1" smtClean="0"/>
              <a:t>інновації</a:t>
            </a:r>
            <a:r>
              <a:rPr lang="ru-RU" sz="1800" dirty="0" smtClean="0"/>
              <a:t>.</a:t>
            </a:r>
          </a:p>
          <a:p>
            <a:pPr>
              <a:buNone/>
            </a:pPr>
            <a:endParaRPr lang="ru-RU"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143000"/>
          </a:xfrm>
        </p:spPr>
        <p:txBody>
          <a:bodyPr>
            <a:noAutofit/>
          </a:bodyPr>
          <a:lstStyle/>
          <a:p>
            <a:pPr algn="l"/>
            <a:r>
              <a:rPr lang="uk-UA" sz="2000" dirty="0" smtClean="0"/>
              <a:t>Електронна демократія – це підтримка і посилення демократичної участі; вона охоплює сектори електронної демократії, де громадянське суспільство і підприємства залучені в складання формальних та неформальних соціальних програм та угод, а також у формування і прийняття рішень.</a:t>
            </a:r>
            <a:r>
              <a:rPr lang="ru-RU" sz="2000" dirty="0" smtClean="0"/>
              <a:t/>
            </a:r>
            <a:br>
              <a:rPr lang="ru-RU" sz="2000" dirty="0" smtClean="0"/>
            </a:br>
            <a:endParaRPr lang="ru-RU" sz="2000" dirty="0"/>
          </a:p>
        </p:txBody>
      </p:sp>
      <p:sp>
        <p:nvSpPr>
          <p:cNvPr id="3" name="Содержимое 2"/>
          <p:cNvSpPr>
            <a:spLocks noGrp="1"/>
          </p:cNvSpPr>
          <p:nvPr>
            <p:ph idx="1"/>
          </p:nvPr>
        </p:nvSpPr>
        <p:spPr>
          <a:xfrm>
            <a:off x="467544" y="1988840"/>
            <a:ext cx="8229600" cy="4525963"/>
          </a:xfrm>
        </p:spPr>
        <p:txBody>
          <a:bodyPr>
            <a:normAutofit fontScale="70000" lnSpcReduction="20000"/>
          </a:bodyPr>
          <a:lstStyle/>
          <a:p>
            <a:r>
              <a:rPr lang="uk-UA" dirty="0" smtClean="0"/>
              <a:t>Цивілізаційна система розвивається в процесі здійснення </a:t>
            </a:r>
            <a:r>
              <a:rPr lang="uk-UA" dirty="0" err="1" smtClean="0"/>
              <a:t>самореференції</a:t>
            </a:r>
            <a:r>
              <a:rPr lang="uk-UA" dirty="0" smtClean="0"/>
              <a:t> та зовнішньої референції. Прогнозоване і очікуване класиками ХХ сторіччя інформаційне суспільство уявляється як прорив до свободи індивіда зокрема і суспільства в цілому.</a:t>
            </a:r>
            <a:endParaRPr lang="ru-RU" dirty="0" smtClean="0"/>
          </a:p>
          <a:p>
            <a:r>
              <a:rPr lang="uk-UA" dirty="0" smtClean="0"/>
              <a:t>Враховуючи </a:t>
            </a:r>
            <a:r>
              <a:rPr lang="uk-UA" dirty="0" smtClean="0"/>
              <a:t>те, що швидкість соціальних змін, зокрема змін усталених норм світогляду, моралі та поведінки, шокує покоління, яке було сформоване на догмах і постулатах індустріального суспільства, а орієнтація на майбутнє стирає традиційні цінності і моральні устої «інформація стає основним ресурсом, а в середині організації – джерелом сили», причому «професіоналізм перетворюється у критерій суспільного стану, але при цьому стикається з популізмом, що провокує вимоги щодо збільшення прав і участі у справах суспільства </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8229600" cy="1143000"/>
          </a:xfrm>
        </p:spPr>
        <p:txBody>
          <a:bodyPr>
            <a:normAutofit fontScale="90000"/>
          </a:bodyPr>
          <a:lstStyle/>
          <a:p>
            <a:r>
              <a:rPr lang="uk-UA" dirty="0" smtClean="0"/>
              <a:t>Е</a:t>
            </a:r>
            <a:r>
              <a:rPr lang="uk-UA" dirty="0" smtClean="0"/>
              <a:t>лектронна демократія</a:t>
            </a:r>
            <a:r>
              <a:rPr lang="ru-RU" dirty="0" smtClean="0"/>
              <a:t/>
            </a:r>
            <a:br>
              <a:rPr lang="ru-RU" dirty="0" smtClean="0"/>
            </a:br>
            <a:endParaRPr lang="ru-RU" dirty="0"/>
          </a:p>
        </p:txBody>
      </p:sp>
      <p:sp>
        <p:nvSpPr>
          <p:cNvPr id="3" name="Содержимое 2"/>
          <p:cNvSpPr>
            <a:spLocks noGrp="1"/>
          </p:cNvSpPr>
          <p:nvPr>
            <p:ph idx="1"/>
          </p:nvPr>
        </p:nvSpPr>
        <p:spPr>
          <a:xfrm>
            <a:off x="457200" y="1196752"/>
            <a:ext cx="8229600" cy="5256584"/>
          </a:xfrm>
        </p:spPr>
        <p:txBody>
          <a:bodyPr>
            <a:normAutofit fontScale="47500" lnSpcReduction="20000"/>
          </a:bodyPr>
          <a:lstStyle/>
          <a:p>
            <a:r>
              <a:rPr lang="uk-UA" sz="3400" dirty="0" smtClean="0"/>
              <a:t>Характерною </a:t>
            </a:r>
            <a:r>
              <a:rPr lang="uk-UA" sz="3400" dirty="0" smtClean="0"/>
              <a:t>особливістю феномена електронної демократії, є те, що на думку більшості європейських дослідників, процес її впровадження у сферу державного управління може розпочати будь-яка зацікавлена сторона: вона може бути ініційована зверху вниз, органами державної влади на всіх рівнях управління, або знизу вгору, тобто громадянами. Також вона може бути влаштована горизонтально. Кожен підхід має свої переваги. </a:t>
            </a:r>
            <a:endParaRPr lang="ru-RU" sz="3400" dirty="0" smtClean="0"/>
          </a:p>
          <a:p>
            <a:r>
              <a:rPr lang="uk-UA" sz="3400" dirty="0" smtClean="0"/>
              <a:t>При впровадженні електронної демократії необхідно враховувати політичні характеристики та рівень загального розвитку політичної культури. Очевидно, що впровадження та реалізація електронної демократії та супроводжуючих її заходів вимагають досвіду в широкому спектрі областей. Крім того, дослідники вважають, що їх краще впроваджувати поступово, з якісними механізмами методології та звітності, моніторингу і аналізу.</a:t>
            </a:r>
            <a:endParaRPr lang="ru-RU" sz="3400" dirty="0" smtClean="0"/>
          </a:p>
          <a:p>
            <a:r>
              <a:rPr lang="uk-UA" sz="3400" dirty="0" smtClean="0"/>
              <a:t>Насамперед, електронна демократія повинна </a:t>
            </a:r>
            <a:r>
              <a:rPr lang="uk-UA" sz="3400" dirty="0" err="1" smtClean="0"/>
              <a:t>грунтуватися</a:t>
            </a:r>
            <a:r>
              <a:rPr lang="uk-UA" sz="3400" dirty="0" smtClean="0"/>
              <a:t> на наступних поняттях:</a:t>
            </a:r>
            <a:endParaRPr lang="ru-RU" sz="3400" dirty="0" smtClean="0"/>
          </a:p>
          <a:p>
            <a:pPr>
              <a:buNone/>
            </a:pPr>
            <a:r>
              <a:rPr lang="uk-UA" sz="3400" dirty="0" smtClean="0"/>
              <a:t>• активне надання всеосяжної, збалансованої та об'єктивної інформації, що тісно пов'язано зі свободою інформації та свободою слова;</a:t>
            </a:r>
            <a:endParaRPr lang="ru-RU" sz="3400" dirty="0" smtClean="0"/>
          </a:p>
          <a:p>
            <a:pPr>
              <a:buNone/>
            </a:pPr>
            <a:r>
              <a:rPr lang="uk-UA" sz="3400" dirty="0" smtClean="0"/>
              <a:t>• широке розуміння громадянства;</a:t>
            </a:r>
            <a:endParaRPr lang="ru-RU" sz="3400" dirty="0" smtClean="0"/>
          </a:p>
          <a:p>
            <a:pPr>
              <a:buNone/>
            </a:pPr>
            <a:r>
              <a:rPr lang="uk-UA" sz="3400" dirty="0" smtClean="0"/>
              <a:t>• громадянська участь – тобто залучення громадян та груп громадян в суспільні справи;</a:t>
            </a:r>
            <a:endParaRPr lang="ru-RU" sz="3400" dirty="0" smtClean="0"/>
          </a:p>
          <a:p>
            <a:pPr>
              <a:buNone/>
            </a:pPr>
            <a:r>
              <a:rPr lang="uk-UA" sz="3400" dirty="0" smtClean="0"/>
              <a:t>• надання повноважень – зокрема, стратегії і заходи з підтримання цивільних прав та забезпечення необхідних ресурсів для участі;</a:t>
            </a:r>
            <a:endParaRPr lang="ru-RU" sz="3400" dirty="0" smtClean="0"/>
          </a:p>
          <a:p>
            <a:pPr>
              <a:buNone/>
            </a:pPr>
            <a:r>
              <a:rPr lang="uk-UA" sz="3400" dirty="0" smtClean="0"/>
              <a:t>• цифрова рівність – тобто політичне та технологічне забезпечення громадян незалежно від віку, статі, освіти, соціально-економічного становища, мови, особливих потреб і місця проживання; таке включення вимагає здатність користуватися електронними інструментами (знання, електронні навички, електронна готовність), наявних і доступних інструментів і поєднання електронних та неелектронних підходів.</a:t>
            </a:r>
            <a:endParaRPr lang="ru-RU" sz="3400" dirty="0" smtClean="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ДЕМОКРАТІЯ</a:t>
            </a:r>
            <a:endParaRPr lang="ru-RU" dirty="0"/>
          </a:p>
        </p:txBody>
      </p:sp>
      <p:pic>
        <p:nvPicPr>
          <p:cNvPr id="4" name="Содержимое 3" descr="demotivators_org_ua-59062-3.jpg"/>
          <p:cNvPicPr>
            <a:picLocks noGrp="1" noChangeAspect="1"/>
          </p:cNvPicPr>
          <p:nvPr>
            <p:ph idx="1"/>
          </p:nvPr>
        </p:nvPicPr>
        <p:blipFill>
          <a:blip r:embed="rId2" cstate="print"/>
          <a:stretch>
            <a:fillRect/>
          </a:stretch>
        </p:blipFill>
        <p:spPr>
          <a:xfrm>
            <a:off x="179512" y="188640"/>
            <a:ext cx="3528392" cy="5513112"/>
          </a:xfrm>
          <a:prstGeom prst="rect">
            <a:avLst/>
          </a:prstGeom>
          <a:ln>
            <a:noFill/>
          </a:ln>
          <a:effectLst>
            <a:softEdge rad="112500"/>
          </a:effectLst>
        </p:spPr>
      </p:pic>
      <p:sp>
        <p:nvSpPr>
          <p:cNvPr id="5" name="Содержимое 2"/>
          <p:cNvSpPr txBox="1">
            <a:spLocks/>
          </p:cNvSpPr>
          <p:nvPr/>
        </p:nvSpPr>
        <p:spPr>
          <a:xfrm>
            <a:off x="3491880" y="1628800"/>
            <a:ext cx="5313792" cy="4614264"/>
          </a:xfrm>
          <a:prstGeom prst="rect">
            <a:avLst/>
          </a:prstGeom>
        </p:spPr>
        <p:txBody>
          <a:bodyPr vert="horz">
            <a:normAutofit/>
          </a:bodyPr>
          <a:lstStyle/>
          <a:p>
            <a:pPr marL="274320" lvl="0" indent="-274320">
              <a:spcBef>
                <a:spcPct val="20000"/>
              </a:spcBef>
              <a:buClr>
                <a:schemeClr val="accent1"/>
              </a:buClr>
              <a:buSzPct val="85000"/>
              <a:buFont typeface="Wingdings 2"/>
              <a:buChar char=""/>
              <a:defRPr/>
            </a:pPr>
            <a:r>
              <a:rPr lang="uk-UA" sz="2800" dirty="0" smtClean="0"/>
              <a:t>Всі розуміють, що демократія не є досконалою. Правильно було сказано, що демократія – найгірша форма правління, за виключенням всіх інших, які застосовувались час від часу.</a:t>
            </a:r>
          </a:p>
          <a:p>
            <a:pPr marL="274320" lvl="0" indent="-274320">
              <a:spcBef>
                <a:spcPct val="20000"/>
              </a:spcBef>
              <a:buClr>
                <a:schemeClr val="accent1"/>
              </a:buClr>
              <a:buSzPct val="85000"/>
              <a:defRPr/>
            </a:pPr>
            <a:endParaRPr lang="uk-UA" sz="2800" dirty="0" smtClean="0"/>
          </a:p>
          <a:p>
            <a:pPr marL="274320" lvl="0" indent="-274320">
              <a:spcBef>
                <a:spcPct val="20000"/>
              </a:spcBef>
              <a:buClr>
                <a:schemeClr val="accent1"/>
              </a:buClr>
              <a:buSzPct val="85000"/>
              <a:buFont typeface="Wingdings 2"/>
              <a:buChar char=""/>
              <a:defRPr/>
            </a:pPr>
            <a:r>
              <a:rPr lang="uk-UA" sz="2700" i="1" noProof="0" dirty="0" smtClean="0"/>
              <a:t>Коли наші королі в протиріччі з нашою конституцією – ми </a:t>
            </a:r>
            <a:r>
              <a:rPr lang="uk-UA" sz="2700" i="1" dirty="0" smtClean="0"/>
              <a:t>змінюємо наших королів.</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ВИМІР ДЕМОКРАТІЇ</a:t>
            </a:r>
            <a:endParaRPr lang="ru-RU" dirty="0"/>
          </a:p>
        </p:txBody>
      </p:sp>
      <p:pic>
        <p:nvPicPr>
          <p:cNvPr id="4" name="Содержимое 3" descr="N13310_Derzhavotvorennya.jpg"/>
          <p:cNvPicPr>
            <a:picLocks noGrp="1" noChangeAspect="1"/>
          </p:cNvPicPr>
          <p:nvPr>
            <p:ph idx="1"/>
          </p:nvPr>
        </p:nvPicPr>
        <p:blipFill>
          <a:blip r:embed="rId2" cstate="print"/>
          <a:stretch>
            <a:fillRect/>
          </a:stretch>
        </p:blipFill>
        <p:spPr>
          <a:xfrm>
            <a:off x="247938" y="1484783"/>
            <a:ext cx="8644542" cy="39116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err="1" smtClean="0"/>
              <a:t>“всі</a:t>
            </a:r>
            <a:r>
              <a:rPr lang="uk-UA" sz="3200" b="1" dirty="0" smtClean="0"/>
              <a:t> сучасні суспільства є </a:t>
            </a:r>
            <a:r>
              <a:rPr lang="uk-UA" sz="3200" b="1" dirty="0" err="1" smtClean="0"/>
              <a:t>демократичними”</a:t>
            </a:r>
            <a:endParaRPr lang="ru-RU" sz="3200" dirty="0"/>
          </a:p>
        </p:txBody>
      </p:sp>
      <p:sp>
        <p:nvSpPr>
          <p:cNvPr id="3" name="Содержимое 2"/>
          <p:cNvSpPr>
            <a:spLocks noGrp="1"/>
          </p:cNvSpPr>
          <p:nvPr>
            <p:ph idx="1"/>
          </p:nvPr>
        </p:nvSpPr>
        <p:spPr/>
        <p:txBody>
          <a:bodyPr>
            <a:normAutofit fontScale="92500" lnSpcReduction="10000"/>
          </a:bodyPr>
          <a:lstStyle/>
          <a:p>
            <a:r>
              <a:rPr lang="uk-UA" sz="2600" dirty="0" err="1"/>
              <a:t>Реймон</a:t>
            </a:r>
            <a:r>
              <a:rPr lang="uk-UA" sz="2600" dirty="0"/>
              <a:t> </a:t>
            </a:r>
            <a:r>
              <a:rPr lang="uk-UA" sz="2600" dirty="0" err="1"/>
              <a:t>Арон</a:t>
            </a:r>
            <a:r>
              <a:rPr lang="uk-UA" sz="2600" dirty="0"/>
              <a:t> (англ.. </a:t>
            </a:r>
            <a:r>
              <a:rPr lang="ru-RU" sz="2600" dirty="0" err="1"/>
              <a:t>Raymond</a:t>
            </a:r>
            <a:r>
              <a:rPr lang="ru-RU" sz="2600" dirty="0"/>
              <a:t> </a:t>
            </a:r>
            <a:r>
              <a:rPr lang="ru-RU" sz="2600" dirty="0" err="1"/>
              <a:t>Claude</a:t>
            </a:r>
            <a:r>
              <a:rPr lang="ru-RU" sz="2600" dirty="0"/>
              <a:t> </a:t>
            </a:r>
            <a:r>
              <a:rPr lang="ru-RU" sz="2600" dirty="0" err="1"/>
              <a:t>Ferdinand</a:t>
            </a:r>
            <a:r>
              <a:rPr lang="ru-RU" sz="2600" dirty="0"/>
              <a:t> </a:t>
            </a:r>
            <a:r>
              <a:rPr lang="ru-RU" sz="2600" dirty="0" err="1"/>
              <a:t>Aron</a:t>
            </a:r>
            <a:r>
              <a:rPr lang="uk-UA" sz="2600" dirty="0"/>
              <a:t>) погоджувався з </a:t>
            </a:r>
            <a:r>
              <a:rPr lang="uk-UA" sz="2600" dirty="0" err="1"/>
              <a:t>Алексісом</a:t>
            </a:r>
            <a:r>
              <a:rPr lang="uk-UA" sz="2600" dirty="0"/>
              <a:t> де </a:t>
            </a:r>
            <a:r>
              <a:rPr lang="uk-UA" sz="2600" dirty="0" err="1"/>
              <a:t>Токвілем</a:t>
            </a:r>
            <a:r>
              <a:rPr lang="uk-UA" sz="2600" dirty="0"/>
              <a:t> (</a:t>
            </a:r>
            <a:r>
              <a:rPr lang="uk-UA" sz="2600" dirty="0" err="1"/>
              <a:t>фр</a:t>
            </a:r>
            <a:r>
              <a:rPr lang="uk-UA" sz="2600" dirty="0"/>
              <a:t>. Alexis-Charles-Henri </a:t>
            </a:r>
            <a:r>
              <a:rPr lang="uk-UA" sz="2600" dirty="0" err="1"/>
              <a:t>Clérel</a:t>
            </a:r>
            <a:r>
              <a:rPr lang="uk-UA" sz="2600" dirty="0"/>
              <a:t> </a:t>
            </a:r>
            <a:r>
              <a:rPr lang="uk-UA" sz="2600" dirty="0" err="1"/>
              <a:t>de</a:t>
            </a:r>
            <a:r>
              <a:rPr lang="uk-UA" sz="2600" dirty="0"/>
              <a:t> </a:t>
            </a:r>
            <a:r>
              <a:rPr lang="uk-UA" sz="2600" dirty="0" err="1"/>
              <a:t>Tocqueville</a:t>
            </a:r>
            <a:r>
              <a:rPr lang="uk-UA" sz="2600" dirty="0"/>
              <a:t>), який, досліджуючи питання поширення демократії у світі після Французької революції, у середині ХІХ сторіччя зазначив, що</a:t>
            </a:r>
            <a:r>
              <a:rPr lang="uk-UA" dirty="0"/>
              <a:t> </a:t>
            </a:r>
            <a:r>
              <a:rPr lang="uk-UA" i="1" dirty="0"/>
              <a:t>"</a:t>
            </a:r>
            <a:r>
              <a:rPr lang="uk-UA" b="1" i="1" dirty="0"/>
              <a:t>всі сучасні суспільства є демократичними</a:t>
            </a:r>
            <a:r>
              <a:rPr lang="uk-UA" i="1" dirty="0"/>
              <a:t>, іншими словами – рухаються до поступового стирання відмінностей в умовах життя або особистому статусі людей; але ці суспільства можуть мати як деспотичну, тиранічну форму, так і форму </a:t>
            </a:r>
            <a:r>
              <a:rPr lang="uk-UA" i="1" dirty="0" err="1" smtClean="0"/>
              <a:t>ліберальну”</a:t>
            </a:r>
            <a:endParaRPr lang="ru-RU"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lstStyle/>
          <a:p>
            <a:r>
              <a:rPr lang="uk-UA" dirty="0" smtClean="0"/>
              <a:t>Де-демократизація</a:t>
            </a:r>
            <a:endParaRPr lang="ru-RU" dirty="0"/>
          </a:p>
        </p:txBody>
      </p:sp>
      <p:sp>
        <p:nvSpPr>
          <p:cNvPr id="3" name="Содержимое 2"/>
          <p:cNvSpPr>
            <a:spLocks noGrp="1"/>
          </p:cNvSpPr>
          <p:nvPr>
            <p:ph idx="1"/>
          </p:nvPr>
        </p:nvSpPr>
        <p:spPr>
          <a:xfrm>
            <a:off x="467544" y="1340769"/>
            <a:ext cx="8229600" cy="1296144"/>
          </a:xfrm>
        </p:spPr>
        <p:txBody>
          <a:bodyPr>
            <a:normAutofit fontScale="47500" lnSpcReduction="20000"/>
          </a:bodyPr>
          <a:lstStyle/>
          <a:p>
            <a:pPr>
              <a:buNone/>
            </a:pPr>
            <a:r>
              <a:rPr lang="uk-UA" sz="5000" dirty="0" smtClean="0"/>
              <a:t>     Семюел </a:t>
            </a:r>
            <a:r>
              <a:rPr lang="uk-UA" sz="5000" dirty="0" err="1"/>
              <a:t>Хантінгтон</a:t>
            </a:r>
            <a:r>
              <a:rPr lang="uk-UA" sz="5000" dirty="0"/>
              <a:t> (англ. </a:t>
            </a:r>
            <a:r>
              <a:rPr lang="ru-RU" sz="5000" dirty="0" err="1"/>
              <a:t>Samuel</a:t>
            </a:r>
            <a:r>
              <a:rPr lang="ru-RU" sz="5000" dirty="0"/>
              <a:t> </a:t>
            </a:r>
            <a:r>
              <a:rPr lang="ru-RU" sz="5000" dirty="0" err="1"/>
              <a:t>Phillips</a:t>
            </a:r>
            <a:r>
              <a:rPr lang="ru-RU" sz="5000" dirty="0"/>
              <a:t> </a:t>
            </a:r>
            <a:r>
              <a:rPr lang="ru-RU" sz="5000" dirty="0" err="1"/>
              <a:t>Huntington</a:t>
            </a:r>
            <a:r>
              <a:rPr lang="uk-UA" sz="5000" dirty="0"/>
              <a:t>), аналізуючи так звану "третю хвилю демократизації</a:t>
            </a:r>
            <a:r>
              <a:rPr lang="uk-UA" sz="5000" dirty="0" smtClean="0"/>
              <a:t>", передрікав </a:t>
            </a:r>
            <a:r>
              <a:rPr lang="uk-UA" sz="5000" dirty="0"/>
              <a:t>можливе "третє" відкочування до авторитаризму. </a:t>
            </a:r>
            <a:endParaRPr lang="ru-RU" sz="5000" dirty="0"/>
          </a:p>
        </p:txBody>
      </p:sp>
      <p:sp>
        <p:nvSpPr>
          <p:cNvPr id="4" name="Прямоугольник 3"/>
          <p:cNvSpPr/>
          <p:nvPr/>
        </p:nvSpPr>
        <p:spPr>
          <a:xfrm>
            <a:off x="611560" y="2564904"/>
            <a:ext cx="7848872" cy="4062651"/>
          </a:xfrm>
          <a:prstGeom prst="rect">
            <a:avLst/>
          </a:prstGeom>
        </p:spPr>
        <p:txBody>
          <a:bodyPr wrap="square">
            <a:spAutoFit/>
          </a:bodyPr>
          <a:lstStyle/>
          <a:p>
            <a:pPr>
              <a:buNone/>
            </a:pPr>
            <a:r>
              <a:rPr lang="uk-UA" sz="2400" dirty="0" smtClean="0"/>
              <a:t>До основних причин таких процесів автор відносить такі:</a:t>
            </a:r>
            <a:endParaRPr lang="ru-RU" sz="2400" dirty="0" smtClean="0"/>
          </a:p>
          <a:p>
            <a:r>
              <a:rPr lang="uk-UA" dirty="0" smtClean="0"/>
              <a:t>1. Недостатню укоріненість демократичних цінностей серед ключових груп еліти та широкої громадськості.</a:t>
            </a:r>
            <a:endParaRPr lang="ru-RU" dirty="0" smtClean="0"/>
          </a:p>
          <a:p>
            <a:r>
              <a:rPr lang="uk-UA" dirty="0" smtClean="0"/>
              <a:t>2. Економічна криза, яка загострює соціальний конфлікт та підвищує популярність тоталітарних режимів.</a:t>
            </a:r>
            <a:endParaRPr lang="ru-RU" dirty="0" smtClean="0"/>
          </a:p>
          <a:p>
            <a:r>
              <a:rPr lang="uk-UA" dirty="0" smtClean="0"/>
              <a:t>3. Соціальна та політична поляризація, викликана діями "лівих" урядів, які намагалися впроваджувати надто багато та занадто стрімко реформи.</a:t>
            </a:r>
            <a:endParaRPr lang="ru-RU" dirty="0" smtClean="0"/>
          </a:p>
          <a:p>
            <a:r>
              <a:rPr lang="uk-UA" dirty="0" smtClean="0"/>
              <a:t>4. Рішучість консервативних груп середнього та вищого класу усунути популістські та ліві рухи, а також нижчі класи від політичної усаті.</a:t>
            </a:r>
            <a:endParaRPr lang="ru-RU" dirty="0" smtClean="0"/>
          </a:p>
          <a:p>
            <a:r>
              <a:rPr lang="uk-UA" dirty="0" smtClean="0"/>
              <a:t>5. </a:t>
            </a:r>
            <a:r>
              <a:rPr lang="uk-UA" dirty="0" err="1" smtClean="0"/>
              <a:t>Знівелювання</a:t>
            </a:r>
            <a:r>
              <a:rPr lang="uk-UA" dirty="0" smtClean="0"/>
              <a:t> закону та порядку в результаті тероризму та повстанських рухів.</a:t>
            </a:r>
            <a:endParaRPr lang="ru-RU" dirty="0" smtClean="0"/>
          </a:p>
          <a:p>
            <a:r>
              <a:rPr lang="uk-UA" dirty="0" smtClean="0"/>
              <a:t>6. Інтервенція недемократичними іноземними державами.</a:t>
            </a:r>
            <a:endParaRPr lang="ru-RU" dirty="0" smtClean="0"/>
          </a:p>
          <a:p>
            <a:r>
              <a:rPr lang="uk-UA" dirty="0" smtClean="0"/>
              <a:t>7. Ефект "снігової кулі" у вигляді негативного прикладу падіння або повалення демократичних систем в інших країнах</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ВИМІР ДЕМОКРАТІЇ</a:t>
            </a:r>
            <a:endParaRPr lang="ru-RU" dirty="0"/>
          </a:p>
        </p:txBody>
      </p:sp>
      <p:sp>
        <p:nvSpPr>
          <p:cNvPr id="3" name="Содержимое 2"/>
          <p:cNvSpPr>
            <a:spLocks noGrp="1"/>
          </p:cNvSpPr>
          <p:nvPr>
            <p:ph idx="1"/>
          </p:nvPr>
        </p:nvSpPr>
        <p:spPr/>
        <p:txBody>
          <a:bodyPr>
            <a:normAutofit fontScale="92500" lnSpcReduction="20000"/>
          </a:bodyPr>
          <a:lstStyle/>
          <a:p>
            <a:r>
              <a:rPr lang="uk-UA" dirty="0"/>
              <a:t>Найбільш часто цитованими є такі індекси розвитку демократії:</a:t>
            </a:r>
            <a:endParaRPr lang="ru-RU" dirty="0"/>
          </a:p>
          <a:p>
            <a:r>
              <a:rPr lang="uk-UA" dirty="0"/>
              <a:t>1. </a:t>
            </a:r>
            <a:r>
              <a:rPr lang="uk-UA" i="1" dirty="0"/>
              <a:t>Індекс демократії</a:t>
            </a:r>
            <a:r>
              <a:rPr lang="uk-UA" dirty="0"/>
              <a:t> (</a:t>
            </a:r>
            <a:r>
              <a:rPr lang="en-US" dirty="0"/>
              <a:t>The Democracy Index</a:t>
            </a:r>
            <a:r>
              <a:rPr lang="uk-UA" dirty="0"/>
              <a:t>) британського дослідницького центру </a:t>
            </a:r>
            <a:r>
              <a:rPr lang="uk-UA" dirty="0" err="1"/>
              <a:t>The</a:t>
            </a:r>
            <a:r>
              <a:rPr lang="uk-UA" dirty="0"/>
              <a:t> </a:t>
            </a:r>
            <a:r>
              <a:rPr lang="uk-UA" dirty="0" err="1"/>
              <a:t>Economist</a:t>
            </a:r>
            <a:r>
              <a:rPr lang="uk-UA" dirty="0"/>
              <a:t> </a:t>
            </a:r>
            <a:r>
              <a:rPr lang="uk-UA" dirty="0" err="1"/>
              <a:t>Intelligence</a:t>
            </a:r>
            <a:r>
              <a:rPr lang="uk-UA" dirty="0"/>
              <a:t> </a:t>
            </a:r>
            <a:r>
              <a:rPr lang="uk-UA" dirty="0" err="1"/>
              <a:t>Unit</a:t>
            </a:r>
            <a:r>
              <a:rPr lang="uk-UA" dirty="0"/>
              <a:t>.</a:t>
            </a:r>
            <a:endParaRPr lang="ru-RU" dirty="0"/>
          </a:p>
          <a:p>
            <a:r>
              <a:rPr lang="uk-UA" dirty="0"/>
              <a:t>2. </a:t>
            </a:r>
            <a:r>
              <a:rPr lang="uk-UA" i="1" dirty="0"/>
              <a:t>Індекс проекту </a:t>
            </a:r>
            <a:r>
              <a:rPr lang="en-US" i="1" dirty="0"/>
              <a:t>Polity IV</a:t>
            </a:r>
            <a:r>
              <a:rPr lang="en-US" dirty="0"/>
              <a:t> (index Polity IV)</a:t>
            </a:r>
            <a:r>
              <a:rPr lang="uk-UA" dirty="0"/>
              <a:t>.</a:t>
            </a:r>
            <a:endParaRPr lang="ru-RU" dirty="0"/>
          </a:p>
          <a:p>
            <a:r>
              <a:rPr lang="uk-UA" dirty="0"/>
              <a:t>3. </a:t>
            </a:r>
            <a:r>
              <a:rPr lang="uk-UA" i="1" dirty="0"/>
              <a:t>Індекс свободи слова</a:t>
            </a:r>
            <a:r>
              <a:rPr lang="uk-UA" dirty="0"/>
              <a:t> та відповідальності влади (</a:t>
            </a:r>
            <a:r>
              <a:rPr lang="en-US" dirty="0"/>
              <a:t>Voice and Accountability index</a:t>
            </a:r>
            <a:r>
              <a:rPr lang="uk-UA" dirty="0"/>
              <a:t>).</a:t>
            </a:r>
            <a:endParaRPr lang="ru-RU" dirty="0"/>
          </a:p>
          <a:p>
            <a:r>
              <a:rPr lang="uk-UA" dirty="0"/>
              <a:t>4. </a:t>
            </a:r>
            <a:r>
              <a:rPr lang="uk-UA" i="1" dirty="0"/>
              <a:t>Індекс </a:t>
            </a:r>
            <a:r>
              <a:rPr lang="uk-UA" i="1" dirty="0" err="1"/>
              <a:t>Ванханена</a:t>
            </a:r>
            <a:r>
              <a:rPr lang="uk-UA" dirty="0"/>
              <a:t> (</a:t>
            </a:r>
            <a:r>
              <a:rPr lang="en-US" dirty="0" err="1"/>
              <a:t>Vanhanen</a:t>
            </a:r>
            <a:r>
              <a:rPr lang="en-US" dirty="0"/>
              <a:t> index</a:t>
            </a:r>
            <a:r>
              <a:rPr lang="uk-UA" dirty="0"/>
              <a:t>).</a:t>
            </a:r>
            <a:endParaRPr lang="ru-RU" dirty="0"/>
          </a:p>
          <a:p>
            <a:r>
              <a:rPr lang="uk-UA" dirty="0"/>
              <a:t>5.</a:t>
            </a:r>
            <a:r>
              <a:rPr lang="uk-UA" i="1" dirty="0"/>
              <a:t> Індекс інституційних основ демократії</a:t>
            </a:r>
            <a:r>
              <a:rPr lang="uk-UA" dirty="0"/>
              <a:t>.</a:t>
            </a:r>
            <a:endParaRPr lang="ru-RU" dirty="0"/>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268760"/>
            <a:ext cx="8229600" cy="4525963"/>
          </a:xfrm>
        </p:spPr>
        <p:txBody>
          <a:bodyPr>
            <a:normAutofit fontScale="70000" lnSpcReduction="20000"/>
          </a:bodyPr>
          <a:lstStyle/>
          <a:p>
            <a:r>
              <a:rPr lang="uk-UA" dirty="0"/>
              <a:t>Професор Крістіан </a:t>
            </a:r>
            <a:r>
              <a:rPr lang="uk-UA" dirty="0" err="1"/>
              <a:t>Херпнер</a:t>
            </a:r>
            <a:r>
              <a:rPr lang="uk-UA" dirty="0"/>
              <a:t> (C. </a:t>
            </a:r>
            <a:r>
              <a:rPr lang="uk-UA" dirty="0" err="1"/>
              <a:t>Haerpfer</a:t>
            </a:r>
            <a:r>
              <a:rPr lang="uk-UA" dirty="0"/>
              <a:t>) розробив індекс демократії для виміру ступеня демократизації суспільства на індивідуальному рівні в процесі перетворення недемократичних режимів на демократичні. Цей індекс відображає ступень підтримки у суспільстві демократичних цінностей, навіть з урахуванням діяльності недемократичних режимів.</a:t>
            </a:r>
            <a:endParaRPr lang="ru-RU" dirty="0"/>
          </a:p>
          <a:p>
            <a:r>
              <a:rPr lang="uk-UA" dirty="0"/>
              <a:t>К. </a:t>
            </a:r>
            <a:r>
              <a:rPr lang="uk-UA" dirty="0" err="1"/>
              <a:t>Херпфер</a:t>
            </a:r>
            <a:r>
              <a:rPr lang="uk-UA" dirty="0"/>
              <a:t> зазначив, що якщо в конкретному суспільстві:</a:t>
            </a:r>
            <a:endParaRPr lang="ru-RU" dirty="0"/>
          </a:p>
          <a:p>
            <a:r>
              <a:rPr lang="uk-UA" dirty="0"/>
              <a:t>– більш 60% населення складають «демократи» – суспільство досягло стану "консолідованої демократії";</a:t>
            </a:r>
            <a:endParaRPr lang="ru-RU" dirty="0"/>
          </a:p>
          <a:p>
            <a:pPr lvl="0"/>
            <a:r>
              <a:rPr lang="uk-UA" dirty="0"/>
              <a:t>понад 40% – демократія в процесі становлення;</a:t>
            </a:r>
            <a:endParaRPr lang="ru-RU" dirty="0"/>
          </a:p>
          <a:p>
            <a:pPr lvl="0"/>
            <a:r>
              <a:rPr lang="uk-UA" dirty="0"/>
              <a:t>менше 40% – "трансформаційна демократія". </a:t>
            </a:r>
            <a:endParaRPr lang="ru-RU" dirty="0"/>
          </a:p>
          <a:p>
            <a:r>
              <a:rPr lang="uk-UA" dirty="0"/>
              <a:t>Цікаво, що за даними 1998 року в Польщі було 66% прихильників демократії, в Україні –19%, в Білорусії</a:t>
            </a:r>
            <a:r>
              <a:rPr lang="ru-RU" dirty="0"/>
              <a:t> – 41 %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i="1" dirty="0"/>
              <a:t>Індекс демократії (</a:t>
            </a:r>
            <a:r>
              <a:rPr lang="en-US" sz="3200" b="1" i="1" dirty="0"/>
              <a:t>The Democracy Index</a:t>
            </a:r>
            <a:r>
              <a:rPr lang="uk-UA" sz="3200" b="1" i="1" dirty="0"/>
              <a:t>) британського дослідницького центру </a:t>
            </a:r>
            <a:r>
              <a:rPr lang="uk-UA" sz="3200" b="1" i="1" dirty="0" err="1"/>
              <a:t>The</a:t>
            </a:r>
            <a:r>
              <a:rPr lang="uk-UA" sz="3200" b="1" i="1" dirty="0"/>
              <a:t> </a:t>
            </a:r>
            <a:r>
              <a:rPr lang="uk-UA" sz="3200" b="1" i="1" dirty="0" err="1"/>
              <a:t>Economist</a:t>
            </a:r>
            <a:r>
              <a:rPr lang="uk-UA" sz="3200" b="1" i="1" dirty="0"/>
              <a:t> </a:t>
            </a:r>
            <a:r>
              <a:rPr lang="uk-UA" sz="3200" b="1" i="1" dirty="0" err="1"/>
              <a:t>Intelligence</a:t>
            </a:r>
            <a:r>
              <a:rPr lang="uk-UA" sz="3200" b="1" i="1" dirty="0"/>
              <a:t> </a:t>
            </a:r>
            <a:r>
              <a:rPr lang="uk-UA" sz="3200" b="1" i="1" dirty="0" err="1"/>
              <a:t>Unit</a:t>
            </a:r>
            <a:endParaRPr lang="ru-RU" sz="3200" dirty="0"/>
          </a:p>
        </p:txBody>
      </p:sp>
      <p:pic>
        <p:nvPicPr>
          <p:cNvPr id="4" name="Содержимое 3"/>
          <p:cNvPicPr>
            <a:picLocks noGrp="1"/>
          </p:cNvPicPr>
          <p:nvPr>
            <p:ph idx="1"/>
          </p:nvPr>
        </p:nvPicPr>
        <p:blipFill>
          <a:blip r:embed="rId2" cstate="print"/>
          <a:srcRect l="3609" t="15748" r="1969" b="8749"/>
          <a:stretch>
            <a:fillRect/>
          </a:stretch>
        </p:blipFill>
        <p:spPr bwMode="auto">
          <a:xfrm>
            <a:off x="798636" y="1600200"/>
            <a:ext cx="7546728" cy="4525963"/>
          </a:xfrm>
          <a:prstGeom prst="rect">
            <a:avLst/>
          </a:prstGeom>
          <a:noFill/>
          <a:ln w="9525" cmpd="sng">
            <a:solidFill>
              <a:schemeClr val="tx1"/>
            </a:solidFill>
            <a:miter lim="800000"/>
            <a:headEnd/>
            <a:tailEnd/>
          </a:ln>
        </p:spPr>
      </p:pic>
      <p:sp>
        <p:nvSpPr>
          <p:cNvPr id="46083" name="Oval 3"/>
          <p:cNvSpPr>
            <a:spLocks noChangeArrowheads="1"/>
          </p:cNvSpPr>
          <p:nvPr/>
        </p:nvSpPr>
        <p:spPr bwMode="auto">
          <a:xfrm>
            <a:off x="1115616" y="4869160"/>
            <a:ext cx="7344816" cy="310133"/>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a:t>У Індексі демократії 2008 року Україна займала у категорії "недостатня демократія" 53 </a:t>
            </a:r>
            <a:r>
              <a:rPr lang="uk-UA" sz="2400" dirty="0" smtClean="0"/>
              <a:t>місце, </a:t>
            </a:r>
            <a:r>
              <a:rPr lang="uk-UA" sz="2400" dirty="0"/>
              <a:t>відстаючи від "</a:t>
            </a:r>
            <a:r>
              <a:rPr lang="uk-UA" sz="2400" dirty="0" err="1"/>
              <a:t>європейськосоюзних</a:t>
            </a:r>
            <a:r>
              <a:rPr lang="uk-UA" sz="2400" dirty="0"/>
              <a:t>" Румунії, Хорватії та Болгарії.</a:t>
            </a:r>
            <a:endParaRPr lang="ru-RU" sz="2400" dirty="0"/>
          </a:p>
        </p:txBody>
      </p:sp>
      <p:pic>
        <p:nvPicPr>
          <p:cNvPr id="4" name="Содержимое 3"/>
          <p:cNvPicPr>
            <a:picLocks noGrp="1"/>
          </p:cNvPicPr>
          <p:nvPr>
            <p:ph idx="1"/>
          </p:nvPr>
        </p:nvPicPr>
        <p:blipFill>
          <a:blip r:embed="rId2" cstate="print"/>
          <a:srcRect l="3609" t="17498" r="4593" b="17498"/>
          <a:stretch>
            <a:fillRect/>
          </a:stretch>
        </p:blipFill>
        <p:spPr bwMode="auto">
          <a:xfrm>
            <a:off x="457200" y="1677852"/>
            <a:ext cx="8229600" cy="4370658"/>
          </a:xfrm>
          <a:prstGeom prst="rect">
            <a:avLst/>
          </a:prstGeom>
          <a:noFill/>
          <a:ln w="9525" cmpd="sng">
            <a:solidFill>
              <a:schemeClr val="tx1"/>
            </a:solidFill>
            <a:miter lim="800000"/>
            <a:headEnd/>
            <a:tailEnd/>
          </a:ln>
        </p:spPr>
      </p:pic>
      <p:sp>
        <p:nvSpPr>
          <p:cNvPr id="47106" name="Oval 2"/>
          <p:cNvSpPr>
            <a:spLocks noChangeArrowheads="1"/>
          </p:cNvSpPr>
          <p:nvPr/>
        </p:nvSpPr>
        <p:spPr bwMode="auto">
          <a:xfrm>
            <a:off x="1115616" y="3429000"/>
            <a:ext cx="7632848" cy="72008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Autofit/>
          </a:bodyPr>
          <a:lstStyle/>
          <a:p>
            <a:r>
              <a:rPr lang="uk-UA" sz="3600" b="1" i="1" dirty="0"/>
              <a:t>Індекс проекту </a:t>
            </a:r>
            <a:r>
              <a:rPr lang="en-US" sz="3600" b="1" i="1" dirty="0"/>
              <a:t>Polity IV (index Polity IV)</a:t>
            </a:r>
            <a:r>
              <a:rPr lang="ru-RU" sz="3600" dirty="0"/>
              <a:t/>
            </a:r>
            <a:br>
              <a:rPr lang="ru-RU" sz="3600" dirty="0"/>
            </a:br>
            <a:endParaRPr lang="ru-RU" sz="3600" dirty="0"/>
          </a:p>
        </p:txBody>
      </p:sp>
      <p:sp>
        <p:nvSpPr>
          <p:cNvPr id="5" name="Содержимое 4"/>
          <p:cNvSpPr>
            <a:spLocks noGrp="1"/>
          </p:cNvSpPr>
          <p:nvPr>
            <p:ph idx="1"/>
          </p:nvPr>
        </p:nvSpPr>
        <p:spPr/>
        <p:txBody>
          <a:bodyPr>
            <a:normAutofit fontScale="70000" lnSpcReduction="20000"/>
          </a:bodyPr>
          <a:lstStyle/>
          <a:p>
            <a:pPr>
              <a:buNone/>
            </a:pPr>
            <a:r>
              <a:rPr lang="uk-UA" u="sng" dirty="0" smtClean="0"/>
              <a:t>Розраховується </a:t>
            </a:r>
            <a:r>
              <a:rPr lang="uk-UA" u="sng" dirty="0"/>
              <a:t>на основі оцінок значень таких змінних</a:t>
            </a:r>
            <a:r>
              <a:rPr lang="uk-UA" u="sng" dirty="0" smtClean="0"/>
              <a:t>:</a:t>
            </a:r>
          </a:p>
          <a:p>
            <a:pPr>
              <a:buNone/>
            </a:pPr>
            <a:endParaRPr lang="ru-RU" dirty="0"/>
          </a:p>
          <a:p>
            <a:pPr>
              <a:buNone/>
            </a:pPr>
            <a:r>
              <a:rPr lang="uk-UA" dirty="0"/>
              <a:t>1</a:t>
            </a:r>
            <a:r>
              <a:rPr lang="uk-UA" dirty="0" smtClean="0"/>
              <a:t>.  Інституціональні </a:t>
            </a:r>
            <a:r>
              <a:rPr lang="uk-UA" dirty="0"/>
              <a:t>процедури передачі влади.</a:t>
            </a:r>
            <a:endParaRPr lang="ru-RU" dirty="0"/>
          </a:p>
          <a:p>
            <a:pPr>
              <a:buNone/>
            </a:pPr>
            <a:r>
              <a:rPr lang="uk-UA" dirty="0"/>
              <a:t>2. </a:t>
            </a:r>
            <a:r>
              <a:rPr lang="uk-UA" dirty="0" smtClean="0"/>
              <a:t> Рівень </a:t>
            </a:r>
            <a:r>
              <a:rPr lang="uk-UA" dirty="0"/>
              <a:t>конкуренції рекрутування (ступінь використання конкурсних (виборних) процедур в процесі формування влади).</a:t>
            </a:r>
            <a:endParaRPr lang="ru-RU" dirty="0"/>
          </a:p>
          <a:p>
            <a:pPr>
              <a:buNone/>
            </a:pPr>
            <a:r>
              <a:rPr lang="uk-UA" dirty="0"/>
              <a:t>3. </a:t>
            </a:r>
            <a:r>
              <a:rPr lang="uk-UA" dirty="0" smtClean="0"/>
              <a:t> Ступінь </a:t>
            </a:r>
            <a:r>
              <a:rPr lang="uk-UA" dirty="0"/>
              <a:t>відкритості (можливість зайняття посад особами, які не входять в політичну еліту).</a:t>
            </a:r>
            <a:endParaRPr lang="ru-RU" dirty="0"/>
          </a:p>
          <a:p>
            <a:pPr>
              <a:buNone/>
            </a:pPr>
            <a:r>
              <a:rPr lang="uk-UA" dirty="0"/>
              <a:t>4. </a:t>
            </a:r>
            <a:r>
              <a:rPr lang="uk-UA" dirty="0" smtClean="0"/>
              <a:t> Обмеження </a:t>
            </a:r>
            <a:r>
              <a:rPr lang="uk-UA" dirty="0"/>
              <a:t>щодо виконавчої влади.</a:t>
            </a:r>
            <a:endParaRPr lang="ru-RU" dirty="0"/>
          </a:p>
          <a:p>
            <a:pPr>
              <a:buNone/>
            </a:pPr>
            <a:r>
              <a:rPr lang="uk-UA" dirty="0"/>
              <a:t>5. </a:t>
            </a:r>
            <a:r>
              <a:rPr lang="uk-UA" dirty="0" smtClean="0"/>
              <a:t> Механізми </a:t>
            </a:r>
            <a:r>
              <a:rPr lang="uk-UA" dirty="0"/>
              <a:t>регулювання політичної участі (розвиток інституціональних структур, які забезпечують вираження інтересів на політичному рівні).</a:t>
            </a:r>
            <a:endParaRPr lang="ru-RU" dirty="0"/>
          </a:p>
          <a:p>
            <a:pPr>
              <a:buNone/>
            </a:pPr>
            <a:r>
              <a:rPr lang="uk-UA" dirty="0"/>
              <a:t>6. </a:t>
            </a:r>
            <a:r>
              <a:rPr lang="uk-UA" dirty="0" smtClean="0"/>
              <a:t> Змагальність </a:t>
            </a:r>
            <a:r>
              <a:rPr lang="uk-UA" dirty="0"/>
              <a:t>політичної участі (можливість доступу в інституціональні структури осіб, які не входять в політичну еліту).</a:t>
            </a:r>
            <a:endParaRPr lang="ru-RU" dirty="0"/>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i="1" dirty="0" smtClean="0"/>
              <a:t>Індекс проекту </a:t>
            </a:r>
            <a:r>
              <a:rPr lang="en-US" sz="3600" b="1" i="1" dirty="0" smtClean="0"/>
              <a:t>Polity IV (index Polity IV)</a:t>
            </a:r>
            <a:endParaRPr lang="ru-RU" sz="3600" dirty="0"/>
          </a:p>
        </p:txBody>
      </p:sp>
      <p:pic>
        <p:nvPicPr>
          <p:cNvPr id="4" name="Содержимое 3" descr="UKR3.jpg"/>
          <p:cNvPicPr>
            <a:picLocks noGrp="1"/>
          </p:cNvPicPr>
          <p:nvPr>
            <p:ph idx="1"/>
          </p:nvPr>
        </p:nvPicPr>
        <p:blipFill>
          <a:blip r:embed="rId2" cstate="print"/>
          <a:stretch>
            <a:fillRect/>
          </a:stretch>
        </p:blipFill>
        <p:spPr>
          <a:xfrm>
            <a:off x="395536" y="1600200"/>
            <a:ext cx="8748463" cy="499715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i="1" dirty="0"/>
              <a:t>Індекс свободи слова</a:t>
            </a:r>
            <a:r>
              <a:rPr lang="uk-UA" sz="3200" b="1" dirty="0"/>
              <a:t> та відповідальності влади (</a:t>
            </a:r>
            <a:r>
              <a:rPr lang="en-US" sz="3200" b="1" dirty="0"/>
              <a:t>Voice and Accountability index</a:t>
            </a:r>
            <a:r>
              <a:rPr lang="uk-UA" sz="3200" b="1" dirty="0"/>
              <a:t>) (</a:t>
            </a:r>
            <a:r>
              <a:rPr lang="en-US" sz="3200" b="1" dirty="0"/>
              <a:t>WGI</a:t>
            </a:r>
            <a:r>
              <a:rPr lang="uk-UA" sz="3200" b="1" dirty="0"/>
              <a:t>)</a:t>
            </a:r>
            <a:endParaRPr lang="ru-RU" sz="3200" dirty="0"/>
          </a:p>
        </p:txBody>
      </p:sp>
      <p:sp>
        <p:nvSpPr>
          <p:cNvPr id="3" name="Содержимое 2"/>
          <p:cNvSpPr>
            <a:spLocks noGrp="1"/>
          </p:cNvSpPr>
          <p:nvPr>
            <p:ph idx="1"/>
          </p:nvPr>
        </p:nvSpPr>
        <p:spPr/>
        <p:txBody>
          <a:bodyPr>
            <a:normAutofit fontScale="70000" lnSpcReduction="20000"/>
          </a:bodyPr>
          <a:lstStyle/>
          <a:p>
            <a:r>
              <a:rPr lang="uk-UA" dirty="0" smtClean="0"/>
              <a:t>Проект </a:t>
            </a:r>
            <a:r>
              <a:rPr lang="uk-UA" dirty="0"/>
              <a:t>Світового банку також є відносно "молодим" та здійснює обстеження всіх країн світу за період з 1996 року. Основні індекси:</a:t>
            </a:r>
            <a:endParaRPr lang="ru-RU" dirty="0"/>
          </a:p>
          <a:p>
            <a:r>
              <a:rPr lang="uk-UA" dirty="0"/>
              <a:t>1.Свобода слова і відповідальність влади.</a:t>
            </a:r>
            <a:endParaRPr lang="ru-RU" dirty="0"/>
          </a:p>
          <a:p>
            <a:r>
              <a:rPr lang="uk-UA" dirty="0"/>
              <a:t>2. Політична стабільність і відсутність повстань/тероризму.</a:t>
            </a:r>
            <a:endParaRPr lang="ru-RU" dirty="0"/>
          </a:p>
          <a:p>
            <a:r>
              <a:rPr lang="uk-UA" dirty="0"/>
              <a:t>3. Ефективність державного управління.</a:t>
            </a:r>
            <a:endParaRPr lang="ru-RU" dirty="0"/>
          </a:p>
          <a:p>
            <a:r>
              <a:rPr lang="uk-UA" dirty="0"/>
              <a:t>4. Якість регулювання.</a:t>
            </a:r>
            <a:endParaRPr lang="ru-RU" dirty="0"/>
          </a:p>
          <a:p>
            <a:r>
              <a:rPr lang="uk-UA" dirty="0"/>
              <a:t>5. Верховенство права.</a:t>
            </a:r>
            <a:endParaRPr lang="ru-RU" dirty="0"/>
          </a:p>
          <a:p>
            <a:r>
              <a:rPr lang="uk-UA" dirty="0"/>
              <a:t>6. Рівень корупції.</a:t>
            </a:r>
            <a:endParaRPr lang="ru-RU" dirty="0"/>
          </a:p>
          <a:p>
            <a:r>
              <a:rPr lang="uk-UA" dirty="0"/>
              <a:t>Індекс свободи слова та відповідальності влади відображає комбінацію відповідей на питання про якість державного управління. Він будується на основі декількох сотень змінних даних, які беруться з 32 різних джерел.</a:t>
            </a:r>
            <a:endParaRPr lang="ru-RU" dirty="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Здійснення демократії</a:t>
            </a:r>
            <a:endParaRPr lang="ru-RU" dirty="0"/>
          </a:p>
        </p:txBody>
      </p:sp>
      <p:sp>
        <p:nvSpPr>
          <p:cNvPr id="3" name="Содержимое 2"/>
          <p:cNvSpPr>
            <a:spLocks noGrp="1"/>
          </p:cNvSpPr>
          <p:nvPr>
            <p:ph idx="1"/>
          </p:nvPr>
        </p:nvSpPr>
        <p:spPr>
          <a:xfrm>
            <a:off x="2699792" y="1484784"/>
            <a:ext cx="6105880" cy="4680520"/>
          </a:xfrm>
        </p:spPr>
        <p:txBody>
          <a:bodyPr>
            <a:normAutofit fontScale="70000" lnSpcReduction="20000"/>
          </a:bodyPr>
          <a:lstStyle/>
          <a:p>
            <a:pPr>
              <a:buNone/>
            </a:pPr>
            <a:endParaRPr lang="ru-RU" dirty="0" smtClean="0"/>
          </a:p>
          <a:p>
            <a:pPr marL="0" indent="360363" algn="just">
              <a:buNone/>
            </a:pPr>
            <a:r>
              <a:rPr lang="uk-UA" dirty="0" smtClean="0"/>
              <a:t>Для функціонування демократії необхідно наявність трьох базових умов. </a:t>
            </a:r>
          </a:p>
          <a:p>
            <a:pPr marL="0" indent="360363" algn="just">
              <a:buNone/>
            </a:pPr>
            <a:r>
              <a:rPr lang="uk-UA" dirty="0" smtClean="0"/>
              <a:t>По-перше, </a:t>
            </a:r>
            <a:r>
              <a:rPr lang="uk-UA" b="1" i="1" dirty="0" smtClean="0"/>
              <a:t>повинна функціонувати система органів державної влади</a:t>
            </a:r>
            <a:r>
              <a:rPr lang="uk-UA" dirty="0" smtClean="0"/>
              <a:t>, яка здатна забезпечити владу, зберігати мир і гарантувати виконання законів.</a:t>
            </a:r>
          </a:p>
          <a:p>
            <a:pPr marL="0" indent="360363" algn="just">
              <a:buNone/>
            </a:pPr>
            <a:r>
              <a:rPr lang="uk-UA" dirty="0" smtClean="0"/>
              <a:t>По-друге, ця влада повинна обмежуватись інститутом – верховенством закону, який визначає </a:t>
            </a:r>
            <a:r>
              <a:rPr lang="uk-UA" b="1" i="1" dirty="0" smtClean="0"/>
              <a:t>правила застосування влади.</a:t>
            </a:r>
          </a:p>
          <a:p>
            <a:pPr marL="0" indent="360363" algn="just">
              <a:buNone/>
            </a:pPr>
            <a:r>
              <a:rPr lang="uk-UA" dirty="0" smtClean="0"/>
              <a:t>По-третє,  - повинен існувати </a:t>
            </a:r>
            <a:r>
              <a:rPr lang="uk-UA" b="1" i="1" dirty="0" smtClean="0"/>
              <a:t>механізм підзвітності,</a:t>
            </a:r>
            <a:r>
              <a:rPr lang="uk-UA" dirty="0" smtClean="0"/>
              <a:t> який дозволяє впевнитись, що влада і держава діють в інтересах суспільства.</a:t>
            </a:r>
          </a:p>
          <a:p>
            <a:endParaRPr lang="ru-RU" dirty="0"/>
          </a:p>
        </p:txBody>
      </p:sp>
      <p:pic>
        <p:nvPicPr>
          <p:cNvPr id="4" name="Рисунок 3" descr="Francis-Fukuyama.jpg"/>
          <p:cNvPicPr>
            <a:picLocks noChangeAspect="1"/>
          </p:cNvPicPr>
          <p:nvPr/>
        </p:nvPicPr>
        <p:blipFill>
          <a:blip r:embed="rId2" cstate="print"/>
          <a:stretch>
            <a:fillRect/>
          </a:stretch>
        </p:blipFill>
        <p:spPr>
          <a:xfrm>
            <a:off x="251520" y="260648"/>
            <a:ext cx="2232248" cy="2967577"/>
          </a:xfrm>
          <a:prstGeom prst="rect">
            <a:avLst/>
          </a:prstGeom>
        </p:spPr>
      </p:pic>
      <p:sp>
        <p:nvSpPr>
          <p:cNvPr id="5" name="Прямоугольник 4"/>
          <p:cNvSpPr/>
          <p:nvPr/>
        </p:nvSpPr>
        <p:spPr>
          <a:xfrm>
            <a:off x="251520" y="3429000"/>
            <a:ext cx="2232248" cy="2031325"/>
          </a:xfrm>
          <a:prstGeom prst="rect">
            <a:avLst/>
          </a:prstGeom>
        </p:spPr>
        <p:txBody>
          <a:bodyPr wrap="square">
            <a:spAutoFit/>
          </a:bodyPr>
          <a:lstStyle/>
          <a:p>
            <a:r>
              <a:rPr lang="uk-UA" sz="1400" b="1" dirty="0" err="1" smtClean="0">
                <a:solidFill>
                  <a:schemeClr val="tx1">
                    <a:lumMod val="95000"/>
                    <a:lumOff val="5000"/>
                  </a:schemeClr>
                </a:solidFill>
              </a:rPr>
              <a:t>Фре́нсіс</a:t>
            </a:r>
            <a:r>
              <a:rPr lang="uk-UA" sz="1400" b="1" dirty="0" smtClean="0">
                <a:solidFill>
                  <a:schemeClr val="tx1">
                    <a:lumMod val="95000"/>
                    <a:lumOff val="5000"/>
                  </a:schemeClr>
                </a:solidFill>
              </a:rPr>
              <a:t> </a:t>
            </a:r>
            <a:r>
              <a:rPr lang="uk-UA" sz="1400" b="1" dirty="0" err="1" smtClean="0">
                <a:solidFill>
                  <a:schemeClr val="tx1">
                    <a:lumMod val="95000"/>
                    <a:lumOff val="5000"/>
                  </a:schemeClr>
                </a:solidFill>
              </a:rPr>
              <a:t>Фукуя́ма</a:t>
            </a:r>
            <a:r>
              <a:rPr lang="uk-UA" sz="1400" b="1" dirty="0" smtClean="0">
                <a:solidFill>
                  <a:schemeClr val="tx1">
                    <a:lumMod val="95000"/>
                    <a:lumOff val="5000"/>
                  </a:schemeClr>
                </a:solidFill>
              </a:rPr>
              <a:t> </a:t>
            </a:r>
            <a:r>
              <a:rPr lang="uk-UA" sz="1400" dirty="0" smtClean="0">
                <a:solidFill>
                  <a:schemeClr val="tx1">
                    <a:lumMod val="95000"/>
                    <a:lumOff val="5000"/>
                  </a:schemeClr>
                </a:solidFill>
              </a:rPr>
              <a:t>— впливовий філософ, політичний економіст і публіцист </a:t>
            </a:r>
            <a:r>
              <a:rPr lang="uk-UA" sz="1400" dirty="0" smtClean="0">
                <a:solidFill>
                  <a:schemeClr val="tx1">
                    <a:lumMod val="95000"/>
                    <a:lumOff val="5000"/>
                  </a:schemeClr>
                </a:solidFill>
                <a:hlinkClick r:id="rId3" tooltip="Японія"/>
              </a:rPr>
              <a:t>японського</a:t>
            </a:r>
            <a:r>
              <a:rPr lang="uk-UA" sz="1400" dirty="0" smtClean="0">
                <a:solidFill>
                  <a:schemeClr val="tx1">
                    <a:lumMod val="95000"/>
                    <a:lumOff val="5000"/>
                  </a:schemeClr>
                </a:solidFill>
              </a:rPr>
              <a:t> походження.</a:t>
            </a:r>
          </a:p>
          <a:p>
            <a:r>
              <a:rPr lang="uk-UA" sz="1400" dirty="0" smtClean="0">
                <a:solidFill>
                  <a:schemeClr val="tx1">
                    <a:lumMod val="95000"/>
                    <a:lumOff val="5000"/>
                  </a:schemeClr>
                </a:solidFill>
              </a:rPr>
              <a:t>У </a:t>
            </a:r>
            <a:r>
              <a:rPr lang="uk-UA" sz="1400" dirty="0" smtClean="0">
                <a:solidFill>
                  <a:schemeClr val="tx1">
                    <a:lumMod val="95000"/>
                    <a:lumOff val="5000"/>
                  </a:schemeClr>
                </a:solidFill>
                <a:hlinkClick r:id="rId4" tooltip="2005"/>
              </a:rPr>
              <a:t>2005</a:t>
            </a:r>
            <a:r>
              <a:rPr lang="uk-UA" sz="1400" dirty="0" smtClean="0">
                <a:solidFill>
                  <a:schemeClr val="tx1">
                    <a:lumMod val="95000"/>
                    <a:lumOff val="5000"/>
                  </a:schemeClr>
                </a:solidFill>
              </a:rPr>
              <a:t> році увійшов до </a:t>
            </a:r>
            <a:r>
              <a:rPr lang="uk-UA" sz="1400" dirty="0" smtClean="0">
                <a:solidFill>
                  <a:schemeClr val="tx1">
                    <a:lumMod val="95000"/>
                    <a:lumOff val="5000"/>
                  </a:schemeClr>
                </a:solidFill>
                <a:hlinkClick r:id="rId5" tooltip="Список глобальних інтелектуалів 2005"/>
              </a:rPr>
              <a:t>Списку глобальних інтелектуалів світу</a:t>
            </a:r>
            <a:r>
              <a:rPr lang="uk-UA" sz="1400" dirty="0" smtClean="0">
                <a:solidFill>
                  <a:schemeClr val="tx1">
                    <a:lumMod val="95000"/>
                    <a:lumOff val="5000"/>
                  </a:schemeClr>
                </a:solidFill>
              </a:rPr>
              <a:t>.</a:t>
            </a:r>
          </a:p>
          <a:p>
            <a:endParaRPr lang="uk-UA"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r>
              <a:rPr lang="uk-UA" dirty="0"/>
              <a:t>Результати формуються в таблицю, де зазначаються 6 показників:</a:t>
            </a:r>
            <a:endParaRPr lang="ru-RU" dirty="0"/>
          </a:p>
          <a:p>
            <a:r>
              <a:rPr lang="uk-UA" dirty="0"/>
              <a:t>1. Оцінка управління (в діапазоні від приблизно -2,5 (слабкий) до 2,5 (сильний) продуктивність управління).</a:t>
            </a:r>
            <a:endParaRPr lang="ru-RU" dirty="0"/>
          </a:p>
          <a:p>
            <a:r>
              <a:rPr lang="uk-UA" dirty="0"/>
              <a:t>2. Стандартна похибка.</a:t>
            </a:r>
            <a:endParaRPr lang="ru-RU" dirty="0"/>
          </a:p>
          <a:p>
            <a:r>
              <a:rPr lang="uk-UA" dirty="0"/>
              <a:t>3. Кількість джерел даних, на яких ґрунтується оцінка.</a:t>
            </a:r>
            <a:endParaRPr lang="ru-RU" dirty="0"/>
          </a:p>
          <a:p>
            <a:r>
              <a:rPr lang="uk-UA" dirty="0"/>
              <a:t>4. Загальний показник (в діапазоні від 0 (найнижчий) до 100 (високий).</a:t>
            </a:r>
            <a:endParaRPr lang="ru-RU" dirty="0"/>
          </a:p>
          <a:p>
            <a:r>
              <a:rPr lang="uk-UA" dirty="0"/>
              <a:t>5. Нижня межа довіри до органів влади.</a:t>
            </a:r>
            <a:endParaRPr lang="ru-RU" dirty="0"/>
          </a:p>
          <a:p>
            <a:r>
              <a:rPr lang="uk-UA" dirty="0"/>
              <a:t>6. Верхня межа довіри до органів влади.</a:t>
            </a:r>
            <a:endParaRPr lang="ru-RU" dirty="0"/>
          </a:p>
          <a:p>
            <a:endParaRPr lang="ru-RU" dirty="0"/>
          </a:p>
        </p:txBody>
      </p:sp>
      <p:sp>
        <p:nvSpPr>
          <p:cNvPr id="4" name="Заголовок 1"/>
          <p:cNvSpPr>
            <a:spLocks noGrp="1"/>
          </p:cNvSpPr>
          <p:nvPr>
            <p:ph type="title"/>
          </p:nvPr>
        </p:nvSpPr>
        <p:spPr/>
        <p:txBody>
          <a:bodyPr>
            <a:normAutofit/>
          </a:bodyPr>
          <a:lstStyle/>
          <a:p>
            <a:r>
              <a:rPr lang="uk-UA" sz="3200" b="1" i="1" dirty="0"/>
              <a:t>Індекс свободи слова</a:t>
            </a:r>
            <a:r>
              <a:rPr lang="uk-UA" sz="3200" b="1" dirty="0"/>
              <a:t> та відповідальності влади (</a:t>
            </a:r>
            <a:r>
              <a:rPr lang="en-US" sz="3200" b="1" dirty="0"/>
              <a:t>Voice and Accountability index</a:t>
            </a:r>
            <a:r>
              <a:rPr lang="uk-UA" sz="3200" b="1" dirty="0"/>
              <a:t>) (</a:t>
            </a:r>
            <a:r>
              <a:rPr lang="en-US" sz="3200" b="1" dirty="0"/>
              <a:t>WGI</a:t>
            </a:r>
            <a:r>
              <a:rPr lang="uk-UA" sz="3200" b="1" dirty="0"/>
              <a:t>)</a:t>
            </a:r>
            <a:endParaRPr lang="ru-RU"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Індекс </a:t>
            </a:r>
            <a:r>
              <a:rPr lang="en-US" dirty="0"/>
              <a:t>WGI</a:t>
            </a:r>
            <a:r>
              <a:rPr lang="uk-UA" dirty="0"/>
              <a:t> для України за період 2010-2013 рр.</a:t>
            </a:r>
            <a:endParaRPr lang="ru-RU" dirty="0"/>
          </a:p>
        </p:txBody>
      </p:sp>
      <p:graphicFrame>
        <p:nvGraphicFramePr>
          <p:cNvPr id="5" name="Содержимое 4"/>
          <p:cNvGraphicFramePr>
            <a:graphicFrameLocks noGrp="1"/>
          </p:cNvGraphicFramePr>
          <p:nvPr>
            <p:ph idx="1"/>
          </p:nvPr>
        </p:nvGraphicFramePr>
        <p:xfrm>
          <a:off x="755576" y="1628800"/>
          <a:ext cx="7992887" cy="2273631"/>
        </p:xfrm>
        <a:graphic>
          <a:graphicData uri="http://schemas.openxmlformats.org/drawingml/2006/table">
            <a:tbl>
              <a:tblPr/>
              <a:tblGrid>
                <a:gridCol w="641002"/>
                <a:gridCol w="648072"/>
                <a:gridCol w="658284"/>
                <a:gridCol w="654356"/>
                <a:gridCol w="667711"/>
                <a:gridCol w="780042"/>
                <a:gridCol w="667711"/>
                <a:gridCol w="660640"/>
                <a:gridCol w="667711"/>
                <a:gridCol w="641002"/>
                <a:gridCol w="648072"/>
                <a:gridCol w="658284"/>
              </a:tblGrid>
              <a:tr h="403386">
                <a:tc>
                  <a:txBody>
                    <a:bodyPr/>
                    <a:lstStyle/>
                    <a:p>
                      <a:pPr algn="r">
                        <a:lnSpc>
                          <a:spcPct val="115000"/>
                        </a:lnSpc>
                        <a:spcAft>
                          <a:spcPts val="0"/>
                        </a:spcAft>
                      </a:pPr>
                      <a:r>
                        <a:rPr lang="ru-RU" sz="1100" dirty="0">
                          <a:latin typeface="Times New Roman"/>
                          <a:ea typeface="Times New Roman"/>
                          <a:cs typeface="Times New Roman"/>
                        </a:rPr>
                        <a:t>2010</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ru-RU" sz="1100">
                          <a:latin typeface="Times New Roman"/>
                          <a:ea typeface="Times New Roman"/>
                          <a:cs typeface="Times New Roman"/>
                        </a:rPr>
                        <a:t>2010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latin typeface="Times New Roman"/>
                          <a:ea typeface="Times New Roman"/>
                          <a:cs typeface="Times New Roman"/>
                        </a:rPr>
                        <a:t>2010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latin typeface="Times New Roman"/>
                          <a:ea typeface="Times New Roman"/>
                          <a:cs typeface="Times New Roman"/>
                        </a:rPr>
                        <a:t>2011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ru-RU" sz="1100">
                          <a:latin typeface="Times New Roman"/>
                          <a:ea typeface="Times New Roman"/>
                          <a:cs typeface="Times New Roman"/>
                        </a:rPr>
                        <a:t>2011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dirty="0">
                          <a:latin typeface="Times New Roman"/>
                          <a:ea typeface="Times New Roman"/>
                          <a:cs typeface="Times New Roman"/>
                        </a:rPr>
                        <a:t>2011</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latin typeface="Times New Roman"/>
                          <a:ea typeface="Times New Roman"/>
                          <a:cs typeface="Times New Roman"/>
                        </a:rPr>
                        <a:t>2012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ru-RU" sz="1100">
                          <a:latin typeface="Times New Roman"/>
                          <a:ea typeface="Times New Roman"/>
                          <a:cs typeface="Times New Roman"/>
                        </a:rPr>
                        <a:t>2012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latin typeface="Times New Roman"/>
                          <a:ea typeface="Times New Roman"/>
                          <a:cs typeface="Times New Roman"/>
                        </a:rPr>
                        <a:t>2012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latin typeface="Times New Roman"/>
                          <a:ea typeface="Times New Roman"/>
                          <a:cs typeface="Times New Roman"/>
                        </a:rPr>
                        <a:t>2013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ru-RU" sz="1100">
                          <a:latin typeface="Times New Roman"/>
                          <a:ea typeface="Times New Roman"/>
                          <a:cs typeface="Times New Roman"/>
                        </a:rPr>
                        <a:t>2013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100">
                          <a:latin typeface="Times New Roman"/>
                          <a:ea typeface="Times New Roman"/>
                          <a:cs typeface="Times New Roman"/>
                        </a:rPr>
                        <a:t>2013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6859">
                <a:tc>
                  <a:txBody>
                    <a:bodyPr/>
                    <a:lstStyle/>
                    <a:p>
                      <a:pPr algn="ctr">
                        <a:lnSpc>
                          <a:spcPct val="115000"/>
                        </a:lnSpc>
                        <a:spcAft>
                          <a:spcPts val="0"/>
                        </a:spcAft>
                      </a:pPr>
                      <a:r>
                        <a:rPr lang="uk-UA" sz="1000">
                          <a:latin typeface="Times New Roman"/>
                          <a:ea typeface="Times New Roman"/>
                          <a:cs typeface="Times New Roman"/>
                        </a:rPr>
                        <a:t>Оцінка управ.</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uk-UA" sz="1000">
                          <a:latin typeface="Times New Roman"/>
                          <a:ea typeface="Times New Roman"/>
                          <a:cs typeface="Times New Roman"/>
                        </a:rPr>
                        <a:t>Нижня межа довіри,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000">
                          <a:latin typeface="Times New Roman"/>
                          <a:ea typeface="Times New Roman"/>
                          <a:cs typeface="Times New Roman"/>
                        </a:rPr>
                        <a:t>Верхня межа довіри,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000">
                          <a:latin typeface="Times New Roman"/>
                          <a:ea typeface="Times New Roman"/>
                          <a:cs typeface="Times New Roman"/>
                        </a:rPr>
                        <a:t>Оцінка управ.</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uk-UA" sz="1000">
                          <a:latin typeface="Times New Roman"/>
                          <a:ea typeface="Times New Roman"/>
                          <a:cs typeface="Times New Roman"/>
                        </a:rPr>
                        <a:t>Нижня межа довіри,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000">
                          <a:latin typeface="Times New Roman"/>
                          <a:ea typeface="Times New Roman"/>
                          <a:cs typeface="Times New Roman"/>
                        </a:rPr>
                        <a:t>Верхня межа довіри,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000">
                          <a:latin typeface="Times New Roman"/>
                          <a:ea typeface="Times New Roman"/>
                          <a:cs typeface="Times New Roman"/>
                        </a:rPr>
                        <a:t>Оцінка управ.</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uk-UA" sz="1000">
                          <a:latin typeface="Times New Roman"/>
                          <a:ea typeface="Times New Roman"/>
                          <a:cs typeface="Times New Roman"/>
                        </a:rPr>
                        <a:t>Нижня межа довіри,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000">
                          <a:latin typeface="Times New Roman"/>
                          <a:ea typeface="Times New Roman"/>
                          <a:cs typeface="Times New Roman"/>
                        </a:rPr>
                        <a:t>Верхня межа довіри,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000">
                          <a:latin typeface="Times New Roman"/>
                          <a:ea typeface="Times New Roman"/>
                          <a:cs typeface="Times New Roman"/>
                        </a:rPr>
                        <a:t>Оцінка управ.</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uk-UA" sz="1000">
                          <a:latin typeface="Times New Roman"/>
                          <a:ea typeface="Times New Roman"/>
                          <a:cs typeface="Times New Roman"/>
                        </a:rPr>
                        <a:t>Нижня межа довіри,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000">
                          <a:latin typeface="Times New Roman"/>
                          <a:ea typeface="Times New Roman"/>
                          <a:cs typeface="Times New Roman"/>
                        </a:rPr>
                        <a:t>Верхня межа довіри,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386">
                <a:tc>
                  <a:txBody>
                    <a:bodyPr/>
                    <a:lstStyle/>
                    <a:p>
                      <a:pPr>
                        <a:lnSpc>
                          <a:spcPct val="115000"/>
                        </a:lnSpc>
                        <a:spcAft>
                          <a:spcPts val="0"/>
                        </a:spcAft>
                      </a:pPr>
                      <a:r>
                        <a:rPr lang="ru-RU" sz="1100">
                          <a:latin typeface="Times New Roman"/>
                          <a:ea typeface="Times New Roman"/>
                          <a:cs typeface="Times New Roman"/>
                        </a:rPr>
                        <a:t>-0,10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ru-RU" sz="1100">
                          <a:latin typeface="Times New Roman"/>
                          <a:ea typeface="Times New Roman"/>
                          <a:cs typeface="Times New Roman"/>
                        </a:rPr>
                        <a:t>36,32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53,30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-0,13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ru-RU" sz="1100">
                          <a:latin typeface="Times New Roman"/>
                          <a:ea typeface="Times New Roman"/>
                          <a:cs typeface="Times New Roman"/>
                        </a:rPr>
                        <a:t>36,45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52,80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-0,29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ru-RU" sz="1100">
                          <a:latin typeface="Times New Roman"/>
                          <a:ea typeface="Times New Roman"/>
                          <a:cs typeface="Times New Roman"/>
                        </a:rPr>
                        <a:t>33,96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45,75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-0,33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ru-RU" sz="1100">
                          <a:latin typeface="Times New Roman"/>
                          <a:ea typeface="Times New Roman"/>
                          <a:cs typeface="Times New Roman"/>
                        </a:rPr>
                        <a:t>31,13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43,87</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8129" name="Rectangle 1"/>
          <p:cNvSpPr>
            <a:spLocks noChangeArrowheads="1"/>
          </p:cNvSpPr>
          <p:nvPr/>
        </p:nvSpPr>
        <p:spPr bwMode="auto">
          <a:xfrm>
            <a:off x="755576" y="4341627"/>
            <a:ext cx="799288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В рамках дослідження використовуються чотири різних типів вихідних даних: </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огляди домашніх господарств (9 джерел даних);</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інформація від бізнес-структур (4 джерела даних);</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неурядові організації (11 джерел даних, включаючи </a:t>
            </a:r>
            <a:r>
              <a:rPr kumimoji="0" lang="uk-UA" sz="1400" b="0" i="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Global</a:t>
            </a:r>
            <a:r>
              <a:rPr kumimoji="0" lang="uk-UA" sz="1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Integrity</a:t>
            </a:r>
            <a:r>
              <a:rPr kumimoji="0" lang="uk-UA" sz="1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Freedom</a:t>
            </a:r>
            <a:r>
              <a:rPr kumimoji="0" lang="uk-UA" sz="1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House</a:t>
            </a:r>
            <a:r>
              <a:rPr kumimoji="0" lang="uk-UA" sz="1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Репортери без кордонів);</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організації громадського сектора (8 джерел даних).</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Основним недоліком цієї моделі вважається те, що масив інформації ґрунтується на суб'єктивних індикаторах.</a:t>
            </a:r>
            <a:endParaRPr kumimoji="0" lang="uk-UA"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373616" cy="1143000"/>
          </a:xfrm>
        </p:spPr>
        <p:txBody>
          <a:bodyPr>
            <a:noAutofit/>
          </a:bodyPr>
          <a:lstStyle/>
          <a:p>
            <a:r>
              <a:rPr lang="uk-UA" sz="2800" b="1" i="1" dirty="0"/>
              <a:t>Індекс </a:t>
            </a:r>
            <a:r>
              <a:rPr lang="uk-UA" sz="2800" b="1" i="1" dirty="0" err="1"/>
              <a:t>Ванханена</a:t>
            </a:r>
            <a:r>
              <a:rPr lang="uk-UA" sz="2800" b="1" dirty="0"/>
              <a:t> (</a:t>
            </a:r>
            <a:r>
              <a:rPr lang="en-US" sz="2800" b="1" dirty="0" err="1"/>
              <a:t>Vanhanen</a:t>
            </a:r>
            <a:r>
              <a:rPr lang="en-US" sz="2800" b="1" dirty="0"/>
              <a:t> index</a:t>
            </a:r>
            <a:r>
              <a:rPr lang="uk-UA" sz="2800" b="1" dirty="0"/>
              <a:t>)</a:t>
            </a:r>
            <a:r>
              <a:rPr lang="uk-UA" sz="2800" dirty="0"/>
              <a:t> </a:t>
            </a:r>
            <a:r>
              <a:rPr lang="uk-UA" sz="2800" dirty="0" smtClean="0"/>
              <a:t/>
            </a:r>
            <a:br>
              <a:rPr lang="uk-UA" sz="2800" dirty="0" smtClean="0"/>
            </a:br>
            <a:r>
              <a:rPr lang="uk-UA" sz="2800" dirty="0" smtClean="0"/>
              <a:t>або </a:t>
            </a:r>
            <a:r>
              <a:rPr lang="uk-UA" sz="2800" b="1" i="1" dirty="0"/>
              <a:t>«Вимірювання демократії» («</a:t>
            </a:r>
            <a:r>
              <a:rPr lang="en-US" sz="2800" b="1" i="1" dirty="0"/>
              <a:t>Measures of Democracy</a:t>
            </a:r>
            <a:r>
              <a:rPr lang="uk-UA" sz="2800" b="1" i="1" dirty="0"/>
              <a:t>»)</a:t>
            </a:r>
            <a:r>
              <a:rPr lang="ru-RU" sz="2800" dirty="0"/>
              <a:t/>
            </a:r>
            <a:br>
              <a:rPr lang="ru-RU" sz="2800" dirty="0"/>
            </a:br>
            <a:endParaRPr lang="ru-RU" sz="2800" dirty="0"/>
          </a:p>
        </p:txBody>
      </p:sp>
      <p:graphicFrame>
        <p:nvGraphicFramePr>
          <p:cNvPr id="5" name="Содержимое 4"/>
          <p:cNvGraphicFramePr>
            <a:graphicFrameLocks noGrp="1"/>
          </p:cNvGraphicFramePr>
          <p:nvPr>
            <p:ph idx="1"/>
          </p:nvPr>
        </p:nvGraphicFramePr>
        <p:xfrm>
          <a:off x="3707904" y="4149080"/>
          <a:ext cx="1714500" cy="571628"/>
        </p:xfrm>
        <a:graphic>
          <a:graphicData uri="http://schemas.openxmlformats.org/drawingml/2006/table">
            <a:tbl>
              <a:tblPr/>
              <a:tblGrid>
                <a:gridCol w="1143000"/>
                <a:gridCol w="571500"/>
              </a:tblGrid>
              <a:tr h="270510">
                <a:tc rowSpan="2">
                  <a:txBody>
                    <a:bodyPr/>
                    <a:lstStyle/>
                    <a:p>
                      <a:pPr algn="ctr">
                        <a:lnSpc>
                          <a:spcPct val="150000"/>
                        </a:lnSpc>
                        <a:spcAft>
                          <a:spcPts val="0"/>
                        </a:spcAft>
                      </a:pPr>
                      <a:r>
                        <a:rPr lang="uk-UA" sz="1400" dirty="0">
                          <a:latin typeface="Times New Roman"/>
                          <a:ea typeface="Calibri"/>
                          <a:cs typeface="Times New Roman"/>
                        </a:rPr>
                        <a:t>Індекс</a:t>
                      </a:r>
                      <a:r>
                        <a:rPr lang="ru-RU" sz="1400" dirty="0">
                          <a:latin typeface="Times New Roman"/>
                          <a:ea typeface="Calibri"/>
                          <a:cs typeface="Times New Roman"/>
                        </a:rPr>
                        <a:t> (</a:t>
                      </a:r>
                      <a:r>
                        <a:rPr lang="uk-UA" sz="1400" dirty="0">
                          <a:latin typeface="Times New Roman"/>
                          <a:ea typeface="Calibri"/>
                          <a:cs typeface="Times New Roman"/>
                        </a:rPr>
                        <a:t>ID</a:t>
                      </a:r>
                      <a:r>
                        <a:rPr lang="ru-RU" sz="1400" dirty="0">
                          <a:latin typeface="Times New Roman"/>
                          <a:ea typeface="Calibri"/>
                          <a:cs typeface="Times New Roman"/>
                        </a:rPr>
                        <a:t>) =</a:t>
                      </a:r>
                      <a:endParaRPr lang="ru-RU" sz="1100" dirty="0">
                        <a:latin typeface="Calibri"/>
                        <a:ea typeface="Calibri"/>
                        <a:cs typeface="Times New Roman"/>
                      </a:endParaRPr>
                    </a:p>
                  </a:txBody>
                  <a:tcPr marL="68580" marR="68580" marT="0" marB="0" anchor="ctr">
                    <a:lnL>
                      <a:noFill/>
                    </a:lnL>
                    <a:lnR>
                      <a:noFill/>
                    </a:lnR>
                    <a:lnT>
                      <a:noFill/>
                    </a:lnT>
                    <a:lnB>
                      <a:noFill/>
                    </a:lnB>
                    <a:solidFill>
                      <a:schemeClr val="accent2"/>
                    </a:solidFill>
                  </a:tcPr>
                </a:tc>
                <a:tc>
                  <a:txBody>
                    <a:bodyPr/>
                    <a:lstStyle/>
                    <a:p>
                      <a:pPr algn="just">
                        <a:lnSpc>
                          <a:spcPct val="150000"/>
                        </a:lnSpc>
                        <a:spcAft>
                          <a:spcPts val="0"/>
                        </a:spcAft>
                      </a:pPr>
                      <a:r>
                        <a:rPr lang="ru-RU" sz="1400">
                          <a:latin typeface="Times New Roman"/>
                          <a:ea typeface="Calibri"/>
                          <a:cs typeface="Times New Roman"/>
                        </a:rPr>
                        <a:t>К </a:t>
                      </a:r>
                      <a:r>
                        <a:rPr lang="ru-RU" sz="1200" b="1" baseline="30000">
                          <a:latin typeface="Times New Roman"/>
                          <a:ea typeface="Calibri"/>
                          <a:cs typeface="Times New Roman"/>
                        </a:rPr>
                        <a:t>х</a:t>
                      </a:r>
                      <a:r>
                        <a:rPr lang="ru-RU" sz="1400">
                          <a:latin typeface="Times New Roman"/>
                          <a:ea typeface="Calibri"/>
                          <a:cs typeface="Times New Roman"/>
                        </a:rPr>
                        <a:t> У</a:t>
                      </a:r>
                      <a:endParaRPr lang="ru-RU" sz="1100">
                        <a:latin typeface="Calibri"/>
                        <a:ea typeface="Calibri"/>
                        <a:cs typeface="Times New Roman"/>
                      </a:endParaRPr>
                    </a:p>
                  </a:txBody>
                  <a:tcPr marL="68580" marR="68580" marT="0" marB="0" anchor="b">
                    <a:lnL>
                      <a:noFill/>
                    </a:lnL>
                    <a:lnR>
                      <a:noFill/>
                    </a:lnR>
                    <a:lnT>
                      <a:noFill/>
                    </a:lnT>
                    <a:lnB>
                      <a:noFill/>
                    </a:lnB>
                    <a:solidFill>
                      <a:schemeClr val="accent2"/>
                    </a:solidFill>
                  </a:tcPr>
                </a:tc>
              </a:tr>
              <a:tr h="0">
                <a:tc vMerge="1">
                  <a:txBody>
                    <a:bodyPr/>
                    <a:lstStyle/>
                    <a:p>
                      <a:endParaRPr lang="ru-RU"/>
                    </a:p>
                  </a:txBody>
                  <a:tcPr/>
                </a:tc>
                <a:tc>
                  <a:txBody>
                    <a:bodyPr/>
                    <a:lstStyle/>
                    <a:p>
                      <a:pPr algn="just">
                        <a:lnSpc>
                          <a:spcPct val="150000"/>
                        </a:lnSpc>
                        <a:spcAft>
                          <a:spcPts val="0"/>
                        </a:spcAft>
                      </a:pPr>
                      <a:r>
                        <a:rPr lang="ru-RU" sz="1400" dirty="0">
                          <a:latin typeface="Times New Roman"/>
                          <a:ea typeface="Calibri"/>
                          <a:cs typeface="Times New Roman"/>
                        </a:rPr>
                        <a:t> 100</a:t>
                      </a:r>
                      <a:endParaRPr lang="ru-RU" sz="1100" dirty="0">
                        <a:latin typeface="Calibri"/>
                        <a:ea typeface="Calibri"/>
                        <a:cs typeface="Times New Roman"/>
                      </a:endParaRPr>
                    </a:p>
                  </a:txBody>
                  <a:tcPr marL="68580" marR="68580" marT="0" marB="0">
                    <a:lnL>
                      <a:noFill/>
                    </a:lnL>
                    <a:lnR>
                      <a:noFill/>
                    </a:lnR>
                    <a:lnT>
                      <a:noFill/>
                    </a:lnT>
                    <a:lnB>
                      <a:noFill/>
                    </a:lnB>
                    <a:solidFill>
                      <a:schemeClr val="accent2"/>
                    </a:solidFill>
                  </a:tcPr>
                </a:tc>
              </a:tr>
            </a:tbl>
          </a:graphicData>
        </a:graphic>
      </p:graphicFrame>
      <p:sp>
        <p:nvSpPr>
          <p:cNvPr id="54274" name="Rectangle 2"/>
          <p:cNvSpPr>
            <a:spLocks noChangeArrowheads="1"/>
          </p:cNvSpPr>
          <p:nvPr/>
        </p:nvSpPr>
        <p:spPr bwMode="auto">
          <a:xfrm>
            <a:off x="1115616" y="1628800"/>
            <a:ext cx="727280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Рівень демократизації вимірюється двома політичними індикаторами:</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перший </a:t>
            </a:r>
            <a:r>
              <a:rPr kumimoji="0" lang="uk-UA"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рівень політичної конкуренції (К) </a:t>
            </a:r>
            <a:r>
              <a:rPr kumimoji="0" lang="uk-UA"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частка голосів, отриманих опозицією; </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другий </a:t>
            </a:r>
            <a:r>
              <a:rPr kumimoji="0" lang="uk-UA"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рівень політичної участі (У) </a:t>
            </a:r>
            <a:r>
              <a:rPr kumimoji="0" lang="uk-UA"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частка населення, яка взяла участь у виборах. </a:t>
            </a:r>
          </a:p>
          <a:p>
            <a:pPr marL="0" marR="0" lvl="0" indent="450850" algn="l" defTabSz="914400" rtl="0" eaLnBrk="0" fontAlgn="base" latinLnBrk="0" hangingPunct="0">
              <a:lnSpc>
                <a:spcPct val="100000"/>
              </a:lnSpc>
              <a:spcBef>
                <a:spcPct val="0"/>
              </a:spcBef>
              <a:spcAft>
                <a:spcPct val="0"/>
              </a:spcAft>
              <a:buClrTx/>
              <a:buSzTx/>
              <a:buFontTx/>
              <a:buChar char="•"/>
              <a:tabLst/>
            </a:pP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Формула </a:t>
            </a:r>
            <a:r>
              <a:rPr kumimoji="0" lang="uk-UA"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індексу демократизації</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ID</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uk-U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має такий вигляд</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p:txBody>
      </p:sp>
      <p:sp>
        <p:nvSpPr>
          <p:cNvPr id="54273" name="AutoShape 1"/>
          <p:cNvSpPr>
            <a:spLocks noChangeShapeType="1"/>
          </p:cNvSpPr>
          <p:nvPr/>
        </p:nvSpPr>
        <p:spPr bwMode="auto">
          <a:xfrm>
            <a:off x="-31750" y="247650"/>
            <a:ext cx="49530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aphicFrame>
        <p:nvGraphicFramePr>
          <p:cNvPr id="8" name="Таблица 7"/>
          <p:cNvGraphicFramePr>
            <a:graphicFrameLocks noGrp="1"/>
          </p:cNvGraphicFramePr>
          <p:nvPr/>
        </p:nvGraphicFramePr>
        <p:xfrm>
          <a:off x="1619672" y="4941168"/>
          <a:ext cx="6552728" cy="1280160"/>
        </p:xfrm>
        <a:graphic>
          <a:graphicData uri="http://schemas.openxmlformats.org/drawingml/2006/table">
            <a:tbl>
              <a:tblPr/>
              <a:tblGrid>
                <a:gridCol w="1045094"/>
                <a:gridCol w="1551205"/>
                <a:gridCol w="1262195"/>
                <a:gridCol w="2694234"/>
              </a:tblGrid>
              <a:tr h="0">
                <a:tc>
                  <a:txBody>
                    <a:bodyPr/>
                    <a:lstStyle/>
                    <a:p>
                      <a:pPr algn="ctr">
                        <a:lnSpc>
                          <a:spcPct val="150000"/>
                        </a:lnSpc>
                        <a:spcAft>
                          <a:spcPts val="0"/>
                        </a:spcAft>
                      </a:pPr>
                      <a:r>
                        <a:rPr lang="uk-UA" sz="1400">
                          <a:latin typeface="Times New Roman"/>
                          <a:ea typeface="Calibri"/>
                          <a:cs typeface="Times New Roman"/>
                        </a:rPr>
                        <a:t>Рік</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uk-UA" sz="1400">
                          <a:latin typeface="Times New Roman"/>
                          <a:ea typeface="Calibri"/>
                          <a:cs typeface="Times New Roman"/>
                        </a:rPr>
                        <a:t>Вибори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uk-UA" sz="1400">
                          <a:latin typeface="Times New Roman"/>
                          <a:ea typeface="Calibri"/>
                          <a:cs typeface="Times New Roman"/>
                        </a:rPr>
                        <a:t>Участь</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uk-UA" sz="1400">
                          <a:latin typeface="Times New Roman"/>
                          <a:ea typeface="Calibri"/>
                          <a:cs typeface="Times New Roman"/>
                        </a:rPr>
                        <a:t>Індекс демократизації </a:t>
                      </a:r>
                      <a:r>
                        <a:rPr lang="uk-UA" sz="1400">
                          <a:solidFill>
                            <a:srgbClr val="222222"/>
                          </a:solidFill>
                          <a:latin typeface="Times New Roman"/>
                          <a:ea typeface="Times New Roman"/>
                          <a:cs typeface="Times New Roman"/>
                        </a:rPr>
                        <a:t>(ID)</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algn="just">
                        <a:lnSpc>
                          <a:spcPct val="150000"/>
                        </a:lnSpc>
                        <a:spcAft>
                          <a:spcPts val="0"/>
                        </a:spcAft>
                      </a:pPr>
                      <a:r>
                        <a:rPr lang="uk-UA" sz="1400">
                          <a:latin typeface="Times New Roman"/>
                          <a:ea typeface="Calibri"/>
                          <a:cs typeface="Times New Roman"/>
                        </a:rPr>
                        <a:t>1998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400">
                          <a:latin typeface="Times New Roman"/>
                          <a:ea typeface="Calibri"/>
                          <a:cs typeface="Times New Roman"/>
                        </a:rPr>
                        <a:t>60.5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400">
                          <a:latin typeface="Times New Roman"/>
                          <a:ea typeface="Calibri"/>
                          <a:cs typeface="Times New Roman"/>
                        </a:rPr>
                        <a:t>49.2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400">
                          <a:latin typeface="Times New Roman"/>
                          <a:ea typeface="Calibri"/>
                          <a:cs typeface="Times New Roman"/>
                        </a:rPr>
                        <a:t>29.8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uk-UA" sz="1400">
                          <a:latin typeface="Times New Roman"/>
                          <a:ea typeface="Calibri"/>
                          <a:cs typeface="Times New Roman"/>
                        </a:rPr>
                        <a:t>1999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400">
                          <a:latin typeface="Times New Roman"/>
                          <a:ea typeface="Calibri"/>
                          <a:cs typeface="Times New Roman"/>
                        </a:rPr>
                        <a:t>57.7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400">
                          <a:latin typeface="Times New Roman"/>
                          <a:ea typeface="Calibri"/>
                          <a:cs typeface="Times New Roman"/>
                        </a:rPr>
                        <a:t>51.6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400">
                          <a:latin typeface="Times New Roman"/>
                          <a:ea typeface="Calibri"/>
                          <a:cs typeface="Times New Roman"/>
                        </a:rPr>
                        <a:t>29.8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uk-UA" sz="1400">
                          <a:latin typeface="Times New Roman"/>
                          <a:ea typeface="Calibri"/>
                          <a:cs typeface="Times New Roman"/>
                        </a:rPr>
                        <a:t>2000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400">
                          <a:latin typeface="Times New Roman"/>
                          <a:ea typeface="Calibri"/>
                          <a:cs typeface="Times New Roman"/>
                        </a:rPr>
                        <a:t>57.7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400">
                          <a:latin typeface="Times New Roman"/>
                          <a:ea typeface="Calibri"/>
                          <a:cs typeface="Times New Roman"/>
                        </a:rPr>
                        <a:t>56.6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400" dirty="0">
                          <a:latin typeface="Times New Roman"/>
                          <a:ea typeface="Calibri"/>
                          <a:cs typeface="Times New Roman"/>
                        </a:rPr>
                        <a:t>32.7</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t>Індекс інституційних основ демократії</a:t>
            </a:r>
            <a:endParaRPr lang="ru-RU" dirty="0"/>
          </a:p>
        </p:txBody>
      </p:sp>
      <p:sp>
        <p:nvSpPr>
          <p:cNvPr id="3" name="Содержимое 2"/>
          <p:cNvSpPr>
            <a:spLocks noGrp="1"/>
          </p:cNvSpPr>
          <p:nvPr>
            <p:ph idx="1"/>
          </p:nvPr>
        </p:nvSpPr>
        <p:spPr/>
        <p:txBody>
          <a:bodyPr>
            <a:normAutofit fontScale="62500" lnSpcReduction="20000"/>
          </a:bodyPr>
          <a:lstStyle/>
          <a:p>
            <a:r>
              <a:rPr lang="uk-UA" dirty="0"/>
              <a:t>Індекс інституціональних основ демократії фіксує наявність і ступінь розвиненості необхідних (але не достатніх) підстав і умов для демократичного залучення громадян у суспільно-політичні процеси та надання на них впливу. </a:t>
            </a:r>
            <a:endParaRPr lang="ru-RU" dirty="0"/>
          </a:p>
          <a:p>
            <a:r>
              <a:rPr lang="uk-UA" dirty="0"/>
              <a:t>Цей індекс відображає міру вкоріненості в суспільстві інституційно-процедурних механізмів, що сприяють становленню та розвитку демократії: конкурентних політичних практик, традицій політичної участі та обмеження виконавчої влади, можливості здійснення впливу на формування представницької влади, конституційність («гри за правилами).</a:t>
            </a:r>
            <a:endParaRPr lang="ru-RU" dirty="0"/>
          </a:p>
          <a:p>
            <a:r>
              <a:rPr lang="uk-UA" dirty="0"/>
              <a:t>Фактори зміцнення / послаблення інституційних основ демократії: </a:t>
            </a:r>
            <a:endParaRPr lang="ru-RU" dirty="0"/>
          </a:p>
          <a:p>
            <a:r>
              <a:rPr lang="uk-UA" dirty="0"/>
              <a:t>- безперервність демократичної традиції після Першої світової війни;</a:t>
            </a:r>
            <a:endParaRPr lang="ru-RU" dirty="0"/>
          </a:p>
          <a:p>
            <a:r>
              <a:rPr lang="uk-UA" dirty="0"/>
              <a:t>- відсутність або підрив конкуренції при формуванні виконавчої влади;</a:t>
            </a:r>
            <a:endParaRPr lang="ru-RU" dirty="0"/>
          </a:p>
          <a:p>
            <a:r>
              <a:rPr lang="uk-UA" dirty="0"/>
              <a:t>- неконституційні зміни влади, перевороти, громадянські війни та ін.;</a:t>
            </a:r>
            <a:endParaRPr lang="ru-RU" dirty="0"/>
          </a:p>
          <a:p>
            <a:r>
              <a:rPr lang="uk-UA" dirty="0"/>
              <a:t>- знаходження на чолі виконавчої влади більше двох термінів підряд;</a:t>
            </a:r>
            <a:endParaRPr lang="ru-RU" dirty="0"/>
          </a:p>
          <a:p>
            <a:r>
              <a:rPr lang="uk-UA" dirty="0"/>
              <a:t>- вплив парламенту на формування уряду.</a:t>
            </a:r>
            <a:endParaRPr lang="ru-RU" dirty="0"/>
          </a:p>
          <a:p>
            <a:pPr>
              <a:buNone/>
            </a:pP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r>
              <a:rPr lang="uk-UA" dirty="0"/>
              <a:t>на </a:t>
            </a:r>
            <a:r>
              <a:rPr lang="uk-UA" i="1" dirty="0"/>
              <a:t>Індекс інституціональних основ демократії</a:t>
            </a:r>
            <a:r>
              <a:rPr lang="uk-UA" dirty="0"/>
              <a:t> впливають також такі показники як:</a:t>
            </a:r>
            <a:endParaRPr lang="ru-RU" dirty="0"/>
          </a:p>
          <a:p>
            <a:pPr lvl="0"/>
            <a:r>
              <a:rPr lang="uk-UA" dirty="0"/>
              <a:t>Характер конкуренції на президентських виборах. </a:t>
            </a:r>
            <a:endParaRPr lang="ru-RU" dirty="0"/>
          </a:p>
          <a:p>
            <a:pPr lvl="0"/>
            <a:r>
              <a:rPr lang="uk-UA" dirty="0"/>
              <a:t>Характер парламентської конкуренції. </a:t>
            </a:r>
            <a:endParaRPr lang="ru-RU" dirty="0"/>
          </a:p>
          <a:p>
            <a:pPr lvl="0"/>
            <a:r>
              <a:rPr lang="uk-UA" dirty="0"/>
              <a:t>Вік безперервної мінімальної електоральної традиції (1945-2005 рр.). </a:t>
            </a:r>
            <a:endParaRPr lang="ru-RU" dirty="0"/>
          </a:p>
          <a:p>
            <a:pPr lvl="0"/>
            <a:r>
              <a:rPr lang="uk-UA" dirty="0" err="1"/>
              <a:t>Включеність</a:t>
            </a:r>
            <a:r>
              <a:rPr lang="uk-UA" dirty="0"/>
              <a:t> громадян у виборчий процес.</a:t>
            </a:r>
            <a:endParaRPr lang="ru-RU" dirty="0"/>
          </a:p>
          <a:p>
            <a:pPr lvl="0"/>
            <a:r>
              <a:rPr lang="uk-UA" dirty="0"/>
              <a:t>Частка жінок в нижній палаті парламенту країни. </a:t>
            </a:r>
            <a:endParaRPr lang="ru-RU" dirty="0"/>
          </a:p>
          <a:p>
            <a:r>
              <a:rPr lang="uk-UA" dirty="0"/>
              <a:t>Основна відмінність від загальноприйнятих підходів розрахунку індексів: в якості вихідної інформації беруться не ваги параметрів індексів (відомо, що експертне визначення параметрів страждає багатьма неточностями), а лише групи країн, безумовно відносяться до переваг розглянутої проблеми. </a:t>
            </a:r>
            <a:endParaRPr lang="ru-RU" dirty="0"/>
          </a:p>
          <a:p>
            <a:pPr>
              <a:buNone/>
            </a:pPr>
            <a:endParaRPr lang="ru-RU" dirty="0"/>
          </a:p>
        </p:txBody>
      </p:sp>
      <p:sp>
        <p:nvSpPr>
          <p:cNvPr id="4" name="Заголовок 1"/>
          <p:cNvSpPr>
            <a:spLocks noGrp="1"/>
          </p:cNvSpPr>
          <p:nvPr>
            <p:ph type="title"/>
          </p:nvPr>
        </p:nvSpPr>
        <p:spPr/>
        <p:txBody>
          <a:bodyPr>
            <a:normAutofit fontScale="90000"/>
          </a:bodyPr>
          <a:lstStyle/>
          <a:p>
            <a:r>
              <a:rPr lang="uk-UA" b="1" i="1" dirty="0"/>
              <a:t>Індекс інституційних основ демократії</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t>Комбінований індекс демократії</a:t>
            </a:r>
            <a:r>
              <a:rPr lang="ru-RU" dirty="0"/>
              <a:t/>
            </a:r>
            <a:br>
              <a:rPr lang="ru-RU" dirty="0"/>
            </a:br>
            <a:endParaRPr lang="ru-RU" dirty="0"/>
          </a:p>
        </p:txBody>
      </p:sp>
      <p:sp>
        <p:nvSpPr>
          <p:cNvPr id="3" name="Содержимое 2"/>
          <p:cNvSpPr>
            <a:spLocks noGrp="1"/>
          </p:cNvSpPr>
          <p:nvPr>
            <p:ph idx="1"/>
          </p:nvPr>
        </p:nvSpPr>
        <p:spPr>
          <a:xfrm>
            <a:off x="467544" y="1196752"/>
            <a:ext cx="8229600" cy="4525963"/>
          </a:xfrm>
        </p:spPr>
        <p:txBody>
          <a:bodyPr>
            <a:normAutofit/>
          </a:bodyPr>
          <a:lstStyle/>
          <a:p>
            <a:pPr>
              <a:spcBef>
                <a:spcPts val="0"/>
              </a:spcBef>
            </a:pPr>
            <a:r>
              <a:rPr lang="uk-UA" sz="2400" dirty="0"/>
              <a:t>Науково-дослідний проект під керівництвом професора д-ра </a:t>
            </a:r>
            <a:r>
              <a:rPr lang="uk-UA" sz="2400" dirty="0" err="1"/>
              <a:t>Ханса-Йоахима</a:t>
            </a:r>
            <a:r>
              <a:rPr lang="uk-UA" sz="2400" dirty="0"/>
              <a:t> </a:t>
            </a:r>
            <a:r>
              <a:rPr lang="uk-UA" sz="2400" dirty="0" err="1"/>
              <a:t>Лаута</a:t>
            </a:r>
            <a:r>
              <a:rPr lang="uk-UA" sz="2400" dirty="0"/>
              <a:t> з метою розробки нового індексу демократії.</a:t>
            </a:r>
            <a:endParaRPr lang="ru-RU" sz="2400" dirty="0"/>
          </a:p>
          <a:p>
            <a:pPr>
              <a:spcBef>
                <a:spcPts val="0"/>
              </a:spcBef>
            </a:pPr>
            <a:r>
              <a:rPr lang="uk-UA" sz="2400" dirty="0"/>
              <a:t>Комбінований індекс демократії (KID) і сукупний індекс демократії 3-х вимірах (KID3D) вимірювання якості режимів у 165 країн, що проводиться кожні два роки протягом періоду з 1996 по 2012 рік базуючись на даних </a:t>
            </a:r>
            <a:r>
              <a:rPr lang="uk-UA" sz="2400" dirty="0" err="1"/>
              <a:t>Freedom</a:t>
            </a:r>
            <a:r>
              <a:rPr lang="uk-UA" sz="2400" dirty="0"/>
              <a:t> </a:t>
            </a:r>
            <a:r>
              <a:rPr lang="uk-UA" sz="2400" dirty="0" err="1"/>
              <a:t>House</a:t>
            </a:r>
            <a:r>
              <a:rPr lang="uk-UA" sz="2400" dirty="0"/>
              <a:t>, </a:t>
            </a:r>
            <a:r>
              <a:rPr lang="en-US" sz="2400" dirty="0"/>
              <a:t>Polity</a:t>
            </a:r>
            <a:r>
              <a:rPr lang="uk-UA" sz="2400" dirty="0"/>
              <a:t> і показників Світового банку.</a:t>
            </a:r>
            <a:endParaRPr lang="ru-RU" sz="2400" dirty="0"/>
          </a:p>
          <a:p>
            <a:pPr>
              <a:spcBef>
                <a:spcPts val="0"/>
              </a:spcBef>
            </a:pPr>
            <a:r>
              <a:rPr lang="uk-UA" sz="2400" dirty="0"/>
              <a:t>KID3D заснована на тривимірному розуміння демократії, яка </a:t>
            </a:r>
            <a:r>
              <a:rPr lang="uk-UA" sz="2400" dirty="0" err="1"/>
              <a:t>грунтується</a:t>
            </a:r>
            <a:r>
              <a:rPr lang="uk-UA" sz="2400" dirty="0"/>
              <a:t> а "трьох китах": свобода, рівність, політичний і юридичний контроль. </a:t>
            </a:r>
            <a:endParaRPr lang="ru-RU" sz="2400" dirty="0"/>
          </a:p>
          <a:p>
            <a:pPr>
              <a:spcBef>
                <a:spcPts val="0"/>
              </a:spcBef>
              <a:buNone/>
            </a:pPr>
            <a:endParaRPr lang="ru-RU" sz="2400" dirty="0"/>
          </a:p>
        </p:txBody>
      </p:sp>
      <p:graphicFrame>
        <p:nvGraphicFramePr>
          <p:cNvPr id="4" name="Таблица 3"/>
          <p:cNvGraphicFramePr>
            <a:graphicFrameLocks noGrp="1"/>
          </p:cNvGraphicFramePr>
          <p:nvPr/>
        </p:nvGraphicFramePr>
        <p:xfrm>
          <a:off x="827584" y="5373216"/>
          <a:ext cx="7704856" cy="1050036"/>
        </p:xfrm>
        <a:graphic>
          <a:graphicData uri="http://schemas.openxmlformats.org/drawingml/2006/table">
            <a:tbl>
              <a:tblPr/>
              <a:tblGrid>
                <a:gridCol w="2562708"/>
                <a:gridCol w="1069259"/>
                <a:gridCol w="2955940"/>
                <a:gridCol w="1116949"/>
              </a:tblGrid>
              <a:tr h="0">
                <a:tc>
                  <a:txBody>
                    <a:bodyPr/>
                    <a:lstStyle/>
                    <a:p>
                      <a:pPr algn="ctr">
                        <a:lnSpc>
                          <a:spcPts val="1475"/>
                        </a:lnSpc>
                        <a:spcAft>
                          <a:spcPts val="0"/>
                        </a:spcAft>
                      </a:pPr>
                      <a:r>
                        <a:rPr lang="ru-RU" sz="1400">
                          <a:latin typeface="Times New Roman"/>
                          <a:ea typeface="Times New Roman"/>
                          <a:cs typeface="Times New Roman"/>
                        </a:rPr>
                        <a:t>KID3D</a:t>
                      </a:r>
                      <a:endParaRPr lang="ru-RU" sz="1100">
                        <a:latin typeface="Calibri"/>
                        <a:ea typeface="Calibri"/>
                        <a:cs typeface="Times New Roman"/>
                      </a:endParaRPr>
                    </a:p>
                  </a:txBody>
                  <a:tcPr marL="0" marR="0" marT="0" marB="0" anchor="ctr">
                    <a:lnL>
                      <a:noFill/>
                    </a:lnL>
                    <a:lnR>
                      <a:noFill/>
                    </a:lnR>
                    <a:lnT>
                      <a:noFill/>
                    </a:lnT>
                    <a:lnB>
                      <a:noFill/>
                    </a:lnB>
                    <a:solidFill>
                      <a:srgbClr val="D9D9D9"/>
                    </a:solidFill>
                  </a:tcPr>
                </a:tc>
                <a:tc>
                  <a:txBody>
                    <a:bodyPr/>
                    <a:lstStyle/>
                    <a:p>
                      <a:pPr>
                        <a:lnSpc>
                          <a:spcPct val="115000"/>
                        </a:lnSpc>
                      </a:pPr>
                      <a:endParaRPr lang="ru-RU" sz="1100">
                        <a:latin typeface="Calibri"/>
                      </a:endParaRPr>
                    </a:p>
                  </a:txBody>
                  <a:tcPr marL="0" marR="0" marT="0" marB="0" anchor="ctr">
                    <a:lnL>
                      <a:noFill/>
                    </a:lnL>
                    <a:lnR>
                      <a:noFill/>
                    </a:lnR>
                    <a:lnT>
                      <a:noFill/>
                    </a:lnT>
                    <a:lnB>
                      <a:noFill/>
                    </a:lnB>
                    <a:solidFill>
                      <a:srgbClr val="D9D9D9"/>
                    </a:solidFill>
                  </a:tcPr>
                </a:tc>
                <a:tc>
                  <a:txBody>
                    <a:bodyPr/>
                    <a:lstStyle/>
                    <a:p>
                      <a:pPr algn="ctr">
                        <a:lnSpc>
                          <a:spcPts val="1475"/>
                        </a:lnSpc>
                        <a:spcAft>
                          <a:spcPts val="0"/>
                        </a:spcAft>
                      </a:pPr>
                      <a:r>
                        <a:rPr lang="ru-RU" sz="1400">
                          <a:latin typeface="Times New Roman"/>
                          <a:ea typeface="Times New Roman"/>
                          <a:cs typeface="Times New Roman"/>
                        </a:rPr>
                        <a:t>KID</a:t>
                      </a:r>
                      <a:endParaRPr lang="ru-RU" sz="1100">
                        <a:latin typeface="Calibri"/>
                        <a:ea typeface="Calibri"/>
                        <a:cs typeface="Times New Roman"/>
                      </a:endParaRPr>
                    </a:p>
                  </a:txBody>
                  <a:tcPr marL="0" marR="0" marT="0" marB="0" anchor="ctr">
                    <a:lnL>
                      <a:noFill/>
                    </a:lnL>
                    <a:lnR>
                      <a:noFill/>
                    </a:lnR>
                    <a:lnT>
                      <a:noFill/>
                    </a:lnT>
                    <a:lnB>
                      <a:noFill/>
                    </a:lnB>
                    <a:solidFill>
                      <a:srgbClr val="D9D9D9"/>
                    </a:solidFill>
                  </a:tcPr>
                </a:tc>
                <a:tc>
                  <a:txBody>
                    <a:bodyPr/>
                    <a:lstStyle/>
                    <a:p>
                      <a:pPr>
                        <a:lnSpc>
                          <a:spcPct val="115000"/>
                        </a:lnSpc>
                      </a:pPr>
                      <a:endParaRPr lang="ru-RU" sz="1100">
                        <a:latin typeface="Calibri"/>
                      </a:endParaRPr>
                    </a:p>
                  </a:txBody>
                  <a:tcPr marL="0" marR="0" marT="0" marB="0" anchor="ctr">
                    <a:lnL>
                      <a:noFill/>
                    </a:lnL>
                    <a:lnR>
                      <a:noFill/>
                    </a:lnR>
                    <a:lnT>
                      <a:noFill/>
                    </a:lnT>
                    <a:lnB>
                      <a:noFill/>
                    </a:lnB>
                    <a:solidFill>
                      <a:srgbClr val="D9D9D9"/>
                    </a:solidFill>
                  </a:tcPr>
                </a:tc>
              </a:tr>
              <a:tr h="0">
                <a:tc>
                  <a:txBody>
                    <a:bodyPr/>
                    <a:lstStyle/>
                    <a:p>
                      <a:pPr>
                        <a:lnSpc>
                          <a:spcPts val="1475"/>
                        </a:lnSpc>
                        <a:spcAft>
                          <a:spcPts val="0"/>
                        </a:spcAft>
                      </a:pPr>
                      <a:r>
                        <a:rPr lang="uk-UA" sz="1400">
                          <a:latin typeface="Times New Roman"/>
                          <a:ea typeface="Times New Roman"/>
                          <a:cs typeface="Times New Roman"/>
                        </a:rPr>
                        <a:t>Демократія</a:t>
                      </a:r>
                      <a:endParaRPr lang="ru-RU" sz="1100">
                        <a:latin typeface="Calibri"/>
                        <a:ea typeface="Calibri"/>
                        <a:cs typeface="Times New Roman"/>
                      </a:endParaRPr>
                    </a:p>
                  </a:txBody>
                  <a:tcPr marL="0" marR="0" marT="47625" marB="47625" anchor="ctr">
                    <a:lnL>
                      <a:noFill/>
                    </a:lnL>
                    <a:lnR>
                      <a:noFill/>
                    </a:lnR>
                    <a:lnT>
                      <a:noFill/>
                    </a:lnT>
                    <a:lnB>
                      <a:noFill/>
                    </a:lnB>
                    <a:solidFill>
                      <a:srgbClr val="FFFFFF"/>
                    </a:solidFill>
                  </a:tcPr>
                </a:tc>
                <a:tc>
                  <a:txBody>
                    <a:bodyPr/>
                    <a:lstStyle/>
                    <a:p>
                      <a:pPr>
                        <a:lnSpc>
                          <a:spcPts val="1475"/>
                        </a:lnSpc>
                        <a:spcAft>
                          <a:spcPts val="0"/>
                        </a:spcAft>
                      </a:pPr>
                      <a:r>
                        <a:rPr lang="ru-RU" sz="1400">
                          <a:latin typeface="Times New Roman"/>
                          <a:ea typeface="Times New Roman"/>
                          <a:cs typeface="Times New Roman"/>
                        </a:rPr>
                        <a:t>8-10</a:t>
                      </a:r>
                      <a:endParaRPr lang="ru-RU" sz="1100">
                        <a:latin typeface="Calibri"/>
                        <a:ea typeface="Calibri"/>
                        <a:cs typeface="Times New Roman"/>
                      </a:endParaRPr>
                    </a:p>
                  </a:txBody>
                  <a:tcPr marL="0" marR="0" marT="47625" marB="47625" anchor="ctr">
                    <a:lnL>
                      <a:noFill/>
                    </a:lnL>
                    <a:lnR>
                      <a:noFill/>
                    </a:lnR>
                    <a:lnT>
                      <a:noFill/>
                    </a:lnT>
                    <a:lnB>
                      <a:noFill/>
                    </a:lnB>
                    <a:solidFill>
                      <a:srgbClr val="FFFFFF"/>
                    </a:solidFill>
                  </a:tcPr>
                </a:tc>
                <a:tc>
                  <a:txBody>
                    <a:bodyPr/>
                    <a:lstStyle/>
                    <a:p>
                      <a:pPr>
                        <a:lnSpc>
                          <a:spcPts val="1475"/>
                        </a:lnSpc>
                        <a:spcAft>
                          <a:spcPts val="0"/>
                        </a:spcAft>
                      </a:pPr>
                      <a:r>
                        <a:rPr lang="uk-UA" sz="1400">
                          <a:latin typeface="Times New Roman"/>
                          <a:ea typeface="Times New Roman"/>
                          <a:cs typeface="Times New Roman"/>
                        </a:rPr>
                        <a:t>Демократія</a:t>
                      </a:r>
                      <a:endParaRPr lang="ru-RU" sz="1100">
                        <a:latin typeface="Calibri"/>
                        <a:ea typeface="Calibri"/>
                        <a:cs typeface="Times New Roman"/>
                      </a:endParaRPr>
                    </a:p>
                  </a:txBody>
                  <a:tcPr marL="0" marR="0" marT="47625" marB="47625" anchor="ctr">
                    <a:lnL>
                      <a:noFill/>
                    </a:lnL>
                    <a:lnR>
                      <a:noFill/>
                    </a:lnR>
                    <a:lnT>
                      <a:noFill/>
                    </a:lnT>
                    <a:lnB>
                      <a:noFill/>
                    </a:lnB>
                    <a:solidFill>
                      <a:srgbClr val="FFFFFF"/>
                    </a:solidFill>
                  </a:tcPr>
                </a:tc>
                <a:tc>
                  <a:txBody>
                    <a:bodyPr/>
                    <a:lstStyle/>
                    <a:p>
                      <a:pPr>
                        <a:lnSpc>
                          <a:spcPts val="1475"/>
                        </a:lnSpc>
                        <a:spcAft>
                          <a:spcPts val="0"/>
                        </a:spcAft>
                      </a:pPr>
                      <a:r>
                        <a:rPr lang="ru-RU" sz="1400">
                          <a:latin typeface="Times New Roman"/>
                          <a:ea typeface="Times New Roman"/>
                          <a:cs typeface="Times New Roman"/>
                        </a:rPr>
                        <a:t>7-10</a:t>
                      </a:r>
                      <a:endParaRPr lang="ru-RU" sz="1100">
                        <a:latin typeface="Calibri"/>
                        <a:ea typeface="Calibri"/>
                        <a:cs typeface="Times New Roman"/>
                      </a:endParaRPr>
                    </a:p>
                  </a:txBody>
                  <a:tcPr marL="0" marR="0" marT="47625" marB="47625" anchor="ctr">
                    <a:lnL>
                      <a:noFill/>
                    </a:lnL>
                    <a:lnR>
                      <a:noFill/>
                    </a:lnR>
                    <a:lnT>
                      <a:noFill/>
                    </a:lnT>
                    <a:lnB>
                      <a:noFill/>
                    </a:lnB>
                    <a:solidFill>
                      <a:srgbClr val="FFFFFF"/>
                    </a:solidFill>
                  </a:tcPr>
                </a:tc>
              </a:tr>
              <a:tr h="0">
                <a:tc>
                  <a:txBody>
                    <a:bodyPr/>
                    <a:lstStyle/>
                    <a:p>
                      <a:pPr>
                        <a:lnSpc>
                          <a:spcPts val="1475"/>
                        </a:lnSpc>
                        <a:spcAft>
                          <a:spcPts val="0"/>
                        </a:spcAft>
                      </a:pPr>
                      <a:r>
                        <a:rPr lang="uk-UA" sz="1400">
                          <a:latin typeface="Times New Roman"/>
                          <a:ea typeface="Times New Roman"/>
                          <a:cs typeface="Times New Roman"/>
                        </a:rPr>
                        <a:t>Недостатня демократія</a:t>
                      </a:r>
                      <a:endParaRPr lang="ru-RU" sz="1100">
                        <a:latin typeface="Calibri"/>
                        <a:ea typeface="Calibri"/>
                        <a:cs typeface="Times New Roman"/>
                      </a:endParaRPr>
                    </a:p>
                  </a:txBody>
                  <a:tcPr marL="0" marR="0" marT="47625" marB="47625" anchor="ctr">
                    <a:lnL>
                      <a:noFill/>
                    </a:lnL>
                    <a:lnR>
                      <a:noFill/>
                    </a:lnR>
                    <a:lnT>
                      <a:noFill/>
                    </a:lnT>
                    <a:lnB>
                      <a:noFill/>
                    </a:lnB>
                    <a:solidFill>
                      <a:srgbClr val="FFFFFF"/>
                    </a:solidFill>
                  </a:tcPr>
                </a:tc>
                <a:tc>
                  <a:txBody>
                    <a:bodyPr/>
                    <a:lstStyle/>
                    <a:p>
                      <a:pPr>
                        <a:lnSpc>
                          <a:spcPts val="1475"/>
                        </a:lnSpc>
                        <a:spcAft>
                          <a:spcPts val="0"/>
                        </a:spcAft>
                      </a:pPr>
                      <a:r>
                        <a:rPr lang="ru-RU" sz="1400">
                          <a:latin typeface="Times New Roman"/>
                          <a:ea typeface="Times New Roman"/>
                          <a:cs typeface="Times New Roman"/>
                        </a:rPr>
                        <a:t>6-8</a:t>
                      </a:r>
                      <a:endParaRPr lang="ru-RU" sz="1100">
                        <a:latin typeface="Calibri"/>
                        <a:ea typeface="Calibri"/>
                        <a:cs typeface="Times New Roman"/>
                      </a:endParaRPr>
                    </a:p>
                  </a:txBody>
                  <a:tcPr marL="0" marR="0" marT="47625" marB="47625" anchor="ctr">
                    <a:lnL>
                      <a:noFill/>
                    </a:lnL>
                    <a:lnR>
                      <a:noFill/>
                    </a:lnR>
                    <a:lnT>
                      <a:noFill/>
                    </a:lnT>
                    <a:lnB>
                      <a:noFill/>
                    </a:lnB>
                    <a:solidFill>
                      <a:srgbClr val="FFFFFF"/>
                    </a:solidFill>
                  </a:tcPr>
                </a:tc>
                <a:tc>
                  <a:txBody>
                    <a:bodyPr/>
                    <a:lstStyle/>
                    <a:p>
                      <a:pPr>
                        <a:lnSpc>
                          <a:spcPts val="1475"/>
                        </a:lnSpc>
                        <a:spcAft>
                          <a:spcPts val="0"/>
                        </a:spcAft>
                      </a:pPr>
                      <a:r>
                        <a:rPr lang="uk-UA" sz="1400">
                          <a:latin typeface="Times New Roman"/>
                          <a:ea typeface="Times New Roman"/>
                          <a:cs typeface="Times New Roman"/>
                        </a:rPr>
                        <a:t>Недостатня демократія</a:t>
                      </a:r>
                      <a:endParaRPr lang="ru-RU" sz="1100">
                        <a:latin typeface="Calibri"/>
                        <a:ea typeface="Calibri"/>
                        <a:cs typeface="Times New Roman"/>
                      </a:endParaRPr>
                    </a:p>
                  </a:txBody>
                  <a:tcPr marL="0" marR="0" marT="47625" marB="47625" anchor="ctr">
                    <a:lnL>
                      <a:noFill/>
                    </a:lnL>
                    <a:lnR>
                      <a:noFill/>
                    </a:lnR>
                    <a:lnT>
                      <a:noFill/>
                    </a:lnT>
                    <a:lnB>
                      <a:noFill/>
                    </a:lnB>
                    <a:solidFill>
                      <a:srgbClr val="FFFFFF"/>
                    </a:solidFill>
                  </a:tcPr>
                </a:tc>
                <a:tc>
                  <a:txBody>
                    <a:bodyPr/>
                    <a:lstStyle/>
                    <a:p>
                      <a:pPr>
                        <a:lnSpc>
                          <a:spcPts val="1475"/>
                        </a:lnSpc>
                        <a:spcAft>
                          <a:spcPts val="0"/>
                        </a:spcAft>
                      </a:pPr>
                      <a:r>
                        <a:rPr lang="ru-RU" sz="1400">
                          <a:latin typeface="Times New Roman"/>
                          <a:ea typeface="Times New Roman"/>
                          <a:cs typeface="Times New Roman"/>
                        </a:rPr>
                        <a:t>5-7</a:t>
                      </a:r>
                      <a:endParaRPr lang="ru-RU" sz="1100">
                        <a:latin typeface="Calibri"/>
                        <a:ea typeface="Calibri"/>
                        <a:cs typeface="Times New Roman"/>
                      </a:endParaRPr>
                    </a:p>
                  </a:txBody>
                  <a:tcPr marL="0" marR="0" marT="47625" marB="47625" anchor="ctr">
                    <a:lnL>
                      <a:noFill/>
                    </a:lnL>
                    <a:lnR>
                      <a:noFill/>
                    </a:lnR>
                    <a:lnT>
                      <a:noFill/>
                    </a:lnT>
                    <a:lnB>
                      <a:noFill/>
                    </a:lnB>
                    <a:solidFill>
                      <a:srgbClr val="FFFFFF"/>
                    </a:solidFill>
                  </a:tcPr>
                </a:tc>
              </a:tr>
              <a:tr h="0">
                <a:tc>
                  <a:txBody>
                    <a:bodyPr/>
                    <a:lstStyle/>
                    <a:p>
                      <a:pPr>
                        <a:lnSpc>
                          <a:spcPts val="1475"/>
                        </a:lnSpc>
                        <a:spcAft>
                          <a:spcPts val="0"/>
                        </a:spcAft>
                      </a:pPr>
                      <a:r>
                        <a:rPr lang="uk-UA" sz="1400">
                          <a:latin typeface="Times New Roman"/>
                          <a:ea typeface="Times New Roman"/>
                          <a:cs typeface="Times New Roman"/>
                        </a:rPr>
                        <a:t>Автократія</a:t>
                      </a:r>
                      <a:endParaRPr lang="ru-RU" sz="1100">
                        <a:latin typeface="Calibri"/>
                        <a:ea typeface="Calibri"/>
                        <a:cs typeface="Times New Roman"/>
                      </a:endParaRPr>
                    </a:p>
                  </a:txBody>
                  <a:tcPr marL="0" marR="0" marT="47625" marB="47625" anchor="ctr">
                    <a:lnL>
                      <a:noFill/>
                    </a:lnL>
                    <a:lnR>
                      <a:noFill/>
                    </a:lnR>
                    <a:lnT>
                      <a:noFill/>
                    </a:lnT>
                    <a:lnB>
                      <a:noFill/>
                    </a:lnB>
                    <a:solidFill>
                      <a:srgbClr val="FFFFFF"/>
                    </a:solidFill>
                  </a:tcPr>
                </a:tc>
                <a:tc>
                  <a:txBody>
                    <a:bodyPr/>
                    <a:lstStyle/>
                    <a:p>
                      <a:pPr>
                        <a:lnSpc>
                          <a:spcPts val="1475"/>
                        </a:lnSpc>
                        <a:spcAft>
                          <a:spcPts val="0"/>
                        </a:spcAft>
                      </a:pPr>
                      <a:r>
                        <a:rPr lang="ru-RU" sz="1400">
                          <a:latin typeface="Times New Roman"/>
                          <a:ea typeface="Times New Roman"/>
                          <a:cs typeface="Times New Roman"/>
                        </a:rPr>
                        <a:t>0-6</a:t>
                      </a:r>
                      <a:endParaRPr lang="ru-RU" sz="1100">
                        <a:latin typeface="Calibri"/>
                        <a:ea typeface="Calibri"/>
                        <a:cs typeface="Times New Roman"/>
                      </a:endParaRPr>
                    </a:p>
                  </a:txBody>
                  <a:tcPr marL="0" marR="0" marT="47625" marB="47625" anchor="ctr">
                    <a:lnL>
                      <a:noFill/>
                    </a:lnL>
                    <a:lnR>
                      <a:noFill/>
                    </a:lnR>
                    <a:lnT>
                      <a:noFill/>
                    </a:lnT>
                    <a:lnB>
                      <a:noFill/>
                    </a:lnB>
                    <a:solidFill>
                      <a:srgbClr val="FFFFFF"/>
                    </a:solidFill>
                  </a:tcPr>
                </a:tc>
                <a:tc>
                  <a:txBody>
                    <a:bodyPr/>
                    <a:lstStyle/>
                    <a:p>
                      <a:pPr>
                        <a:lnSpc>
                          <a:spcPts val="1475"/>
                        </a:lnSpc>
                        <a:spcAft>
                          <a:spcPts val="0"/>
                        </a:spcAft>
                      </a:pPr>
                      <a:r>
                        <a:rPr lang="uk-UA" sz="1400">
                          <a:latin typeface="Times New Roman"/>
                          <a:ea typeface="Times New Roman"/>
                          <a:cs typeface="Times New Roman"/>
                        </a:rPr>
                        <a:t>Автократія</a:t>
                      </a:r>
                      <a:endParaRPr lang="ru-RU" sz="1100">
                        <a:latin typeface="Calibri"/>
                        <a:ea typeface="Calibri"/>
                        <a:cs typeface="Times New Roman"/>
                      </a:endParaRPr>
                    </a:p>
                  </a:txBody>
                  <a:tcPr marL="0" marR="0" marT="47625" marB="47625" anchor="ctr">
                    <a:lnL>
                      <a:noFill/>
                    </a:lnL>
                    <a:lnR>
                      <a:noFill/>
                    </a:lnR>
                    <a:lnT>
                      <a:noFill/>
                    </a:lnT>
                    <a:lnB>
                      <a:noFill/>
                    </a:lnB>
                    <a:solidFill>
                      <a:srgbClr val="FFFFFF"/>
                    </a:solidFill>
                  </a:tcPr>
                </a:tc>
                <a:tc>
                  <a:txBody>
                    <a:bodyPr/>
                    <a:lstStyle/>
                    <a:p>
                      <a:pPr>
                        <a:lnSpc>
                          <a:spcPts val="1475"/>
                        </a:lnSpc>
                        <a:spcAft>
                          <a:spcPts val="0"/>
                        </a:spcAft>
                      </a:pPr>
                      <a:r>
                        <a:rPr lang="ru-RU" sz="1400" dirty="0">
                          <a:latin typeface="Times New Roman"/>
                          <a:ea typeface="Times New Roman"/>
                          <a:cs typeface="Times New Roman"/>
                        </a:rPr>
                        <a:t>0-5</a:t>
                      </a:r>
                      <a:endParaRPr lang="ru-RU" sz="1100" dirty="0">
                        <a:latin typeface="Calibri"/>
                        <a:ea typeface="Calibri"/>
                        <a:cs typeface="Times New Roman"/>
                      </a:endParaRPr>
                    </a:p>
                  </a:txBody>
                  <a:tcPr marL="0" marR="0" marT="47625" marB="47625" anchor="ctr">
                    <a:lnL>
                      <a:noFill/>
                    </a:lnL>
                    <a:lnR>
                      <a:noFill/>
                    </a:lnR>
                    <a:lnT>
                      <a:noFill/>
                    </a:lnT>
                    <a:lnB>
                      <a:noFill/>
                    </a:lnB>
                    <a:solidFill>
                      <a:srgbClr val="FFFFFF"/>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Показники </a:t>
            </a:r>
            <a:r>
              <a:rPr lang="ru-RU" dirty="0"/>
              <a:t>KID </a:t>
            </a:r>
            <a:r>
              <a:rPr lang="uk-UA" dirty="0"/>
              <a:t>для України</a:t>
            </a:r>
            <a:endParaRPr lang="ru-RU" dirty="0"/>
          </a:p>
        </p:txBody>
      </p:sp>
      <p:graphicFrame>
        <p:nvGraphicFramePr>
          <p:cNvPr id="4" name="Таблица 3"/>
          <p:cNvGraphicFramePr>
            <a:graphicFrameLocks noGrp="1"/>
          </p:cNvGraphicFramePr>
          <p:nvPr/>
        </p:nvGraphicFramePr>
        <p:xfrm>
          <a:off x="827584" y="1700808"/>
          <a:ext cx="7704856" cy="2738478"/>
        </p:xfrm>
        <a:graphic>
          <a:graphicData uri="http://schemas.openxmlformats.org/drawingml/2006/table">
            <a:tbl>
              <a:tblPr/>
              <a:tblGrid>
                <a:gridCol w="909324"/>
                <a:gridCol w="564465"/>
                <a:gridCol w="629532"/>
                <a:gridCol w="854017"/>
                <a:gridCol w="854017"/>
                <a:gridCol w="854017"/>
                <a:gridCol w="1157395"/>
                <a:gridCol w="623025"/>
                <a:gridCol w="629532"/>
                <a:gridCol w="629532"/>
              </a:tblGrid>
              <a:tr h="298634">
                <a:tc gridSpan="2">
                  <a:txBody>
                    <a:bodyPr/>
                    <a:lstStyle/>
                    <a:p>
                      <a:pPr algn="ctr">
                        <a:lnSpc>
                          <a:spcPct val="115000"/>
                        </a:lnSpc>
                        <a:spcAft>
                          <a:spcPts val="0"/>
                        </a:spcAft>
                      </a:pPr>
                      <a:r>
                        <a:rPr lang="ru-RU" sz="1200" dirty="0">
                          <a:solidFill>
                            <a:srgbClr val="000000"/>
                          </a:solidFill>
                          <a:latin typeface="Times New Roman"/>
                          <a:ea typeface="Times New Roman"/>
                          <a:cs typeface="Times New Roman"/>
                        </a:rPr>
                        <a:t>2010</a:t>
                      </a:r>
                      <a:endParaRPr lang="ru-RU"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ru-RU"/>
                    </a:p>
                  </a:txBody>
                  <a:tcPr/>
                </a:tc>
                <a:tc rowSpan="2">
                  <a:txBody>
                    <a:bodyPr/>
                    <a:lstStyle/>
                    <a:p>
                      <a:pPr>
                        <a:lnSpc>
                          <a:spcPct val="115000"/>
                        </a:lnSpc>
                        <a:spcAft>
                          <a:spcPts val="0"/>
                        </a:spcAft>
                      </a:pPr>
                      <a:r>
                        <a:rPr lang="ru-RU" sz="1200" dirty="0">
                          <a:solidFill>
                            <a:srgbClr val="000000"/>
                          </a:solidFill>
                          <a:latin typeface="Times New Roman"/>
                          <a:ea typeface="Times New Roman"/>
                          <a:cs typeface="Times New Roman"/>
                        </a:rPr>
                        <a:t> </a:t>
                      </a:r>
                      <a:endParaRPr lang="ru-RU" sz="1100" dirty="0">
                        <a:latin typeface="Calibri"/>
                        <a:ea typeface="Calibri"/>
                        <a:cs typeface="Times New Roman"/>
                      </a:endParaRPr>
                    </a:p>
                    <a:p>
                      <a:pPr algn="r">
                        <a:lnSpc>
                          <a:spcPct val="115000"/>
                        </a:lnSpc>
                        <a:spcAft>
                          <a:spcPts val="0"/>
                        </a:spcAft>
                      </a:pPr>
                      <a:r>
                        <a:rPr lang="ru-RU" sz="1200" dirty="0" err="1">
                          <a:solidFill>
                            <a:srgbClr val="000000"/>
                          </a:solidFill>
                          <a:latin typeface="Times New Roman"/>
                          <a:ea typeface="Times New Roman"/>
                          <a:cs typeface="Times New Roman"/>
                        </a:rPr>
                        <a:t>Klassifizierung</a:t>
                      </a:r>
                      <a:r>
                        <a:rPr lang="ru-RU" sz="1200" dirty="0">
                          <a:solidFill>
                            <a:srgbClr val="000000"/>
                          </a:solidFill>
                          <a:latin typeface="Times New Roman"/>
                          <a:ea typeface="Times New Roman"/>
                          <a:cs typeface="Times New Roman"/>
                        </a:rPr>
                        <a:t> KID3D</a:t>
                      </a:r>
                      <a:endParaRPr lang="ru-RU" sz="1100" dirty="0">
                        <a:latin typeface="Calibri"/>
                        <a:ea typeface="Calibri"/>
                        <a:cs typeface="Times New Roman"/>
                      </a:endParaRPr>
                    </a:p>
                  </a:txBody>
                  <a:tcPr marL="68580" marR="68580" marT="0" marB="0" vert="vert27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DD9C3"/>
                    </a:solidFill>
                  </a:tcPr>
                </a:tc>
                <a:tc rowSpan="2">
                  <a:txBody>
                    <a:bodyPr/>
                    <a:lstStyle/>
                    <a:p>
                      <a:pPr>
                        <a:lnSpc>
                          <a:spcPct val="115000"/>
                        </a:lnSpc>
                        <a:spcAft>
                          <a:spcPts val="0"/>
                        </a:spcAft>
                      </a:pPr>
                      <a:r>
                        <a:rPr lang="ru-RU" sz="1200">
                          <a:solidFill>
                            <a:srgbClr val="000000"/>
                          </a:solidFill>
                          <a:latin typeface="Times New Roman"/>
                          <a:ea typeface="Times New Roman"/>
                          <a:cs typeface="Times New Roman"/>
                        </a:rPr>
                        <a:t> </a:t>
                      </a:r>
                      <a:endParaRPr lang="ru-RU" sz="1100">
                        <a:latin typeface="Calibri"/>
                        <a:ea typeface="Calibri"/>
                        <a:cs typeface="Times New Roman"/>
                      </a:endParaRPr>
                    </a:p>
                    <a:p>
                      <a:pPr algn="r">
                        <a:lnSpc>
                          <a:spcPct val="115000"/>
                        </a:lnSpc>
                        <a:spcAft>
                          <a:spcPts val="0"/>
                        </a:spcAft>
                      </a:pPr>
                      <a:r>
                        <a:rPr lang="ru-RU" sz="1200">
                          <a:solidFill>
                            <a:srgbClr val="000000"/>
                          </a:solidFill>
                          <a:latin typeface="Times New Roman"/>
                          <a:ea typeface="Times New Roman"/>
                          <a:cs typeface="Times New Roman"/>
                        </a:rPr>
                        <a:t>Klassifizierung </a:t>
                      </a:r>
                      <a:br>
                        <a:rPr lang="ru-RU" sz="1200">
                          <a:solidFill>
                            <a:srgbClr val="000000"/>
                          </a:solidFill>
                          <a:latin typeface="Times New Roman"/>
                          <a:ea typeface="Times New Roman"/>
                          <a:cs typeface="Times New Roman"/>
                        </a:rPr>
                      </a:br>
                      <a:r>
                        <a:rPr lang="ru-RU" sz="1200">
                          <a:solidFill>
                            <a:srgbClr val="000000"/>
                          </a:solidFill>
                          <a:latin typeface="Times New Roman"/>
                          <a:ea typeface="Times New Roman"/>
                          <a:cs typeface="Times New Roman"/>
                        </a:rPr>
                        <a:t>KID</a:t>
                      </a:r>
                      <a:endParaRPr lang="ru-RU" sz="1100">
                        <a:latin typeface="Calibri"/>
                        <a:ea typeface="Calibri"/>
                        <a:cs typeface="Times New Roman"/>
                      </a:endParaRPr>
                    </a:p>
                  </a:txBody>
                  <a:tcPr marL="68580" marR="68580" marT="0" marB="0" vert="vert27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BE97"/>
                    </a:solidFill>
                  </a:tcPr>
                </a:tc>
                <a:tc rowSpan="2">
                  <a:txBody>
                    <a:bodyPr/>
                    <a:lstStyle/>
                    <a:p>
                      <a:pPr>
                        <a:lnSpc>
                          <a:spcPct val="115000"/>
                        </a:lnSpc>
                        <a:spcAft>
                          <a:spcPts val="0"/>
                        </a:spcAft>
                      </a:pPr>
                      <a:r>
                        <a:rPr lang="ru-RU" sz="1200">
                          <a:latin typeface="Times New Roman"/>
                          <a:ea typeface="Times New Roman"/>
                          <a:cs typeface="Times New Roman"/>
                        </a:rPr>
                        <a:t> </a:t>
                      </a:r>
                      <a:endParaRPr lang="ru-RU" sz="1100">
                        <a:latin typeface="Calibri"/>
                        <a:ea typeface="Calibri"/>
                        <a:cs typeface="Times New Roman"/>
                      </a:endParaRPr>
                    </a:p>
                    <a:p>
                      <a:pPr algn="r">
                        <a:lnSpc>
                          <a:spcPct val="115000"/>
                        </a:lnSpc>
                        <a:spcAft>
                          <a:spcPts val="0"/>
                        </a:spcAft>
                      </a:pPr>
                      <a:r>
                        <a:rPr lang="ru-RU" sz="1200">
                          <a:latin typeface="Times New Roman"/>
                          <a:ea typeface="Times New Roman"/>
                          <a:cs typeface="Times New Roman"/>
                        </a:rPr>
                        <a:t>Änd. KID3D</a:t>
                      </a:r>
                      <a:br>
                        <a:rPr lang="ru-RU" sz="1200">
                          <a:latin typeface="Times New Roman"/>
                          <a:ea typeface="Times New Roman"/>
                          <a:cs typeface="Times New Roman"/>
                        </a:rPr>
                      </a:br>
                      <a:r>
                        <a:rPr lang="ru-RU" sz="1200">
                          <a:latin typeface="Times New Roman"/>
                          <a:ea typeface="Times New Roman"/>
                          <a:cs typeface="Times New Roman"/>
                        </a:rPr>
                        <a:t>2008-2010</a:t>
                      </a:r>
                      <a:endParaRPr lang="ru-RU" sz="1100">
                        <a:latin typeface="Calibri"/>
                        <a:ea typeface="Calibri"/>
                        <a:cs typeface="Times New Roman"/>
                      </a:endParaRPr>
                    </a:p>
                  </a:txBody>
                  <a:tcPr marL="68580" marR="68580" marT="0" marB="0" vert="vert27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D8D8"/>
                    </a:solidFill>
                  </a:tcPr>
                </a:tc>
                <a:tc rowSpan="2">
                  <a:txBody>
                    <a:bodyPr/>
                    <a:lstStyle/>
                    <a:p>
                      <a:pPr>
                        <a:lnSpc>
                          <a:spcPct val="115000"/>
                        </a:lnSpc>
                        <a:spcAft>
                          <a:spcPts val="0"/>
                        </a:spcAft>
                      </a:pPr>
                      <a:r>
                        <a:rPr lang="ru-RU" sz="1200">
                          <a:solidFill>
                            <a:srgbClr val="000000"/>
                          </a:solidFill>
                          <a:latin typeface="Times New Roman"/>
                          <a:ea typeface="Times New Roman"/>
                          <a:cs typeface="Times New Roman"/>
                        </a:rPr>
                        <a:t> </a:t>
                      </a:r>
                      <a:endParaRPr lang="ru-RU" sz="1100">
                        <a:latin typeface="Calibri"/>
                        <a:ea typeface="Calibri"/>
                        <a:cs typeface="Times New Roman"/>
                      </a:endParaRPr>
                    </a:p>
                    <a:p>
                      <a:pPr algn="r">
                        <a:lnSpc>
                          <a:spcPct val="115000"/>
                        </a:lnSpc>
                        <a:spcAft>
                          <a:spcPts val="0"/>
                        </a:spcAft>
                      </a:pPr>
                      <a:r>
                        <a:rPr lang="ru-RU" sz="1200">
                          <a:solidFill>
                            <a:srgbClr val="000000"/>
                          </a:solidFill>
                          <a:latin typeface="Times New Roman"/>
                          <a:ea typeface="Times New Roman"/>
                          <a:cs typeface="Times New Roman"/>
                        </a:rPr>
                        <a:t>Änd. KID </a:t>
                      </a:r>
                      <a:br>
                        <a:rPr lang="ru-RU" sz="1200">
                          <a:solidFill>
                            <a:srgbClr val="000000"/>
                          </a:solidFill>
                          <a:latin typeface="Times New Roman"/>
                          <a:ea typeface="Times New Roman"/>
                          <a:cs typeface="Times New Roman"/>
                        </a:rPr>
                      </a:br>
                      <a:r>
                        <a:rPr lang="ru-RU" sz="1200">
                          <a:solidFill>
                            <a:srgbClr val="000000"/>
                          </a:solidFill>
                          <a:latin typeface="Times New Roman"/>
                          <a:ea typeface="Times New Roman"/>
                          <a:cs typeface="Times New Roman"/>
                        </a:rPr>
                        <a:t>2008-2010</a:t>
                      </a:r>
                      <a:endParaRPr lang="ru-RU" sz="1100">
                        <a:latin typeface="Calibri"/>
                        <a:ea typeface="Calibri"/>
                        <a:cs typeface="Times New Roman"/>
                      </a:endParaRPr>
                    </a:p>
                  </a:txBody>
                  <a:tcPr marL="68580" marR="68580" marT="0" marB="0" vert="vert27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gridSpan="2">
                  <a:txBody>
                    <a:bodyPr/>
                    <a:lstStyle/>
                    <a:p>
                      <a:pPr algn="ctr">
                        <a:lnSpc>
                          <a:spcPct val="115000"/>
                        </a:lnSpc>
                        <a:spcAft>
                          <a:spcPts val="0"/>
                        </a:spcAft>
                      </a:pPr>
                      <a:r>
                        <a:rPr lang="ru-RU" sz="1200">
                          <a:solidFill>
                            <a:srgbClr val="000000"/>
                          </a:solidFill>
                          <a:latin typeface="Times New Roman"/>
                          <a:ea typeface="Times New Roman"/>
                          <a:cs typeface="Times New Roman"/>
                        </a:rPr>
                        <a:t>2012</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hMerge="1">
                  <a:txBody>
                    <a:bodyPr/>
                    <a:lstStyle/>
                    <a:p>
                      <a:endParaRPr lang="ru-RU"/>
                    </a:p>
                  </a:txBody>
                  <a:tcPr/>
                </a:tc>
                <a:tc rowSpan="2">
                  <a:txBody>
                    <a:bodyPr/>
                    <a:lstStyle/>
                    <a:p>
                      <a:pPr>
                        <a:lnSpc>
                          <a:spcPct val="115000"/>
                        </a:lnSpc>
                        <a:spcAft>
                          <a:spcPts val="0"/>
                        </a:spcAft>
                      </a:pPr>
                      <a:r>
                        <a:rPr lang="ru-RU" sz="1200">
                          <a:solidFill>
                            <a:srgbClr val="000000"/>
                          </a:solidFill>
                          <a:latin typeface="Times New Roman"/>
                          <a:ea typeface="Times New Roman"/>
                          <a:cs typeface="Times New Roman"/>
                        </a:rPr>
                        <a:t> </a:t>
                      </a:r>
                      <a:endParaRPr lang="ru-RU" sz="1100">
                        <a:latin typeface="Calibri"/>
                        <a:ea typeface="Calibri"/>
                        <a:cs typeface="Times New Roman"/>
                      </a:endParaRPr>
                    </a:p>
                    <a:p>
                      <a:pPr algn="r">
                        <a:lnSpc>
                          <a:spcPct val="115000"/>
                        </a:lnSpc>
                        <a:spcAft>
                          <a:spcPts val="0"/>
                        </a:spcAft>
                      </a:pPr>
                      <a:r>
                        <a:rPr lang="ru-RU" sz="1200">
                          <a:solidFill>
                            <a:srgbClr val="000000"/>
                          </a:solidFill>
                          <a:latin typeface="Times New Roman"/>
                          <a:ea typeface="Times New Roman"/>
                          <a:cs typeface="Times New Roman"/>
                        </a:rPr>
                        <a:t>Klassifizierung KID3D</a:t>
                      </a:r>
                      <a:endParaRPr lang="ru-RU" sz="1100">
                        <a:latin typeface="Calibri"/>
                        <a:ea typeface="Calibri"/>
                        <a:cs typeface="Times New Roman"/>
                      </a:endParaRPr>
                    </a:p>
                  </a:txBody>
                  <a:tcPr marL="68580" marR="68580" marT="0" marB="0" vert="vert27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DD9C3"/>
                    </a:solidFill>
                  </a:tcPr>
                </a:tc>
                <a:tc rowSpan="2">
                  <a:txBody>
                    <a:bodyPr/>
                    <a:lstStyle/>
                    <a:p>
                      <a:pPr>
                        <a:lnSpc>
                          <a:spcPct val="115000"/>
                        </a:lnSpc>
                        <a:spcAft>
                          <a:spcPts val="0"/>
                        </a:spcAft>
                      </a:pPr>
                      <a:r>
                        <a:rPr lang="ru-RU" sz="1200">
                          <a:solidFill>
                            <a:srgbClr val="000000"/>
                          </a:solidFill>
                          <a:latin typeface="Times New Roman"/>
                          <a:ea typeface="Times New Roman"/>
                          <a:cs typeface="Times New Roman"/>
                        </a:rPr>
                        <a:t> </a:t>
                      </a:r>
                      <a:endParaRPr lang="ru-RU" sz="1100">
                        <a:latin typeface="Calibri"/>
                        <a:ea typeface="Calibri"/>
                        <a:cs typeface="Times New Roman"/>
                      </a:endParaRPr>
                    </a:p>
                    <a:p>
                      <a:pPr algn="r">
                        <a:lnSpc>
                          <a:spcPct val="115000"/>
                        </a:lnSpc>
                        <a:spcAft>
                          <a:spcPts val="0"/>
                        </a:spcAft>
                      </a:pPr>
                      <a:r>
                        <a:rPr lang="ru-RU" sz="1200">
                          <a:solidFill>
                            <a:srgbClr val="000000"/>
                          </a:solidFill>
                          <a:latin typeface="Times New Roman"/>
                          <a:ea typeface="Times New Roman"/>
                          <a:cs typeface="Times New Roman"/>
                        </a:rPr>
                        <a:t>Klassifizierung </a:t>
                      </a:r>
                      <a:br>
                        <a:rPr lang="ru-RU" sz="1200">
                          <a:solidFill>
                            <a:srgbClr val="000000"/>
                          </a:solidFill>
                          <a:latin typeface="Times New Roman"/>
                          <a:ea typeface="Times New Roman"/>
                          <a:cs typeface="Times New Roman"/>
                        </a:rPr>
                      </a:br>
                      <a:r>
                        <a:rPr lang="ru-RU" sz="1200">
                          <a:solidFill>
                            <a:srgbClr val="000000"/>
                          </a:solidFill>
                          <a:latin typeface="Times New Roman"/>
                          <a:ea typeface="Times New Roman"/>
                          <a:cs typeface="Times New Roman"/>
                        </a:rPr>
                        <a:t>KID</a:t>
                      </a:r>
                      <a:endParaRPr lang="ru-RU" sz="1100">
                        <a:latin typeface="Calibri"/>
                        <a:ea typeface="Calibri"/>
                        <a:cs typeface="Times New Roman"/>
                      </a:endParaRPr>
                    </a:p>
                  </a:txBody>
                  <a:tcPr marL="68580" marR="68580" marT="0" marB="0" vert="vert27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BE97"/>
                    </a:solidFill>
                  </a:tcPr>
                </a:tc>
              </a:tr>
              <a:tr h="1577508">
                <a:tc>
                  <a:txBody>
                    <a:bodyPr/>
                    <a:lstStyle/>
                    <a:p>
                      <a:pPr algn="ctr">
                        <a:lnSpc>
                          <a:spcPct val="115000"/>
                        </a:lnSpc>
                        <a:spcAft>
                          <a:spcPts val="0"/>
                        </a:spcAft>
                      </a:pPr>
                      <a:r>
                        <a:rPr lang="ru-RU" sz="1200">
                          <a:solidFill>
                            <a:srgbClr val="000000"/>
                          </a:solidFill>
                          <a:latin typeface="Times New Roman"/>
                          <a:ea typeface="Times New Roman"/>
                          <a:cs typeface="Times New Roman"/>
                        </a:rPr>
                        <a:t>KID3D</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ru-RU" sz="1200">
                          <a:solidFill>
                            <a:srgbClr val="000000"/>
                          </a:solidFill>
                          <a:latin typeface="Times New Roman"/>
                          <a:ea typeface="Times New Roman"/>
                          <a:cs typeface="Times New Roman"/>
                        </a:rPr>
                        <a:t>KID</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a:solidFill>
                            <a:srgbClr val="000000"/>
                          </a:solidFill>
                          <a:latin typeface="Times New Roman"/>
                          <a:ea typeface="Times New Roman"/>
                          <a:cs typeface="Times New Roman"/>
                        </a:rPr>
                        <a:t>KID 3D</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ru-RU" sz="1200">
                          <a:solidFill>
                            <a:srgbClr val="000000"/>
                          </a:solidFill>
                          <a:latin typeface="Times New Roman"/>
                          <a:ea typeface="Times New Roman"/>
                          <a:cs typeface="Times New Roman"/>
                        </a:rPr>
                        <a:t>KID</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8CCE4"/>
                    </a:solidFill>
                  </a:tcPr>
                </a:tc>
                <a:tc vMerge="1">
                  <a:txBody>
                    <a:bodyPr/>
                    <a:lstStyle/>
                    <a:p>
                      <a:endParaRPr lang="ru-RU"/>
                    </a:p>
                  </a:txBody>
                  <a:tcPr/>
                </a:tc>
                <a:tc vMerge="1">
                  <a:txBody>
                    <a:bodyPr/>
                    <a:lstStyle/>
                    <a:p>
                      <a:endParaRPr lang="ru-RU"/>
                    </a:p>
                  </a:txBody>
                  <a:tcPr/>
                </a:tc>
              </a:tr>
              <a:tr h="862336">
                <a:tc>
                  <a:txBody>
                    <a:bodyPr/>
                    <a:lstStyle/>
                    <a:p>
                      <a:pPr>
                        <a:lnSpc>
                          <a:spcPct val="115000"/>
                        </a:lnSpc>
                        <a:spcAft>
                          <a:spcPts val="0"/>
                        </a:spcAft>
                      </a:pPr>
                      <a:r>
                        <a:rPr lang="ru-RU" sz="1200">
                          <a:solidFill>
                            <a:srgbClr val="000000"/>
                          </a:solidFill>
                          <a:latin typeface="Times New Roman"/>
                          <a:ea typeface="Times New Roman"/>
                          <a:cs typeface="Times New Roman"/>
                        </a:rPr>
                        <a:t>5,28</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ru-RU" sz="1200">
                          <a:solidFill>
                            <a:srgbClr val="000000"/>
                          </a:solidFill>
                          <a:latin typeface="Times New Roman"/>
                          <a:ea typeface="Times New Roman"/>
                          <a:cs typeface="Times New Roman"/>
                        </a:rPr>
                        <a:t>5,28</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ru-RU" sz="1200">
                          <a:solidFill>
                            <a:srgbClr val="000000"/>
                          </a:solidFill>
                          <a:latin typeface="Times New Roman"/>
                          <a:ea typeface="Times New Roman"/>
                          <a:cs typeface="Times New Roman"/>
                        </a:rPr>
                        <a:t>2</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DD9C3"/>
                    </a:solidFill>
                  </a:tcPr>
                </a:tc>
                <a:tc>
                  <a:txBody>
                    <a:bodyPr/>
                    <a:lstStyle/>
                    <a:p>
                      <a:pPr>
                        <a:lnSpc>
                          <a:spcPct val="115000"/>
                        </a:lnSpc>
                        <a:spcAft>
                          <a:spcPts val="0"/>
                        </a:spcAft>
                      </a:pPr>
                      <a:r>
                        <a:rPr lang="ru-RU" sz="1200">
                          <a:solidFill>
                            <a:srgbClr val="000000"/>
                          </a:solidFill>
                          <a:latin typeface="Times New Roman"/>
                          <a:ea typeface="Times New Roman"/>
                          <a:cs typeface="Times New Roman"/>
                        </a:rPr>
                        <a:t>2</a:t>
                      </a:r>
                      <a:endParaRPr lang="ru-RU"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5BE97"/>
                    </a:solidFill>
                  </a:tcPr>
                </a:tc>
                <a:tc>
                  <a:txBody>
                    <a:bodyPr/>
                    <a:lstStyle/>
                    <a:p>
                      <a:pPr>
                        <a:lnSpc>
                          <a:spcPct val="115000"/>
                        </a:lnSpc>
                        <a:spcAft>
                          <a:spcPts val="0"/>
                        </a:spcAft>
                      </a:pPr>
                      <a:r>
                        <a:rPr lang="ru-RU" sz="1200">
                          <a:solidFill>
                            <a:srgbClr val="FF0000"/>
                          </a:solidFill>
                          <a:latin typeface="Times New Roman"/>
                          <a:ea typeface="Times New Roman"/>
                          <a:cs typeface="Times New Roman"/>
                        </a:rPr>
                        <a:t>-0,89</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0"/>
                        </a:spcAft>
                      </a:pPr>
                      <a:r>
                        <a:rPr lang="ru-RU" sz="1200">
                          <a:solidFill>
                            <a:srgbClr val="FF0000"/>
                          </a:solidFill>
                          <a:latin typeface="Times New Roman"/>
                          <a:ea typeface="Times New Roman"/>
                          <a:cs typeface="Times New Roman"/>
                        </a:rPr>
                        <a:t>-0,89</a:t>
                      </a:r>
                      <a:endParaRPr lang="ru-RU"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0"/>
                        </a:spcAft>
                      </a:pPr>
                      <a:r>
                        <a:rPr lang="ru-RU" sz="1200">
                          <a:solidFill>
                            <a:srgbClr val="000000"/>
                          </a:solidFill>
                          <a:latin typeface="Times New Roman"/>
                          <a:ea typeface="Times New Roman"/>
                          <a:cs typeface="Times New Roman"/>
                        </a:rPr>
                        <a:t>4,83</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ru-RU" sz="1200">
                          <a:solidFill>
                            <a:srgbClr val="000000"/>
                          </a:solidFill>
                          <a:latin typeface="Times New Roman"/>
                          <a:ea typeface="Times New Roman"/>
                          <a:cs typeface="Times New Roman"/>
                        </a:rPr>
                        <a:t>4,83</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ru-RU" sz="1200">
                          <a:solidFill>
                            <a:srgbClr val="000000"/>
                          </a:solidFill>
                          <a:latin typeface="Times New Roman"/>
                          <a:ea typeface="Times New Roman"/>
                          <a:cs typeface="Times New Roman"/>
                        </a:rPr>
                        <a:t>1</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DD9C3"/>
                    </a:solidFill>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1</a:t>
                      </a:r>
                      <a:endParaRPr lang="ru-RU" sz="11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5BE97"/>
                    </a:solidFill>
                  </a:tcPr>
                </a:tc>
              </a:tr>
            </a:tbl>
          </a:graphicData>
        </a:graphic>
      </p:graphicFrame>
      <p:sp>
        <p:nvSpPr>
          <p:cNvPr id="5" name="Прямоугольник 4"/>
          <p:cNvSpPr/>
          <p:nvPr/>
        </p:nvSpPr>
        <p:spPr>
          <a:xfrm>
            <a:off x="827584" y="5013176"/>
            <a:ext cx="7776864" cy="646331"/>
          </a:xfrm>
          <a:prstGeom prst="rect">
            <a:avLst/>
          </a:prstGeom>
        </p:spPr>
        <p:txBody>
          <a:bodyPr wrap="square">
            <a:spAutoFit/>
          </a:bodyPr>
          <a:lstStyle/>
          <a:p>
            <a:r>
              <a:rPr lang="uk-UA" dirty="0" smtClean="0"/>
              <a:t>Україна за показниками </a:t>
            </a:r>
            <a:r>
              <a:rPr lang="ru-RU" dirty="0" smtClean="0"/>
              <a:t>KID</a:t>
            </a:r>
            <a:r>
              <a:rPr lang="uk-UA" dirty="0" smtClean="0"/>
              <a:t> з 2010 по 2012 роки здійснила трансформацію від категорії "недостатня демократія" до "автократії"</a:t>
            </a: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t>Демократичний рейтинг</a:t>
            </a:r>
            <a:r>
              <a:rPr lang="ru-RU" dirty="0"/>
              <a:t/>
            </a:r>
            <a:br>
              <a:rPr lang="ru-RU" dirty="0"/>
            </a:br>
            <a:r>
              <a:rPr lang="ru-RU" dirty="0" smtClean="0"/>
              <a:t>(</a:t>
            </a:r>
            <a:r>
              <a:rPr lang="en-US" dirty="0" smtClean="0"/>
              <a:t>DRA</a:t>
            </a:r>
            <a:r>
              <a:rPr lang="ru-RU" dirty="0" smtClean="0"/>
              <a:t>)</a:t>
            </a:r>
            <a:endParaRPr lang="ru-RU" dirty="0"/>
          </a:p>
        </p:txBody>
      </p:sp>
      <p:sp>
        <p:nvSpPr>
          <p:cNvPr id="3" name="Содержимое 2"/>
          <p:cNvSpPr>
            <a:spLocks noGrp="1"/>
          </p:cNvSpPr>
          <p:nvPr>
            <p:ph idx="1"/>
          </p:nvPr>
        </p:nvSpPr>
        <p:spPr/>
        <p:txBody>
          <a:bodyPr>
            <a:normAutofit fontScale="77500" lnSpcReduction="20000"/>
          </a:bodyPr>
          <a:lstStyle/>
          <a:p>
            <a:r>
              <a:rPr lang="uk-UA" dirty="0"/>
              <a:t>Неурядова організація "</a:t>
            </a:r>
            <a:r>
              <a:rPr lang="uk-UA" dirty="0" err="1"/>
              <a:t>Democracy</a:t>
            </a:r>
            <a:r>
              <a:rPr lang="uk-UA" dirty="0"/>
              <a:t> </a:t>
            </a:r>
            <a:r>
              <a:rPr lang="uk-UA" dirty="0" err="1"/>
              <a:t>Ranking</a:t>
            </a:r>
            <a:r>
              <a:rPr lang="uk-UA" dirty="0"/>
              <a:t> </a:t>
            </a:r>
            <a:r>
              <a:rPr lang="uk-UA" dirty="0" err="1"/>
              <a:t>Association</a:t>
            </a:r>
            <a:r>
              <a:rPr lang="uk-UA" dirty="0"/>
              <a:t>" (DRA) зі штаб-квартирою у Відні поки не має такої міжнародної популярності і такого визнання, як "Репортери без кордонів" чи "</a:t>
            </a:r>
            <a:r>
              <a:rPr lang="uk-UA" dirty="0" err="1"/>
              <a:t>Freedom</a:t>
            </a:r>
            <a:r>
              <a:rPr lang="uk-UA" dirty="0"/>
              <a:t> </a:t>
            </a:r>
            <a:r>
              <a:rPr lang="uk-UA" dirty="0" err="1"/>
              <a:t>House</a:t>
            </a:r>
            <a:r>
              <a:rPr lang="uk-UA" dirty="0"/>
              <a:t>". </a:t>
            </a:r>
            <a:endParaRPr lang="ru-RU" dirty="0"/>
          </a:p>
          <a:p>
            <a:r>
              <a:rPr lang="uk-UA" dirty="0"/>
              <a:t>DRA починаючи з 2008 року, щорічно </a:t>
            </a:r>
            <a:r>
              <a:rPr lang="uk-UA" dirty="0" err="1"/>
              <a:t>ранжирує</a:t>
            </a:r>
            <a:r>
              <a:rPr lang="uk-UA" dirty="0"/>
              <a:t> 115 держав, оцінюючи якість демократії. Використовуються дані "</a:t>
            </a:r>
            <a:r>
              <a:rPr lang="uk-UA" dirty="0" err="1"/>
              <a:t>Freedom</a:t>
            </a:r>
            <a:r>
              <a:rPr lang="uk-UA" dirty="0"/>
              <a:t> </a:t>
            </a:r>
            <a:r>
              <a:rPr lang="uk-UA" dirty="0" err="1"/>
              <a:t>House</a:t>
            </a:r>
            <a:r>
              <a:rPr lang="uk-UA" dirty="0"/>
              <a:t>", Світового банку та Програми розвитку ООН (переважно індекс розвитку людського потенціалу).</a:t>
            </a:r>
            <a:endParaRPr lang="ru-RU" dirty="0"/>
          </a:p>
          <a:p>
            <a:r>
              <a:rPr lang="uk-UA" dirty="0"/>
              <a:t>DRA вивчає держави по шести змінним, що мають в загальному рейтингу наступну вагу: 50% - політична система і по 10% - гендерна рівність, економічна система , освіта, охорона здоров'я і довкілля.</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smtClean="0"/>
              <a:t>Демократичний рейтинг</a:t>
            </a:r>
            <a:r>
              <a:rPr lang="ru-RU" dirty="0" smtClean="0"/>
              <a:t/>
            </a:r>
            <a:br>
              <a:rPr lang="ru-RU" dirty="0" smtClean="0"/>
            </a:br>
            <a:r>
              <a:rPr lang="ru-RU" dirty="0" smtClean="0"/>
              <a:t>(</a:t>
            </a:r>
            <a:r>
              <a:rPr lang="en-US" dirty="0" smtClean="0"/>
              <a:t>DRA</a:t>
            </a:r>
            <a:r>
              <a:rPr lang="ru-RU" dirty="0" smtClean="0"/>
              <a:t>)</a:t>
            </a:r>
            <a:endParaRPr lang="ru-RU" dirty="0"/>
          </a:p>
        </p:txBody>
      </p:sp>
      <p:graphicFrame>
        <p:nvGraphicFramePr>
          <p:cNvPr id="4" name="Содержимое 3"/>
          <p:cNvGraphicFramePr>
            <a:graphicFrameLocks noGrp="1"/>
          </p:cNvGraphicFramePr>
          <p:nvPr>
            <p:ph idx="1"/>
          </p:nvPr>
        </p:nvGraphicFramePr>
        <p:xfrm>
          <a:off x="1475656" y="1988840"/>
          <a:ext cx="6120680" cy="1789004"/>
        </p:xfrm>
        <a:graphic>
          <a:graphicData uri="http://schemas.openxmlformats.org/drawingml/2006/table">
            <a:tbl>
              <a:tblPr/>
              <a:tblGrid>
                <a:gridCol w="861892"/>
                <a:gridCol w="1233505"/>
                <a:gridCol w="1341761"/>
                <a:gridCol w="1341761"/>
                <a:gridCol w="1341761"/>
              </a:tblGrid>
              <a:tr h="447251">
                <a:tc gridSpan="2">
                  <a:txBody>
                    <a:bodyPr/>
                    <a:lstStyle/>
                    <a:p>
                      <a:pPr algn="ctr">
                        <a:lnSpc>
                          <a:spcPct val="115000"/>
                        </a:lnSpc>
                        <a:spcAft>
                          <a:spcPts val="0"/>
                        </a:spcAft>
                      </a:pPr>
                      <a:r>
                        <a:rPr lang="ru-RU" sz="1600">
                          <a:latin typeface="Times New Roman"/>
                          <a:ea typeface="Times New Roman"/>
                          <a:cs typeface="Times New Roman"/>
                        </a:rPr>
                        <a:t>Rank 2010-2011</a:t>
                      </a:r>
                      <a:endParaRPr lang="ru-RU" sz="16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a:txBody>
                    <a:bodyPr/>
                    <a:lstStyle/>
                    <a:p>
                      <a:pPr algn="ctr">
                        <a:lnSpc>
                          <a:spcPct val="115000"/>
                        </a:lnSpc>
                        <a:spcAft>
                          <a:spcPts val="0"/>
                        </a:spcAft>
                      </a:pPr>
                      <a:r>
                        <a:rPr lang="ru-RU" sz="1600">
                          <a:latin typeface="Times New Roman"/>
                          <a:ea typeface="Times New Roman"/>
                          <a:cs typeface="Times New Roman"/>
                        </a:rPr>
                        <a:t>2007-2008</a:t>
                      </a:r>
                      <a:endParaRPr lang="ru-RU" sz="16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ru-RU" sz="1600">
                          <a:latin typeface="Times New Roman"/>
                          <a:ea typeface="Times New Roman"/>
                          <a:cs typeface="Times New Roman"/>
                        </a:rPr>
                        <a:t>2010-2011</a:t>
                      </a:r>
                      <a:endParaRPr lang="ru-RU" sz="16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ru-RU" sz="1600">
                          <a:latin typeface="Times New Roman"/>
                          <a:ea typeface="Times New Roman"/>
                          <a:cs typeface="Times New Roman"/>
                        </a:rPr>
                        <a:t>2007-2011</a:t>
                      </a:r>
                      <a:endParaRPr lang="ru-RU" sz="16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47251">
                <a:tc>
                  <a:txBody>
                    <a:bodyPr/>
                    <a:lstStyle/>
                    <a:p>
                      <a:pPr algn="ctr">
                        <a:lnSpc>
                          <a:spcPct val="115000"/>
                        </a:lnSpc>
                        <a:spcAft>
                          <a:spcPts val="1000"/>
                        </a:spcAft>
                      </a:pPr>
                      <a:r>
                        <a:rPr lang="ru-RU" sz="1600">
                          <a:latin typeface="Times New Roman"/>
                          <a:ea typeface="Calibri"/>
                          <a:cs typeface="Times New Roman"/>
                        </a:rPr>
                        <a:t>60</a:t>
                      </a:r>
                      <a:endParaRPr lang="ru-RU" sz="16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Calibri"/>
                          <a:cs typeface="Times New Roman"/>
                        </a:rPr>
                        <a:t>Bolivia</a:t>
                      </a:r>
                      <a:endParaRPr lang="ru-RU" sz="16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solidFill>
                            <a:srgbClr val="000080"/>
                          </a:solidFill>
                          <a:latin typeface="Times New Roman"/>
                          <a:ea typeface="Calibri"/>
                          <a:cs typeface="Times New Roman"/>
                        </a:rPr>
                        <a:t>53.4</a:t>
                      </a:r>
                      <a:endParaRPr lang="ru-RU" sz="16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solidFill>
                            <a:srgbClr val="000080"/>
                          </a:solidFill>
                          <a:latin typeface="Times New Roman"/>
                          <a:ea typeface="Calibri"/>
                          <a:cs typeface="Times New Roman"/>
                        </a:rPr>
                        <a:t>54.5</a:t>
                      </a:r>
                      <a:endParaRPr lang="ru-RU" sz="16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Calibri"/>
                          <a:cs typeface="Times New Roman"/>
                        </a:rPr>
                        <a:t>0</a:t>
                      </a:r>
                      <a:endParaRPr lang="ru-RU" sz="16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251">
                <a:tc>
                  <a:txBody>
                    <a:bodyPr/>
                    <a:lstStyle/>
                    <a:p>
                      <a:pPr algn="ctr">
                        <a:lnSpc>
                          <a:spcPct val="115000"/>
                        </a:lnSpc>
                        <a:spcAft>
                          <a:spcPts val="1000"/>
                        </a:spcAft>
                      </a:pPr>
                      <a:r>
                        <a:rPr lang="ru-RU" sz="1600" dirty="0">
                          <a:latin typeface="Times New Roman"/>
                          <a:ea typeface="Calibri"/>
                          <a:cs typeface="Times New Roman"/>
                        </a:rPr>
                        <a:t>61</a:t>
                      </a:r>
                      <a:endParaRPr lang="ru-RU" sz="16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0"/>
                        </a:spcAft>
                      </a:pPr>
                      <a:r>
                        <a:rPr lang="ru-RU" sz="1600" dirty="0" err="1">
                          <a:latin typeface="Times New Roman"/>
                          <a:ea typeface="Calibri"/>
                          <a:cs typeface="Times New Roman"/>
                        </a:rPr>
                        <a:t>Ukraine</a:t>
                      </a:r>
                      <a:endParaRPr lang="ru-RU" sz="16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0"/>
                        </a:spcAft>
                      </a:pPr>
                      <a:r>
                        <a:rPr lang="ru-RU" sz="1600" dirty="0">
                          <a:solidFill>
                            <a:srgbClr val="000080"/>
                          </a:solidFill>
                          <a:latin typeface="Times New Roman"/>
                          <a:ea typeface="Calibri"/>
                          <a:cs typeface="Times New Roman"/>
                        </a:rPr>
                        <a:t>56.0</a:t>
                      </a:r>
                      <a:endParaRPr lang="ru-RU" sz="16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0"/>
                        </a:spcAft>
                      </a:pPr>
                      <a:r>
                        <a:rPr lang="ru-RU" sz="1600" dirty="0">
                          <a:solidFill>
                            <a:srgbClr val="000080"/>
                          </a:solidFill>
                          <a:latin typeface="Times New Roman"/>
                          <a:ea typeface="Calibri"/>
                          <a:cs typeface="Times New Roman"/>
                        </a:rPr>
                        <a:t>54.3</a:t>
                      </a:r>
                      <a:endParaRPr lang="ru-RU" sz="16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0"/>
                        </a:spcAft>
                      </a:pPr>
                      <a:r>
                        <a:rPr lang="ru-RU" sz="1600" dirty="0">
                          <a:latin typeface="Times New Roman"/>
                          <a:ea typeface="Calibri"/>
                          <a:cs typeface="Times New Roman"/>
                        </a:rPr>
                        <a:t>-8</a:t>
                      </a:r>
                      <a:endParaRPr lang="ru-RU" sz="16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447251">
                <a:tc>
                  <a:txBody>
                    <a:bodyPr/>
                    <a:lstStyle/>
                    <a:p>
                      <a:pPr algn="ctr">
                        <a:lnSpc>
                          <a:spcPct val="115000"/>
                        </a:lnSpc>
                        <a:spcAft>
                          <a:spcPts val="1000"/>
                        </a:spcAft>
                      </a:pPr>
                      <a:r>
                        <a:rPr lang="ru-RU" sz="1600">
                          <a:latin typeface="Times New Roman"/>
                          <a:ea typeface="Calibri"/>
                          <a:cs typeface="Times New Roman"/>
                        </a:rPr>
                        <a:t>62</a:t>
                      </a:r>
                      <a:endParaRPr lang="ru-RU" sz="16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Calibri"/>
                          <a:cs typeface="Times New Roman"/>
                        </a:rPr>
                        <a:t>Botswana</a:t>
                      </a:r>
                      <a:endParaRPr lang="ru-RU" sz="16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solidFill>
                            <a:srgbClr val="000080"/>
                          </a:solidFill>
                          <a:latin typeface="Times New Roman"/>
                          <a:ea typeface="Calibri"/>
                          <a:cs typeface="Times New Roman"/>
                        </a:rPr>
                        <a:t>54.7</a:t>
                      </a:r>
                      <a:endParaRPr lang="ru-RU" sz="16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solidFill>
                            <a:srgbClr val="000080"/>
                          </a:solidFill>
                          <a:latin typeface="Times New Roman"/>
                          <a:ea typeface="Calibri"/>
                          <a:cs typeface="Times New Roman"/>
                        </a:rPr>
                        <a:t>54.0</a:t>
                      </a:r>
                      <a:endParaRPr lang="ru-RU" sz="160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a:ea typeface="Calibri"/>
                          <a:cs typeface="Times New Roman"/>
                        </a:rPr>
                        <a:t>-5</a:t>
                      </a:r>
                      <a:endParaRPr lang="ru-RU" sz="16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1619672" y="4653136"/>
            <a:ext cx="5976664" cy="646331"/>
          </a:xfrm>
          <a:prstGeom prst="rect">
            <a:avLst/>
          </a:prstGeom>
        </p:spPr>
        <p:txBody>
          <a:bodyPr wrap="square">
            <a:spAutoFit/>
          </a:bodyPr>
          <a:lstStyle/>
          <a:p>
            <a:pPr algn="ctr"/>
            <a:r>
              <a:rPr lang="uk-UA" dirty="0" smtClean="0"/>
              <a:t>Україна, втрачаючи свої позиції, у 2011 році посіла "почесне" місце між Болівією та Ботсваною </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r>
              <a:rPr lang="uk-UA" b="1" i="1" dirty="0"/>
              <a:t>Рейтинги </a:t>
            </a:r>
            <a:r>
              <a:rPr lang="ru-RU" b="1" i="1" dirty="0" err="1"/>
              <a:t>Freedom</a:t>
            </a:r>
            <a:r>
              <a:rPr lang="ru-RU" b="1" i="1" dirty="0"/>
              <a:t> </a:t>
            </a:r>
            <a:r>
              <a:rPr lang="ru-RU" b="1" i="1" dirty="0" err="1"/>
              <a:t>House</a:t>
            </a:r>
            <a:r>
              <a:rPr lang="ru-RU" dirty="0"/>
              <a:t/>
            </a:r>
            <a:br>
              <a:rPr lang="ru-RU" dirty="0"/>
            </a:br>
            <a:endParaRPr lang="ru-RU" dirty="0"/>
          </a:p>
        </p:txBody>
      </p:sp>
      <p:sp>
        <p:nvSpPr>
          <p:cNvPr id="3" name="Содержимое 2"/>
          <p:cNvSpPr>
            <a:spLocks noGrp="1"/>
          </p:cNvSpPr>
          <p:nvPr>
            <p:ph idx="1"/>
          </p:nvPr>
        </p:nvSpPr>
        <p:spPr/>
        <p:txBody>
          <a:bodyPr>
            <a:normAutofit fontScale="85000" lnSpcReduction="20000"/>
          </a:bodyPr>
          <a:lstStyle/>
          <a:p>
            <a:r>
              <a:rPr lang="uk-UA" dirty="0"/>
              <a:t>Рейтинги, складені </a:t>
            </a:r>
            <a:r>
              <a:rPr lang="uk-UA" dirty="0" err="1"/>
              <a:t>Freedom</a:t>
            </a:r>
            <a:r>
              <a:rPr lang="uk-UA" dirty="0"/>
              <a:t> </a:t>
            </a:r>
            <a:r>
              <a:rPr lang="uk-UA" dirty="0" err="1"/>
              <a:t>House</a:t>
            </a:r>
            <a:r>
              <a:rPr lang="uk-UA" dirty="0"/>
              <a:t>, оцінюють рівень свободи та демократії в країнах світу. </a:t>
            </a:r>
            <a:endParaRPr lang="ru-RU" dirty="0"/>
          </a:p>
          <a:p>
            <a:r>
              <a:rPr lang="uk-UA" dirty="0" err="1"/>
              <a:t>Freedom</a:t>
            </a:r>
            <a:r>
              <a:rPr lang="uk-UA" dirty="0"/>
              <a:t> </a:t>
            </a:r>
            <a:r>
              <a:rPr lang="uk-UA" dirty="0" err="1"/>
              <a:t>House</a:t>
            </a:r>
            <a:r>
              <a:rPr lang="uk-UA" dirty="0"/>
              <a:t> працює над наступними проектами: «Свобода у світі», «Свобода преси», «</a:t>
            </a:r>
            <a:r>
              <a:rPr lang="uk-UA" dirty="0" err="1"/>
              <a:t>Інтернет-свободи</a:t>
            </a:r>
            <a:r>
              <a:rPr lang="uk-UA" dirty="0"/>
              <a:t>», «Перехідні нації», «Країни на роздоріжжі». Об'єктивність рейтингів критикується в зв'язку з тим, що незалежна організація в значній мірі фінансується урядом США. </a:t>
            </a:r>
            <a:endParaRPr lang="ru-RU" dirty="0"/>
          </a:p>
          <a:p>
            <a:r>
              <a:rPr lang="uk-UA" dirty="0"/>
              <a:t>Критиці піддаються також зневага статистичними даними та суб'єктивність експертних оцінок. Шкала порівняння одномірна і не дозволяє враховувати національну специфіку. </a:t>
            </a:r>
            <a:endParaRPr lang="ru-RU" dirty="0"/>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r>
              <a:rPr lang="uk-UA" sz="3200" dirty="0" smtClean="0"/>
              <a:t>Класична </a:t>
            </a:r>
            <a:r>
              <a:rPr lang="uk-UA" sz="3200" dirty="0" err="1" smtClean="0"/>
              <a:t>транзитологічна</a:t>
            </a:r>
            <a:r>
              <a:rPr lang="uk-UA" sz="3200" dirty="0" smtClean="0"/>
              <a:t> модель демократизації виявилася невідповідною розвитку України. </a:t>
            </a:r>
            <a:br>
              <a:rPr lang="uk-UA" sz="3200" dirty="0" smtClean="0"/>
            </a:br>
            <a:endParaRPr lang="ru-RU" sz="3200" dirty="0"/>
          </a:p>
        </p:txBody>
      </p:sp>
      <p:sp>
        <p:nvSpPr>
          <p:cNvPr id="3" name="Содержимое 2"/>
          <p:cNvSpPr>
            <a:spLocks noGrp="1"/>
          </p:cNvSpPr>
          <p:nvPr>
            <p:ph idx="1"/>
          </p:nvPr>
        </p:nvSpPr>
        <p:spPr/>
        <p:txBody>
          <a:bodyPr>
            <a:normAutofit fontScale="85000" lnSpcReduction="20000"/>
          </a:bodyPr>
          <a:lstStyle/>
          <a:p>
            <a:r>
              <a:rPr lang="uk-UA" dirty="0" smtClean="0"/>
              <a:t>Потрібно </a:t>
            </a:r>
            <a:r>
              <a:rPr lang="uk-UA" dirty="0"/>
              <a:t>визнати, що замість народження демократії, яка мала стати наслідком зіткнення і конфлікту політико-економічних еліт, які через взаємний страх самознищення роблять вибір на користь демократії, </a:t>
            </a:r>
            <a:r>
              <a:rPr lang="uk-UA" dirty="0" smtClean="0"/>
              <a:t>відбувалося </a:t>
            </a:r>
            <a:r>
              <a:rPr lang="uk-UA" dirty="0"/>
              <a:t>створення формальної угоди про </a:t>
            </a:r>
            <a:r>
              <a:rPr lang="uk-UA" dirty="0" err="1"/>
              <a:t>“управління</a:t>
            </a:r>
            <a:r>
              <a:rPr lang="uk-UA" dirty="0"/>
              <a:t> </a:t>
            </a:r>
            <a:r>
              <a:rPr lang="uk-UA" dirty="0" err="1"/>
              <a:t>державою”</a:t>
            </a:r>
            <a:r>
              <a:rPr lang="uk-UA" dirty="0"/>
              <a:t>: </a:t>
            </a:r>
            <a:endParaRPr lang="uk-UA" dirty="0" smtClean="0"/>
          </a:p>
          <a:p>
            <a:r>
              <a:rPr lang="uk-UA" i="1" dirty="0" smtClean="0"/>
              <a:t>монопольної </a:t>
            </a:r>
            <a:r>
              <a:rPr lang="uk-UA" i="1" dirty="0"/>
              <a:t>апропріації політико-економічних (з метою розподілу ресурсів та капіталу), публічних (одноосібне прийняття рішень, контроль за їх реалізацією) та контрольно-наглядових функцій (узурпація судової гілки влади, державного нагляду). </a:t>
            </a:r>
            <a:endParaRPr lang="ru-RU" i="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t>Рейтинги </a:t>
            </a:r>
            <a:r>
              <a:rPr lang="ru-RU" b="1" i="1" dirty="0" err="1" smtClean="0"/>
              <a:t>Freedom</a:t>
            </a:r>
            <a:r>
              <a:rPr lang="ru-RU" b="1" i="1" dirty="0" smtClean="0"/>
              <a:t> </a:t>
            </a:r>
            <a:r>
              <a:rPr lang="ru-RU" b="1" i="1" dirty="0" err="1" smtClean="0"/>
              <a:t>House</a:t>
            </a:r>
            <a:endParaRPr lang="ru-RU" dirty="0"/>
          </a:p>
        </p:txBody>
      </p:sp>
      <p:pic>
        <p:nvPicPr>
          <p:cNvPr id="4" name="Содержимое 3"/>
          <p:cNvPicPr>
            <a:picLocks noGrp="1"/>
          </p:cNvPicPr>
          <p:nvPr>
            <p:ph idx="1"/>
          </p:nvPr>
        </p:nvPicPr>
        <p:blipFill>
          <a:blip r:embed="rId2" cstate="print"/>
          <a:srcRect t="17498" b="4374"/>
          <a:stretch>
            <a:fillRect/>
          </a:stretch>
        </p:blipFill>
        <p:spPr bwMode="auto">
          <a:xfrm>
            <a:off x="709993" y="1600200"/>
            <a:ext cx="7724013" cy="4525963"/>
          </a:xfrm>
          <a:prstGeom prst="rect">
            <a:avLst/>
          </a:prstGeom>
          <a:noFill/>
          <a:ln w="9525" cmpd="sng">
            <a:solidFill>
              <a:schemeClr val="tx1"/>
            </a:solidFill>
            <a:miter lim="800000"/>
            <a:headEnd/>
            <a:tailEnd/>
          </a:ln>
        </p:spPr>
      </p:pic>
      <p:sp>
        <p:nvSpPr>
          <p:cNvPr id="5" name="Овал 4"/>
          <p:cNvSpPr/>
          <p:nvPr/>
        </p:nvSpPr>
        <p:spPr>
          <a:xfrm>
            <a:off x="5364088" y="3645024"/>
            <a:ext cx="244827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t>Індекс трансформації фонду </a:t>
            </a:r>
            <a:r>
              <a:rPr lang="uk-UA" b="1" i="1" dirty="0" smtClean="0"/>
              <a:t/>
            </a:r>
            <a:br>
              <a:rPr lang="uk-UA" b="1" i="1" dirty="0" smtClean="0"/>
            </a:br>
            <a:r>
              <a:rPr lang="uk-UA" b="1" i="1" dirty="0" smtClean="0"/>
              <a:t>ім</a:t>
            </a:r>
            <a:r>
              <a:rPr lang="uk-UA" b="1" i="1" dirty="0"/>
              <a:t>. </a:t>
            </a:r>
            <a:r>
              <a:rPr lang="uk-UA" b="1" i="1" dirty="0" err="1"/>
              <a:t>Бертельсмана</a:t>
            </a:r>
            <a:endParaRPr lang="ru-RU" dirty="0"/>
          </a:p>
        </p:txBody>
      </p:sp>
      <p:sp>
        <p:nvSpPr>
          <p:cNvPr id="3" name="Содержимое 2"/>
          <p:cNvSpPr>
            <a:spLocks noGrp="1"/>
          </p:cNvSpPr>
          <p:nvPr>
            <p:ph idx="1"/>
          </p:nvPr>
        </p:nvSpPr>
        <p:spPr/>
        <p:txBody>
          <a:bodyPr>
            <a:normAutofit lnSpcReduction="10000"/>
          </a:bodyPr>
          <a:lstStyle/>
          <a:p>
            <a:r>
              <a:rPr lang="uk-UA" dirty="0"/>
              <a:t>Індекс трансформації дає порівняльний аналіз рівня розвитку демократії та ринкової економіки, якості політичного управління в 128 країнах. </a:t>
            </a:r>
            <a:endParaRPr lang="ru-RU" dirty="0"/>
          </a:p>
          <a:p>
            <a:r>
              <a:rPr lang="uk-UA" dirty="0"/>
              <a:t>В рамках індексу трансформації випускаються два </a:t>
            </a:r>
            <a:r>
              <a:rPr lang="uk-UA" dirty="0" err="1"/>
              <a:t>оновлюваних</a:t>
            </a:r>
            <a:r>
              <a:rPr lang="uk-UA" dirty="0"/>
              <a:t> рейтинги: </a:t>
            </a:r>
            <a:r>
              <a:rPr lang="uk-UA" i="1" dirty="0"/>
              <a:t>статусний індекс</a:t>
            </a:r>
            <a:r>
              <a:rPr lang="uk-UA" dirty="0"/>
              <a:t> та </a:t>
            </a:r>
            <a:r>
              <a:rPr lang="uk-UA" i="1" dirty="0"/>
              <a:t>індекс управління</a:t>
            </a:r>
            <a:r>
              <a:rPr lang="uk-UA" dirty="0"/>
              <a:t>. Дані представлені у формі рейтингів, звітів і інтерактивного "Атласу трансформації". </a:t>
            </a:r>
            <a:endParaRPr lang="ru-RU" dirty="0"/>
          </a:p>
          <a:p>
            <a:endParaRPr lang="uk-UA" dirty="0" smtClean="0"/>
          </a:p>
          <a:p>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424936" cy="1143000"/>
          </a:xfrm>
        </p:spPr>
        <p:txBody>
          <a:bodyPr>
            <a:noAutofit/>
          </a:bodyPr>
          <a:lstStyle/>
          <a:p>
            <a:r>
              <a:rPr lang="uk-UA" sz="2400" dirty="0"/>
              <a:t>якщо в Індексі 2010 року Україна посідала 37 місце (6,55 бала), то у 2012 році – опустилася на 55-те (5,96 бала), порівнявшись із Замбією. У 2014 році статус України поліпшено до 6,1</a:t>
            </a:r>
            <a:endParaRPr lang="ru-RU" sz="2400" dirty="0"/>
          </a:p>
        </p:txBody>
      </p:sp>
      <p:pic>
        <p:nvPicPr>
          <p:cNvPr id="4" name="Содержимое 3"/>
          <p:cNvPicPr>
            <a:picLocks noGrp="1"/>
          </p:cNvPicPr>
          <p:nvPr>
            <p:ph idx="1"/>
          </p:nvPr>
        </p:nvPicPr>
        <p:blipFill>
          <a:blip r:embed="rId2" cstate="print"/>
          <a:srcRect l="6562" t="13123" r="6562" b="6562"/>
          <a:stretch>
            <a:fillRect/>
          </a:stretch>
        </p:blipFill>
        <p:spPr bwMode="auto">
          <a:xfrm>
            <a:off x="467544" y="1384176"/>
            <a:ext cx="8352928" cy="5069160"/>
          </a:xfrm>
          <a:prstGeom prst="rect">
            <a:avLst/>
          </a:prstGeom>
          <a:noFill/>
          <a:ln w="9525" cmpd="sng">
            <a:solidFill>
              <a:schemeClr val="tx1"/>
            </a:solid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t>Індекс </a:t>
            </a:r>
            <a:r>
              <a:rPr lang="uk-UA" sz="3200" b="1" dirty="0"/>
              <a:t>готовності електронного уряду (E-</a:t>
            </a:r>
            <a:r>
              <a:rPr lang="uk-UA" sz="3200" b="1" dirty="0" err="1"/>
              <a:t>government</a:t>
            </a:r>
            <a:r>
              <a:rPr lang="uk-UA" sz="3200" b="1" dirty="0"/>
              <a:t> </a:t>
            </a:r>
            <a:r>
              <a:rPr lang="uk-UA" sz="3200" b="1" dirty="0" err="1"/>
              <a:t>Readiness</a:t>
            </a:r>
            <a:r>
              <a:rPr lang="uk-UA" sz="3200" b="1" dirty="0"/>
              <a:t> </a:t>
            </a:r>
            <a:r>
              <a:rPr lang="uk-UA" sz="3200" b="1" dirty="0" err="1"/>
              <a:t>Index</a:t>
            </a:r>
            <a:r>
              <a:rPr lang="uk-UA" sz="3200" b="1" dirty="0"/>
              <a:t>)</a:t>
            </a:r>
            <a:endParaRPr lang="ru-RU" sz="3200" dirty="0"/>
          </a:p>
        </p:txBody>
      </p:sp>
      <p:sp>
        <p:nvSpPr>
          <p:cNvPr id="3" name="Содержимое 2"/>
          <p:cNvSpPr>
            <a:spLocks noGrp="1"/>
          </p:cNvSpPr>
          <p:nvPr>
            <p:ph idx="1"/>
          </p:nvPr>
        </p:nvSpPr>
        <p:spPr/>
        <p:txBody>
          <a:bodyPr/>
          <a:lstStyle/>
          <a:p>
            <a:r>
              <a:rPr lang="uk-UA" dirty="0"/>
              <a:t>Індекс розвитку електронного урядування представляє стан розвитку системи електронного уряду держав-членів ООН. Індекс є складовою з трьох важливих аспектів електронного уряду, а саме: </a:t>
            </a:r>
            <a:endParaRPr lang="ru-RU" dirty="0"/>
          </a:p>
          <a:p>
            <a:pPr lvl="0"/>
            <a:r>
              <a:rPr lang="uk-UA" dirty="0"/>
              <a:t>рівня надання </a:t>
            </a:r>
            <a:r>
              <a:rPr lang="uk-UA" dirty="0" err="1"/>
              <a:t>онлайн-послуг</a:t>
            </a:r>
            <a:r>
              <a:rPr lang="uk-UA" dirty="0"/>
              <a:t>;</a:t>
            </a:r>
            <a:endParaRPr lang="ru-RU" dirty="0"/>
          </a:p>
          <a:p>
            <a:pPr lvl="0"/>
            <a:r>
              <a:rPr lang="uk-UA" dirty="0"/>
              <a:t>розвитку інфраструктури </a:t>
            </a:r>
            <a:r>
              <a:rPr lang="uk-UA" dirty="0" err="1"/>
              <a:t>телекомунікацій</a:t>
            </a:r>
            <a:r>
              <a:rPr lang="uk-UA" dirty="0"/>
              <a:t>;</a:t>
            </a:r>
            <a:endParaRPr lang="ru-RU" dirty="0"/>
          </a:p>
          <a:p>
            <a:pPr lvl="0"/>
            <a:r>
              <a:rPr lang="uk-UA" dirty="0"/>
              <a:t>розвитку людського потенціалу.</a:t>
            </a:r>
            <a:endParaRPr lang="ru-RU" dirty="0"/>
          </a:p>
          <a:p>
            <a:pPr>
              <a:buNone/>
            </a:pPr>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064896" cy="1143000"/>
          </a:xfrm>
        </p:spPr>
        <p:txBody>
          <a:bodyPr>
            <a:noAutofit/>
          </a:bodyPr>
          <a:lstStyle/>
          <a:p>
            <a:r>
              <a:rPr lang="uk-UA" sz="3600" b="1" dirty="0" smtClean="0"/>
              <a:t>Індекс готовності електронного уряду (E-</a:t>
            </a:r>
            <a:r>
              <a:rPr lang="uk-UA" sz="3600" b="1" dirty="0" err="1" smtClean="0"/>
              <a:t>government</a:t>
            </a:r>
            <a:r>
              <a:rPr lang="uk-UA" sz="3600" b="1" dirty="0" smtClean="0"/>
              <a:t> </a:t>
            </a:r>
            <a:r>
              <a:rPr lang="uk-UA" sz="3600" b="1" dirty="0" err="1" smtClean="0"/>
              <a:t>Readiness</a:t>
            </a:r>
            <a:r>
              <a:rPr lang="uk-UA" sz="3600" b="1" dirty="0" smtClean="0"/>
              <a:t> </a:t>
            </a:r>
            <a:r>
              <a:rPr lang="uk-UA" sz="3600" b="1" dirty="0" err="1" smtClean="0"/>
              <a:t>Index</a:t>
            </a:r>
            <a:r>
              <a:rPr lang="uk-UA" sz="3600" b="1" dirty="0" smtClean="0"/>
              <a:t>)</a:t>
            </a:r>
            <a:endParaRPr lang="ru-RU" sz="3600" dirty="0"/>
          </a:p>
        </p:txBody>
      </p:sp>
      <p:pic>
        <p:nvPicPr>
          <p:cNvPr id="4" name="Содержимое 3"/>
          <p:cNvPicPr>
            <a:picLocks noGrp="1"/>
          </p:cNvPicPr>
          <p:nvPr>
            <p:ph idx="1"/>
          </p:nvPr>
        </p:nvPicPr>
        <p:blipFill>
          <a:blip r:embed="rId2" cstate="print"/>
          <a:srcRect l="26247" t="26247" r="22966" b="43745"/>
          <a:stretch>
            <a:fillRect/>
          </a:stretch>
        </p:blipFill>
        <p:spPr bwMode="auto">
          <a:xfrm>
            <a:off x="611560" y="1844824"/>
            <a:ext cx="7920880" cy="3253126"/>
          </a:xfrm>
          <a:prstGeom prst="rect">
            <a:avLst/>
          </a:prstGeom>
          <a:noFill/>
          <a:ln w="9525" cmpd="sng">
            <a:solidFill>
              <a:schemeClr val="tx1"/>
            </a:solidFill>
            <a:miter lim="800000"/>
            <a:headEnd/>
            <a:tailEnd/>
          </a:ln>
        </p:spPr>
      </p:pic>
      <p:sp>
        <p:nvSpPr>
          <p:cNvPr id="61441" name="Rectangle 1"/>
          <p:cNvSpPr>
            <a:spLocks noChangeArrowheads="1"/>
          </p:cNvSpPr>
          <p:nvPr/>
        </p:nvSpPr>
        <p:spPr bwMode="auto">
          <a:xfrm>
            <a:off x="467544" y="5373216"/>
            <a:ext cx="828092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В 2014 році Україна утримує позицію "нижче середнього" (</a:t>
            </a:r>
            <a:r>
              <a:rPr kumimoji="0" lang="uk-UA"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Lower</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uk-UA"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Middle</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Перевищуючи показники Швейцарії у компоненті людського капіталу, Україна майже втричі поступається за показником інфраструктури </a:t>
            </a:r>
            <a:r>
              <a:rPr kumimoji="0" lang="uk-UA"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телекомунікацій</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та вдвічі – за компонентом "он-лайн послуги".</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268760"/>
            <a:ext cx="8064896" cy="4525963"/>
          </a:xfrm>
        </p:spPr>
        <p:txBody>
          <a:bodyPr>
            <a:normAutofit fontScale="92500" lnSpcReduction="20000"/>
          </a:bodyPr>
          <a:lstStyle/>
          <a:p>
            <a:pPr>
              <a:buNone/>
            </a:pPr>
            <a:r>
              <a:rPr lang="uk-UA" dirty="0" smtClean="0"/>
              <a:t>    </a:t>
            </a:r>
            <a:r>
              <a:rPr lang="uk-UA" b="1" dirty="0" smtClean="0"/>
              <a:t>П'єр </a:t>
            </a:r>
            <a:r>
              <a:rPr lang="uk-UA" b="1" dirty="0" err="1"/>
              <a:t>Розалвалон</a:t>
            </a:r>
            <a:r>
              <a:rPr lang="uk-UA" dirty="0"/>
              <a:t> пропонує розуміти історію як лабораторію справжнього, а не тільки як інструмент для висвітлення минулого. </a:t>
            </a:r>
            <a:endParaRPr lang="uk-UA" dirty="0" smtClean="0"/>
          </a:p>
          <a:p>
            <a:pPr>
              <a:buNone/>
            </a:pPr>
            <a:r>
              <a:rPr lang="uk-UA" dirty="0"/>
              <a:t> </a:t>
            </a:r>
            <a:r>
              <a:rPr lang="uk-UA" dirty="0" smtClean="0"/>
              <a:t>   Головне </a:t>
            </a:r>
            <a:r>
              <a:rPr lang="uk-UA" dirty="0"/>
              <a:t>в живій демократії не те, наскільки вона відповідає ідеальним моделям, а те, чи ефективно вона вирішує суспільні проблеми</a:t>
            </a:r>
            <a:r>
              <a:rPr lang="uk-UA" dirty="0" smtClean="0"/>
              <a:t>.</a:t>
            </a:r>
          </a:p>
          <a:p>
            <a:pPr>
              <a:buNone/>
            </a:pPr>
            <a:r>
              <a:rPr lang="uk-UA" dirty="0"/>
              <a:t> </a:t>
            </a:r>
            <a:r>
              <a:rPr lang="uk-UA" dirty="0" smtClean="0"/>
              <a:t>   </a:t>
            </a:r>
            <a:r>
              <a:rPr lang="uk-UA" dirty="0"/>
              <a:t>Отже, нам потрібно з великою обережністю ставитися до ідеї про те, що колись була чітко сформульована, але потім багаторазово спотворена якась «первозданна модель» демократії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268760"/>
            <a:ext cx="8229600" cy="4525963"/>
          </a:xfrm>
        </p:spPr>
        <p:txBody>
          <a:bodyPr/>
          <a:lstStyle/>
          <a:p>
            <a:r>
              <a:rPr lang="uk-UA" dirty="0"/>
              <a:t>Формально в Україні дотримувалися всі правила становлення демократичного режиму. Періодичні вибори, політичні права обирати і бути обраним, конституційні гарантії щодо свободи слова та діяльності засобів масової інформації створювали підстави для заяв та переконань про демократичний шлях розвитку нашої держави.</a:t>
            </a:r>
            <a:endParaRPr lang="ru-RU" dirty="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188640"/>
            <a:ext cx="8229600" cy="650875"/>
          </a:xfrm>
        </p:spPr>
        <p:txBody>
          <a:bodyPr/>
          <a:lstStyle/>
          <a:p>
            <a:pPr algn="ctr" eaLnBrk="1" hangingPunct="1">
              <a:defRPr/>
            </a:pPr>
            <a:r>
              <a:rPr lang="uk-UA" sz="2800" b="1" dirty="0" smtClean="0">
                <a:solidFill>
                  <a:srgbClr val="FF0000"/>
                </a:solidFill>
                <a:effectLst>
                  <a:outerShdw blurRad="38100" dist="38100" dir="2700000" algn="tl">
                    <a:srgbClr val="000000">
                      <a:alpha val="43137"/>
                    </a:srgbClr>
                  </a:outerShdw>
                </a:effectLst>
              </a:rPr>
              <a:t>Алгоритм демократії</a:t>
            </a:r>
          </a:p>
        </p:txBody>
      </p:sp>
      <p:sp>
        <p:nvSpPr>
          <p:cNvPr id="145411" name="Text Box 3"/>
          <p:cNvSpPr txBox="1">
            <a:spLocks noChangeArrowheads="1"/>
          </p:cNvSpPr>
          <p:nvPr/>
        </p:nvSpPr>
        <p:spPr bwMode="auto">
          <a:xfrm>
            <a:off x="428625" y="1000125"/>
            <a:ext cx="1857375" cy="830263"/>
          </a:xfrm>
          <a:prstGeom prst="rect">
            <a:avLst/>
          </a:prstGeom>
          <a:solidFill>
            <a:srgbClr val="00FFFF"/>
          </a:solidFill>
          <a:ln w="9525">
            <a:noFill/>
            <a:miter lim="800000"/>
            <a:headEnd/>
            <a:tailEnd/>
          </a:ln>
        </p:spPr>
        <p:txBody>
          <a:bodyPr>
            <a:spAutoFit/>
          </a:bodyPr>
          <a:lstStyle/>
          <a:p>
            <a:pPr algn="ctr"/>
            <a:r>
              <a:rPr lang="uk-UA" sz="1600" b="1" dirty="0"/>
              <a:t>народ</a:t>
            </a:r>
            <a:r>
              <a:rPr lang="uk-UA" sz="1600" dirty="0"/>
              <a:t> – </a:t>
            </a:r>
          </a:p>
          <a:p>
            <a:pPr algn="ctr"/>
            <a:r>
              <a:rPr lang="uk-UA" sz="1600" dirty="0"/>
              <a:t>основний суб'єкт влади</a:t>
            </a:r>
          </a:p>
        </p:txBody>
      </p:sp>
      <p:sp>
        <p:nvSpPr>
          <p:cNvPr id="145412" name="Text Box 4"/>
          <p:cNvSpPr txBox="1">
            <a:spLocks noChangeArrowheads="1"/>
          </p:cNvSpPr>
          <p:nvPr/>
        </p:nvSpPr>
        <p:spPr bwMode="auto">
          <a:xfrm>
            <a:off x="428625" y="1844825"/>
            <a:ext cx="1857375" cy="1384995"/>
          </a:xfrm>
          <a:prstGeom prst="rect">
            <a:avLst/>
          </a:prstGeom>
          <a:solidFill>
            <a:srgbClr val="00FFFF"/>
          </a:solidFill>
          <a:ln w="9525">
            <a:noFill/>
            <a:miter lim="800000"/>
            <a:headEnd/>
            <a:tailEnd/>
          </a:ln>
        </p:spPr>
        <p:txBody>
          <a:bodyPr wrap="square">
            <a:spAutoFit/>
          </a:bodyPr>
          <a:lstStyle/>
          <a:p>
            <a:pPr algn="ctr"/>
            <a:r>
              <a:rPr lang="uk-UA" sz="1400" dirty="0"/>
              <a:t>влада як засіб реалізації </a:t>
            </a:r>
            <a:r>
              <a:rPr lang="uk-UA" sz="1400" dirty="0" err="1"/>
              <a:t>різнома-нітних</a:t>
            </a:r>
            <a:r>
              <a:rPr lang="uk-UA" sz="1400" dirty="0"/>
              <a:t> особистих  та суспільних (групових) інтересів</a:t>
            </a:r>
            <a:endParaRPr lang="ru-RU" sz="1400" dirty="0"/>
          </a:p>
        </p:txBody>
      </p:sp>
      <p:sp>
        <p:nvSpPr>
          <p:cNvPr id="145418" name="Text Box 10"/>
          <p:cNvSpPr txBox="1">
            <a:spLocks noChangeArrowheads="1"/>
          </p:cNvSpPr>
          <p:nvPr/>
        </p:nvSpPr>
        <p:spPr bwMode="auto">
          <a:xfrm>
            <a:off x="2884488" y="3643313"/>
            <a:ext cx="4465637" cy="336550"/>
          </a:xfrm>
          <a:prstGeom prst="rect">
            <a:avLst/>
          </a:prstGeom>
          <a:solidFill>
            <a:srgbClr val="FFCCCC"/>
          </a:solidFill>
          <a:ln w="9525">
            <a:noFill/>
            <a:miter lim="800000"/>
            <a:headEnd/>
            <a:tailEnd/>
          </a:ln>
        </p:spPr>
        <p:txBody>
          <a:bodyPr>
            <a:spAutoFit/>
          </a:bodyPr>
          <a:lstStyle/>
          <a:p>
            <a:r>
              <a:rPr lang="ru-RU" sz="1600"/>
              <a:t>система стримання та противаг гілок влади</a:t>
            </a:r>
            <a:endParaRPr lang="uk-UA" sz="1600"/>
          </a:p>
        </p:txBody>
      </p:sp>
      <p:grpSp>
        <p:nvGrpSpPr>
          <p:cNvPr id="2" name="Группа 55"/>
          <p:cNvGrpSpPr>
            <a:grpSpLocks/>
          </p:cNvGrpSpPr>
          <p:nvPr/>
        </p:nvGrpSpPr>
        <p:grpSpPr bwMode="auto">
          <a:xfrm>
            <a:off x="3603625" y="3305175"/>
            <a:ext cx="2376488" cy="981075"/>
            <a:chOff x="3532215" y="3305158"/>
            <a:chExt cx="2376488" cy="981098"/>
          </a:xfrm>
        </p:grpSpPr>
        <p:sp>
          <p:nvSpPr>
            <p:cNvPr id="22568" name="AutoShape 12"/>
            <p:cNvSpPr>
              <a:spLocks noChangeArrowheads="1"/>
            </p:cNvSpPr>
            <p:nvPr/>
          </p:nvSpPr>
          <p:spPr bwMode="auto">
            <a:xfrm>
              <a:off x="3532215" y="3980424"/>
              <a:ext cx="144463" cy="244936"/>
            </a:xfrm>
            <a:prstGeom prst="upArrow">
              <a:avLst>
                <a:gd name="adj1" fmla="val 50000"/>
                <a:gd name="adj2" fmla="val 49727"/>
              </a:avLst>
            </a:prstGeom>
            <a:solidFill>
              <a:srgbClr val="FFCCCC"/>
            </a:solidFill>
            <a:ln w="9525">
              <a:solidFill>
                <a:srgbClr val="CC0000"/>
              </a:solidFill>
              <a:miter lim="800000"/>
              <a:headEnd/>
              <a:tailEnd/>
            </a:ln>
          </p:spPr>
          <p:txBody>
            <a:bodyPr wrap="none" anchor="ctr"/>
            <a:lstStyle/>
            <a:p>
              <a:pPr algn="ctr"/>
              <a:endParaRPr lang="uk-UA"/>
            </a:p>
          </p:txBody>
        </p:sp>
        <p:sp>
          <p:nvSpPr>
            <p:cNvPr id="22569" name="AutoShape 13"/>
            <p:cNvSpPr>
              <a:spLocks noChangeArrowheads="1"/>
            </p:cNvSpPr>
            <p:nvPr/>
          </p:nvSpPr>
          <p:spPr bwMode="auto">
            <a:xfrm>
              <a:off x="5692803" y="3305158"/>
              <a:ext cx="144463" cy="368081"/>
            </a:xfrm>
            <a:prstGeom prst="upArrow">
              <a:avLst>
                <a:gd name="adj1" fmla="val 50000"/>
                <a:gd name="adj2" fmla="val 74727"/>
              </a:avLst>
            </a:prstGeom>
            <a:solidFill>
              <a:srgbClr val="FFCCCC"/>
            </a:solidFill>
            <a:ln w="9525">
              <a:solidFill>
                <a:srgbClr val="CC0000"/>
              </a:solidFill>
              <a:miter lim="800000"/>
              <a:headEnd/>
              <a:tailEnd/>
            </a:ln>
          </p:spPr>
          <p:txBody>
            <a:bodyPr wrap="none" anchor="ctr"/>
            <a:lstStyle/>
            <a:p>
              <a:endParaRPr lang="ru-RU"/>
            </a:p>
          </p:txBody>
        </p:sp>
        <p:sp>
          <p:nvSpPr>
            <p:cNvPr id="22570" name="AutoShape 14"/>
            <p:cNvSpPr>
              <a:spLocks noChangeArrowheads="1"/>
            </p:cNvSpPr>
            <p:nvPr/>
          </p:nvSpPr>
          <p:spPr bwMode="auto">
            <a:xfrm>
              <a:off x="5764240" y="3980424"/>
              <a:ext cx="144463" cy="305832"/>
            </a:xfrm>
            <a:prstGeom prst="downArrow">
              <a:avLst>
                <a:gd name="adj1" fmla="val 50000"/>
                <a:gd name="adj2" fmla="val 62090"/>
              </a:avLst>
            </a:prstGeom>
            <a:solidFill>
              <a:srgbClr val="FFCCCC"/>
            </a:solidFill>
            <a:ln w="9525">
              <a:solidFill>
                <a:srgbClr val="CC0000"/>
              </a:solidFill>
              <a:miter lim="800000"/>
              <a:headEnd/>
              <a:tailEnd/>
            </a:ln>
          </p:spPr>
          <p:txBody>
            <a:bodyPr wrap="none" anchor="ctr"/>
            <a:lstStyle/>
            <a:p>
              <a:endParaRPr lang="ru-RU"/>
            </a:p>
          </p:txBody>
        </p:sp>
      </p:grpSp>
      <p:grpSp>
        <p:nvGrpSpPr>
          <p:cNvPr id="3" name="Группа 52"/>
          <p:cNvGrpSpPr>
            <a:grpSpLocks/>
          </p:cNvGrpSpPr>
          <p:nvPr/>
        </p:nvGrpSpPr>
        <p:grpSpPr bwMode="auto">
          <a:xfrm>
            <a:off x="2266950" y="1000125"/>
            <a:ext cx="2119313" cy="2308225"/>
            <a:chOff x="2195514" y="1000108"/>
            <a:chExt cx="2119285" cy="2308324"/>
          </a:xfrm>
        </p:grpSpPr>
        <p:sp>
          <p:nvSpPr>
            <p:cNvPr id="22564" name="Text Box 5"/>
            <p:cNvSpPr txBox="1">
              <a:spLocks noChangeArrowheads="1"/>
            </p:cNvSpPr>
            <p:nvPr/>
          </p:nvSpPr>
          <p:spPr bwMode="auto">
            <a:xfrm>
              <a:off x="2698752" y="1000108"/>
              <a:ext cx="1584325" cy="2308324"/>
            </a:xfrm>
            <a:prstGeom prst="rect">
              <a:avLst/>
            </a:prstGeom>
            <a:solidFill>
              <a:srgbClr val="FFFFCC"/>
            </a:solidFill>
            <a:ln w="9525">
              <a:noFill/>
              <a:miter lim="800000"/>
              <a:headEnd/>
              <a:tailEnd/>
            </a:ln>
          </p:spPr>
          <p:txBody>
            <a:bodyPr>
              <a:spAutoFit/>
            </a:bodyPr>
            <a:lstStyle/>
            <a:p>
              <a:pPr algn="ctr"/>
              <a:r>
                <a:rPr lang="uk-UA" sz="1600" b="1"/>
                <a:t>артикуляція інтересів</a:t>
              </a:r>
              <a:endParaRPr lang="ru-RU" sz="1600"/>
            </a:p>
            <a:p>
              <a:pPr algn="ctr"/>
              <a:r>
                <a:rPr lang="uk-UA" sz="1600"/>
                <a:t>висування суб’єктами політики програм, що акумулюють інтереси громадян</a:t>
              </a:r>
              <a:endParaRPr lang="ru-RU" sz="1600"/>
            </a:p>
          </p:txBody>
        </p:sp>
        <p:sp>
          <p:nvSpPr>
            <p:cNvPr id="22565" name="AutoShape 16"/>
            <p:cNvSpPr>
              <a:spLocks noChangeArrowheads="1"/>
            </p:cNvSpPr>
            <p:nvPr/>
          </p:nvSpPr>
          <p:spPr bwMode="auto">
            <a:xfrm>
              <a:off x="2195514" y="1792271"/>
              <a:ext cx="503238" cy="50482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ru-RU"/>
            </a:p>
          </p:txBody>
        </p:sp>
        <p:sp>
          <p:nvSpPr>
            <p:cNvPr id="22566" name="Text Box 17"/>
            <p:cNvSpPr txBox="1">
              <a:spLocks noChangeArrowheads="1"/>
            </p:cNvSpPr>
            <p:nvPr/>
          </p:nvSpPr>
          <p:spPr bwMode="auto">
            <a:xfrm>
              <a:off x="2195514" y="1504933"/>
              <a:ext cx="287338" cy="366713"/>
            </a:xfrm>
            <a:prstGeom prst="rect">
              <a:avLst/>
            </a:prstGeom>
            <a:noFill/>
            <a:ln w="9525">
              <a:noFill/>
              <a:miter lim="800000"/>
              <a:headEnd/>
              <a:tailEnd/>
            </a:ln>
          </p:spPr>
          <p:txBody>
            <a:bodyPr>
              <a:spAutoFit/>
            </a:bodyPr>
            <a:lstStyle/>
            <a:p>
              <a:pPr>
                <a:spcBef>
                  <a:spcPct val="50000"/>
                </a:spcBef>
              </a:pPr>
              <a:r>
                <a:rPr lang="uk-UA"/>
                <a:t>1</a:t>
              </a:r>
            </a:p>
          </p:txBody>
        </p:sp>
        <p:cxnSp>
          <p:nvCxnSpPr>
            <p:cNvPr id="34" name="Прямая соединительная линия 33"/>
            <p:cNvCxnSpPr/>
            <p:nvPr/>
          </p:nvCxnSpPr>
          <p:spPr>
            <a:xfrm>
              <a:off x="2671758" y="1500192"/>
              <a:ext cx="1643041" cy="15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Группа 53"/>
          <p:cNvGrpSpPr>
            <a:grpSpLocks/>
          </p:cNvGrpSpPr>
          <p:nvPr/>
        </p:nvGrpSpPr>
        <p:grpSpPr bwMode="auto">
          <a:xfrm>
            <a:off x="4354513" y="1000125"/>
            <a:ext cx="2360612" cy="2308225"/>
            <a:chOff x="4283077" y="1000108"/>
            <a:chExt cx="2360625" cy="2308324"/>
          </a:xfrm>
        </p:grpSpPr>
        <p:sp>
          <p:nvSpPr>
            <p:cNvPr id="22560" name="Text Box 6"/>
            <p:cNvSpPr txBox="1">
              <a:spLocks noChangeArrowheads="1"/>
            </p:cNvSpPr>
            <p:nvPr/>
          </p:nvSpPr>
          <p:spPr bwMode="auto">
            <a:xfrm>
              <a:off x="4786314" y="1000108"/>
              <a:ext cx="1843113" cy="2308324"/>
            </a:xfrm>
            <a:prstGeom prst="rect">
              <a:avLst/>
            </a:prstGeom>
            <a:solidFill>
              <a:srgbClr val="FFFFCC"/>
            </a:solidFill>
            <a:ln w="9525">
              <a:noFill/>
              <a:miter lim="800000"/>
              <a:headEnd/>
              <a:tailEnd/>
            </a:ln>
          </p:spPr>
          <p:txBody>
            <a:bodyPr>
              <a:spAutoFit/>
            </a:bodyPr>
            <a:lstStyle/>
            <a:p>
              <a:pPr algn="ctr"/>
              <a:r>
                <a:rPr lang="uk-UA" sz="1600" b="1"/>
                <a:t>делегування влади</a:t>
              </a:r>
              <a:endParaRPr lang="ru-RU" sz="1600"/>
            </a:p>
            <a:p>
              <a:pPr algn="ctr"/>
              <a:r>
                <a:rPr lang="uk-UA" sz="1600"/>
                <a:t>обрання на виборах суб’єктів політики, чиї програми отримали найбільшу підтримку</a:t>
              </a:r>
              <a:endParaRPr lang="ru-RU" sz="1600"/>
            </a:p>
          </p:txBody>
        </p:sp>
        <p:sp>
          <p:nvSpPr>
            <p:cNvPr id="22561" name="AutoShape 19"/>
            <p:cNvSpPr>
              <a:spLocks noChangeArrowheads="1"/>
            </p:cNvSpPr>
            <p:nvPr/>
          </p:nvSpPr>
          <p:spPr bwMode="auto">
            <a:xfrm>
              <a:off x="4283077" y="1792271"/>
              <a:ext cx="503237" cy="50482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ru-RU"/>
            </a:p>
          </p:txBody>
        </p:sp>
        <p:sp>
          <p:nvSpPr>
            <p:cNvPr id="22562" name="Text Box 20"/>
            <p:cNvSpPr txBox="1">
              <a:spLocks noChangeArrowheads="1"/>
            </p:cNvSpPr>
            <p:nvPr/>
          </p:nvSpPr>
          <p:spPr bwMode="auto">
            <a:xfrm>
              <a:off x="4356102" y="1504933"/>
              <a:ext cx="287337" cy="366713"/>
            </a:xfrm>
            <a:prstGeom prst="rect">
              <a:avLst/>
            </a:prstGeom>
            <a:noFill/>
            <a:ln w="9525">
              <a:noFill/>
              <a:miter lim="800000"/>
              <a:headEnd/>
              <a:tailEnd/>
            </a:ln>
          </p:spPr>
          <p:txBody>
            <a:bodyPr>
              <a:spAutoFit/>
            </a:bodyPr>
            <a:lstStyle/>
            <a:p>
              <a:pPr>
                <a:spcBef>
                  <a:spcPct val="50000"/>
                </a:spcBef>
              </a:pPr>
              <a:r>
                <a:rPr lang="uk-UA"/>
                <a:t>2</a:t>
              </a:r>
            </a:p>
          </p:txBody>
        </p:sp>
        <p:cxnSp>
          <p:nvCxnSpPr>
            <p:cNvPr id="36" name="Прямая соединительная линия 35"/>
            <p:cNvCxnSpPr/>
            <p:nvPr/>
          </p:nvCxnSpPr>
          <p:spPr>
            <a:xfrm>
              <a:off x="4786317" y="1500192"/>
              <a:ext cx="1857385" cy="15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Группа 54"/>
          <p:cNvGrpSpPr>
            <a:grpSpLocks/>
          </p:cNvGrpSpPr>
          <p:nvPr/>
        </p:nvGrpSpPr>
        <p:grpSpPr bwMode="auto">
          <a:xfrm>
            <a:off x="6700838" y="1000125"/>
            <a:ext cx="2191642" cy="2554288"/>
            <a:chOff x="6629427" y="1000108"/>
            <a:chExt cx="2191644" cy="2554545"/>
          </a:xfrm>
        </p:grpSpPr>
        <p:sp>
          <p:nvSpPr>
            <p:cNvPr id="22556" name="Text Box 7"/>
            <p:cNvSpPr txBox="1">
              <a:spLocks noChangeArrowheads="1"/>
            </p:cNvSpPr>
            <p:nvPr/>
          </p:nvSpPr>
          <p:spPr bwMode="auto">
            <a:xfrm>
              <a:off x="7132665" y="1000108"/>
              <a:ext cx="1688406" cy="2554545"/>
            </a:xfrm>
            <a:prstGeom prst="rect">
              <a:avLst/>
            </a:prstGeom>
            <a:solidFill>
              <a:srgbClr val="FFFFCC"/>
            </a:solidFill>
            <a:ln w="9525">
              <a:noFill/>
              <a:miter lim="800000"/>
              <a:headEnd/>
              <a:tailEnd/>
            </a:ln>
          </p:spPr>
          <p:txBody>
            <a:bodyPr wrap="square">
              <a:spAutoFit/>
            </a:bodyPr>
            <a:lstStyle/>
            <a:p>
              <a:pPr algn="ctr"/>
              <a:r>
                <a:rPr lang="uk-UA" sz="1600" b="1" dirty="0"/>
                <a:t>легітимізація програми</a:t>
              </a:r>
              <a:endParaRPr lang="ru-RU" sz="1600" dirty="0"/>
            </a:p>
            <a:p>
              <a:pPr algn="ctr"/>
              <a:r>
                <a:rPr lang="uk-UA" sz="1600" dirty="0"/>
                <a:t>затвердження найбільших суспільних інтересів як законодавчої програми дій державних органів влади</a:t>
              </a:r>
              <a:endParaRPr lang="ru-RU" sz="1600" dirty="0"/>
            </a:p>
          </p:txBody>
        </p:sp>
        <p:sp>
          <p:nvSpPr>
            <p:cNvPr id="22557" name="AutoShape 22"/>
            <p:cNvSpPr>
              <a:spLocks noChangeArrowheads="1"/>
            </p:cNvSpPr>
            <p:nvPr/>
          </p:nvSpPr>
          <p:spPr bwMode="auto">
            <a:xfrm>
              <a:off x="6629427" y="1792271"/>
              <a:ext cx="503238" cy="50482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ru-RU"/>
            </a:p>
          </p:txBody>
        </p:sp>
        <p:sp>
          <p:nvSpPr>
            <p:cNvPr id="22558" name="Text Box 23"/>
            <p:cNvSpPr txBox="1">
              <a:spLocks noChangeArrowheads="1"/>
            </p:cNvSpPr>
            <p:nvPr/>
          </p:nvSpPr>
          <p:spPr bwMode="auto">
            <a:xfrm>
              <a:off x="6702452" y="1504933"/>
              <a:ext cx="287338" cy="366713"/>
            </a:xfrm>
            <a:prstGeom prst="rect">
              <a:avLst/>
            </a:prstGeom>
            <a:noFill/>
            <a:ln w="9525">
              <a:noFill/>
              <a:miter lim="800000"/>
              <a:headEnd/>
              <a:tailEnd/>
            </a:ln>
          </p:spPr>
          <p:txBody>
            <a:bodyPr>
              <a:spAutoFit/>
            </a:bodyPr>
            <a:lstStyle/>
            <a:p>
              <a:pPr>
                <a:spcBef>
                  <a:spcPct val="50000"/>
                </a:spcBef>
              </a:pPr>
              <a:r>
                <a:rPr lang="uk-UA"/>
                <a:t>3</a:t>
              </a:r>
            </a:p>
          </p:txBody>
        </p:sp>
        <p:cxnSp>
          <p:nvCxnSpPr>
            <p:cNvPr id="38" name="Прямая соединительная линия 37"/>
            <p:cNvCxnSpPr/>
            <p:nvPr/>
          </p:nvCxnSpPr>
          <p:spPr>
            <a:xfrm>
              <a:off x="7143777" y="1500221"/>
              <a:ext cx="1571627" cy="15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Группа 56"/>
          <p:cNvGrpSpPr>
            <a:grpSpLocks/>
          </p:cNvGrpSpPr>
          <p:nvPr/>
        </p:nvGrpSpPr>
        <p:grpSpPr bwMode="auto">
          <a:xfrm>
            <a:off x="5286375" y="3571874"/>
            <a:ext cx="3071813" cy="3022765"/>
            <a:chOff x="5214942" y="3571876"/>
            <a:chExt cx="3071834" cy="3022511"/>
          </a:xfrm>
        </p:grpSpPr>
        <p:sp>
          <p:nvSpPr>
            <p:cNvPr id="22550" name="Text Box 8"/>
            <p:cNvSpPr txBox="1">
              <a:spLocks noChangeArrowheads="1"/>
            </p:cNvSpPr>
            <p:nvPr/>
          </p:nvSpPr>
          <p:spPr bwMode="auto">
            <a:xfrm>
              <a:off x="5214942" y="4286257"/>
              <a:ext cx="2237968" cy="2308130"/>
            </a:xfrm>
            <a:prstGeom prst="rect">
              <a:avLst/>
            </a:prstGeom>
            <a:solidFill>
              <a:srgbClr val="00FFFF"/>
            </a:solidFill>
            <a:ln w="9525">
              <a:noFill/>
              <a:miter lim="800000"/>
              <a:headEnd/>
              <a:tailEnd/>
            </a:ln>
          </p:spPr>
          <p:txBody>
            <a:bodyPr wrap="square">
              <a:spAutoFit/>
            </a:bodyPr>
            <a:lstStyle/>
            <a:p>
              <a:pPr algn="ctr"/>
              <a:r>
                <a:rPr lang="uk-UA" sz="1600" b="1" dirty="0"/>
                <a:t>реалізація програми</a:t>
              </a:r>
              <a:endParaRPr lang="ru-RU" sz="1600" dirty="0"/>
            </a:p>
            <a:p>
              <a:pPr algn="ctr"/>
              <a:r>
                <a:rPr lang="uk-UA" sz="1600" dirty="0"/>
                <a:t>виконання уособлених в бюджеті та законодавчих актах інтересів громадян органами виконавчої влади</a:t>
              </a:r>
              <a:endParaRPr lang="ru-RU" sz="1600" dirty="0"/>
            </a:p>
          </p:txBody>
        </p:sp>
        <p:cxnSp>
          <p:nvCxnSpPr>
            <p:cNvPr id="40" name="Прямая соединительная линия 39"/>
            <p:cNvCxnSpPr/>
            <p:nvPr/>
          </p:nvCxnSpPr>
          <p:spPr>
            <a:xfrm>
              <a:off x="5214942" y="4571917"/>
              <a:ext cx="2286016"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24"/>
            <p:cNvGrpSpPr>
              <a:grpSpLocks/>
            </p:cNvGrpSpPr>
            <p:nvPr/>
          </p:nvGrpSpPr>
          <p:grpSpPr bwMode="auto">
            <a:xfrm>
              <a:off x="7500958" y="4357694"/>
              <a:ext cx="784056" cy="1122388"/>
              <a:chOff x="4377" y="2931"/>
              <a:chExt cx="771" cy="953"/>
            </a:xfrm>
          </p:grpSpPr>
          <p:sp>
            <p:nvSpPr>
              <p:cNvPr id="22554" name="AutoShape 25"/>
              <p:cNvSpPr>
                <a:spLocks noChangeArrowheads="1"/>
              </p:cNvSpPr>
              <p:nvPr/>
            </p:nvSpPr>
            <p:spPr bwMode="auto">
              <a:xfrm rot="10800000">
                <a:off x="4377" y="2931"/>
                <a:ext cx="771" cy="95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9 w 21600"/>
                  <a:gd name="T13" fmla="*/ 2901 h 21600"/>
                  <a:gd name="T14" fmla="*/ 18238 w 21600"/>
                  <a:gd name="T15" fmla="*/ 924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accent1"/>
                </a:solidFill>
                <a:miter lim="800000"/>
                <a:headEnd/>
                <a:tailEnd/>
              </a:ln>
            </p:spPr>
            <p:txBody>
              <a:bodyPr wrap="none" anchor="ctr"/>
              <a:lstStyle/>
              <a:p>
                <a:endParaRPr lang="ru-RU"/>
              </a:p>
            </p:txBody>
          </p:sp>
          <p:sp>
            <p:nvSpPr>
              <p:cNvPr id="22555" name="Text Box 26"/>
              <p:cNvSpPr txBox="1">
                <a:spLocks noChangeArrowheads="1"/>
              </p:cNvSpPr>
              <p:nvPr/>
            </p:nvSpPr>
            <p:spPr bwMode="auto">
              <a:xfrm>
                <a:off x="4658" y="3174"/>
                <a:ext cx="181" cy="231"/>
              </a:xfrm>
              <a:prstGeom prst="rect">
                <a:avLst/>
              </a:prstGeom>
              <a:noFill/>
              <a:ln w="9525">
                <a:noFill/>
                <a:miter lim="800000"/>
                <a:headEnd/>
                <a:tailEnd/>
              </a:ln>
            </p:spPr>
            <p:txBody>
              <a:bodyPr>
                <a:spAutoFit/>
              </a:bodyPr>
              <a:lstStyle/>
              <a:p>
                <a:pPr>
                  <a:spcBef>
                    <a:spcPct val="50000"/>
                  </a:spcBef>
                </a:pPr>
                <a:r>
                  <a:rPr lang="uk-UA"/>
                  <a:t>4</a:t>
                </a:r>
              </a:p>
            </p:txBody>
          </p:sp>
        </p:grpSp>
        <p:sp>
          <p:nvSpPr>
            <p:cNvPr id="41" name="Прямоугольник 40"/>
            <p:cNvSpPr/>
            <p:nvPr/>
          </p:nvSpPr>
          <p:spPr>
            <a:xfrm>
              <a:off x="8061349" y="3571876"/>
              <a:ext cx="225427" cy="128576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grpSp>
        <p:nvGrpSpPr>
          <p:cNvPr id="8" name="Группа 57"/>
          <p:cNvGrpSpPr>
            <a:grpSpLocks/>
          </p:cNvGrpSpPr>
          <p:nvPr/>
        </p:nvGrpSpPr>
        <p:grpSpPr bwMode="auto">
          <a:xfrm>
            <a:off x="2714625" y="4286250"/>
            <a:ext cx="2571750" cy="2308324"/>
            <a:chOff x="2643174" y="4286256"/>
            <a:chExt cx="2571769" cy="2308047"/>
          </a:xfrm>
        </p:grpSpPr>
        <p:sp>
          <p:nvSpPr>
            <p:cNvPr id="22546" name="Text Box 9"/>
            <p:cNvSpPr txBox="1">
              <a:spLocks noChangeArrowheads="1"/>
            </p:cNvSpPr>
            <p:nvPr/>
          </p:nvSpPr>
          <p:spPr bwMode="auto">
            <a:xfrm>
              <a:off x="2674895" y="4286256"/>
              <a:ext cx="2111419" cy="2308047"/>
            </a:xfrm>
            <a:prstGeom prst="rect">
              <a:avLst/>
            </a:prstGeom>
            <a:solidFill>
              <a:srgbClr val="00FFFF"/>
            </a:solidFill>
            <a:ln w="9525">
              <a:noFill/>
              <a:miter lim="800000"/>
              <a:headEnd/>
              <a:tailEnd/>
            </a:ln>
          </p:spPr>
          <p:txBody>
            <a:bodyPr>
              <a:spAutoFit/>
            </a:bodyPr>
            <a:lstStyle/>
            <a:p>
              <a:pPr algn="ctr"/>
              <a:r>
                <a:rPr lang="uk-UA" sz="1600" b="1" dirty="0"/>
                <a:t>контроль, </a:t>
              </a:r>
              <a:r>
                <a:rPr lang="uk-UA" sz="1600" b="1" dirty="0" err="1" smtClean="0"/>
                <a:t>стримання</a:t>
              </a:r>
              <a:r>
                <a:rPr lang="uk-UA" sz="1600" b="1" dirty="0" smtClean="0"/>
                <a:t> </a:t>
              </a:r>
              <a:r>
                <a:rPr lang="uk-UA" sz="1600" b="1" dirty="0"/>
                <a:t>й противаги</a:t>
              </a:r>
              <a:endParaRPr lang="ru-RU" sz="1600" dirty="0"/>
            </a:p>
            <a:p>
              <a:pPr algn="ctr"/>
              <a:r>
                <a:rPr lang="uk-UA" sz="1600" dirty="0"/>
                <a:t>підзвітність органів влади громадянам, суспільству, взаємна підзвітність гілок влади  </a:t>
              </a:r>
              <a:endParaRPr lang="ru-RU" sz="1600" dirty="0"/>
            </a:p>
          </p:txBody>
        </p:sp>
        <p:sp>
          <p:nvSpPr>
            <p:cNvPr id="22547" name="AutoShape 28"/>
            <p:cNvSpPr>
              <a:spLocks noChangeArrowheads="1"/>
            </p:cNvSpPr>
            <p:nvPr/>
          </p:nvSpPr>
          <p:spPr bwMode="auto">
            <a:xfrm>
              <a:off x="4786315" y="4932371"/>
              <a:ext cx="428628" cy="431800"/>
            </a:xfrm>
            <a:prstGeom prst="leftArrow">
              <a:avLst>
                <a:gd name="adj1" fmla="val 50000"/>
                <a:gd name="adj2" fmla="val 41634"/>
              </a:avLst>
            </a:prstGeom>
            <a:solidFill>
              <a:schemeClr val="accent1"/>
            </a:solidFill>
            <a:ln w="9525">
              <a:solidFill>
                <a:schemeClr val="tx1"/>
              </a:solidFill>
              <a:miter lim="800000"/>
              <a:headEnd/>
              <a:tailEnd/>
            </a:ln>
          </p:spPr>
          <p:txBody>
            <a:bodyPr wrap="none" anchor="ctr"/>
            <a:lstStyle/>
            <a:p>
              <a:endParaRPr lang="ru-RU"/>
            </a:p>
          </p:txBody>
        </p:sp>
        <p:sp>
          <p:nvSpPr>
            <p:cNvPr id="22548" name="Text Box 29"/>
            <p:cNvSpPr txBox="1">
              <a:spLocks noChangeArrowheads="1"/>
            </p:cNvSpPr>
            <p:nvPr/>
          </p:nvSpPr>
          <p:spPr bwMode="auto">
            <a:xfrm>
              <a:off x="4957577" y="4643446"/>
              <a:ext cx="171262" cy="366713"/>
            </a:xfrm>
            <a:prstGeom prst="rect">
              <a:avLst/>
            </a:prstGeom>
            <a:noFill/>
            <a:ln w="9525">
              <a:noFill/>
              <a:miter lim="800000"/>
              <a:headEnd/>
              <a:tailEnd/>
            </a:ln>
          </p:spPr>
          <p:txBody>
            <a:bodyPr>
              <a:spAutoFit/>
            </a:bodyPr>
            <a:lstStyle/>
            <a:p>
              <a:pPr>
                <a:spcBef>
                  <a:spcPct val="50000"/>
                </a:spcBef>
              </a:pPr>
              <a:r>
                <a:rPr lang="uk-UA"/>
                <a:t>5</a:t>
              </a:r>
            </a:p>
          </p:txBody>
        </p:sp>
        <p:cxnSp>
          <p:nvCxnSpPr>
            <p:cNvPr id="50" name="Прямая соединительная линия 49"/>
            <p:cNvCxnSpPr/>
            <p:nvPr/>
          </p:nvCxnSpPr>
          <p:spPr>
            <a:xfrm rot="10800000">
              <a:off x="2643174" y="4786259"/>
              <a:ext cx="2143141" cy="15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Группа 58"/>
          <p:cNvGrpSpPr>
            <a:grpSpLocks/>
          </p:cNvGrpSpPr>
          <p:nvPr/>
        </p:nvGrpSpPr>
        <p:grpSpPr bwMode="auto">
          <a:xfrm>
            <a:off x="323529" y="3212975"/>
            <a:ext cx="2391096" cy="2881437"/>
            <a:chOff x="252061" y="3212976"/>
            <a:chExt cx="2391113" cy="2881538"/>
          </a:xfrm>
        </p:grpSpPr>
        <p:sp>
          <p:nvSpPr>
            <p:cNvPr id="10259" name="Text Box 32"/>
            <p:cNvSpPr txBox="1">
              <a:spLocks noChangeArrowheads="1"/>
            </p:cNvSpPr>
            <p:nvPr/>
          </p:nvSpPr>
          <p:spPr bwMode="auto">
            <a:xfrm>
              <a:off x="252061" y="3786208"/>
              <a:ext cx="1976774" cy="230830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uk-UA" sz="1600" b="1" dirty="0"/>
                <a:t>політична </a:t>
              </a:r>
              <a:r>
                <a:rPr lang="uk-UA" sz="1600" b="1" spc="-40" dirty="0"/>
                <a:t>відповідальність</a:t>
              </a:r>
              <a:endParaRPr lang="ru-RU" sz="1600" spc="-40" dirty="0"/>
            </a:p>
            <a:p>
              <a:pPr algn="ctr">
                <a:defRPr/>
              </a:pPr>
              <a:r>
                <a:rPr lang="uk-UA" sz="1600" dirty="0"/>
                <a:t>можливість усунення </a:t>
              </a:r>
              <a:r>
                <a:rPr lang="uk-UA" sz="1600" spc="-20" dirty="0"/>
                <a:t>суб’єктів політики, </a:t>
              </a:r>
            </a:p>
            <a:p>
              <a:pPr algn="ctr">
                <a:defRPr/>
              </a:pPr>
              <a:r>
                <a:rPr lang="uk-UA" sz="1600" dirty="0"/>
                <a:t>що не задовольняють інтереси суспільства </a:t>
              </a:r>
              <a:endParaRPr lang="ru-RU" sz="1600" dirty="0"/>
            </a:p>
          </p:txBody>
        </p:sp>
        <p:sp>
          <p:nvSpPr>
            <p:cNvPr id="22542" name="AutoShape 28"/>
            <p:cNvSpPr>
              <a:spLocks noChangeArrowheads="1"/>
            </p:cNvSpPr>
            <p:nvPr/>
          </p:nvSpPr>
          <p:spPr bwMode="auto">
            <a:xfrm>
              <a:off x="2214546" y="4932371"/>
              <a:ext cx="428628" cy="431800"/>
            </a:xfrm>
            <a:prstGeom prst="leftArrow">
              <a:avLst>
                <a:gd name="adj1" fmla="val 50000"/>
                <a:gd name="adj2" fmla="val 41634"/>
              </a:avLst>
            </a:prstGeom>
            <a:solidFill>
              <a:schemeClr val="accent1"/>
            </a:solidFill>
            <a:ln w="9525">
              <a:solidFill>
                <a:schemeClr val="tx1"/>
              </a:solidFill>
              <a:miter lim="800000"/>
              <a:headEnd/>
              <a:tailEnd/>
            </a:ln>
          </p:spPr>
          <p:txBody>
            <a:bodyPr wrap="none" anchor="ctr"/>
            <a:lstStyle/>
            <a:p>
              <a:endParaRPr lang="ru-RU"/>
            </a:p>
          </p:txBody>
        </p:sp>
        <p:sp>
          <p:nvSpPr>
            <p:cNvPr id="22543" name="Text Box 29"/>
            <p:cNvSpPr txBox="1">
              <a:spLocks noChangeArrowheads="1"/>
            </p:cNvSpPr>
            <p:nvPr/>
          </p:nvSpPr>
          <p:spPr bwMode="auto">
            <a:xfrm>
              <a:off x="2385808" y="4643446"/>
              <a:ext cx="171262" cy="366713"/>
            </a:xfrm>
            <a:prstGeom prst="rect">
              <a:avLst/>
            </a:prstGeom>
            <a:noFill/>
            <a:ln w="9525">
              <a:noFill/>
              <a:miter lim="800000"/>
              <a:headEnd/>
              <a:tailEnd/>
            </a:ln>
          </p:spPr>
          <p:txBody>
            <a:bodyPr>
              <a:spAutoFit/>
            </a:bodyPr>
            <a:lstStyle/>
            <a:p>
              <a:pPr>
                <a:spcBef>
                  <a:spcPct val="50000"/>
                </a:spcBef>
              </a:pPr>
              <a:r>
                <a:rPr lang="uk-UA"/>
                <a:t>6</a:t>
              </a:r>
            </a:p>
          </p:txBody>
        </p:sp>
        <p:sp>
          <p:nvSpPr>
            <p:cNvPr id="48" name="Стрелка вниз 47"/>
            <p:cNvSpPr/>
            <p:nvPr/>
          </p:nvSpPr>
          <p:spPr>
            <a:xfrm>
              <a:off x="1071538" y="3212976"/>
              <a:ext cx="428628" cy="5732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52" name="Прямая соединительная линия 51"/>
            <p:cNvCxnSpPr/>
            <p:nvPr/>
          </p:nvCxnSpPr>
          <p:spPr>
            <a:xfrm rot="10800000">
              <a:off x="357158" y="4286288"/>
              <a:ext cx="1857388" cy="158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5411"/>
                                        </p:tgtEl>
                                        <p:attrNameLst>
                                          <p:attrName>style.visibility</p:attrName>
                                        </p:attrNameLst>
                                      </p:cBhvr>
                                      <p:to>
                                        <p:strVal val="visible"/>
                                      </p:to>
                                    </p:set>
                                    <p:anim calcmode="lin" valueType="num">
                                      <p:cBhvr>
                                        <p:cTn id="7" dur="1000" fill="hold"/>
                                        <p:tgtEl>
                                          <p:spTgt spid="145411"/>
                                        </p:tgtEl>
                                        <p:attrNameLst>
                                          <p:attrName>ppt_x</p:attrName>
                                        </p:attrNameLst>
                                      </p:cBhvr>
                                      <p:tavLst>
                                        <p:tav tm="0">
                                          <p:val>
                                            <p:strVal val="#ppt_x-.2"/>
                                          </p:val>
                                        </p:tav>
                                        <p:tav tm="100000">
                                          <p:val>
                                            <p:strVal val="#ppt_x"/>
                                          </p:val>
                                        </p:tav>
                                      </p:tavLst>
                                    </p:anim>
                                    <p:anim calcmode="lin" valueType="num">
                                      <p:cBhvr>
                                        <p:cTn id="8" dur="1000" fill="hold"/>
                                        <p:tgtEl>
                                          <p:spTgt spid="1454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541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45412"/>
                                        </p:tgtEl>
                                        <p:attrNameLst>
                                          <p:attrName>style.visibility</p:attrName>
                                        </p:attrNameLst>
                                      </p:cBhvr>
                                      <p:to>
                                        <p:strVal val="visible"/>
                                      </p:to>
                                    </p:set>
                                    <p:anim calcmode="lin" valueType="num">
                                      <p:cBhvr>
                                        <p:cTn id="14" dur="1000" fill="hold"/>
                                        <p:tgtEl>
                                          <p:spTgt spid="145412"/>
                                        </p:tgtEl>
                                        <p:attrNameLst>
                                          <p:attrName>ppt_x</p:attrName>
                                        </p:attrNameLst>
                                      </p:cBhvr>
                                      <p:tavLst>
                                        <p:tav tm="0">
                                          <p:val>
                                            <p:strVal val="#ppt_x-.2"/>
                                          </p:val>
                                        </p:tav>
                                        <p:tav tm="100000">
                                          <p:val>
                                            <p:strVal val="#ppt_x"/>
                                          </p:val>
                                        </p:tav>
                                      </p:tavLst>
                                    </p:anim>
                                    <p:anim calcmode="lin" valueType="num">
                                      <p:cBhvr>
                                        <p:cTn id="15" dur="1000" fill="hold"/>
                                        <p:tgtEl>
                                          <p:spTgt spid="1454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541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ppt_x</p:attrName>
                                        </p:attrNameLst>
                                      </p:cBhvr>
                                      <p:tavLst>
                                        <p:tav tm="0">
                                          <p:val>
                                            <p:strVal val="#ppt_x-.2"/>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ppt_x</p:attrName>
                                        </p:attrNameLst>
                                      </p:cBhvr>
                                      <p:tavLst>
                                        <p:tav tm="0">
                                          <p:val>
                                            <p:strVal val="#ppt_x-.2"/>
                                          </p:val>
                                        </p:tav>
                                        <p:tav tm="100000">
                                          <p:val>
                                            <p:strVal val="#ppt_x"/>
                                          </p:val>
                                        </p:tav>
                                      </p:tavLst>
                                    </p:anim>
                                    <p:anim calcmode="lin" valueType="num">
                                      <p:cBhvr>
                                        <p:cTn id="3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5418"/>
                                        </p:tgtEl>
                                        <p:attrNameLst>
                                          <p:attrName>style.visibility</p:attrName>
                                        </p:attrNameLst>
                                      </p:cBhvr>
                                      <p:to>
                                        <p:strVal val="visible"/>
                                      </p:to>
                                    </p:set>
                                    <p:animEffect transition="in" filter="blinds(horizontal)">
                                      <p:cBhvr>
                                        <p:cTn id="54" dur="500"/>
                                        <p:tgtEl>
                                          <p:spTgt spid="145418"/>
                                        </p:tgtEl>
                                      </p:cBhvr>
                                    </p:animEffect>
                                  </p:childTnLst>
                                </p:cTn>
                              </p:par>
                              <p:par>
                                <p:cTn id="55" presetID="3" presetClass="entr" presetSubtype="10"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diamond(in)">
                                      <p:cBhvr>
                                        <p:cTn id="6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nimBg="1"/>
      <p:bldP spid="145412" grpId="0" animBg="1"/>
      <p:bldP spid="1454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268760"/>
            <a:ext cx="8229600" cy="4525963"/>
          </a:xfrm>
        </p:spPr>
        <p:txBody>
          <a:bodyPr>
            <a:normAutofit fontScale="47500" lnSpcReduction="20000"/>
          </a:bodyPr>
          <a:lstStyle/>
          <a:p>
            <a:r>
              <a:rPr lang="uk-UA" sz="5100" dirty="0" smtClean="0"/>
              <a:t>Українське </a:t>
            </a:r>
            <a:r>
              <a:rPr lang="uk-UA" sz="5100" dirty="0"/>
              <a:t>суспільство та </a:t>
            </a:r>
            <a:r>
              <a:rPr lang="uk-UA" sz="5100" dirty="0" smtClean="0"/>
              <a:t>політичні еліти </a:t>
            </a:r>
            <a:r>
              <a:rPr lang="uk-UA" sz="5100" dirty="0"/>
              <a:t>більш-менш навчилися здійснювати:</a:t>
            </a:r>
            <a:endParaRPr lang="ru-RU" sz="5100" dirty="0"/>
          </a:p>
          <a:p>
            <a:pPr lvl="0"/>
            <a:r>
              <a:rPr lang="uk-UA" sz="5100" dirty="0"/>
              <a:t>"КРОК 1" – висування політиками програм, які акумулюють інтереси громадян;</a:t>
            </a:r>
            <a:endParaRPr lang="ru-RU" sz="5100" dirty="0"/>
          </a:p>
          <a:p>
            <a:pPr lvl="0"/>
            <a:r>
              <a:rPr lang="uk-UA" sz="5100" dirty="0"/>
              <a:t>"КРОК 2" – делегування суспільством влади цим політикам;</a:t>
            </a:r>
            <a:endParaRPr lang="ru-RU" sz="5100" dirty="0"/>
          </a:p>
          <a:p>
            <a:pPr lvl="0"/>
            <a:r>
              <a:rPr lang="uk-UA" sz="5100" dirty="0"/>
              <a:t>"КРОК 3" – легітимізація програм (законодавче затвердження програм діяльності Уряду, Стратегій розвитку тощо);</a:t>
            </a:r>
            <a:endParaRPr lang="ru-RU" sz="5100" dirty="0"/>
          </a:p>
          <a:p>
            <a:r>
              <a:rPr lang="uk-UA" sz="5100" dirty="0"/>
              <a:t>………………..</a:t>
            </a:r>
            <a:endParaRPr lang="ru-RU" sz="5100" dirty="0"/>
          </a:p>
          <a:p>
            <a:pPr lvl="0"/>
            <a:r>
              <a:rPr lang="uk-UA" sz="5100" dirty="0"/>
              <a:t>"КРОК 6" – усунення суб'єктів політики, що не задовольняють інтереси суспільства.</a:t>
            </a:r>
            <a:endParaRPr lang="ru-RU" sz="5100" dirty="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77813"/>
            <a:ext cx="8229600" cy="650875"/>
          </a:xfrm>
        </p:spPr>
        <p:txBody>
          <a:bodyPr/>
          <a:lstStyle/>
          <a:p>
            <a:pPr algn="ctr" eaLnBrk="1" hangingPunct="1">
              <a:defRPr/>
            </a:pPr>
            <a:r>
              <a:rPr lang="uk-UA" sz="2800" b="1" dirty="0" smtClean="0">
                <a:solidFill>
                  <a:schemeClr val="tx1">
                    <a:lumMod val="85000"/>
                    <a:lumOff val="15000"/>
                  </a:schemeClr>
                </a:solidFill>
                <a:effectLst>
                  <a:outerShdw blurRad="38100" dist="38100" dir="2700000" algn="tl">
                    <a:srgbClr val="000000">
                      <a:alpha val="43137"/>
                    </a:srgbClr>
                  </a:outerShdw>
                </a:effectLst>
              </a:rPr>
              <a:t>Реалізація демократії в Україні</a:t>
            </a:r>
          </a:p>
        </p:txBody>
      </p:sp>
      <p:sp>
        <p:nvSpPr>
          <p:cNvPr id="146435" name="Text Box 3"/>
          <p:cNvSpPr txBox="1">
            <a:spLocks noChangeArrowheads="1"/>
          </p:cNvSpPr>
          <p:nvPr/>
        </p:nvSpPr>
        <p:spPr bwMode="auto">
          <a:xfrm>
            <a:off x="571500" y="2014538"/>
            <a:ext cx="2449513" cy="346075"/>
          </a:xfrm>
          <a:prstGeom prst="rect">
            <a:avLst/>
          </a:prstGeom>
          <a:noFill/>
          <a:ln w="9525">
            <a:solidFill>
              <a:srgbClr val="CC0000"/>
            </a:solidFill>
            <a:miter lim="800000"/>
            <a:headEnd/>
            <a:tailEnd/>
          </a:ln>
        </p:spPr>
        <p:txBody>
          <a:bodyPr>
            <a:spAutoFit/>
          </a:bodyPr>
          <a:lstStyle/>
          <a:p>
            <a:pPr>
              <a:spcBef>
                <a:spcPct val="50000"/>
              </a:spcBef>
            </a:pPr>
            <a:r>
              <a:rPr lang="uk-UA" sz="1600"/>
              <a:t>Президент України</a:t>
            </a:r>
          </a:p>
        </p:txBody>
      </p:sp>
      <p:sp>
        <p:nvSpPr>
          <p:cNvPr id="146436" name="Text Box 4"/>
          <p:cNvSpPr txBox="1">
            <a:spLocks noChangeArrowheads="1"/>
          </p:cNvSpPr>
          <p:nvPr/>
        </p:nvSpPr>
        <p:spPr bwMode="auto">
          <a:xfrm>
            <a:off x="571500" y="2662238"/>
            <a:ext cx="2449513" cy="346075"/>
          </a:xfrm>
          <a:prstGeom prst="rect">
            <a:avLst/>
          </a:prstGeom>
          <a:noFill/>
          <a:ln w="9525">
            <a:solidFill>
              <a:srgbClr val="CC0000"/>
            </a:solidFill>
            <a:miter lim="800000"/>
            <a:headEnd/>
            <a:tailEnd/>
          </a:ln>
        </p:spPr>
        <p:txBody>
          <a:bodyPr>
            <a:spAutoFit/>
          </a:bodyPr>
          <a:lstStyle/>
          <a:p>
            <a:pPr>
              <a:spcBef>
                <a:spcPct val="50000"/>
              </a:spcBef>
            </a:pPr>
            <a:r>
              <a:rPr lang="uk-UA" sz="1600"/>
              <a:t>депутати ВР України</a:t>
            </a:r>
          </a:p>
        </p:txBody>
      </p:sp>
      <p:sp>
        <p:nvSpPr>
          <p:cNvPr id="146437" name="Text Box 5"/>
          <p:cNvSpPr txBox="1">
            <a:spLocks noChangeArrowheads="1"/>
          </p:cNvSpPr>
          <p:nvPr/>
        </p:nvSpPr>
        <p:spPr bwMode="auto">
          <a:xfrm>
            <a:off x="571500" y="3440113"/>
            <a:ext cx="2447925" cy="346075"/>
          </a:xfrm>
          <a:prstGeom prst="rect">
            <a:avLst/>
          </a:prstGeom>
          <a:noFill/>
          <a:ln w="9525">
            <a:solidFill>
              <a:srgbClr val="CC0000"/>
            </a:solidFill>
            <a:miter lim="800000"/>
            <a:headEnd/>
            <a:tailEnd/>
          </a:ln>
        </p:spPr>
        <p:txBody>
          <a:bodyPr>
            <a:spAutoFit/>
          </a:bodyPr>
          <a:lstStyle/>
          <a:p>
            <a:pPr>
              <a:spcBef>
                <a:spcPct val="50000"/>
              </a:spcBef>
            </a:pPr>
            <a:r>
              <a:rPr lang="uk-UA" sz="1600"/>
              <a:t>депутати місцевих рад</a:t>
            </a:r>
          </a:p>
        </p:txBody>
      </p:sp>
      <p:sp>
        <p:nvSpPr>
          <p:cNvPr id="146438" name="Text Box 6"/>
          <p:cNvSpPr txBox="1">
            <a:spLocks noChangeArrowheads="1"/>
          </p:cNvSpPr>
          <p:nvPr/>
        </p:nvSpPr>
        <p:spPr bwMode="auto">
          <a:xfrm>
            <a:off x="571500" y="4087813"/>
            <a:ext cx="2449513" cy="346075"/>
          </a:xfrm>
          <a:prstGeom prst="rect">
            <a:avLst/>
          </a:prstGeom>
          <a:noFill/>
          <a:ln w="9525">
            <a:solidFill>
              <a:srgbClr val="CC0000"/>
            </a:solidFill>
            <a:miter lim="800000"/>
            <a:headEnd/>
            <a:tailEnd/>
          </a:ln>
        </p:spPr>
        <p:txBody>
          <a:bodyPr>
            <a:spAutoFit/>
          </a:bodyPr>
          <a:lstStyle/>
          <a:p>
            <a:pPr>
              <a:spcBef>
                <a:spcPct val="50000"/>
              </a:spcBef>
            </a:pPr>
            <a:r>
              <a:rPr lang="uk-UA" sz="1600"/>
              <a:t>голова обл (рай) ради</a:t>
            </a:r>
          </a:p>
        </p:txBody>
      </p:sp>
      <p:sp>
        <p:nvSpPr>
          <p:cNvPr id="146439" name="Text Box 7"/>
          <p:cNvSpPr txBox="1">
            <a:spLocks noChangeArrowheads="1"/>
          </p:cNvSpPr>
          <p:nvPr/>
        </p:nvSpPr>
        <p:spPr bwMode="auto">
          <a:xfrm>
            <a:off x="571500" y="4664075"/>
            <a:ext cx="2447925" cy="542925"/>
          </a:xfrm>
          <a:prstGeom prst="rect">
            <a:avLst/>
          </a:prstGeom>
          <a:noFill/>
          <a:ln w="9525">
            <a:solidFill>
              <a:srgbClr val="CC0000"/>
            </a:solidFill>
            <a:miter lim="800000"/>
            <a:headEnd/>
            <a:tailEnd/>
          </a:ln>
        </p:spPr>
        <p:txBody>
          <a:bodyPr>
            <a:spAutoFit/>
          </a:bodyPr>
          <a:lstStyle/>
          <a:p>
            <a:pPr>
              <a:lnSpc>
                <a:spcPct val="90000"/>
              </a:lnSpc>
            </a:pPr>
            <a:r>
              <a:rPr lang="uk-UA" sz="1600"/>
              <a:t>міський (сільський) голова</a:t>
            </a:r>
          </a:p>
        </p:txBody>
      </p:sp>
      <p:sp>
        <p:nvSpPr>
          <p:cNvPr id="146440" name="Text Box 8"/>
          <p:cNvSpPr txBox="1">
            <a:spLocks noChangeArrowheads="1"/>
          </p:cNvSpPr>
          <p:nvPr/>
        </p:nvSpPr>
        <p:spPr bwMode="auto">
          <a:xfrm>
            <a:off x="571500" y="5383213"/>
            <a:ext cx="2449513" cy="590550"/>
          </a:xfrm>
          <a:prstGeom prst="rect">
            <a:avLst/>
          </a:prstGeom>
          <a:noFill/>
          <a:ln w="9525">
            <a:solidFill>
              <a:srgbClr val="CC0000"/>
            </a:solidFill>
            <a:miter lim="800000"/>
            <a:headEnd/>
            <a:tailEnd/>
          </a:ln>
        </p:spPr>
        <p:txBody>
          <a:bodyPr>
            <a:spAutoFit/>
          </a:bodyPr>
          <a:lstStyle/>
          <a:p>
            <a:pPr>
              <a:spcBef>
                <a:spcPct val="50000"/>
              </a:spcBef>
            </a:pPr>
            <a:r>
              <a:rPr lang="uk-UA" sz="1600"/>
              <a:t>обласна (районна) державна адміністрація</a:t>
            </a:r>
          </a:p>
        </p:txBody>
      </p:sp>
      <p:sp>
        <p:nvSpPr>
          <p:cNvPr id="43017" name="Line 9"/>
          <p:cNvSpPr>
            <a:spLocks noChangeShapeType="1"/>
          </p:cNvSpPr>
          <p:nvPr/>
        </p:nvSpPr>
        <p:spPr bwMode="auto">
          <a:xfrm>
            <a:off x="3092450" y="2374900"/>
            <a:ext cx="5111750" cy="0"/>
          </a:xfrm>
          <a:prstGeom prst="line">
            <a:avLst/>
          </a:prstGeom>
          <a:noFill/>
          <a:ln w="9525">
            <a:solidFill>
              <a:schemeClr val="tx1"/>
            </a:solidFill>
            <a:round/>
            <a:headEnd/>
            <a:tailEnd/>
          </a:ln>
        </p:spPr>
        <p:txBody>
          <a:bodyPr/>
          <a:lstStyle/>
          <a:p>
            <a:endParaRPr lang="ru-RU"/>
          </a:p>
        </p:txBody>
      </p:sp>
      <p:sp>
        <p:nvSpPr>
          <p:cNvPr id="43018" name="Line 10"/>
          <p:cNvSpPr>
            <a:spLocks noChangeShapeType="1"/>
          </p:cNvSpPr>
          <p:nvPr/>
        </p:nvSpPr>
        <p:spPr bwMode="auto">
          <a:xfrm>
            <a:off x="3021013" y="3022600"/>
            <a:ext cx="5256212" cy="0"/>
          </a:xfrm>
          <a:prstGeom prst="line">
            <a:avLst/>
          </a:prstGeom>
          <a:noFill/>
          <a:ln w="9525">
            <a:solidFill>
              <a:schemeClr val="tx1"/>
            </a:solidFill>
            <a:round/>
            <a:headEnd/>
            <a:tailEnd/>
          </a:ln>
        </p:spPr>
        <p:txBody>
          <a:bodyPr/>
          <a:lstStyle/>
          <a:p>
            <a:endParaRPr lang="ru-RU"/>
          </a:p>
        </p:txBody>
      </p:sp>
      <p:sp>
        <p:nvSpPr>
          <p:cNvPr id="43019" name="Line 11"/>
          <p:cNvSpPr>
            <a:spLocks noChangeShapeType="1"/>
          </p:cNvSpPr>
          <p:nvPr/>
        </p:nvSpPr>
        <p:spPr bwMode="auto">
          <a:xfrm>
            <a:off x="3092450" y="3798888"/>
            <a:ext cx="5184775" cy="0"/>
          </a:xfrm>
          <a:prstGeom prst="line">
            <a:avLst/>
          </a:prstGeom>
          <a:noFill/>
          <a:ln w="9525">
            <a:solidFill>
              <a:schemeClr val="tx1"/>
            </a:solidFill>
            <a:round/>
            <a:headEnd/>
            <a:tailEnd/>
          </a:ln>
        </p:spPr>
        <p:txBody>
          <a:bodyPr/>
          <a:lstStyle/>
          <a:p>
            <a:endParaRPr lang="ru-RU"/>
          </a:p>
        </p:txBody>
      </p:sp>
      <p:sp>
        <p:nvSpPr>
          <p:cNvPr id="43020" name="Line 12"/>
          <p:cNvSpPr>
            <a:spLocks noChangeShapeType="1"/>
          </p:cNvSpPr>
          <p:nvPr/>
        </p:nvSpPr>
        <p:spPr bwMode="auto">
          <a:xfrm>
            <a:off x="3092450" y="4448175"/>
            <a:ext cx="5256213" cy="0"/>
          </a:xfrm>
          <a:prstGeom prst="line">
            <a:avLst/>
          </a:prstGeom>
          <a:noFill/>
          <a:ln w="9525">
            <a:solidFill>
              <a:schemeClr val="tx1"/>
            </a:solidFill>
            <a:round/>
            <a:headEnd/>
            <a:tailEnd/>
          </a:ln>
        </p:spPr>
        <p:txBody>
          <a:bodyPr/>
          <a:lstStyle/>
          <a:p>
            <a:endParaRPr lang="ru-RU"/>
          </a:p>
        </p:txBody>
      </p:sp>
      <p:sp>
        <p:nvSpPr>
          <p:cNvPr id="43021" name="Line 13"/>
          <p:cNvSpPr>
            <a:spLocks noChangeShapeType="1"/>
          </p:cNvSpPr>
          <p:nvPr/>
        </p:nvSpPr>
        <p:spPr bwMode="auto">
          <a:xfrm>
            <a:off x="3092450" y="5240338"/>
            <a:ext cx="5256213" cy="0"/>
          </a:xfrm>
          <a:prstGeom prst="line">
            <a:avLst/>
          </a:prstGeom>
          <a:noFill/>
          <a:ln w="9525">
            <a:solidFill>
              <a:schemeClr val="tx1"/>
            </a:solidFill>
            <a:round/>
            <a:headEnd/>
            <a:tailEnd/>
          </a:ln>
        </p:spPr>
        <p:txBody>
          <a:bodyPr/>
          <a:lstStyle/>
          <a:p>
            <a:endParaRPr lang="ru-RU"/>
          </a:p>
        </p:txBody>
      </p:sp>
      <p:sp>
        <p:nvSpPr>
          <p:cNvPr id="43022" name="Line 14"/>
          <p:cNvSpPr>
            <a:spLocks noChangeShapeType="1"/>
          </p:cNvSpPr>
          <p:nvPr/>
        </p:nvSpPr>
        <p:spPr bwMode="auto">
          <a:xfrm>
            <a:off x="3092450" y="5959475"/>
            <a:ext cx="5329238" cy="0"/>
          </a:xfrm>
          <a:prstGeom prst="line">
            <a:avLst/>
          </a:prstGeom>
          <a:noFill/>
          <a:ln w="9525">
            <a:solidFill>
              <a:schemeClr val="tx1"/>
            </a:solidFill>
            <a:round/>
            <a:headEnd/>
            <a:tailEnd/>
          </a:ln>
        </p:spPr>
        <p:txBody>
          <a:bodyPr/>
          <a:lstStyle/>
          <a:p>
            <a:endParaRPr lang="ru-RU"/>
          </a:p>
        </p:txBody>
      </p:sp>
      <p:sp>
        <p:nvSpPr>
          <p:cNvPr id="43023" name="Text Box 15"/>
          <p:cNvSpPr txBox="1">
            <a:spLocks noChangeArrowheads="1"/>
          </p:cNvSpPr>
          <p:nvPr/>
        </p:nvSpPr>
        <p:spPr bwMode="auto">
          <a:xfrm>
            <a:off x="7556500" y="1071563"/>
            <a:ext cx="865188" cy="457200"/>
          </a:xfrm>
          <a:prstGeom prst="rect">
            <a:avLst/>
          </a:prstGeom>
          <a:noFill/>
          <a:ln w="9525">
            <a:noFill/>
            <a:miter lim="800000"/>
            <a:headEnd/>
            <a:tailEnd/>
          </a:ln>
        </p:spPr>
        <p:txBody>
          <a:bodyPr>
            <a:spAutoFit/>
          </a:bodyPr>
          <a:lstStyle/>
          <a:p>
            <a:pPr algn="ctr">
              <a:spcBef>
                <a:spcPct val="50000"/>
              </a:spcBef>
            </a:pPr>
            <a:r>
              <a:rPr lang="uk-UA" sz="1200">
                <a:solidFill>
                  <a:srgbClr val="CC0000"/>
                </a:solidFill>
              </a:rPr>
              <a:t>відповідальність</a:t>
            </a:r>
          </a:p>
        </p:txBody>
      </p:sp>
      <p:sp>
        <p:nvSpPr>
          <p:cNvPr id="43024" name="Text Box 16"/>
          <p:cNvSpPr txBox="1">
            <a:spLocks noChangeArrowheads="1"/>
          </p:cNvSpPr>
          <p:nvPr/>
        </p:nvSpPr>
        <p:spPr bwMode="auto">
          <a:xfrm>
            <a:off x="6621463" y="1071563"/>
            <a:ext cx="935037" cy="457200"/>
          </a:xfrm>
          <a:prstGeom prst="rect">
            <a:avLst/>
          </a:prstGeom>
          <a:noFill/>
          <a:ln w="9525">
            <a:noFill/>
            <a:miter lim="800000"/>
            <a:headEnd/>
            <a:tailEnd/>
          </a:ln>
        </p:spPr>
        <p:txBody>
          <a:bodyPr>
            <a:spAutoFit/>
          </a:bodyPr>
          <a:lstStyle/>
          <a:p>
            <a:pPr>
              <a:spcBef>
                <a:spcPct val="50000"/>
              </a:spcBef>
            </a:pPr>
            <a:r>
              <a:rPr lang="uk-UA" sz="1200">
                <a:solidFill>
                  <a:srgbClr val="CC0000"/>
                </a:solidFill>
              </a:rPr>
              <a:t>виконання програми</a:t>
            </a:r>
          </a:p>
        </p:txBody>
      </p:sp>
      <p:sp>
        <p:nvSpPr>
          <p:cNvPr id="43025" name="Text Box 17"/>
          <p:cNvSpPr txBox="1">
            <a:spLocks noChangeArrowheads="1"/>
          </p:cNvSpPr>
          <p:nvPr/>
        </p:nvSpPr>
        <p:spPr bwMode="auto">
          <a:xfrm>
            <a:off x="5467350" y="1071563"/>
            <a:ext cx="1225550" cy="457200"/>
          </a:xfrm>
          <a:prstGeom prst="rect">
            <a:avLst/>
          </a:prstGeom>
          <a:noFill/>
          <a:ln w="9525">
            <a:noFill/>
            <a:miter lim="800000"/>
            <a:headEnd/>
            <a:tailEnd/>
          </a:ln>
        </p:spPr>
        <p:txBody>
          <a:bodyPr>
            <a:spAutoFit/>
          </a:bodyPr>
          <a:lstStyle/>
          <a:p>
            <a:pPr algn="ctr">
              <a:spcBef>
                <a:spcPct val="50000"/>
              </a:spcBef>
            </a:pPr>
            <a:r>
              <a:rPr lang="uk-UA" sz="1200">
                <a:solidFill>
                  <a:srgbClr val="CC0000"/>
                </a:solidFill>
              </a:rPr>
              <a:t>легітимізація програми</a:t>
            </a:r>
          </a:p>
        </p:txBody>
      </p:sp>
      <p:sp>
        <p:nvSpPr>
          <p:cNvPr id="43026" name="Text Box 18"/>
          <p:cNvSpPr txBox="1">
            <a:spLocks noChangeArrowheads="1"/>
          </p:cNvSpPr>
          <p:nvPr/>
        </p:nvSpPr>
        <p:spPr bwMode="auto">
          <a:xfrm>
            <a:off x="4532313" y="1071563"/>
            <a:ext cx="1081087" cy="457200"/>
          </a:xfrm>
          <a:prstGeom prst="rect">
            <a:avLst/>
          </a:prstGeom>
          <a:noFill/>
          <a:ln w="9525">
            <a:noFill/>
            <a:miter lim="800000"/>
            <a:headEnd/>
            <a:tailEnd/>
          </a:ln>
        </p:spPr>
        <p:txBody>
          <a:bodyPr>
            <a:spAutoFit/>
          </a:bodyPr>
          <a:lstStyle/>
          <a:p>
            <a:pPr algn="ctr">
              <a:spcBef>
                <a:spcPct val="50000"/>
              </a:spcBef>
            </a:pPr>
            <a:r>
              <a:rPr lang="uk-UA" sz="1200">
                <a:solidFill>
                  <a:srgbClr val="CC0000"/>
                </a:solidFill>
              </a:rPr>
              <a:t>делегування влади</a:t>
            </a:r>
          </a:p>
        </p:txBody>
      </p:sp>
      <p:sp>
        <p:nvSpPr>
          <p:cNvPr id="43027" name="Text Box 19"/>
          <p:cNvSpPr txBox="1">
            <a:spLocks noChangeArrowheads="1"/>
          </p:cNvSpPr>
          <p:nvPr/>
        </p:nvSpPr>
        <p:spPr bwMode="auto">
          <a:xfrm>
            <a:off x="3524250" y="1071563"/>
            <a:ext cx="1081088" cy="639762"/>
          </a:xfrm>
          <a:prstGeom prst="rect">
            <a:avLst/>
          </a:prstGeom>
          <a:noFill/>
          <a:ln w="9525">
            <a:noFill/>
            <a:miter lim="800000"/>
            <a:headEnd/>
            <a:tailEnd/>
          </a:ln>
        </p:spPr>
        <p:txBody>
          <a:bodyPr>
            <a:spAutoFit/>
          </a:bodyPr>
          <a:lstStyle/>
          <a:p>
            <a:pPr algn="ctr">
              <a:spcBef>
                <a:spcPct val="50000"/>
              </a:spcBef>
            </a:pPr>
            <a:r>
              <a:rPr lang="uk-UA" sz="1200">
                <a:solidFill>
                  <a:srgbClr val="CC0000"/>
                </a:solidFill>
              </a:rPr>
              <a:t>артикуляція інтересів (програма)</a:t>
            </a:r>
          </a:p>
        </p:txBody>
      </p:sp>
      <p:sp>
        <p:nvSpPr>
          <p:cNvPr id="43028" name="Line 20"/>
          <p:cNvSpPr>
            <a:spLocks noChangeShapeType="1"/>
          </p:cNvSpPr>
          <p:nvPr/>
        </p:nvSpPr>
        <p:spPr bwMode="auto">
          <a:xfrm>
            <a:off x="3595688" y="1509713"/>
            <a:ext cx="0" cy="4464050"/>
          </a:xfrm>
          <a:prstGeom prst="line">
            <a:avLst/>
          </a:prstGeom>
          <a:noFill/>
          <a:ln w="9525">
            <a:solidFill>
              <a:schemeClr val="tx1"/>
            </a:solidFill>
            <a:round/>
            <a:headEnd/>
            <a:tailEnd/>
          </a:ln>
        </p:spPr>
        <p:txBody>
          <a:bodyPr/>
          <a:lstStyle/>
          <a:p>
            <a:endParaRPr lang="ru-RU"/>
          </a:p>
        </p:txBody>
      </p:sp>
      <p:sp>
        <p:nvSpPr>
          <p:cNvPr id="43029" name="Line 21"/>
          <p:cNvSpPr>
            <a:spLocks noChangeShapeType="1"/>
          </p:cNvSpPr>
          <p:nvPr/>
        </p:nvSpPr>
        <p:spPr bwMode="auto">
          <a:xfrm>
            <a:off x="4533900" y="1438275"/>
            <a:ext cx="0" cy="4535488"/>
          </a:xfrm>
          <a:prstGeom prst="line">
            <a:avLst/>
          </a:prstGeom>
          <a:noFill/>
          <a:ln w="9525">
            <a:solidFill>
              <a:schemeClr val="tx1"/>
            </a:solidFill>
            <a:round/>
            <a:headEnd/>
            <a:tailEnd/>
          </a:ln>
        </p:spPr>
        <p:txBody>
          <a:bodyPr/>
          <a:lstStyle/>
          <a:p>
            <a:endParaRPr lang="ru-RU"/>
          </a:p>
        </p:txBody>
      </p:sp>
      <p:sp>
        <p:nvSpPr>
          <p:cNvPr id="43030" name="Line 22"/>
          <p:cNvSpPr>
            <a:spLocks noChangeShapeType="1"/>
          </p:cNvSpPr>
          <p:nvPr/>
        </p:nvSpPr>
        <p:spPr bwMode="auto">
          <a:xfrm>
            <a:off x="5613400" y="1438275"/>
            <a:ext cx="0" cy="4535488"/>
          </a:xfrm>
          <a:prstGeom prst="line">
            <a:avLst/>
          </a:prstGeom>
          <a:noFill/>
          <a:ln w="9525">
            <a:solidFill>
              <a:schemeClr val="tx1"/>
            </a:solidFill>
            <a:round/>
            <a:headEnd/>
            <a:tailEnd/>
          </a:ln>
        </p:spPr>
        <p:txBody>
          <a:bodyPr/>
          <a:lstStyle/>
          <a:p>
            <a:endParaRPr lang="ru-RU"/>
          </a:p>
        </p:txBody>
      </p:sp>
      <p:sp>
        <p:nvSpPr>
          <p:cNvPr id="43031" name="Line 23"/>
          <p:cNvSpPr>
            <a:spLocks noChangeShapeType="1"/>
          </p:cNvSpPr>
          <p:nvPr/>
        </p:nvSpPr>
        <p:spPr bwMode="auto">
          <a:xfrm>
            <a:off x="6621463" y="1365250"/>
            <a:ext cx="0" cy="4608513"/>
          </a:xfrm>
          <a:prstGeom prst="line">
            <a:avLst/>
          </a:prstGeom>
          <a:noFill/>
          <a:ln w="9525">
            <a:solidFill>
              <a:schemeClr val="tx1"/>
            </a:solidFill>
            <a:round/>
            <a:headEnd/>
            <a:tailEnd/>
          </a:ln>
        </p:spPr>
        <p:txBody>
          <a:bodyPr/>
          <a:lstStyle/>
          <a:p>
            <a:endParaRPr lang="ru-RU"/>
          </a:p>
        </p:txBody>
      </p:sp>
      <p:sp>
        <p:nvSpPr>
          <p:cNvPr id="43032" name="Line 24"/>
          <p:cNvSpPr>
            <a:spLocks noChangeShapeType="1"/>
          </p:cNvSpPr>
          <p:nvPr/>
        </p:nvSpPr>
        <p:spPr bwMode="auto">
          <a:xfrm>
            <a:off x="7556500" y="1365250"/>
            <a:ext cx="0" cy="4608513"/>
          </a:xfrm>
          <a:prstGeom prst="line">
            <a:avLst/>
          </a:prstGeom>
          <a:noFill/>
          <a:ln w="9525">
            <a:solidFill>
              <a:schemeClr val="tx1"/>
            </a:solidFill>
            <a:round/>
            <a:headEnd/>
            <a:tailEnd/>
          </a:ln>
        </p:spPr>
        <p:txBody>
          <a:bodyPr/>
          <a:lstStyle/>
          <a:p>
            <a:endParaRPr lang="ru-RU"/>
          </a:p>
        </p:txBody>
      </p:sp>
      <p:sp>
        <p:nvSpPr>
          <p:cNvPr id="43033" name="Line 25"/>
          <p:cNvSpPr>
            <a:spLocks noChangeShapeType="1"/>
          </p:cNvSpPr>
          <p:nvPr/>
        </p:nvSpPr>
        <p:spPr bwMode="auto">
          <a:xfrm>
            <a:off x="500063" y="3238500"/>
            <a:ext cx="7848600" cy="0"/>
          </a:xfrm>
          <a:prstGeom prst="line">
            <a:avLst/>
          </a:prstGeom>
          <a:noFill/>
          <a:ln w="28575">
            <a:solidFill>
              <a:schemeClr val="tx1"/>
            </a:solidFill>
            <a:prstDash val="dash"/>
            <a:round/>
            <a:headEnd/>
            <a:tailEnd/>
          </a:ln>
        </p:spPr>
        <p:txBody>
          <a:bodyPr/>
          <a:lstStyle/>
          <a:p>
            <a:endParaRPr lang="ru-RU"/>
          </a:p>
        </p:txBody>
      </p:sp>
      <p:sp>
        <p:nvSpPr>
          <p:cNvPr id="146458" name="Text Box 26"/>
          <p:cNvSpPr txBox="1">
            <a:spLocks noChangeArrowheads="1"/>
          </p:cNvSpPr>
          <p:nvPr/>
        </p:nvSpPr>
        <p:spPr bwMode="auto">
          <a:xfrm>
            <a:off x="3884613" y="1798638"/>
            <a:ext cx="433387" cy="641350"/>
          </a:xfrm>
          <a:prstGeom prst="rect">
            <a:avLst/>
          </a:prstGeom>
          <a:noFill/>
          <a:ln w="9525">
            <a:noFill/>
            <a:miter lim="800000"/>
            <a:headEnd/>
            <a:tailEnd/>
          </a:ln>
        </p:spPr>
        <p:txBody>
          <a:bodyPr>
            <a:spAutoFit/>
          </a:bodyPr>
          <a:lstStyle/>
          <a:p>
            <a:pPr>
              <a:spcBef>
                <a:spcPct val="50000"/>
              </a:spcBef>
            </a:pPr>
            <a:r>
              <a:rPr lang="uk-UA" sz="3600">
                <a:solidFill>
                  <a:srgbClr val="CC0000"/>
                </a:solidFill>
              </a:rPr>
              <a:t>+</a:t>
            </a:r>
          </a:p>
        </p:txBody>
      </p:sp>
      <p:sp>
        <p:nvSpPr>
          <p:cNvPr id="146459" name="Text Box 27"/>
          <p:cNvSpPr txBox="1">
            <a:spLocks noChangeArrowheads="1"/>
          </p:cNvSpPr>
          <p:nvPr/>
        </p:nvSpPr>
        <p:spPr bwMode="auto">
          <a:xfrm>
            <a:off x="4892675" y="1798638"/>
            <a:ext cx="433388" cy="641350"/>
          </a:xfrm>
          <a:prstGeom prst="rect">
            <a:avLst/>
          </a:prstGeom>
          <a:noFill/>
          <a:ln w="9525">
            <a:noFill/>
            <a:miter lim="800000"/>
            <a:headEnd/>
            <a:tailEnd/>
          </a:ln>
        </p:spPr>
        <p:txBody>
          <a:bodyPr>
            <a:spAutoFit/>
          </a:bodyPr>
          <a:lstStyle/>
          <a:p>
            <a:pPr>
              <a:spcBef>
                <a:spcPct val="50000"/>
              </a:spcBef>
            </a:pPr>
            <a:r>
              <a:rPr lang="uk-UA" sz="3600">
                <a:solidFill>
                  <a:srgbClr val="CC0000"/>
                </a:solidFill>
              </a:rPr>
              <a:t>+</a:t>
            </a:r>
          </a:p>
        </p:txBody>
      </p:sp>
      <p:sp>
        <p:nvSpPr>
          <p:cNvPr id="146460" name="Text Box 28"/>
          <p:cNvSpPr txBox="1">
            <a:spLocks noChangeArrowheads="1"/>
          </p:cNvSpPr>
          <p:nvPr/>
        </p:nvSpPr>
        <p:spPr bwMode="auto">
          <a:xfrm>
            <a:off x="6908800" y="1798638"/>
            <a:ext cx="433388" cy="641350"/>
          </a:xfrm>
          <a:prstGeom prst="rect">
            <a:avLst/>
          </a:prstGeom>
          <a:noFill/>
          <a:ln w="9525">
            <a:noFill/>
            <a:miter lim="800000"/>
            <a:headEnd/>
            <a:tailEnd/>
          </a:ln>
        </p:spPr>
        <p:txBody>
          <a:bodyPr>
            <a:spAutoFit/>
          </a:bodyPr>
          <a:lstStyle/>
          <a:p>
            <a:pPr>
              <a:spcBef>
                <a:spcPct val="50000"/>
              </a:spcBef>
            </a:pPr>
            <a:r>
              <a:rPr lang="uk-UA" sz="3600" dirty="0" smtClean="0">
                <a:solidFill>
                  <a:srgbClr val="CC0000"/>
                </a:solidFill>
              </a:rPr>
              <a:t>х</a:t>
            </a:r>
            <a:endParaRPr lang="uk-UA" sz="3600" dirty="0">
              <a:solidFill>
                <a:srgbClr val="CC0000"/>
              </a:solidFill>
            </a:endParaRPr>
          </a:p>
        </p:txBody>
      </p:sp>
      <p:sp>
        <p:nvSpPr>
          <p:cNvPr id="146461" name="Text Box 29"/>
          <p:cNvSpPr txBox="1">
            <a:spLocks noChangeArrowheads="1"/>
          </p:cNvSpPr>
          <p:nvPr/>
        </p:nvSpPr>
        <p:spPr bwMode="auto">
          <a:xfrm>
            <a:off x="3884613" y="2519363"/>
            <a:ext cx="433387" cy="641350"/>
          </a:xfrm>
          <a:prstGeom prst="rect">
            <a:avLst/>
          </a:prstGeom>
          <a:noFill/>
          <a:ln w="9525">
            <a:noFill/>
            <a:miter lim="800000"/>
            <a:headEnd/>
            <a:tailEnd/>
          </a:ln>
        </p:spPr>
        <p:txBody>
          <a:bodyPr>
            <a:spAutoFit/>
          </a:bodyPr>
          <a:lstStyle/>
          <a:p>
            <a:pPr>
              <a:spcBef>
                <a:spcPct val="50000"/>
              </a:spcBef>
            </a:pPr>
            <a:r>
              <a:rPr lang="uk-UA" sz="3600">
                <a:solidFill>
                  <a:srgbClr val="CC0000"/>
                </a:solidFill>
              </a:rPr>
              <a:t>+</a:t>
            </a:r>
          </a:p>
        </p:txBody>
      </p:sp>
      <p:sp>
        <p:nvSpPr>
          <p:cNvPr id="146462" name="Text Box 30"/>
          <p:cNvSpPr txBox="1">
            <a:spLocks noChangeArrowheads="1"/>
          </p:cNvSpPr>
          <p:nvPr/>
        </p:nvSpPr>
        <p:spPr bwMode="auto">
          <a:xfrm>
            <a:off x="4892675" y="2446338"/>
            <a:ext cx="433388" cy="641350"/>
          </a:xfrm>
          <a:prstGeom prst="rect">
            <a:avLst/>
          </a:prstGeom>
          <a:noFill/>
          <a:ln w="9525">
            <a:noFill/>
            <a:miter lim="800000"/>
            <a:headEnd/>
            <a:tailEnd/>
          </a:ln>
        </p:spPr>
        <p:txBody>
          <a:bodyPr>
            <a:spAutoFit/>
          </a:bodyPr>
          <a:lstStyle/>
          <a:p>
            <a:pPr>
              <a:spcBef>
                <a:spcPct val="50000"/>
              </a:spcBef>
            </a:pPr>
            <a:r>
              <a:rPr lang="uk-UA" sz="3600">
                <a:solidFill>
                  <a:srgbClr val="CC0000"/>
                </a:solidFill>
              </a:rPr>
              <a:t>+</a:t>
            </a:r>
          </a:p>
        </p:txBody>
      </p:sp>
      <p:sp>
        <p:nvSpPr>
          <p:cNvPr id="146463" name="Text Box 31"/>
          <p:cNvSpPr txBox="1">
            <a:spLocks noChangeArrowheads="1"/>
          </p:cNvSpPr>
          <p:nvPr/>
        </p:nvSpPr>
        <p:spPr bwMode="auto">
          <a:xfrm>
            <a:off x="5899150" y="2446338"/>
            <a:ext cx="433388" cy="641350"/>
          </a:xfrm>
          <a:prstGeom prst="rect">
            <a:avLst/>
          </a:prstGeom>
          <a:noFill/>
          <a:ln w="9525">
            <a:noFill/>
            <a:miter lim="800000"/>
            <a:headEnd/>
            <a:tailEnd/>
          </a:ln>
        </p:spPr>
        <p:txBody>
          <a:bodyPr>
            <a:spAutoFit/>
          </a:bodyPr>
          <a:lstStyle/>
          <a:p>
            <a:pPr>
              <a:spcBef>
                <a:spcPct val="50000"/>
              </a:spcBef>
            </a:pPr>
            <a:r>
              <a:rPr lang="uk-UA" sz="3600">
                <a:solidFill>
                  <a:srgbClr val="CC0000"/>
                </a:solidFill>
              </a:rPr>
              <a:t>+</a:t>
            </a:r>
          </a:p>
        </p:txBody>
      </p:sp>
      <p:sp>
        <p:nvSpPr>
          <p:cNvPr id="146464" name="Text Box 32"/>
          <p:cNvSpPr txBox="1">
            <a:spLocks noChangeArrowheads="1"/>
          </p:cNvSpPr>
          <p:nvPr/>
        </p:nvSpPr>
        <p:spPr bwMode="auto">
          <a:xfrm>
            <a:off x="3884613" y="3238500"/>
            <a:ext cx="433387" cy="641350"/>
          </a:xfrm>
          <a:prstGeom prst="rect">
            <a:avLst/>
          </a:prstGeom>
          <a:noFill/>
          <a:ln w="9525">
            <a:noFill/>
            <a:miter lim="800000"/>
            <a:headEnd/>
            <a:tailEnd/>
          </a:ln>
        </p:spPr>
        <p:txBody>
          <a:bodyPr>
            <a:spAutoFit/>
          </a:bodyPr>
          <a:lstStyle/>
          <a:p>
            <a:pPr>
              <a:spcBef>
                <a:spcPct val="50000"/>
              </a:spcBef>
            </a:pPr>
            <a:r>
              <a:rPr lang="uk-UA" sz="3600">
                <a:solidFill>
                  <a:srgbClr val="CC0000"/>
                </a:solidFill>
              </a:rPr>
              <a:t>+</a:t>
            </a:r>
          </a:p>
        </p:txBody>
      </p:sp>
      <p:sp>
        <p:nvSpPr>
          <p:cNvPr id="146465" name="Text Box 33"/>
          <p:cNvSpPr txBox="1">
            <a:spLocks noChangeArrowheads="1"/>
          </p:cNvSpPr>
          <p:nvPr/>
        </p:nvSpPr>
        <p:spPr bwMode="auto">
          <a:xfrm>
            <a:off x="4892675" y="3238500"/>
            <a:ext cx="433388" cy="641350"/>
          </a:xfrm>
          <a:prstGeom prst="rect">
            <a:avLst/>
          </a:prstGeom>
          <a:noFill/>
          <a:ln w="9525">
            <a:noFill/>
            <a:miter lim="800000"/>
            <a:headEnd/>
            <a:tailEnd/>
          </a:ln>
        </p:spPr>
        <p:txBody>
          <a:bodyPr>
            <a:spAutoFit/>
          </a:bodyPr>
          <a:lstStyle/>
          <a:p>
            <a:pPr>
              <a:spcBef>
                <a:spcPct val="50000"/>
              </a:spcBef>
            </a:pPr>
            <a:r>
              <a:rPr lang="uk-UA" sz="3600">
                <a:solidFill>
                  <a:srgbClr val="CC0000"/>
                </a:solidFill>
              </a:rPr>
              <a:t>+</a:t>
            </a:r>
          </a:p>
        </p:txBody>
      </p:sp>
      <p:sp>
        <p:nvSpPr>
          <p:cNvPr id="146466" name="Text Box 34"/>
          <p:cNvSpPr txBox="1">
            <a:spLocks noChangeArrowheads="1"/>
          </p:cNvSpPr>
          <p:nvPr/>
        </p:nvSpPr>
        <p:spPr bwMode="auto">
          <a:xfrm>
            <a:off x="5899150" y="3238500"/>
            <a:ext cx="433388" cy="641350"/>
          </a:xfrm>
          <a:prstGeom prst="rect">
            <a:avLst/>
          </a:prstGeom>
          <a:noFill/>
          <a:ln w="9525">
            <a:noFill/>
            <a:miter lim="800000"/>
            <a:headEnd/>
            <a:tailEnd/>
          </a:ln>
        </p:spPr>
        <p:txBody>
          <a:bodyPr>
            <a:spAutoFit/>
          </a:bodyPr>
          <a:lstStyle/>
          <a:p>
            <a:pPr>
              <a:spcBef>
                <a:spcPct val="50000"/>
              </a:spcBef>
            </a:pPr>
            <a:r>
              <a:rPr lang="uk-UA" sz="3600">
                <a:solidFill>
                  <a:srgbClr val="CC0000"/>
                </a:solidFill>
              </a:rPr>
              <a:t>+</a:t>
            </a:r>
          </a:p>
        </p:txBody>
      </p:sp>
      <p:sp>
        <p:nvSpPr>
          <p:cNvPr id="146467" name="Text Box 35"/>
          <p:cNvSpPr txBox="1">
            <a:spLocks noChangeArrowheads="1"/>
          </p:cNvSpPr>
          <p:nvPr/>
        </p:nvSpPr>
        <p:spPr bwMode="auto">
          <a:xfrm>
            <a:off x="3884613" y="3887788"/>
            <a:ext cx="433387" cy="641350"/>
          </a:xfrm>
          <a:prstGeom prst="rect">
            <a:avLst/>
          </a:prstGeom>
          <a:noFill/>
          <a:ln w="9525">
            <a:noFill/>
            <a:miter lim="800000"/>
            <a:headEnd/>
            <a:tailEnd/>
          </a:ln>
        </p:spPr>
        <p:txBody>
          <a:bodyPr>
            <a:spAutoFit/>
          </a:bodyPr>
          <a:lstStyle/>
          <a:p>
            <a:pPr>
              <a:spcBef>
                <a:spcPct val="50000"/>
              </a:spcBef>
            </a:pPr>
            <a:r>
              <a:rPr lang="uk-UA" sz="3600">
                <a:solidFill>
                  <a:srgbClr val="CC0000"/>
                </a:solidFill>
              </a:rPr>
              <a:t>+</a:t>
            </a:r>
          </a:p>
        </p:txBody>
      </p:sp>
      <p:sp>
        <p:nvSpPr>
          <p:cNvPr id="146468" name="Text Box 36"/>
          <p:cNvSpPr txBox="1">
            <a:spLocks noChangeArrowheads="1"/>
          </p:cNvSpPr>
          <p:nvPr/>
        </p:nvSpPr>
        <p:spPr bwMode="auto">
          <a:xfrm>
            <a:off x="4892675" y="3887788"/>
            <a:ext cx="433388" cy="641350"/>
          </a:xfrm>
          <a:prstGeom prst="rect">
            <a:avLst/>
          </a:prstGeom>
          <a:noFill/>
          <a:ln w="9525">
            <a:noFill/>
            <a:miter lim="800000"/>
            <a:headEnd/>
            <a:tailEnd/>
          </a:ln>
        </p:spPr>
        <p:txBody>
          <a:bodyPr>
            <a:spAutoFit/>
          </a:bodyPr>
          <a:lstStyle/>
          <a:p>
            <a:pPr>
              <a:spcBef>
                <a:spcPct val="50000"/>
              </a:spcBef>
            </a:pPr>
            <a:r>
              <a:rPr lang="uk-UA" sz="3600">
                <a:solidFill>
                  <a:srgbClr val="CC0000"/>
                </a:solidFill>
              </a:rPr>
              <a:t>+</a:t>
            </a:r>
          </a:p>
        </p:txBody>
      </p:sp>
      <p:sp>
        <p:nvSpPr>
          <p:cNvPr id="146469" name="Text Box 37"/>
          <p:cNvSpPr txBox="1">
            <a:spLocks noChangeArrowheads="1"/>
          </p:cNvSpPr>
          <p:nvPr/>
        </p:nvSpPr>
        <p:spPr bwMode="auto">
          <a:xfrm>
            <a:off x="5899150" y="3887788"/>
            <a:ext cx="433388" cy="641350"/>
          </a:xfrm>
          <a:prstGeom prst="rect">
            <a:avLst/>
          </a:prstGeom>
          <a:noFill/>
          <a:ln w="9525">
            <a:noFill/>
            <a:miter lim="800000"/>
            <a:headEnd/>
            <a:tailEnd/>
          </a:ln>
        </p:spPr>
        <p:txBody>
          <a:bodyPr>
            <a:spAutoFit/>
          </a:bodyPr>
          <a:lstStyle/>
          <a:p>
            <a:pPr>
              <a:spcBef>
                <a:spcPct val="50000"/>
              </a:spcBef>
            </a:pPr>
            <a:r>
              <a:rPr lang="uk-UA" sz="3600">
                <a:solidFill>
                  <a:srgbClr val="CC0000"/>
                </a:solidFill>
              </a:rPr>
              <a:t>+</a:t>
            </a:r>
          </a:p>
        </p:txBody>
      </p:sp>
      <p:sp>
        <p:nvSpPr>
          <p:cNvPr id="146470" name="Text Box 38"/>
          <p:cNvSpPr txBox="1">
            <a:spLocks noChangeArrowheads="1"/>
          </p:cNvSpPr>
          <p:nvPr/>
        </p:nvSpPr>
        <p:spPr bwMode="auto">
          <a:xfrm>
            <a:off x="3884613" y="4679950"/>
            <a:ext cx="433387" cy="641350"/>
          </a:xfrm>
          <a:prstGeom prst="rect">
            <a:avLst/>
          </a:prstGeom>
          <a:noFill/>
          <a:ln w="9525">
            <a:noFill/>
            <a:miter lim="800000"/>
            <a:headEnd/>
            <a:tailEnd/>
          </a:ln>
        </p:spPr>
        <p:txBody>
          <a:bodyPr>
            <a:spAutoFit/>
          </a:bodyPr>
          <a:lstStyle/>
          <a:p>
            <a:pPr>
              <a:spcBef>
                <a:spcPct val="50000"/>
              </a:spcBef>
            </a:pPr>
            <a:r>
              <a:rPr lang="uk-UA" sz="3600">
                <a:solidFill>
                  <a:srgbClr val="CC0000"/>
                </a:solidFill>
              </a:rPr>
              <a:t>+</a:t>
            </a:r>
          </a:p>
        </p:txBody>
      </p:sp>
      <p:sp>
        <p:nvSpPr>
          <p:cNvPr id="146471" name="Text Box 39"/>
          <p:cNvSpPr txBox="1">
            <a:spLocks noChangeArrowheads="1"/>
          </p:cNvSpPr>
          <p:nvPr/>
        </p:nvSpPr>
        <p:spPr bwMode="auto">
          <a:xfrm>
            <a:off x="4892675" y="4679950"/>
            <a:ext cx="433388" cy="641350"/>
          </a:xfrm>
          <a:prstGeom prst="rect">
            <a:avLst/>
          </a:prstGeom>
          <a:noFill/>
          <a:ln w="9525">
            <a:noFill/>
            <a:miter lim="800000"/>
            <a:headEnd/>
            <a:tailEnd/>
          </a:ln>
        </p:spPr>
        <p:txBody>
          <a:bodyPr>
            <a:spAutoFit/>
          </a:bodyPr>
          <a:lstStyle/>
          <a:p>
            <a:pPr>
              <a:spcBef>
                <a:spcPct val="50000"/>
              </a:spcBef>
            </a:pPr>
            <a:r>
              <a:rPr lang="uk-UA" sz="3600">
                <a:solidFill>
                  <a:srgbClr val="CC0000"/>
                </a:solidFill>
              </a:rPr>
              <a:t>+</a:t>
            </a:r>
          </a:p>
        </p:txBody>
      </p:sp>
      <p:sp>
        <p:nvSpPr>
          <p:cNvPr id="146472" name="Text Box 40"/>
          <p:cNvSpPr txBox="1">
            <a:spLocks noChangeArrowheads="1"/>
          </p:cNvSpPr>
          <p:nvPr/>
        </p:nvSpPr>
        <p:spPr bwMode="auto">
          <a:xfrm>
            <a:off x="6908800" y="4679950"/>
            <a:ext cx="433388" cy="641350"/>
          </a:xfrm>
          <a:prstGeom prst="rect">
            <a:avLst/>
          </a:prstGeom>
          <a:noFill/>
          <a:ln w="9525">
            <a:noFill/>
            <a:miter lim="800000"/>
            <a:headEnd/>
            <a:tailEnd/>
          </a:ln>
        </p:spPr>
        <p:txBody>
          <a:bodyPr>
            <a:spAutoFit/>
          </a:bodyPr>
          <a:lstStyle/>
          <a:p>
            <a:pPr>
              <a:spcBef>
                <a:spcPct val="50000"/>
              </a:spcBef>
            </a:pPr>
            <a:r>
              <a:rPr lang="uk-UA" sz="3600">
                <a:solidFill>
                  <a:srgbClr val="CC0000"/>
                </a:solidFill>
              </a:rPr>
              <a:t>+</a:t>
            </a:r>
          </a:p>
        </p:txBody>
      </p:sp>
      <p:sp>
        <p:nvSpPr>
          <p:cNvPr id="146473" name="Text Box 41"/>
          <p:cNvSpPr txBox="1">
            <a:spLocks noChangeArrowheads="1"/>
          </p:cNvSpPr>
          <p:nvPr/>
        </p:nvSpPr>
        <p:spPr bwMode="auto">
          <a:xfrm>
            <a:off x="6907213" y="5326063"/>
            <a:ext cx="433387" cy="641350"/>
          </a:xfrm>
          <a:prstGeom prst="rect">
            <a:avLst/>
          </a:prstGeom>
          <a:noFill/>
          <a:ln w="9525">
            <a:noFill/>
            <a:miter lim="800000"/>
            <a:headEnd/>
            <a:tailEnd/>
          </a:ln>
        </p:spPr>
        <p:txBody>
          <a:bodyPr>
            <a:spAutoFit/>
          </a:bodyPr>
          <a:lstStyle/>
          <a:p>
            <a:pPr>
              <a:spcBef>
                <a:spcPct val="50000"/>
              </a:spcBef>
            </a:pPr>
            <a:r>
              <a:rPr lang="uk-UA" sz="3600">
                <a:solidFill>
                  <a:srgbClr val="CC0000"/>
                </a:solidFill>
              </a:rPr>
              <a:t>+</a:t>
            </a:r>
          </a:p>
        </p:txBody>
      </p:sp>
      <p:sp>
        <p:nvSpPr>
          <p:cNvPr id="146474" name="Text Box 42"/>
          <p:cNvSpPr txBox="1">
            <a:spLocks noChangeArrowheads="1"/>
          </p:cNvSpPr>
          <p:nvPr/>
        </p:nvSpPr>
        <p:spPr bwMode="auto">
          <a:xfrm>
            <a:off x="5899150" y="1798638"/>
            <a:ext cx="433388" cy="641350"/>
          </a:xfrm>
          <a:prstGeom prst="rect">
            <a:avLst/>
          </a:prstGeom>
          <a:noFill/>
          <a:ln w="9525">
            <a:noFill/>
            <a:miter lim="800000"/>
            <a:headEnd/>
            <a:tailEnd/>
          </a:ln>
        </p:spPr>
        <p:txBody>
          <a:bodyPr>
            <a:spAutoFit/>
          </a:bodyPr>
          <a:lstStyle/>
          <a:p>
            <a:pPr>
              <a:spcBef>
                <a:spcPct val="50000"/>
              </a:spcBef>
            </a:pPr>
            <a:r>
              <a:rPr lang="uk-UA" sz="3600" dirty="0" smtClean="0">
                <a:solidFill>
                  <a:srgbClr val="003399"/>
                </a:solidFill>
              </a:rPr>
              <a:t>+</a:t>
            </a:r>
            <a:r>
              <a:rPr lang="uk-UA" sz="3600" dirty="0" smtClean="0">
                <a:solidFill>
                  <a:srgbClr val="CC0000"/>
                </a:solidFill>
              </a:rPr>
              <a:t> </a:t>
            </a:r>
            <a:endParaRPr lang="uk-UA" sz="3600" dirty="0">
              <a:solidFill>
                <a:srgbClr val="CC0000"/>
              </a:solidFill>
            </a:endParaRPr>
          </a:p>
        </p:txBody>
      </p:sp>
      <p:sp>
        <p:nvSpPr>
          <p:cNvPr id="146475" name="Text Box 43"/>
          <p:cNvSpPr txBox="1">
            <a:spLocks noChangeArrowheads="1"/>
          </p:cNvSpPr>
          <p:nvPr/>
        </p:nvSpPr>
        <p:spPr bwMode="auto">
          <a:xfrm>
            <a:off x="7772400" y="1798638"/>
            <a:ext cx="433388" cy="641350"/>
          </a:xfrm>
          <a:prstGeom prst="rect">
            <a:avLst/>
          </a:prstGeom>
          <a:noFill/>
          <a:ln w="9525">
            <a:noFill/>
            <a:miter lim="800000"/>
            <a:headEnd/>
            <a:tailEnd/>
          </a:ln>
        </p:spPr>
        <p:txBody>
          <a:bodyPr>
            <a:spAutoFit/>
          </a:bodyPr>
          <a:lstStyle/>
          <a:p>
            <a:pPr>
              <a:spcBef>
                <a:spcPct val="50000"/>
              </a:spcBef>
            </a:pPr>
            <a:r>
              <a:rPr lang="uk-UA" sz="3600">
                <a:solidFill>
                  <a:srgbClr val="003399"/>
                </a:solidFill>
              </a:rPr>
              <a:t>х</a:t>
            </a:r>
            <a:r>
              <a:rPr lang="uk-UA" sz="3600">
                <a:solidFill>
                  <a:srgbClr val="CC0000"/>
                </a:solidFill>
              </a:rPr>
              <a:t> </a:t>
            </a:r>
          </a:p>
        </p:txBody>
      </p:sp>
      <p:sp>
        <p:nvSpPr>
          <p:cNvPr id="146476" name="Text Box 44"/>
          <p:cNvSpPr txBox="1">
            <a:spLocks noChangeArrowheads="1"/>
          </p:cNvSpPr>
          <p:nvPr/>
        </p:nvSpPr>
        <p:spPr bwMode="auto">
          <a:xfrm>
            <a:off x="6908800" y="2446338"/>
            <a:ext cx="433388" cy="641350"/>
          </a:xfrm>
          <a:prstGeom prst="rect">
            <a:avLst/>
          </a:prstGeom>
          <a:noFill/>
          <a:ln w="9525">
            <a:noFill/>
            <a:miter lim="800000"/>
            <a:headEnd/>
            <a:tailEnd/>
          </a:ln>
        </p:spPr>
        <p:txBody>
          <a:bodyPr>
            <a:spAutoFit/>
          </a:bodyPr>
          <a:lstStyle/>
          <a:p>
            <a:pPr>
              <a:spcBef>
                <a:spcPct val="50000"/>
              </a:spcBef>
            </a:pPr>
            <a:r>
              <a:rPr lang="uk-UA" sz="3600">
                <a:solidFill>
                  <a:srgbClr val="003399"/>
                </a:solidFill>
              </a:rPr>
              <a:t>х</a:t>
            </a:r>
            <a:r>
              <a:rPr lang="uk-UA" sz="3600">
                <a:solidFill>
                  <a:srgbClr val="CC0000"/>
                </a:solidFill>
              </a:rPr>
              <a:t> </a:t>
            </a:r>
          </a:p>
        </p:txBody>
      </p:sp>
      <p:sp>
        <p:nvSpPr>
          <p:cNvPr id="146477" name="Text Box 45"/>
          <p:cNvSpPr txBox="1">
            <a:spLocks noChangeArrowheads="1"/>
          </p:cNvSpPr>
          <p:nvPr/>
        </p:nvSpPr>
        <p:spPr bwMode="auto">
          <a:xfrm>
            <a:off x="7772400" y="2446338"/>
            <a:ext cx="433388" cy="641350"/>
          </a:xfrm>
          <a:prstGeom prst="rect">
            <a:avLst/>
          </a:prstGeom>
          <a:noFill/>
          <a:ln w="9525">
            <a:noFill/>
            <a:miter lim="800000"/>
            <a:headEnd/>
            <a:tailEnd/>
          </a:ln>
        </p:spPr>
        <p:txBody>
          <a:bodyPr>
            <a:spAutoFit/>
          </a:bodyPr>
          <a:lstStyle/>
          <a:p>
            <a:pPr>
              <a:spcBef>
                <a:spcPct val="50000"/>
              </a:spcBef>
            </a:pPr>
            <a:r>
              <a:rPr lang="uk-UA" sz="3600">
                <a:solidFill>
                  <a:srgbClr val="003399"/>
                </a:solidFill>
              </a:rPr>
              <a:t>х</a:t>
            </a:r>
            <a:r>
              <a:rPr lang="uk-UA" sz="3600">
                <a:solidFill>
                  <a:srgbClr val="CC0000"/>
                </a:solidFill>
              </a:rPr>
              <a:t> </a:t>
            </a:r>
          </a:p>
        </p:txBody>
      </p:sp>
      <p:sp>
        <p:nvSpPr>
          <p:cNvPr id="146478" name="Text Box 46"/>
          <p:cNvSpPr txBox="1">
            <a:spLocks noChangeArrowheads="1"/>
          </p:cNvSpPr>
          <p:nvPr/>
        </p:nvSpPr>
        <p:spPr bwMode="auto">
          <a:xfrm>
            <a:off x="6908800" y="3238500"/>
            <a:ext cx="433388" cy="641350"/>
          </a:xfrm>
          <a:prstGeom prst="rect">
            <a:avLst/>
          </a:prstGeom>
          <a:noFill/>
          <a:ln w="9525">
            <a:noFill/>
            <a:miter lim="800000"/>
            <a:headEnd/>
            <a:tailEnd/>
          </a:ln>
        </p:spPr>
        <p:txBody>
          <a:bodyPr>
            <a:spAutoFit/>
          </a:bodyPr>
          <a:lstStyle/>
          <a:p>
            <a:pPr>
              <a:spcBef>
                <a:spcPct val="50000"/>
              </a:spcBef>
            </a:pPr>
            <a:r>
              <a:rPr lang="uk-UA" sz="3600">
                <a:solidFill>
                  <a:srgbClr val="003399"/>
                </a:solidFill>
              </a:rPr>
              <a:t>х</a:t>
            </a:r>
            <a:r>
              <a:rPr lang="uk-UA" sz="3600">
                <a:solidFill>
                  <a:srgbClr val="CC0000"/>
                </a:solidFill>
              </a:rPr>
              <a:t> </a:t>
            </a:r>
          </a:p>
        </p:txBody>
      </p:sp>
      <p:sp>
        <p:nvSpPr>
          <p:cNvPr id="146479" name="Text Box 47"/>
          <p:cNvSpPr txBox="1">
            <a:spLocks noChangeArrowheads="1"/>
          </p:cNvSpPr>
          <p:nvPr/>
        </p:nvSpPr>
        <p:spPr bwMode="auto">
          <a:xfrm>
            <a:off x="7772400" y="3238500"/>
            <a:ext cx="433388" cy="641350"/>
          </a:xfrm>
          <a:prstGeom prst="rect">
            <a:avLst/>
          </a:prstGeom>
          <a:noFill/>
          <a:ln w="9525">
            <a:noFill/>
            <a:miter lim="800000"/>
            <a:headEnd/>
            <a:tailEnd/>
          </a:ln>
        </p:spPr>
        <p:txBody>
          <a:bodyPr>
            <a:spAutoFit/>
          </a:bodyPr>
          <a:lstStyle/>
          <a:p>
            <a:pPr>
              <a:spcBef>
                <a:spcPct val="50000"/>
              </a:spcBef>
            </a:pPr>
            <a:r>
              <a:rPr lang="uk-UA" sz="3600">
                <a:solidFill>
                  <a:srgbClr val="003399"/>
                </a:solidFill>
              </a:rPr>
              <a:t>х</a:t>
            </a:r>
            <a:r>
              <a:rPr lang="uk-UA" sz="3600">
                <a:solidFill>
                  <a:srgbClr val="CC0000"/>
                </a:solidFill>
              </a:rPr>
              <a:t> </a:t>
            </a:r>
          </a:p>
        </p:txBody>
      </p:sp>
      <p:sp>
        <p:nvSpPr>
          <p:cNvPr id="146480" name="Text Box 48"/>
          <p:cNvSpPr txBox="1">
            <a:spLocks noChangeArrowheads="1"/>
          </p:cNvSpPr>
          <p:nvPr/>
        </p:nvSpPr>
        <p:spPr bwMode="auto">
          <a:xfrm>
            <a:off x="6908800" y="3814763"/>
            <a:ext cx="433388" cy="641350"/>
          </a:xfrm>
          <a:prstGeom prst="rect">
            <a:avLst/>
          </a:prstGeom>
          <a:noFill/>
          <a:ln w="9525">
            <a:noFill/>
            <a:miter lim="800000"/>
            <a:headEnd/>
            <a:tailEnd/>
          </a:ln>
        </p:spPr>
        <p:txBody>
          <a:bodyPr>
            <a:spAutoFit/>
          </a:bodyPr>
          <a:lstStyle/>
          <a:p>
            <a:pPr>
              <a:spcBef>
                <a:spcPct val="50000"/>
              </a:spcBef>
            </a:pPr>
            <a:r>
              <a:rPr lang="uk-UA" sz="3600">
                <a:solidFill>
                  <a:srgbClr val="003399"/>
                </a:solidFill>
              </a:rPr>
              <a:t>х</a:t>
            </a:r>
            <a:r>
              <a:rPr lang="uk-UA" sz="3600">
                <a:solidFill>
                  <a:srgbClr val="CC0000"/>
                </a:solidFill>
              </a:rPr>
              <a:t> </a:t>
            </a:r>
          </a:p>
        </p:txBody>
      </p:sp>
      <p:sp>
        <p:nvSpPr>
          <p:cNvPr id="146481" name="Text Box 49"/>
          <p:cNvSpPr txBox="1">
            <a:spLocks noChangeArrowheads="1"/>
          </p:cNvSpPr>
          <p:nvPr/>
        </p:nvSpPr>
        <p:spPr bwMode="auto">
          <a:xfrm>
            <a:off x="7772400" y="3814763"/>
            <a:ext cx="433388" cy="641350"/>
          </a:xfrm>
          <a:prstGeom prst="rect">
            <a:avLst/>
          </a:prstGeom>
          <a:noFill/>
          <a:ln w="9525">
            <a:noFill/>
            <a:miter lim="800000"/>
            <a:headEnd/>
            <a:tailEnd/>
          </a:ln>
        </p:spPr>
        <p:txBody>
          <a:bodyPr>
            <a:spAutoFit/>
          </a:bodyPr>
          <a:lstStyle/>
          <a:p>
            <a:pPr>
              <a:spcBef>
                <a:spcPct val="50000"/>
              </a:spcBef>
            </a:pPr>
            <a:r>
              <a:rPr lang="uk-UA" sz="3600">
                <a:solidFill>
                  <a:srgbClr val="003399"/>
                </a:solidFill>
              </a:rPr>
              <a:t>х</a:t>
            </a:r>
            <a:r>
              <a:rPr lang="uk-UA" sz="3600">
                <a:solidFill>
                  <a:srgbClr val="CC0000"/>
                </a:solidFill>
              </a:rPr>
              <a:t> </a:t>
            </a:r>
          </a:p>
        </p:txBody>
      </p:sp>
      <p:sp>
        <p:nvSpPr>
          <p:cNvPr id="146482" name="Text Box 50"/>
          <p:cNvSpPr txBox="1">
            <a:spLocks noChangeArrowheads="1"/>
          </p:cNvSpPr>
          <p:nvPr/>
        </p:nvSpPr>
        <p:spPr bwMode="auto">
          <a:xfrm>
            <a:off x="5899150" y="4606925"/>
            <a:ext cx="433388" cy="641350"/>
          </a:xfrm>
          <a:prstGeom prst="rect">
            <a:avLst/>
          </a:prstGeom>
          <a:noFill/>
          <a:ln w="9525">
            <a:noFill/>
            <a:miter lim="800000"/>
            <a:headEnd/>
            <a:tailEnd/>
          </a:ln>
        </p:spPr>
        <p:txBody>
          <a:bodyPr>
            <a:spAutoFit/>
          </a:bodyPr>
          <a:lstStyle/>
          <a:p>
            <a:pPr>
              <a:spcBef>
                <a:spcPct val="50000"/>
              </a:spcBef>
            </a:pPr>
            <a:r>
              <a:rPr lang="uk-UA" sz="3600">
                <a:solidFill>
                  <a:srgbClr val="003399"/>
                </a:solidFill>
              </a:rPr>
              <a:t>х</a:t>
            </a:r>
            <a:r>
              <a:rPr lang="uk-UA" sz="3600">
                <a:solidFill>
                  <a:srgbClr val="CC0000"/>
                </a:solidFill>
              </a:rPr>
              <a:t> </a:t>
            </a:r>
          </a:p>
        </p:txBody>
      </p:sp>
      <p:sp>
        <p:nvSpPr>
          <p:cNvPr id="146483" name="Text Box 51"/>
          <p:cNvSpPr txBox="1">
            <a:spLocks noChangeArrowheads="1"/>
          </p:cNvSpPr>
          <p:nvPr/>
        </p:nvSpPr>
        <p:spPr bwMode="auto">
          <a:xfrm>
            <a:off x="7772400" y="4679950"/>
            <a:ext cx="433388" cy="641350"/>
          </a:xfrm>
          <a:prstGeom prst="rect">
            <a:avLst/>
          </a:prstGeom>
          <a:noFill/>
          <a:ln w="9525">
            <a:noFill/>
            <a:miter lim="800000"/>
            <a:headEnd/>
            <a:tailEnd/>
          </a:ln>
        </p:spPr>
        <p:txBody>
          <a:bodyPr>
            <a:spAutoFit/>
          </a:bodyPr>
          <a:lstStyle/>
          <a:p>
            <a:pPr>
              <a:spcBef>
                <a:spcPct val="50000"/>
              </a:spcBef>
            </a:pPr>
            <a:r>
              <a:rPr lang="uk-UA" sz="3600">
                <a:solidFill>
                  <a:srgbClr val="003399"/>
                </a:solidFill>
              </a:rPr>
              <a:t>х</a:t>
            </a:r>
            <a:r>
              <a:rPr lang="uk-UA" sz="3600">
                <a:solidFill>
                  <a:srgbClr val="CC0000"/>
                </a:solidFill>
              </a:rPr>
              <a:t> </a:t>
            </a:r>
          </a:p>
        </p:txBody>
      </p:sp>
      <p:sp>
        <p:nvSpPr>
          <p:cNvPr id="146484" name="Text Box 52"/>
          <p:cNvSpPr txBox="1">
            <a:spLocks noChangeArrowheads="1"/>
          </p:cNvSpPr>
          <p:nvPr/>
        </p:nvSpPr>
        <p:spPr bwMode="auto">
          <a:xfrm>
            <a:off x="3884613" y="5399088"/>
            <a:ext cx="433387" cy="641350"/>
          </a:xfrm>
          <a:prstGeom prst="rect">
            <a:avLst/>
          </a:prstGeom>
          <a:noFill/>
          <a:ln w="9525">
            <a:noFill/>
            <a:miter lim="800000"/>
            <a:headEnd/>
            <a:tailEnd/>
          </a:ln>
        </p:spPr>
        <p:txBody>
          <a:bodyPr>
            <a:spAutoFit/>
          </a:bodyPr>
          <a:lstStyle/>
          <a:p>
            <a:pPr>
              <a:spcBef>
                <a:spcPct val="50000"/>
              </a:spcBef>
            </a:pPr>
            <a:r>
              <a:rPr lang="uk-UA" sz="3600">
                <a:solidFill>
                  <a:srgbClr val="003399"/>
                </a:solidFill>
              </a:rPr>
              <a:t>х</a:t>
            </a:r>
            <a:r>
              <a:rPr lang="uk-UA" sz="3600">
                <a:solidFill>
                  <a:srgbClr val="CC0000"/>
                </a:solidFill>
              </a:rPr>
              <a:t> </a:t>
            </a:r>
          </a:p>
        </p:txBody>
      </p:sp>
      <p:sp>
        <p:nvSpPr>
          <p:cNvPr id="146485" name="Text Box 53"/>
          <p:cNvSpPr txBox="1">
            <a:spLocks noChangeArrowheads="1"/>
          </p:cNvSpPr>
          <p:nvPr/>
        </p:nvSpPr>
        <p:spPr bwMode="auto">
          <a:xfrm>
            <a:off x="4892675" y="5399088"/>
            <a:ext cx="433388" cy="641350"/>
          </a:xfrm>
          <a:prstGeom prst="rect">
            <a:avLst/>
          </a:prstGeom>
          <a:noFill/>
          <a:ln w="9525">
            <a:noFill/>
            <a:miter lim="800000"/>
            <a:headEnd/>
            <a:tailEnd/>
          </a:ln>
        </p:spPr>
        <p:txBody>
          <a:bodyPr>
            <a:spAutoFit/>
          </a:bodyPr>
          <a:lstStyle/>
          <a:p>
            <a:pPr>
              <a:spcBef>
                <a:spcPct val="50000"/>
              </a:spcBef>
            </a:pPr>
            <a:r>
              <a:rPr lang="uk-UA" sz="3600">
                <a:solidFill>
                  <a:srgbClr val="003399"/>
                </a:solidFill>
              </a:rPr>
              <a:t>х</a:t>
            </a:r>
            <a:r>
              <a:rPr lang="uk-UA" sz="3600">
                <a:solidFill>
                  <a:srgbClr val="CC0000"/>
                </a:solidFill>
              </a:rPr>
              <a:t> </a:t>
            </a:r>
          </a:p>
        </p:txBody>
      </p:sp>
      <p:sp>
        <p:nvSpPr>
          <p:cNvPr id="146486" name="Text Box 54"/>
          <p:cNvSpPr txBox="1">
            <a:spLocks noChangeArrowheads="1"/>
          </p:cNvSpPr>
          <p:nvPr/>
        </p:nvSpPr>
        <p:spPr bwMode="auto">
          <a:xfrm>
            <a:off x="5899150" y="5399088"/>
            <a:ext cx="433388" cy="641350"/>
          </a:xfrm>
          <a:prstGeom prst="rect">
            <a:avLst/>
          </a:prstGeom>
          <a:noFill/>
          <a:ln w="9525">
            <a:noFill/>
            <a:miter lim="800000"/>
            <a:headEnd/>
            <a:tailEnd/>
          </a:ln>
        </p:spPr>
        <p:txBody>
          <a:bodyPr>
            <a:spAutoFit/>
          </a:bodyPr>
          <a:lstStyle/>
          <a:p>
            <a:pPr>
              <a:spcBef>
                <a:spcPct val="50000"/>
              </a:spcBef>
            </a:pPr>
            <a:r>
              <a:rPr lang="uk-UA" sz="3600">
                <a:solidFill>
                  <a:srgbClr val="003399"/>
                </a:solidFill>
              </a:rPr>
              <a:t>х</a:t>
            </a:r>
            <a:r>
              <a:rPr lang="uk-UA" sz="3600">
                <a:solidFill>
                  <a:srgbClr val="CC0000"/>
                </a:solidFill>
              </a:rPr>
              <a:t> </a:t>
            </a:r>
          </a:p>
        </p:txBody>
      </p:sp>
      <p:sp>
        <p:nvSpPr>
          <p:cNvPr id="146487" name="Text Box 55"/>
          <p:cNvSpPr txBox="1">
            <a:spLocks noChangeArrowheads="1"/>
          </p:cNvSpPr>
          <p:nvPr/>
        </p:nvSpPr>
        <p:spPr bwMode="auto">
          <a:xfrm>
            <a:off x="7772400" y="5399088"/>
            <a:ext cx="433388" cy="641350"/>
          </a:xfrm>
          <a:prstGeom prst="rect">
            <a:avLst/>
          </a:prstGeom>
          <a:noFill/>
          <a:ln w="9525">
            <a:noFill/>
            <a:miter lim="800000"/>
            <a:headEnd/>
            <a:tailEnd/>
          </a:ln>
        </p:spPr>
        <p:txBody>
          <a:bodyPr>
            <a:spAutoFit/>
          </a:bodyPr>
          <a:lstStyle/>
          <a:p>
            <a:pPr>
              <a:spcBef>
                <a:spcPct val="50000"/>
              </a:spcBef>
            </a:pPr>
            <a:r>
              <a:rPr lang="uk-UA" sz="3600">
                <a:solidFill>
                  <a:srgbClr val="003399"/>
                </a:solidFill>
              </a:rPr>
              <a:t>х</a:t>
            </a:r>
            <a:r>
              <a:rPr lang="uk-UA" sz="3600">
                <a:solidFill>
                  <a:srgbClr val="CC0000"/>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6434"/>
                                        </p:tgtEl>
                                        <p:attrNameLst>
                                          <p:attrName>style.visibility</p:attrName>
                                        </p:attrNameLst>
                                      </p:cBhvr>
                                      <p:to>
                                        <p:strVal val="visible"/>
                                      </p:to>
                                    </p:set>
                                    <p:anim calcmode="lin" valueType="num">
                                      <p:cBhvr>
                                        <p:cTn id="7" dur="1000" fill="hold"/>
                                        <p:tgtEl>
                                          <p:spTgt spid="146434"/>
                                        </p:tgtEl>
                                        <p:attrNameLst>
                                          <p:attrName>ppt_x</p:attrName>
                                        </p:attrNameLst>
                                      </p:cBhvr>
                                      <p:tavLst>
                                        <p:tav tm="0">
                                          <p:val>
                                            <p:strVal val="#ppt_x-.2"/>
                                          </p:val>
                                        </p:tav>
                                        <p:tav tm="100000">
                                          <p:val>
                                            <p:strVal val="#ppt_x"/>
                                          </p:val>
                                        </p:tav>
                                      </p:tavLst>
                                    </p:anim>
                                    <p:anim calcmode="lin" valueType="num">
                                      <p:cBhvr>
                                        <p:cTn id="8" dur="1000" fill="hold"/>
                                        <p:tgtEl>
                                          <p:spTgt spid="1464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643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643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643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6458"/>
                                        </p:tgtEl>
                                        <p:attrNameLst>
                                          <p:attrName>style.visibility</p:attrName>
                                        </p:attrNameLst>
                                      </p:cBhvr>
                                      <p:to>
                                        <p:strVal val="visible"/>
                                      </p:to>
                                    </p:set>
                                    <p:anim calcmode="lin" valueType="num">
                                      <p:cBhvr additive="base">
                                        <p:cTn id="22" dur="500" fill="hold"/>
                                        <p:tgtEl>
                                          <p:spTgt spid="146458"/>
                                        </p:tgtEl>
                                        <p:attrNameLst>
                                          <p:attrName>ppt_x</p:attrName>
                                        </p:attrNameLst>
                                      </p:cBhvr>
                                      <p:tavLst>
                                        <p:tav tm="0">
                                          <p:val>
                                            <p:strVal val="#ppt_x"/>
                                          </p:val>
                                        </p:tav>
                                        <p:tav tm="100000">
                                          <p:val>
                                            <p:strVal val="#ppt_x"/>
                                          </p:val>
                                        </p:tav>
                                      </p:tavLst>
                                    </p:anim>
                                    <p:anim calcmode="lin" valueType="num">
                                      <p:cBhvr additive="base">
                                        <p:cTn id="23" dur="500" fill="hold"/>
                                        <p:tgtEl>
                                          <p:spTgt spid="14645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6459"/>
                                        </p:tgtEl>
                                        <p:attrNameLst>
                                          <p:attrName>style.visibility</p:attrName>
                                        </p:attrNameLst>
                                      </p:cBhvr>
                                      <p:to>
                                        <p:strVal val="visible"/>
                                      </p:to>
                                    </p:set>
                                    <p:anim calcmode="lin" valueType="num">
                                      <p:cBhvr additive="base">
                                        <p:cTn id="28" dur="500" fill="hold"/>
                                        <p:tgtEl>
                                          <p:spTgt spid="146459"/>
                                        </p:tgtEl>
                                        <p:attrNameLst>
                                          <p:attrName>ppt_x</p:attrName>
                                        </p:attrNameLst>
                                      </p:cBhvr>
                                      <p:tavLst>
                                        <p:tav tm="0">
                                          <p:val>
                                            <p:strVal val="#ppt_x"/>
                                          </p:val>
                                        </p:tav>
                                        <p:tav tm="100000">
                                          <p:val>
                                            <p:strVal val="#ppt_x"/>
                                          </p:val>
                                        </p:tav>
                                      </p:tavLst>
                                    </p:anim>
                                    <p:anim calcmode="lin" valueType="num">
                                      <p:cBhvr additive="base">
                                        <p:cTn id="29" dur="500" fill="hold"/>
                                        <p:tgtEl>
                                          <p:spTgt spid="14645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6474"/>
                                        </p:tgtEl>
                                        <p:attrNameLst>
                                          <p:attrName>style.visibility</p:attrName>
                                        </p:attrNameLst>
                                      </p:cBhvr>
                                      <p:to>
                                        <p:strVal val="visible"/>
                                      </p:to>
                                    </p:set>
                                    <p:anim calcmode="lin" valueType="num">
                                      <p:cBhvr additive="base">
                                        <p:cTn id="34" dur="500" fill="hold"/>
                                        <p:tgtEl>
                                          <p:spTgt spid="146474"/>
                                        </p:tgtEl>
                                        <p:attrNameLst>
                                          <p:attrName>ppt_x</p:attrName>
                                        </p:attrNameLst>
                                      </p:cBhvr>
                                      <p:tavLst>
                                        <p:tav tm="0">
                                          <p:val>
                                            <p:strVal val="#ppt_x"/>
                                          </p:val>
                                        </p:tav>
                                        <p:tav tm="100000">
                                          <p:val>
                                            <p:strVal val="#ppt_x"/>
                                          </p:val>
                                        </p:tav>
                                      </p:tavLst>
                                    </p:anim>
                                    <p:anim calcmode="lin" valueType="num">
                                      <p:cBhvr additive="base">
                                        <p:cTn id="35" dur="500" fill="hold"/>
                                        <p:tgtEl>
                                          <p:spTgt spid="14647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6460"/>
                                        </p:tgtEl>
                                        <p:attrNameLst>
                                          <p:attrName>style.visibility</p:attrName>
                                        </p:attrNameLst>
                                      </p:cBhvr>
                                      <p:to>
                                        <p:strVal val="visible"/>
                                      </p:to>
                                    </p:set>
                                    <p:anim calcmode="lin" valueType="num">
                                      <p:cBhvr additive="base">
                                        <p:cTn id="40" dur="500" fill="hold"/>
                                        <p:tgtEl>
                                          <p:spTgt spid="146460"/>
                                        </p:tgtEl>
                                        <p:attrNameLst>
                                          <p:attrName>ppt_x</p:attrName>
                                        </p:attrNameLst>
                                      </p:cBhvr>
                                      <p:tavLst>
                                        <p:tav tm="0">
                                          <p:val>
                                            <p:strVal val="#ppt_x"/>
                                          </p:val>
                                        </p:tav>
                                        <p:tav tm="100000">
                                          <p:val>
                                            <p:strVal val="#ppt_x"/>
                                          </p:val>
                                        </p:tav>
                                      </p:tavLst>
                                    </p:anim>
                                    <p:anim calcmode="lin" valueType="num">
                                      <p:cBhvr additive="base">
                                        <p:cTn id="41" dur="500" fill="hold"/>
                                        <p:tgtEl>
                                          <p:spTgt spid="14646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6475"/>
                                        </p:tgtEl>
                                        <p:attrNameLst>
                                          <p:attrName>style.visibility</p:attrName>
                                        </p:attrNameLst>
                                      </p:cBhvr>
                                      <p:to>
                                        <p:strVal val="visible"/>
                                      </p:to>
                                    </p:set>
                                    <p:anim calcmode="lin" valueType="num">
                                      <p:cBhvr additive="base">
                                        <p:cTn id="46" dur="500" fill="hold"/>
                                        <p:tgtEl>
                                          <p:spTgt spid="146475"/>
                                        </p:tgtEl>
                                        <p:attrNameLst>
                                          <p:attrName>ppt_x</p:attrName>
                                        </p:attrNameLst>
                                      </p:cBhvr>
                                      <p:tavLst>
                                        <p:tav tm="0">
                                          <p:val>
                                            <p:strVal val="#ppt_x"/>
                                          </p:val>
                                        </p:tav>
                                        <p:tav tm="100000">
                                          <p:val>
                                            <p:strVal val="#ppt_x"/>
                                          </p:val>
                                        </p:tav>
                                      </p:tavLst>
                                    </p:anim>
                                    <p:anim calcmode="lin" valueType="num">
                                      <p:cBhvr additive="base">
                                        <p:cTn id="47" dur="500" fill="hold"/>
                                        <p:tgtEl>
                                          <p:spTgt spid="14647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46461"/>
                                        </p:tgtEl>
                                        <p:attrNameLst>
                                          <p:attrName>style.visibility</p:attrName>
                                        </p:attrNameLst>
                                      </p:cBhvr>
                                      <p:to>
                                        <p:strVal val="visible"/>
                                      </p:to>
                                    </p:set>
                                    <p:anim calcmode="lin" valueType="num">
                                      <p:cBhvr additive="base">
                                        <p:cTn id="52" dur="500" fill="hold"/>
                                        <p:tgtEl>
                                          <p:spTgt spid="146461"/>
                                        </p:tgtEl>
                                        <p:attrNameLst>
                                          <p:attrName>ppt_x</p:attrName>
                                        </p:attrNameLst>
                                      </p:cBhvr>
                                      <p:tavLst>
                                        <p:tav tm="0">
                                          <p:val>
                                            <p:strVal val="#ppt_x"/>
                                          </p:val>
                                        </p:tav>
                                        <p:tav tm="100000">
                                          <p:val>
                                            <p:strVal val="#ppt_x"/>
                                          </p:val>
                                        </p:tav>
                                      </p:tavLst>
                                    </p:anim>
                                    <p:anim calcmode="lin" valueType="num">
                                      <p:cBhvr additive="base">
                                        <p:cTn id="53" dur="500" fill="hold"/>
                                        <p:tgtEl>
                                          <p:spTgt spid="14646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46462"/>
                                        </p:tgtEl>
                                        <p:attrNameLst>
                                          <p:attrName>style.visibility</p:attrName>
                                        </p:attrNameLst>
                                      </p:cBhvr>
                                      <p:to>
                                        <p:strVal val="visible"/>
                                      </p:to>
                                    </p:set>
                                    <p:anim calcmode="lin" valueType="num">
                                      <p:cBhvr additive="base">
                                        <p:cTn id="58" dur="500" fill="hold"/>
                                        <p:tgtEl>
                                          <p:spTgt spid="146462"/>
                                        </p:tgtEl>
                                        <p:attrNameLst>
                                          <p:attrName>ppt_x</p:attrName>
                                        </p:attrNameLst>
                                      </p:cBhvr>
                                      <p:tavLst>
                                        <p:tav tm="0">
                                          <p:val>
                                            <p:strVal val="#ppt_x"/>
                                          </p:val>
                                        </p:tav>
                                        <p:tav tm="100000">
                                          <p:val>
                                            <p:strVal val="#ppt_x"/>
                                          </p:val>
                                        </p:tav>
                                      </p:tavLst>
                                    </p:anim>
                                    <p:anim calcmode="lin" valueType="num">
                                      <p:cBhvr additive="base">
                                        <p:cTn id="59" dur="500" fill="hold"/>
                                        <p:tgtEl>
                                          <p:spTgt spid="14646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46463"/>
                                        </p:tgtEl>
                                        <p:attrNameLst>
                                          <p:attrName>style.visibility</p:attrName>
                                        </p:attrNameLst>
                                      </p:cBhvr>
                                      <p:to>
                                        <p:strVal val="visible"/>
                                      </p:to>
                                    </p:set>
                                    <p:anim calcmode="lin" valueType="num">
                                      <p:cBhvr additive="base">
                                        <p:cTn id="64" dur="500" fill="hold"/>
                                        <p:tgtEl>
                                          <p:spTgt spid="146463"/>
                                        </p:tgtEl>
                                        <p:attrNameLst>
                                          <p:attrName>ppt_x</p:attrName>
                                        </p:attrNameLst>
                                      </p:cBhvr>
                                      <p:tavLst>
                                        <p:tav tm="0">
                                          <p:val>
                                            <p:strVal val="#ppt_x"/>
                                          </p:val>
                                        </p:tav>
                                        <p:tav tm="100000">
                                          <p:val>
                                            <p:strVal val="#ppt_x"/>
                                          </p:val>
                                        </p:tav>
                                      </p:tavLst>
                                    </p:anim>
                                    <p:anim calcmode="lin" valueType="num">
                                      <p:cBhvr additive="base">
                                        <p:cTn id="65" dur="500" fill="hold"/>
                                        <p:tgtEl>
                                          <p:spTgt spid="146463"/>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46476"/>
                                        </p:tgtEl>
                                        <p:attrNameLst>
                                          <p:attrName>style.visibility</p:attrName>
                                        </p:attrNameLst>
                                      </p:cBhvr>
                                      <p:to>
                                        <p:strVal val="visible"/>
                                      </p:to>
                                    </p:set>
                                    <p:anim calcmode="lin" valueType="num">
                                      <p:cBhvr additive="base">
                                        <p:cTn id="70" dur="500" fill="hold"/>
                                        <p:tgtEl>
                                          <p:spTgt spid="146476"/>
                                        </p:tgtEl>
                                        <p:attrNameLst>
                                          <p:attrName>ppt_x</p:attrName>
                                        </p:attrNameLst>
                                      </p:cBhvr>
                                      <p:tavLst>
                                        <p:tav tm="0">
                                          <p:val>
                                            <p:strVal val="#ppt_x"/>
                                          </p:val>
                                        </p:tav>
                                        <p:tav tm="100000">
                                          <p:val>
                                            <p:strVal val="#ppt_x"/>
                                          </p:val>
                                        </p:tav>
                                      </p:tavLst>
                                    </p:anim>
                                    <p:anim calcmode="lin" valueType="num">
                                      <p:cBhvr additive="base">
                                        <p:cTn id="71" dur="500" fill="hold"/>
                                        <p:tgtEl>
                                          <p:spTgt spid="14647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46477"/>
                                        </p:tgtEl>
                                        <p:attrNameLst>
                                          <p:attrName>style.visibility</p:attrName>
                                        </p:attrNameLst>
                                      </p:cBhvr>
                                      <p:to>
                                        <p:strVal val="visible"/>
                                      </p:to>
                                    </p:set>
                                    <p:anim calcmode="lin" valueType="num">
                                      <p:cBhvr additive="base">
                                        <p:cTn id="76" dur="500" fill="hold"/>
                                        <p:tgtEl>
                                          <p:spTgt spid="146477"/>
                                        </p:tgtEl>
                                        <p:attrNameLst>
                                          <p:attrName>ppt_x</p:attrName>
                                        </p:attrNameLst>
                                      </p:cBhvr>
                                      <p:tavLst>
                                        <p:tav tm="0">
                                          <p:val>
                                            <p:strVal val="#ppt_x"/>
                                          </p:val>
                                        </p:tav>
                                        <p:tav tm="100000">
                                          <p:val>
                                            <p:strVal val="#ppt_x"/>
                                          </p:val>
                                        </p:tav>
                                      </p:tavLst>
                                    </p:anim>
                                    <p:anim calcmode="lin" valueType="num">
                                      <p:cBhvr additive="base">
                                        <p:cTn id="77" dur="500" fill="hold"/>
                                        <p:tgtEl>
                                          <p:spTgt spid="14647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4643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4643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4643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46440"/>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46464"/>
                                        </p:tgtEl>
                                        <p:attrNameLst>
                                          <p:attrName>style.visibility</p:attrName>
                                        </p:attrNameLst>
                                      </p:cBhvr>
                                      <p:to>
                                        <p:strVal val="visible"/>
                                      </p:to>
                                    </p:set>
                                    <p:anim calcmode="lin" valueType="num">
                                      <p:cBhvr additive="base">
                                        <p:cTn id="98" dur="500" fill="hold"/>
                                        <p:tgtEl>
                                          <p:spTgt spid="146464"/>
                                        </p:tgtEl>
                                        <p:attrNameLst>
                                          <p:attrName>ppt_x</p:attrName>
                                        </p:attrNameLst>
                                      </p:cBhvr>
                                      <p:tavLst>
                                        <p:tav tm="0">
                                          <p:val>
                                            <p:strVal val="#ppt_x"/>
                                          </p:val>
                                        </p:tav>
                                        <p:tav tm="100000">
                                          <p:val>
                                            <p:strVal val="#ppt_x"/>
                                          </p:val>
                                        </p:tav>
                                      </p:tavLst>
                                    </p:anim>
                                    <p:anim calcmode="lin" valueType="num">
                                      <p:cBhvr additive="base">
                                        <p:cTn id="99" dur="500" fill="hold"/>
                                        <p:tgtEl>
                                          <p:spTgt spid="146464"/>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146465"/>
                                        </p:tgtEl>
                                        <p:attrNameLst>
                                          <p:attrName>style.visibility</p:attrName>
                                        </p:attrNameLst>
                                      </p:cBhvr>
                                      <p:to>
                                        <p:strVal val="visible"/>
                                      </p:to>
                                    </p:set>
                                    <p:anim calcmode="lin" valueType="num">
                                      <p:cBhvr additive="base">
                                        <p:cTn id="104" dur="500" fill="hold"/>
                                        <p:tgtEl>
                                          <p:spTgt spid="146465"/>
                                        </p:tgtEl>
                                        <p:attrNameLst>
                                          <p:attrName>ppt_x</p:attrName>
                                        </p:attrNameLst>
                                      </p:cBhvr>
                                      <p:tavLst>
                                        <p:tav tm="0">
                                          <p:val>
                                            <p:strVal val="#ppt_x"/>
                                          </p:val>
                                        </p:tav>
                                        <p:tav tm="100000">
                                          <p:val>
                                            <p:strVal val="#ppt_x"/>
                                          </p:val>
                                        </p:tav>
                                      </p:tavLst>
                                    </p:anim>
                                    <p:anim calcmode="lin" valueType="num">
                                      <p:cBhvr additive="base">
                                        <p:cTn id="105" dur="500" fill="hold"/>
                                        <p:tgtEl>
                                          <p:spTgt spid="146465"/>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146466"/>
                                        </p:tgtEl>
                                        <p:attrNameLst>
                                          <p:attrName>style.visibility</p:attrName>
                                        </p:attrNameLst>
                                      </p:cBhvr>
                                      <p:to>
                                        <p:strVal val="visible"/>
                                      </p:to>
                                    </p:set>
                                    <p:anim calcmode="lin" valueType="num">
                                      <p:cBhvr additive="base">
                                        <p:cTn id="110" dur="500" fill="hold"/>
                                        <p:tgtEl>
                                          <p:spTgt spid="146466"/>
                                        </p:tgtEl>
                                        <p:attrNameLst>
                                          <p:attrName>ppt_x</p:attrName>
                                        </p:attrNameLst>
                                      </p:cBhvr>
                                      <p:tavLst>
                                        <p:tav tm="0">
                                          <p:val>
                                            <p:strVal val="#ppt_x"/>
                                          </p:val>
                                        </p:tav>
                                        <p:tav tm="100000">
                                          <p:val>
                                            <p:strVal val="#ppt_x"/>
                                          </p:val>
                                        </p:tav>
                                      </p:tavLst>
                                    </p:anim>
                                    <p:anim calcmode="lin" valueType="num">
                                      <p:cBhvr additive="base">
                                        <p:cTn id="111" dur="500" fill="hold"/>
                                        <p:tgtEl>
                                          <p:spTgt spid="146466"/>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146478"/>
                                        </p:tgtEl>
                                        <p:attrNameLst>
                                          <p:attrName>style.visibility</p:attrName>
                                        </p:attrNameLst>
                                      </p:cBhvr>
                                      <p:to>
                                        <p:strVal val="visible"/>
                                      </p:to>
                                    </p:set>
                                    <p:anim calcmode="lin" valueType="num">
                                      <p:cBhvr additive="base">
                                        <p:cTn id="116" dur="500" fill="hold"/>
                                        <p:tgtEl>
                                          <p:spTgt spid="146478"/>
                                        </p:tgtEl>
                                        <p:attrNameLst>
                                          <p:attrName>ppt_x</p:attrName>
                                        </p:attrNameLst>
                                      </p:cBhvr>
                                      <p:tavLst>
                                        <p:tav tm="0">
                                          <p:val>
                                            <p:strVal val="#ppt_x"/>
                                          </p:val>
                                        </p:tav>
                                        <p:tav tm="100000">
                                          <p:val>
                                            <p:strVal val="#ppt_x"/>
                                          </p:val>
                                        </p:tav>
                                      </p:tavLst>
                                    </p:anim>
                                    <p:anim calcmode="lin" valueType="num">
                                      <p:cBhvr additive="base">
                                        <p:cTn id="117" dur="500" fill="hold"/>
                                        <p:tgtEl>
                                          <p:spTgt spid="146478"/>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46479"/>
                                        </p:tgtEl>
                                        <p:attrNameLst>
                                          <p:attrName>style.visibility</p:attrName>
                                        </p:attrNameLst>
                                      </p:cBhvr>
                                      <p:to>
                                        <p:strVal val="visible"/>
                                      </p:to>
                                    </p:set>
                                    <p:anim calcmode="lin" valueType="num">
                                      <p:cBhvr additive="base">
                                        <p:cTn id="122" dur="500" fill="hold"/>
                                        <p:tgtEl>
                                          <p:spTgt spid="146479"/>
                                        </p:tgtEl>
                                        <p:attrNameLst>
                                          <p:attrName>ppt_x</p:attrName>
                                        </p:attrNameLst>
                                      </p:cBhvr>
                                      <p:tavLst>
                                        <p:tav tm="0">
                                          <p:val>
                                            <p:strVal val="#ppt_x"/>
                                          </p:val>
                                        </p:tav>
                                        <p:tav tm="100000">
                                          <p:val>
                                            <p:strVal val="#ppt_x"/>
                                          </p:val>
                                        </p:tav>
                                      </p:tavLst>
                                    </p:anim>
                                    <p:anim calcmode="lin" valueType="num">
                                      <p:cBhvr additive="base">
                                        <p:cTn id="123" dur="500" fill="hold"/>
                                        <p:tgtEl>
                                          <p:spTgt spid="146479"/>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146467"/>
                                        </p:tgtEl>
                                        <p:attrNameLst>
                                          <p:attrName>style.visibility</p:attrName>
                                        </p:attrNameLst>
                                      </p:cBhvr>
                                      <p:to>
                                        <p:strVal val="visible"/>
                                      </p:to>
                                    </p:set>
                                    <p:anim calcmode="lin" valueType="num">
                                      <p:cBhvr additive="base">
                                        <p:cTn id="128" dur="500" fill="hold"/>
                                        <p:tgtEl>
                                          <p:spTgt spid="146467"/>
                                        </p:tgtEl>
                                        <p:attrNameLst>
                                          <p:attrName>ppt_x</p:attrName>
                                        </p:attrNameLst>
                                      </p:cBhvr>
                                      <p:tavLst>
                                        <p:tav tm="0">
                                          <p:val>
                                            <p:strVal val="#ppt_x"/>
                                          </p:val>
                                        </p:tav>
                                        <p:tav tm="100000">
                                          <p:val>
                                            <p:strVal val="#ppt_x"/>
                                          </p:val>
                                        </p:tav>
                                      </p:tavLst>
                                    </p:anim>
                                    <p:anim calcmode="lin" valueType="num">
                                      <p:cBhvr additive="base">
                                        <p:cTn id="129" dur="500" fill="hold"/>
                                        <p:tgtEl>
                                          <p:spTgt spid="146467"/>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146468"/>
                                        </p:tgtEl>
                                        <p:attrNameLst>
                                          <p:attrName>style.visibility</p:attrName>
                                        </p:attrNameLst>
                                      </p:cBhvr>
                                      <p:to>
                                        <p:strVal val="visible"/>
                                      </p:to>
                                    </p:set>
                                    <p:anim calcmode="lin" valueType="num">
                                      <p:cBhvr additive="base">
                                        <p:cTn id="134" dur="500" fill="hold"/>
                                        <p:tgtEl>
                                          <p:spTgt spid="146468"/>
                                        </p:tgtEl>
                                        <p:attrNameLst>
                                          <p:attrName>ppt_x</p:attrName>
                                        </p:attrNameLst>
                                      </p:cBhvr>
                                      <p:tavLst>
                                        <p:tav tm="0">
                                          <p:val>
                                            <p:strVal val="#ppt_x"/>
                                          </p:val>
                                        </p:tav>
                                        <p:tav tm="100000">
                                          <p:val>
                                            <p:strVal val="#ppt_x"/>
                                          </p:val>
                                        </p:tav>
                                      </p:tavLst>
                                    </p:anim>
                                    <p:anim calcmode="lin" valueType="num">
                                      <p:cBhvr additive="base">
                                        <p:cTn id="135" dur="500" fill="hold"/>
                                        <p:tgtEl>
                                          <p:spTgt spid="146468"/>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146469"/>
                                        </p:tgtEl>
                                        <p:attrNameLst>
                                          <p:attrName>style.visibility</p:attrName>
                                        </p:attrNameLst>
                                      </p:cBhvr>
                                      <p:to>
                                        <p:strVal val="visible"/>
                                      </p:to>
                                    </p:set>
                                    <p:anim calcmode="lin" valueType="num">
                                      <p:cBhvr additive="base">
                                        <p:cTn id="140" dur="500" fill="hold"/>
                                        <p:tgtEl>
                                          <p:spTgt spid="146469"/>
                                        </p:tgtEl>
                                        <p:attrNameLst>
                                          <p:attrName>ppt_x</p:attrName>
                                        </p:attrNameLst>
                                      </p:cBhvr>
                                      <p:tavLst>
                                        <p:tav tm="0">
                                          <p:val>
                                            <p:strVal val="#ppt_x"/>
                                          </p:val>
                                        </p:tav>
                                        <p:tav tm="100000">
                                          <p:val>
                                            <p:strVal val="#ppt_x"/>
                                          </p:val>
                                        </p:tav>
                                      </p:tavLst>
                                    </p:anim>
                                    <p:anim calcmode="lin" valueType="num">
                                      <p:cBhvr additive="base">
                                        <p:cTn id="141" dur="500" fill="hold"/>
                                        <p:tgtEl>
                                          <p:spTgt spid="146469"/>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146480"/>
                                        </p:tgtEl>
                                        <p:attrNameLst>
                                          <p:attrName>style.visibility</p:attrName>
                                        </p:attrNameLst>
                                      </p:cBhvr>
                                      <p:to>
                                        <p:strVal val="visible"/>
                                      </p:to>
                                    </p:set>
                                    <p:anim calcmode="lin" valueType="num">
                                      <p:cBhvr additive="base">
                                        <p:cTn id="146" dur="500" fill="hold"/>
                                        <p:tgtEl>
                                          <p:spTgt spid="146480"/>
                                        </p:tgtEl>
                                        <p:attrNameLst>
                                          <p:attrName>ppt_x</p:attrName>
                                        </p:attrNameLst>
                                      </p:cBhvr>
                                      <p:tavLst>
                                        <p:tav tm="0">
                                          <p:val>
                                            <p:strVal val="#ppt_x"/>
                                          </p:val>
                                        </p:tav>
                                        <p:tav tm="100000">
                                          <p:val>
                                            <p:strVal val="#ppt_x"/>
                                          </p:val>
                                        </p:tav>
                                      </p:tavLst>
                                    </p:anim>
                                    <p:anim calcmode="lin" valueType="num">
                                      <p:cBhvr additive="base">
                                        <p:cTn id="147" dur="500" fill="hold"/>
                                        <p:tgtEl>
                                          <p:spTgt spid="146480"/>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146481"/>
                                        </p:tgtEl>
                                        <p:attrNameLst>
                                          <p:attrName>style.visibility</p:attrName>
                                        </p:attrNameLst>
                                      </p:cBhvr>
                                      <p:to>
                                        <p:strVal val="visible"/>
                                      </p:to>
                                    </p:set>
                                    <p:anim calcmode="lin" valueType="num">
                                      <p:cBhvr additive="base">
                                        <p:cTn id="152" dur="500" fill="hold"/>
                                        <p:tgtEl>
                                          <p:spTgt spid="146481"/>
                                        </p:tgtEl>
                                        <p:attrNameLst>
                                          <p:attrName>ppt_x</p:attrName>
                                        </p:attrNameLst>
                                      </p:cBhvr>
                                      <p:tavLst>
                                        <p:tav tm="0">
                                          <p:val>
                                            <p:strVal val="#ppt_x"/>
                                          </p:val>
                                        </p:tav>
                                        <p:tav tm="100000">
                                          <p:val>
                                            <p:strVal val="#ppt_x"/>
                                          </p:val>
                                        </p:tav>
                                      </p:tavLst>
                                    </p:anim>
                                    <p:anim calcmode="lin" valueType="num">
                                      <p:cBhvr additive="base">
                                        <p:cTn id="153" dur="500" fill="hold"/>
                                        <p:tgtEl>
                                          <p:spTgt spid="146481"/>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146470"/>
                                        </p:tgtEl>
                                        <p:attrNameLst>
                                          <p:attrName>style.visibility</p:attrName>
                                        </p:attrNameLst>
                                      </p:cBhvr>
                                      <p:to>
                                        <p:strVal val="visible"/>
                                      </p:to>
                                    </p:set>
                                    <p:anim calcmode="lin" valueType="num">
                                      <p:cBhvr additive="base">
                                        <p:cTn id="158" dur="500" fill="hold"/>
                                        <p:tgtEl>
                                          <p:spTgt spid="146470"/>
                                        </p:tgtEl>
                                        <p:attrNameLst>
                                          <p:attrName>ppt_x</p:attrName>
                                        </p:attrNameLst>
                                      </p:cBhvr>
                                      <p:tavLst>
                                        <p:tav tm="0">
                                          <p:val>
                                            <p:strVal val="#ppt_x"/>
                                          </p:val>
                                        </p:tav>
                                        <p:tav tm="100000">
                                          <p:val>
                                            <p:strVal val="#ppt_x"/>
                                          </p:val>
                                        </p:tav>
                                      </p:tavLst>
                                    </p:anim>
                                    <p:anim calcmode="lin" valueType="num">
                                      <p:cBhvr additive="base">
                                        <p:cTn id="159" dur="500" fill="hold"/>
                                        <p:tgtEl>
                                          <p:spTgt spid="146470"/>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146471"/>
                                        </p:tgtEl>
                                        <p:attrNameLst>
                                          <p:attrName>style.visibility</p:attrName>
                                        </p:attrNameLst>
                                      </p:cBhvr>
                                      <p:to>
                                        <p:strVal val="visible"/>
                                      </p:to>
                                    </p:set>
                                    <p:anim calcmode="lin" valueType="num">
                                      <p:cBhvr additive="base">
                                        <p:cTn id="164" dur="500" fill="hold"/>
                                        <p:tgtEl>
                                          <p:spTgt spid="146471"/>
                                        </p:tgtEl>
                                        <p:attrNameLst>
                                          <p:attrName>ppt_x</p:attrName>
                                        </p:attrNameLst>
                                      </p:cBhvr>
                                      <p:tavLst>
                                        <p:tav tm="0">
                                          <p:val>
                                            <p:strVal val="#ppt_x"/>
                                          </p:val>
                                        </p:tav>
                                        <p:tav tm="100000">
                                          <p:val>
                                            <p:strVal val="#ppt_x"/>
                                          </p:val>
                                        </p:tav>
                                      </p:tavLst>
                                    </p:anim>
                                    <p:anim calcmode="lin" valueType="num">
                                      <p:cBhvr additive="base">
                                        <p:cTn id="165" dur="500" fill="hold"/>
                                        <p:tgtEl>
                                          <p:spTgt spid="146471"/>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146482"/>
                                        </p:tgtEl>
                                        <p:attrNameLst>
                                          <p:attrName>style.visibility</p:attrName>
                                        </p:attrNameLst>
                                      </p:cBhvr>
                                      <p:to>
                                        <p:strVal val="visible"/>
                                      </p:to>
                                    </p:set>
                                    <p:anim calcmode="lin" valueType="num">
                                      <p:cBhvr additive="base">
                                        <p:cTn id="170" dur="500" fill="hold"/>
                                        <p:tgtEl>
                                          <p:spTgt spid="146482"/>
                                        </p:tgtEl>
                                        <p:attrNameLst>
                                          <p:attrName>ppt_x</p:attrName>
                                        </p:attrNameLst>
                                      </p:cBhvr>
                                      <p:tavLst>
                                        <p:tav tm="0">
                                          <p:val>
                                            <p:strVal val="#ppt_x"/>
                                          </p:val>
                                        </p:tav>
                                        <p:tav tm="100000">
                                          <p:val>
                                            <p:strVal val="#ppt_x"/>
                                          </p:val>
                                        </p:tav>
                                      </p:tavLst>
                                    </p:anim>
                                    <p:anim calcmode="lin" valueType="num">
                                      <p:cBhvr additive="base">
                                        <p:cTn id="171" dur="500" fill="hold"/>
                                        <p:tgtEl>
                                          <p:spTgt spid="146482"/>
                                        </p:tgtEl>
                                        <p:attrNameLst>
                                          <p:attrName>ppt_y</p:attrName>
                                        </p:attrNameLst>
                                      </p:cBhvr>
                                      <p:tavLst>
                                        <p:tav tm="0">
                                          <p:val>
                                            <p:strVal val="1+#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ntr" presetSubtype="4" fill="hold" grpId="0" nodeType="clickEffect">
                                  <p:stCondLst>
                                    <p:cond delay="0"/>
                                  </p:stCondLst>
                                  <p:childTnLst>
                                    <p:set>
                                      <p:cBhvr>
                                        <p:cTn id="175" dur="1" fill="hold">
                                          <p:stCondLst>
                                            <p:cond delay="0"/>
                                          </p:stCondLst>
                                        </p:cTn>
                                        <p:tgtEl>
                                          <p:spTgt spid="146472"/>
                                        </p:tgtEl>
                                        <p:attrNameLst>
                                          <p:attrName>style.visibility</p:attrName>
                                        </p:attrNameLst>
                                      </p:cBhvr>
                                      <p:to>
                                        <p:strVal val="visible"/>
                                      </p:to>
                                    </p:set>
                                    <p:anim calcmode="lin" valueType="num">
                                      <p:cBhvr additive="base">
                                        <p:cTn id="176" dur="500" fill="hold"/>
                                        <p:tgtEl>
                                          <p:spTgt spid="146472"/>
                                        </p:tgtEl>
                                        <p:attrNameLst>
                                          <p:attrName>ppt_x</p:attrName>
                                        </p:attrNameLst>
                                      </p:cBhvr>
                                      <p:tavLst>
                                        <p:tav tm="0">
                                          <p:val>
                                            <p:strVal val="#ppt_x"/>
                                          </p:val>
                                        </p:tav>
                                        <p:tav tm="100000">
                                          <p:val>
                                            <p:strVal val="#ppt_x"/>
                                          </p:val>
                                        </p:tav>
                                      </p:tavLst>
                                    </p:anim>
                                    <p:anim calcmode="lin" valueType="num">
                                      <p:cBhvr additive="base">
                                        <p:cTn id="177" dur="500" fill="hold"/>
                                        <p:tgtEl>
                                          <p:spTgt spid="146472"/>
                                        </p:tgtEl>
                                        <p:attrNameLst>
                                          <p:attrName>ppt_y</p:attrName>
                                        </p:attrNameLst>
                                      </p:cBhvr>
                                      <p:tavLst>
                                        <p:tav tm="0">
                                          <p:val>
                                            <p:strVal val="1+#ppt_h/2"/>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2" presetClass="entr" presetSubtype="4" fill="hold" grpId="0" nodeType="clickEffect">
                                  <p:stCondLst>
                                    <p:cond delay="0"/>
                                  </p:stCondLst>
                                  <p:childTnLst>
                                    <p:set>
                                      <p:cBhvr>
                                        <p:cTn id="181" dur="1" fill="hold">
                                          <p:stCondLst>
                                            <p:cond delay="0"/>
                                          </p:stCondLst>
                                        </p:cTn>
                                        <p:tgtEl>
                                          <p:spTgt spid="146483"/>
                                        </p:tgtEl>
                                        <p:attrNameLst>
                                          <p:attrName>style.visibility</p:attrName>
                                        </p:attrNameLst>
                                      </p:cBhvr>
                                      <p:to>
                                        <p:strVal val="visible"/>
                                      </p:to>
                                    </p:set>
                                    <p:anim calcmode="lin" valueType="num">
                                      <p:cBhvr additive="base">
                                        <p:cTn id="182" dur="500" fill="hold"/>
                                        <p:tgtEl>
                                          <p:spTgt spid="146483"/>
                                        </p:tgtEl>
                                        <p:attrNameLst>
                                          <p:attrName>ppt_x</p:attrName>
                                        </p:attrNameLst>
                                      </p:cBhvr>
                                      <p:tavLst>
                                        <p:tav tm="0">
                                          <p:val>
                                            <p:strVal val="#ppt_x"/>
                                          </p:val>
                                        </p:tav>
                                        <p:tav tm="100000">
                                          <p:val>
                                            <p:strVal val="#ppt_x"/>
                                          </p:val>
                                        </p:tav>
                                      </p:tavLst>
                                    </p:anim>
                                    <p:anim calcmode="lin" valueType="num">
                                      <p:cBhvr additive="base">
                                        <p:cTn id="183" dur="500" fill="hold"/>
                                        <p:tgtEl>
                                          <p:spTgt spid="146483"/>
                                        </p:tgtEl>
                                        <p:attrNameLst>
                                          <p:attrName>ppt_y</p:attrName>
                                        </p:attrNameLst>
                                      </p:cBhvr>
                                      <p:tavLst>
                                        <p:tav tm="0">
                                          <p:val>
                                            <p:strVal val="1+#ppt_h/2"/>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 presetClass="entr" presetSubtype="4" fill="hold" grpId="0" nodeType="clickEffect">
                                  <p:stCondLst>
                                    <p:cond delay="0"/>
                                  </p:stCondLst>
                                  <p:childTnLst>
                                    <p:set>
                                      <p:cBhvr>
                                        <p:cTn id="187" dur="1" fill="hold">
                                          <p:stCondLst>
                                            <p:cond delay="0"/>
                                          </p:stCondLst>
                                        </p:cTn>
                                        <p:tgtEl>
                                          <p:spTgt spid="146484"/>
                                        </p:tgtEl>
                                        <p:attrNameLst>
                                          <p:attrName>style.visibility</p:attrName>
                                        </p:attrNameLst>
                                      </p:cBhvr>
                                      <p:to>
                                        <p:strVal val="visible"/>
                                      </p:to>
                                    </p:set>
                                    <p:anim calcmode="lin" valueType="num">
                                      <p:cBhvr additive="base">
                                        <p:cTn id="188" dur="500" fill="hold"/>
                                        <p:tgtEl>
                                          <p:spTgt spid="146484"/>
                                        </p:tgtEl>
                                        <p:attrNameLst>
                                          <p:attrName>ppt_x</p:attrName>
                                        </p:attrNameLst>
                                      </p:cBhvr>
                                      <p:tavLst>
                                        <p:tav tm="0">
                                          <p:val>
                                            <p:strVal val="#ppt_x"/>
                                          </p:val>
                                        </p:tav>
                                        <p:tav tm="100000">
                                          <p:val>
                                            <p:strVal val="#ppt_x"/>
                                          </p:val>
                                        </p:tav>
                                      </p:tavLst>
                                    </p:anim>
                                    <p:anim calcmode="lin" valueType="num">
                                      <p:cBhvr additive="base">
                                        <p:cTn id="189" dur="500" fill="hold"/>
                                        <p:tgtEl>
                                          <p:spTgt spid="146484"/>
                                        </p:tgtEl>
                                        <p:attrNameLst>
                                          <p:attrName>ppt_y</p:attrName>
                                        </p:attrNameLst>
                                      </p:cBhvr>
                                      <p:tavLst>
                                        <p:tav tm="0">
                                          <p:val>
                                            <p:strVal val="1+#ppt_h/2"/>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 presetClass="entr" presetSubtype="4" fill="hold" grpId="0" nodeType="clickEffect">
                                  <p:stCondLst>
                                    <p:cond delay="0"/>
                                  </p:stCondLst>
                                  <p:childTnLst>
                                    <p:set>
                                      <p:cBhvr>
                                        <p:cTn id="193" dur="1" fill="hold">
                                          <p:stCondLst>
                                            <p:cond delay="0"/>
                                          </p:stCondLst>
                                        </p:cTn>
                                        <p:tgtEl>
                                          <p:spTgt spid="146485"/>
                                        </p:tgtEl>
                                        <p:attrNameLst>
                                          <p:attrName>style.visibility</p:attrName>
                                        </p:attrNameLst>
                                      </p:cBhvr>
                                      <p:to>
                                        <p:strVal val="visible"/>
                                      </p:to>
                                    </p:set>
                                    <p:anim calcmode="lin" valueType="num">
                                      <p:cBhvr additive="base">
                                        <p:cTn id="194" dur="500" fill="hold"/>
                                        <p:tgtEl>
                                          <p:spTgt spid="146485"/>
                                        </p:tgtEl>
                                        <p:attrNameLst>
                                          <p:attrName>ppt_x</p:attrName>
                                        </p:attrNameLst>
                                      </p:cBhvr>
                                      <p:tavLst>
                                        <p:tav tm="0">
                                          <p:val>
                                            <p:strVal val="#ppt_x"/>
                                          </p:val>
                                        </p:tav>
                                        <p:tav tm="100000">
                                          <p:val>
                                            <p:strVal val="#ppt_x"/>
                                          </p:val>
                                        </p:tav>
                                      </p:tavLst>
                                    </p:anim>
                                    <p:anim calcmode="lin" valueType="num">
                                      <p:cBhvr additive="base">
                                        <p:cTn id="195" dur="500" fill="hold"/>
                                        <p:tgtEl>
                                          <p:spTgt spid="146485"/>
                                        </p:tgtEl>
                                        <p:attrNameLst>
                                          <p:attrName>ppt_y</p:attrName>
                                        </p:attrNameLst>
                                      </p:cBhvr>
                                      <p:tavLst>
                                        <p:tav tm="0">
                                          <p:val>
                                            <p:strVal val="1+#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4" fill="hold" grpId="0" nodeType="clickEffect">
                                  <p:stCondLst>
                                    <p:cond delay="0"/>
                                  </p:stCondLst>
                                  <p:childTnLst>
                                    <p:set>
                                      <p:cBhvr>
                                        <p:cTn id="199" dur="1" fill="hold">
                                          <p:stCondLst>
                                            <p:cond delay="0"/>
                                          </p:stCondLst>
                                        </p:cTn>
                                        <p:tgtEl>
                                          <p:spTgt spid="146486"/>
                                        </p:tgtEl>
                                        <p:attrNameLst>
                                          <p:attrName>style.visibility</p:attrName>
                                        </p:attrNameLst>
                                      </p:cBhvr>
                                      <p:to>
                                        <p:strVal val="visible"/>
                                      </p:to>
                                    </p:set>
                                    <p:anim calcmode="lin" valueType="num">
                                      <p:cBhvr additive="base">
                                        <p:cTn id="200" dur="500" fill="hold"/>
                                        <p:tgtEl>
                                          <p:spTgt spid="146486"/>
                                        </p:tgtEl>
                                        <p:attrNameLst>
                                          <p:attrName>ppt_x</p:attrName>
                                        </p:attrNameLst>
                                      </p:cBhvr>
                                      <p:tavLst>
                                        <p:tav tm="0">
                                          <p:val>
                                            <p:strVal val="#ppt_x"/>
                                          </p:val>
                                        </p:tav>
                                        <p:tav tm="100000">
                                          <p:val>
                                            <p:strVal val="#ppt_x"/>
                                          </p:val>
                                        </p:tav>
                                      </p:tavLst>
                                    </p:anim>
                                    <p:anim calcmode="lin" valueType="num">
                                      <p:cBhvr additive="base">
                                        <p:cTn id="201" dur="500" fill="hold"/>
                                        <p:tgtEl>
                                          <p:spTgt spid="146486"/>
                                        </p:tgtEl>
                                        <p:attrNameLst>
                                          <p:attrName>ppt_y</p:attrName>
                                        </p:attrNameLst>
                                      </p:cBhvr>
                                      <p:tavLst>
                                        <p:tav tm="0">
                                          <p:val>
                                            <p:strVal val="1+#ppt_h/2"/>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2" presetClass="entr" presetSubtype="4" fill="hold" grpId="0" nodeType="clickEffect">
                                  <p:stCondLst>
                                    <p:cond delay="0"/>
                                  </p:stCondLst>
                                  <p:childTnLst>
                                    <p:set>
                                      <p:cBhvr>
                                        <p:cTn id="205" dur="1" fill="hold">
                                          <p:stCondLst>
                                            <p:cond delay="0"/>
                                          </p:stCondLst>
                                        </p:cTn>
                                        <p:tgtEl>
                                          <p:spTgt spid="146473"/>
                                        </p:tgtEl>
                                        <p:attrNameLst>
                                          <p:attrName>style.visibility</p:attrName>
                                        </p:attrNameLst>
                                      </p:cBhvr>
                                      <p:to>
                                        <p:strVal val="visible"/>
                                      </p:to>
                                    </p:set>
                                    <p:anim calcmode="lin" valueType="num">
                                      <p:cBhvr additive="base">
                                        <p:cTn id="206" dur="500" fill="hold"/>
                                        <p:tgtEl>
                                          <p:spTgt spid="146473"/>
                                        </p:tgtEl>
                                        <p:attrNameLst>
                                          <p:attrName>ppt_x</p:attrName>
                                        </p:attrNameLst>
                                      </p:cBhvr>
                                      <p:tavLst>
                                        <p:tav tm="0">
                                          <p:val>
                                            <p:strVal val="#ppt_x"/>
                                          </p:val>
                                        </p:tav>
                                        <p:tav tm="100000">
                                          <p:val>
                                            <p:strVal val="#ppt_x"/>
                                          </p:val>
                                        </p:tav>
                                      </p:tavLst>
                                    </p:anim>
                                    <p:anim calcmode="lin" valueType="num">
                                      <p:cBhvr additive="base">
                                        <p:cTn id="207" dur="500" fill="hold"/>
                                        <p:tgtEl>
                                          <p:spTgt spid="146473"/>
                                        </p:tgtEl>
                                        <p:attrNameLst>
                                          <p:attrName>ppt_y</p:attrName>
                                        </p:attrNameLst>
                                      </p:cBhvr>
                                      <p:tavLst>
                                        <p:tav tm="0">
                                          <p:val>
                                            <p:strVal val="1+#ppt_h/2"/>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2" presetClass="entr" presetSubtype="4" fill="hold" grpId="0" nodeType="clickEffect">
                                  <p:stCondLst>
                                    <p:cond delay="0"/>
                                  </p:stCondLst>
                                  <p:childTnLst>
                                    <p:set>
                                      <p:cBhvr>
                                        <p:cTn id="211" dur="1" fill="hold">
                                          <p:stCondLst>
                                            <p:cond delay="0"/>
                                          </p:stCondLst>
                                        </p:cTn>
                                        <p:tgtEl>
                                          <p:spTgt spid="146487"/>
                                        </p:tgtEl>
                                        <p:attrNameLst>
                                          <p:attrName>style.visibility</p:attrName>
                                        </p:attrNameLst>
                                      </p:cBhvr>
                                      <p:to>
                                        <p:strVal val="visible"/>
                                      </p:to>
                                    </p:set>
                                    <p:anim calcmode="lin" valueType="num">
                                      <p:cBhvr additive="base">
                                        <p:cTn id="212" dur="500" fill="hold"/>
                                        <p:tgtEl>
                                          <p:spTgt spid="146487"/>
                                        </p:tgtEl>
                                        <p:attrNameLst>
                                          <p:attrName>ppt_x</p:attrName>
                                        </p:attrNameLst>
                                      </p:cBhvr>
                                      <p:tavLst>
                                        <p:tav tm="0">
                                          <p:val>
                                            <p:strVal val="#ppt_x"/>
                                          </p:val>
                                        </p:tav>
                                        <p:tav tm="100000">
                                          <p:val>
                                            <p:strVal val="#ppt_x"/>
                                          </p:val>
                                        </p:tav>
                                      </p:tavLst>
                                    </p:anim>
                                    <p:anim calcmode="lin" valueType="num">
                                      <p:cBhvr additive="base">
                                        <p:cTn id="213" dur="500" fill="hold"/>
                                        <p:tgtEl>
                                          <p:spTgt spid="1464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5" grpId="0" animBg="1"/>
      <p:bldP spid="146436" grpId="0" animBg="1"/>
      <p:bldP spid="146437" grpId="0" animBg="1"/>
      <p:bldP spid="146438" grpId="0" animBg="1"/>
      <p:bldP spid="146439" grpId="0" animBg="1"/>
      <p:bldP spid="146440" grpId="0" animBg="1"/>
      <p:bldP spid="146458" grpId="0"/>
      <p:bldP spid="146459" grpId="0"/>
      <p:bldP spid="146460" grpId="0"/>
      <p:bldP spid="146461" grpId="0"/>
      <p:bldP spid="146462" grpId="0"/>
      <p:bldP spid="146463" grpId="0"/>
      <p:bldP spid="146464" grpId="0"/>
      <p:bldP spid="146465" grpId="0"/>
      <p:bldP spid="146466" grpId="0"/>
      <p:bldP spid="146467" grpId="0"/>
      <p:bldP spid="146468" grpId="0"/>
      <p:bldP spid="146469" grpId="0"/>
      <p:bldP spid="146470" grpId="0"/>
      <p:bldP spid="146471" grpId="0"/>
      <p:bldP spid="146472" grpId="0"/>
      <p:bldP spid="146473" grpId="0"/>
      <p:bldP spid="146474" grpId="0"/>
      <p:bldP spid="146475" grpId="0"/>
      <p:bldP spid="146476" grpId="0"/>
      <p:bldP spid="146477" grpId="0"/>
      <p:bldP spid="146478" grpId="0"/>
      <p:bldP spid="146479" grpId="0"/>
      <p:bldP spid="146480" grpId="0"/>
      <p:bldP spid="146481" grpId="0"/>
      <p:bldP spid="146482" grpId="0"/>
      <p:bldP spid="146483" grpId="0"/>
      <p:bldP spid="146484" grpId="0"/>
      <p:bldP spid="146485" grpId="0"/>
      <p:bldP spid="146486" grpId="0"/>
      <p:bldP spid="146487"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39292834B23A9044B96CC83CA0151552" ma:contentTypeVersion="0" ma:contentTypeDescription="Створення нового документа." ma:contentTypeScope="" ma:versionID="c7e2d50786758be0a392f685e0a68fa7">
  <xsd:schema xmlns:xsd="http://www.w3.org/2001/XMLSchema" xmlns:xs="http://www.w3.org/2001/XMLSchema" xmlns:p="http://schemas.microsoft.com/office/2006/metadata/properties" targetNamespace="http://schemas.microsoft.com/office/2006/metadata/properties" ma:root="true" ma:fieldsID="1c0cebb24628af8e57c4c5575463c9c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вмісту"/>
        <xsd:element ref="dc:title" minOccurs="0" maxOccurs="1" ma:index="4" ma:displayName="Заголовок"/>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A542D0-1251-48F5-B54D-938B581BEA03}"/>
</file>

<file path=customXml/itemProps2.xml><?xml version="1.0" encoding="utf-8"?>
<ds:datastoreItem xmlns:ds="http://schemas.openxmlformats.org/officeDocument/2006/customXml" ds:itemID="{8EAF6D15-35D1-4E82-B2AC-633C4F2BD7B7}"/>
</file>

<file path=customXml/itemProps3.xml><?xml version="1.0" encoding="utf-8"?>
<ds:datastoreItem xmlns:ds="http://schemas.openxmlformats.org/officeDocument/2006/customXml" ds:itemID="{D82CB95E-C434-4110-88D5-47A3E6ECC5CF}"/>
</file>

<file path=docProps/app.xml><?xml version="1.0" encoding="utf-8"?>
<Properties xmlns="http://schemas.openxmlformats.org/officeDocument/2006/extended-properties" xmlns:vt="http://schemas.openxmlformats.org/officeDocument/2006/docPropsVTypes">
  <Template/>
  <TotalTime>1452</TotalTime>
  <Words>4908</Words>
  <Application>Microsoft Office PowerPoint</Application>
  <PresentationFormat>Экран (4:3)</PresentationFormat>
  <Paragraphs>463</Paragraphs>
  <Slides>55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Тема Office</vt:lpstr>
      <vt:lpstr>ДЕМОКРАТІЯ</vt:lpstr>
      <vt:lpstr>Слайд 2</vt:lpstr>
      <vt:lpstr>                          ДЕМОКРАТІЯ</vt:lpstr>
      <vt:lpstr>                   Здійснення демократії</vt:lpstr>
      <vt:lpstr>Класична транзитологічна модель демократизації виявилася невідповідною розвитку України.  </vt:lpstr>
      <vt:lpstr>Слайд 6</vt:lpstr>
      <vt:lpstr>Алгоритм демократії</vt:lpstr>
      <vt:lpstr>Слайд 8</vt:lpstr>
      <vt:lpstr>Реалізація демократії в Україні</vt:lpstr>
      <vt:lpstr>Демократія є багатоплановим явищем, яке в політичних і гуманітарних науках  розглядається як:  </vt:lpstr>
      <vt:lpstr>Генезис світових теорій демократії</vt:lpstr>
      <vt:lpstr>δημος – „демос” (народ) та  κρατία – влада</vt:lpstr>
      <vt:lpstr>Слайд 13</vt:lpstr>
      <vt:lpstr>ЕКСКУРС В ІСТОРІЮ</vt:lpstr>
      <vt:lpstr>Демократія та свобода інформації</vt:lpstr>
      <vt:lpstr>Типологія демократій</vt:lpstr>
      <vt:lpstr>Класична ліберальна демократія</vt:lpstr>
      <vt:lpstr>Слайд 18</vt:lpstr>
      <vt:lpstr>УТИЛІТАРИЗМ</vt:lpstr>
      <vt:lpstr>Слайд 20</vt:lpstr>
      <vt:lpstr>Слайд 21</vt:lpstr>
      <vt:lpstr>Слайд 22</vt:lpstr>
      <vt:lpstr>Слайд 23</vt:lpstr>
      <vt:lpstr>поліархія</vt:lpstr>
      <vt:lpstr>Слайд 25</vt:lpstr>
      <vt:lpstr>Diffusion of  innovations</vt:lpstr>
      <vt:lpstr>Слайд 27</vt:lpstr>
      <vt:lpstr>Електронна демократія – це підтримка і посилення демократичної участі; вона охоплює сектори електронної демократії, де громадянське суспільство і підприємства залучені в складання формальних та неформальних соціальних програм та угод, а також у формування і прийняття рішень. </vt:lpstr>
      <vt:lpstr>Електронна демократія </vt:lpstr>
      <vt:lpstr>ВИМІР ДЕМОКРАТІЇ</vt:lpstr>
      <vt:lpstr>“всі сучасні суспільства є демократичними”</vt:lpstr>
      <vt:lpstr>Де-демократизація</vt:lpstr>
      <vt:lpstr>ВИМІР ДЕМОКРАТІЇ</vt:lpstr>
      <vt:lpstr>Слайд 34</vt:lpstr>
      <vt:lpstr>Індекс демократії (The Democracy Index) британського дослідницького центру The Economist Intelligence Unit</vt:lpstr>
      <vt:lpstr>У Індексі демократії 2008 року Україна займала у категорії "недостатня демократія" 53 місце, відстаючи від "європейськосоюзних" Румунії, Хорватії та Болгарії.</vt:lpstr>
      <vt:lpstr>Індекс проекту Polity IV (index Polity IV) </vt:lpstr>
      <vt:lpstr>Індекс проекту Polity IV (index Polity IV)</vt:lpstr>
      <vt:lpstr>Індекс свободи слова та відповідальності влади (Voice and Accountability index) (WGI)</vt:lpstr>
      <vt:lpstr>Індекс свободи слова та відповідальності влади (Voice and Accountability index) (WGI)</vt:lpstr>
      <vt:lpstr>Індекс WGI для України за період 2010-2013 рр.</vt:lpstr>
      <vt:lpstr>Індекс Ванханена (Vanhanen index)  або «Вимірювання демократії» («Measures of Democracy») </vt:lpstr>
      <vt:lpstr>Індекс інституційних основ демократії</vt:lpstr>
      <vt:lpstr>Індекс інституційних основ демократії</vt:lpstr>
      <vt:lpstr>Комбінований індекс демократії </vt:lpstr>
      <vt:lpstr>Показники KID для України</vt:lpstr>
      <vt:lpstr>Демократичний рейтинг (DRA)</vt:lpstr>
      <vt:lpstr>Демократичний рейтинг (DRA)</vt:lpstr>
      <vt:lpstr>Рейтинги Freedom House </vt:lpstr>
      <vt:lpstr>Рейтинги Freedom House</vt:lpstr>
      <vt:lpstr>Індекс трансформації фонду  ім. Бертельсмана</vt:lpstr>
      <vt:lpstr>якщо в Індексі 2010 року Україна посідала 37 місце (6,55 бала), то у 2012 році – опустилася на 55-те (5,96 бала), порівнявшись із Замбією. У 2014 році статус України поліпшено до 6,1</vt:lpstr>
      <vt:lpstr>Індекс готовності електронного уряду (E-government Readiness Index)</vt:lpstr>
      <vt:lpstr>Індекс готовності електронного уряду (E-government Readiness Index)</vt:lpstr>
      <vt:lpstr>Слайд 55</vt:lpstr>
    </vt:vector>
  </TitlesOfParts>
  <Company>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Електронна державна влада</dc:title>
  <dc:creator>Bukhtatyi</dc:creator>
  <cp:lastModifiedBy>ASKOD_Press</cp:lastModifiedBy>
  <cp:revision>151</cp:revision>
  <dcterms:created xsi:type="dcterms:W3CDTF">2014-08-13T15:31:24Z</dcterms:created>
  <dcterms:modified xsi:type="dcterms:W3CDTF">2014-11-04T07:40:36Z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0x01010039292834B23A9044B96CC83CA0151552</vt:lpwstr>
  </property>
</Properties>
</file>