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E10A0F3-390D-4D76-ADB7-7980A878546B}" type="datetimeFigureOut">
              <a:rPr lang="ru-RU" smtClean="0"/>
              <a:t>02.10.2022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07B1558-89F2-48E4-944D-64579E37C05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8305800" cy="1563220"/>
          </a:xfrm>
        </p:spPr>
        <p:txBody>
          <a:bodyPr/>
          <a:lstStyle/>
          <a:p>
            <a:r>
              <a:rPr lang="uk-UA" dirty="0" smtClean="0"/>
              <a:t>Лекція 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204864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ВИДИ ОТРУЄНЬ І ФАКТОРИ, ЇХ ВИЗНАЧЕННЯ </a:t>
            </a:r>
            <a:endParaRPr lang="ru-RU" sz="2400" dirty="0"/>
          </a:p>
        </p:txBody>
      </p:sp>
      <p:sp>
        <p:nvSpPr>
          <p:cNvPr id="32770" name="AutoShape 2" descr="Харчове отруєння – причини, симптоми, профілак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2772" name="Picture 4" descr="Про харчові отруєння та кишкові інфекції - hcpms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924944"/>
            <a:ext cx="5256584" cy="33364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87824" y="404664"/>
            <a:ext cx="33271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3</a:t>
            </a:r>
            <a:r>
              <a:rPr lang="ru-RU" b="1" dirty="0"/>
              <a:t>. Канцерогенна </a:t>
            </a:r>
            <a:r>
              <a:rPr lang="ru-RU" b="1" dirty="0" err="1"/>
              <a:t>небезпека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196752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Освіта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новоутворень</a:t>
            </a:r>
            <a:r>
              <a:rPr lang="ru-RU" dirty="0"/>
              <a:t> та </a:t>
            </a:r>
            <a:r>
              <a:rPr lang="ru-RU" dirty="0" err="1"/>
              <a:t>смертність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неухильно</a:t>
            </a:r>
            <a:r>
              <a:rPr lang="ru-RU" dirty="0"/>
              <a:t> </a:t>
            </a:r>
            <a:r>
              <a:rPr lang="ru-RU" dirty="0" err="1"/>
              <a:t>ростуть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 на </a:t>
            </a:r>
            <a:r>
              <a:rPr lang="ru-RU" dirty="0" err="1"/>
              <a:t>планеті</a:t>
            </a:r>
            <a:r>
              <a:rPr lang="ru-RU" dirty="0"/>
              <a:t> </a:t>
            </a:r>
            <a:r>
              <a:rPr lang="ru-RU" dirty="0" err="1"/>
              <a:t>ракові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друге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серцево-судинних</a:t>
            </a:r>
            <a:r>
              <a:rPr lang="ru-RU" dirty="0"/>
              <a:t> хвороб. </a:t>
            </a:r>
            <a:r>
              <a:rPr lang="ru-RU" dirty="0" err="1"/>
              <a:t>Збільшення</a:t>
            </a:r>
            <a:r>
              <a:rPr lang="ru-RU" dirty="0"/>
              <a:t> числа </a:t>
            </a:r>
            <a:r>
              <a:rPr lang="ru-RU" dirty="0" err="1"/>
              <a:t>онкологічних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характерно для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розвинених</a:t>
            </a:r>
            <a:r>
              <a:rPr lang="ru-RU" dirty="0"/>
              <a:t>. </a:t>
            </a:r>
          </a:p>
          <a:p>
            <a:r>
              <a:rPr lang="ru-RU" dirty="0"/>
              <a:t>На думку </a:t>
            </a:r>
            <a:r>
              <a:rPr lang="ru-RU" dirty="0" err="1"/>
              <a:t>експертів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агентства </a:t>
            </a:r>
            <a:r>
              <a:rPr lang="ru-RU" dirty="0" err="1"/>
              <a:t>вивчення</a:t>
            </a:r>
            <a:r>
              <a:rPr lang="ru-RU" dirty="0"/>
              <a:t> раку (МАВР), до 85% </a:t>
            </a:r>
            <a:r>
              <a:rPr lang="ru-RU" dirty="0" err="1"/>
              <a:t>пухлин</a:t>
            </a:r>
            <a:r>
              <a:rPr lang="ru-RU" dirty="0"/>
              <a:t> у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пов'язати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несприятливою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У той же час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значущим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досягати</a:t>
            </a:r>
            <a:r>
              <a:rPr lang="ru-RU" dirty="0"/>
              <a:t> 70% </a:t>
            </a:r>
            <a:r>
              <a:rPr lang="ru-RU" dirty="0" err="1"/>
              <a:t>загального</a:t>
            </a:r>
            <a:r>
              <a:rPr lang="ru-RU" dirty="0"/>
              <a:t> числа причин.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тенденція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фактора в </a:t>
            </a:r>
            <a:r>
              <a:rPr lang="ru-RU" dirty="0" err="1"/>
              <a:t>процесах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буде </a:t>
            </a:r>
            <a:r>
              <a:rPr lang="ru-RU" dirty="0" err="1"/>
              <a:t>зростати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dirty="0" err="1"/>
              <a:t>подальшому</a:t>
            </a:r>
            <a:r>
              <a:rPr lang="ru-RU" dirty="0"/>
              <a:t>. До </a:t>
            </a:r>
            <a:r>
              <a:rPr lang="ru-RU" dirty="0" err="1"/>
              <a:t>теперішнього</a:t>
            </a:r>
            <a:r>
              <a:rPr lang="ru-RU" dirty="0"/>
              <a:t> часу число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отриманих</a:t>
            </a:r>
            <a:r>
              <a:rPr lang="ru-RU" dirty="0"/>
              <a:t> </a:t>
            </a:r>
            <a:r>
              <a:rPr lang="ru-RU" dirty="0" err="1"/>
              <a:t>штучним</a:t>
            </a:r>
            <a:r>
              <a:rPr lang="ru-RU" dirty="0"/>
              <a:t> шляхом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перевищила</a:t>
            </a:r>
            <a:r>
              <a:rPr lang="ru-RU" dirty="0"/>
              <a:t> 10 млн. </a:t>
            </a:r>
            <a:r>
              <a:rPr lang="ru-RU" dirty="0" err="1"/>
              <a:t>Надалі</a:t>
            </a:r>
            <a:r>
              <a:rPr lang="ru-RU" dirty="0"/>
              <a:t> </a:t>
            </a:r>
            <a:r>
              <a:rPr lang="ru-RU" dirty="0" err="1"/>
              <a:t>можливий</a:t>
            </a:r>
            <a:r>
              <a:rPr lang="ru-RU" dirty="0"/>
              <a:t> </a:t>
            </a:r>
            <a:r>
              <a:rPr lang="ru-RU" dirty="0" err="1"/>
              <a:t>приріст</a:t>
            </a:r>
            <a:r>
              <a:rPr lang="ru-RU" dirty="0"/>
              <a:t> до 1 млн.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кожного </a:t>
            </a:r>
            <a:r>
              <a:rPr lang="ru-RU" dirty="0" err="1"/>
              <a:t>десятиліття</a:t>
            </a:r>
            <a:r>
              <a:rPr lang="ru-RU" dirty="0"/>
              <a:t>. У </a:t>
            </a:r>
            <a:r>
              <a:rPr lang="ru-RU" dirty="0" err="1"/>
              <a:t>інтенсивному</a:t>
            </a:r>
            <a:r>
              <a:rPr lang="ru-RU" dirty="0"/>
              <a:t>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70 тис.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50 тис.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потенційну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канцерогенну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 для людей.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Відносна</a:t>
            </a:r>
            <a:r>
              <a:rPr lang="ru-RU" dirty="0"/>
              <a:t> роль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у </a:t>
            </a:r>
            <a:r>
              <a:rPr lang="ru-RU" dirty="0" err="1"/>
              <a:t>захворюваннях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смертності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раку </a:t>
            </a:r>
            <a:r>
              <a:rPr lang="ru-RU" dirty="0" err="1"/>
              <a:t>населення</a:t>
            </a:r>
            <a:r>
              <a:rPr lang="ru-RU" dirty="0"/>
              <a:t> США, на думку </a:t>
            </a:r>
            <a:r>
              <a:rPr lang="ru-RU" dirty="0" err="1"/>
              <a:t>американських</a:t>
            </a:r>
            <a:r>
              <a:rPr lang="ru-RU" dirty="0"/>
              <a:t> </a:t>
            </a:r>
            <a:r>
              <a:rPr lang="ru-RU" dirty="0" err="1"/>
              <a:t>учених</a:t>
            </a:r>
            <a:r>
              <a:rPr lang="ru-RU" dirty="0"/>
              <a:t>, </a:t>
            </a:r>
            <a:r>
              <a:rPr lang="ru-RU" dirty="0" err="1"/>
              <a:t>розподіляється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 </a:t>
            </a:r>
          </a:p>
          <a:p>
            <a:r>
              <a:rPr lang="ru-RU" dirty="0"/>
              <a:t>- </a:t>
            </a:r>
            <a:r>
              <a:rPr lang="ru-RU" dirty="0" err="1"/>
              <a:t>Харчування</a:t>
            </a:r>
            <a:r>
              <a:rPr lang="ru-RU" dirty="0"/>
              <a:t> - 35%; </a:t>
            </a:r>
          </a:p>
          <a:p>
            <a:r>
              <a:rPr lang="ru-RU" dirty="0"/>
              <a:t>- </a:t>
            </a:r>
            <a:r>
              <a:rPr lang="ru-RU" dirty="0" err="1"/>
              <a:t>Куріння</a:t>
            </a:r>
            <a:r>
              <a:rPr lang="ru-RU" dirty="0"/>
              <a:t> - 30%; </a:t>
            </a:r>
          </a:p>
          <a:p>
            <a:r>
              <a:rPr lang="ru-RU" dirty="0"/>
              <a:t>- </a:t>
            </a:r>
            <a:r>
              <a:rPr lang="ru-RU" dirty="0" err="1"/>
              <a:t>Інфекції</a:t>
            </a:r>
            <a:r>
              <a:rPr lang="ru-RU" dirty="0"/>
              <a:t> - 10%; </a:t>
            </a:r>
          </a:p>
          <a:p>
            <a:r>
              <a:rPr lang="ru-RU" dirty="0"/>
              <a:t>-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статевого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- 7%: </a:t>
            </a:r>
          </a:p>
          <a:p>
            <a:r>
              <a:rPr lang="ru-RU" dirty="0"/>
              <a:t>- </a:t>
            </a:r>
            <a:r>
              <a:rPr lang="ru-RU" dirty="0" err="1"/>
              <a:t>Професійні</a:t>
            </a:r>
            <a:r>
              <a:rPr lang="ru-RU" dirty="0"/>
              <a:t> </a:t>
            </a:r>
            <a:r>
              <a:rPr lang="ru-RU" dirty="0" err="1"/>
              <a:t>шкідливості</a:t>
            </a:r>
            <a:r>
              <a:rPr lang="ru-RU" dirty="0"/>
              <a:t> - 4%; </a:t>
            </a:r>
          </a:p>
          <a:p>
            <a:r>
              <a:rPr lang="ru-RU" dirty="0"/>
              <a:t>- Алкоголь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сурогати-3%; </a:t>
            </a:r>
          </a:p>
          <a:p>
            <a:pPr>
              <a:buFontTx/>
              <a:buChar char="-"/>
            </a:pPr>
            <a:r>
              <a:rPr lang="ru-RU" dirty="0" err="1" smtClean="0"/>
              <a:t>Географічні</a:t>
            </a:r>
            <a:r>
              <a:rPr lang="ru-RU" dirty="0" smtClean="0"/>
              <a:t> </a:t>
            </a:r>
            <a:r>
              <a:rPr lang="ru-RU" dirty="0" err="1"/>
              <a:t>фактори</a:t>
            </a:r>
            <a:r>
              <a:rPr lang="ru-RU" dirty="0"/>
              <a:t> (</a:t>
            </a:r>
            <a:r>
              <a:rPr lang="ru-RU" dirty="0" err="1"/>
              <a:t>сонячне</a:t>
            </a:r>
            <a:r>
              <a:rPr lang="ru-RU" dirty="0"/>
              <a:t>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іонізуючі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- 3%); </a:t>
            </a:r>
          </a:p>
          <a:p>
            <a:r>
              <a:rPr lang="ru-RU" dirty="0"/>
              <a:t>-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- 2%; </a:t>
            </a:r>
          </a:p>
          <a:p>
            <a:r>
              <a:rPr lang="ru-RU" dirty="0"/>
              <a:t>-Ліки-1%; </a:t>
            </a:r>
          </a:p>
          <a:p>
            <a:r>
              <a:rPr lang="ru-RU" dirty="0"/>
              <a:t>-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- 1%; </a:t>
            </a:r>
          </a:p>
          <a:p>
            <a:r>
              <a:rPr lang="ru-RU" dirty="0"/>
              <a:t>- </a:t>
            </a:r>
            <a:r>
              <a:rPr lang="ru-RU" dirty="0" err="1"/>
              <a:t>Харчові</a:t>
            </a:r>
            <a:r>
              <a:rPr lang="ru-RU" dirty="0"/>
              <a:t> добавки - 1%; </a:t>
            </a:r>
          </a:p>
          <a:p>
            <a:r>
              <a:rPr lang="ru-RU" dirty="0"/>
              <a:t>- </a:t>
            </a:r>
            <a:r>
              <a:rPr lang="ru-RU" dirty="0" err="1"/>
              <a:t>Невідомі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- 3%. </a:t>
            </a:r>
          </a:p>
          <a:p>
            <a:r>
              <a:rPr lang="ru-RU" dirty="0"/>
              <a:t>Як </a:t>
            </a:r>
            <a:r>
              <a:rPr lang="ru-RU" dirty="0" err="1"/>
              <a:t>випливає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наведених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за </a:t>
            </a:r>
            <a:r>
              <a:rPr lang="ru-RU" dirty="0" err="1"/>
              <a:t>ризиком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смертності</a:t>
            </a:r>
            <a:r>
              <a:rPr lang="ru-RU" dirty="0"/>
              <a:t> (не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раку) </a:t>
            </a:r>
            <a:r>
              <a:rPr lang="ru-RU" dirty="0" err="1"/>
              <a:t>куріння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випереджає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. </a:t>
            </a:r>
          </a:p>
        </p:txBody>
      </p:sp>
      <p:pic>
        <p:nvPicPr>
          <p:cNvPr id="10242" name="Picture 2" descr="Харчові отрує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908720"/>
            <a:ext cx="3020343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Про </a:t>
            </a:r>
            <a:r>
              <a:rPr lang="ru-RU" dirty="0" err="1"/>
              <a:t>несприятливий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</a:t>
            </a:r>
            <a:r>
              <a:rPr lang="ru-RU" dirty="0" err="1"/>
              <a:t>аналіз</a:t>
            </a:r>
            <a:r>
              <a:rPr lang="ru-RU" dirty="0"/>
              <a:t> стану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жителів</a:t>
            </a:r>
            <a:r>
              <a:rPr lang="ru-RU" dirty="0"/>
              <a:t> Санкт-Петербурга, проведений в 1990 р.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Санкт-Петербурзі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висока</a:t>
            </a:r>
            <a:r>
              <a:rPr lang="ru-RU" dirty="0"/>
              <a:t> (</a:t>
            </a:r>
            <a:r>
              <a:rPr lang="ru-RU" dirty="0" err="1"/>
              <a:t>в</a:t>
            </a:r>
            <a:r>
              <a:rPr lang="ru-RU" dirty="0"/>
              <a:t> 1,5-2 рази) </a:t>
            </a:r>
            <a:r>
              <a:rPr lang="ru-RU" dirty="0" err="1"/>
              <a:t>захворюваність</a:t>
            </a:r>
            <a:r>
              <a:rPr lang="ru-RU" dirty="0"/>
              <a:t> </a:t>
            </a:r>
            <a:r>
              <a:rPr lang="ru-RU" dirty="0" err="1"/>
              <a:t>злоякісними</a:t>
            </a:r>
            <a:r>
              <a:rPr lang="ru-RU" dirty="0"/>
              <a:t> </a:t>
            </a:r>
            <a:r>
              <a:rPr lang="ru-RU" dirty="0" err="1"/>
              <a:t>новоутвореннями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44 </a:t>
            </a:r>
            <a:r>
              <a:rPr lang="ru-RU" dirty="0" err="1"/>
              <a:t>містами</a:t>
            </a:r>
            <a:r>
              <a:rPr lang="ru-RU" dirty="0"/>
              <a:t> </a:t>
            </a:r>
            <a:r>
              <a:rPr lang="ru-RU" dirty="0" err="1"/>
              <a:t>Росії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150 </a:t>
            </a:r>
            <a:r>
              <a:rPr lang="ru-RU" dirty="0" err="1"/>
              <a:t>містами</a:t>
            </a:r>
            <a:r>
              <a:rPr lang="ru-RU" dirty="0"/>
              <a:t> </a:t>
            </a:r>
            <a:r>
              <a:rPr lang="ru-RU" dirty="0" err="1"/>
              <a:t>колишнього</a:t>
            </a:r>
            <a:r>
              <a:rPr lang="ru-RU" dirty="0"/>
              <a:t> СРСР; в 2,5-3 рази </a:t>
            </a:r>
            <a:r>
              <a:rPr lang="ru-RU" dirty="0" err="1"/>
              <a:t>вище</a:t>
            </a:r>
            <a:r>
              <a:rPr lang="ru-RU" dirty="0"/>
              <a:t> частота хвороб </a:t>
            </a:r>
            <a:r>
              <a:rPr lang="ru-RU" dirty="0" err="1"/>
              <a:t>шкіри</a:t>
            </a:r>
            <a:r>
              <a:rPr lang="ru-RU" dirty="0"/>
              <a:t>; в 1,5 рази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сечовивідних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а у </a:t>
            </a:r>
            <a:r>
              <a:rPr lang="ru-RU" dirty="0" err="1"/>
              <a:t>дітей-в</a:t>
            </a:r>
            <a:r>
              <a:rPr lang="ru-RU" dirty="0"/>
              <a:t> 3,5-5 </a:t>
            </a:r>
            <a:r>
              <a:rPr lang="ru-RU" dirty="0" err="1"/>
              <a:t>разів</a:t>
            </a:r>
            <a:r>
              <a:rPr lang="ru-RU" dirty="0"/>
              <a:t>.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тенденція</a:t>
            </a:r>
            <a:r>
              <a:rPr lang="ru-RU" dirty="0"/>
              <a:t> до </a:t>
            </a:r>
            <a:r>
              <a:rPr lang="ru-RU" dirty="0" err="1"/>
              <a:t>зростання</a:t>
            </a:r>
            <a:r>
              <a:rPr lang="ru-RU" dirty="0"/>
              <a:t> числа </a:t>
            </a:r>
            <a:r>
              <a:rPr lang="ru-RU" dirty="0" err="1"/>
              <a:t>викиднів</a:t>
            </a:r>
            <a:r>
              <a:rPr lang="ru-RU" dirty="0"/>
              <a:t>. </a:t>
            </a:r>
          </a:p>
          <a:p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канцерогенні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виникло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над </a:t>
            </a:r>
            <a:r>
              <a:rPr lang="ru-RU" dirty="0" err="1"/>
              <a:t>професійним</a:t>
            </a:r>
            <a:r>
              <a:rPr lang="ru-RU" dirty="0"/>
              <a:t> </a:t>
            </a:r>
            <a:r>
              <a:rPr lang="ru-RU" dirty="0" err="1"/>
              <a:t>захворюванням</a:t>
            </a:r>
            <a:r>
              <a:rPr lang="ru-RU" dirty="0"/>
              <a:t> - раком </a:t>
            </a:r>
            <a:r>
              <a:rPr lang="ru-RU" dirty="0" err="1"/>
              <a:t>шкіри</a:t>
            </a:r>
            <a:r>
              <a:rPr lang="ru-RU" dirty="0"/>
              <a:t> у </a:t>
            </a:r>
            <a:r>
              <a:rPr lang="ru-RU" dirty="0" err="1"/>
              <a:t>сажотрусів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анілінокрасочной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. </a:t>
            </a:r>
          </a:p>
          <a:p>
            <a:r>
              <a:rPr lang="ru-RU" dirty="0" err="1"/>
              <a:t>Канцерогенні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(</a:t>
            </a:r>
            <a:r>
              <a:rPr lang="ru-RU" dirty="0" err="1"/>
              <a:t>канцерогени</a:t>
            </a:r>
            <a:r>
              <a:rPr lang="ru-RU" dirty="0"/>
              <a:t>, </a:t>
            </a:r>
            <a:r>
              <a:rPr lang="ru-RU" dirty="0" err="1"/>
              <a:t>онкогенні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) -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достовірно</a:t>
            </a:r>
            <a:r>
              <a:rPr lang="ru-RU" dirty="0"/>
              <a:t> </a:t>
            </a:r>
            <a:r>
              <a:rPr lang="ru-RU" dirty="0" err="1"/>
              <a:t>збільшує</a:t>
            </a:r>
            <a:r>
              <a:rPr lang="ru-RU" dirty="0"/>
              <a:t> частоту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(</a:t>
            </a:r>
            <a:r>
              <a:rPr lang="ru-RU" dirty="0" err="1"/>
              <a:t>доброякісних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) в </a:t>
            </a:r>
            <a:r>
              <a:rPr lang="ru-RU" dirty="0" err="1"/>
              <a:t>популяціях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та</a:t>
            </a:r>
            <a:r>
              <a:rPr lang="ru-RU" dirty="0"/>
              <a:t>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скорочує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«</a:t>
            </a:r>
            <a:r>
              <a:rPr lang="ru-RU" dirty="0" err="1"/>
              <a:t>канцерогенність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» </a:t>
            </a:r>
            <a:r>
              <a:rPr lang="ru-RU" dirty="0" err="1"/>
              <a:t>і</a:t>
            </a:r>
            <a:r>
              <a:rPr lang="ru-RU" dirty="0"/>
              <a:t> «канцерогенна </a:t>
            </a:r>
            <a:r>
              <a:rPr lang="ru-RU" dirty="0" err="1"/>
              <a:t>небезпека</a:t>
            </a:r>
            <a:r>
              <a:rPr lang="ru-RU" dirty="0"/>
              <a:t>». </a:t>
            </a:r>
          </a:p>
          <a:p>
            <a:r>
              <a:rPr lang="ru-RU" dirty="0" err="1"/>
              <a:t>Канцерогенність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свідчить</a:t>
            </a:r>
            <a:r>
              <a:rPr lang="ru-RU" dirty="0"/>
              <a:t> про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новоутворень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порівнювати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за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 при </a:t>
            </a:r>
            <a:r>
              <a:rPr lang="ru-RU" dirty="0" err="1"/>
              <a:t>безпосередньому</a:t>
            </a:r>
            <a:r>
              <a:rPr lang="ru-RU" dirty="0"/>
              <a:t>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людей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. </a:t>
            </a:r>
          </a:p>
          <a:p>
            <a:r>
              <a:rPr lang="ru-RU" dirty="0"/>
              <a:t>Канцерогенна </a:t>
            </a:r>
            <a:r>
              <a:rPr lang="ru-RU" dirty="0" err="1"/>
              <a:t>небезпека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в себе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канцерогенності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: </a:t>
            </a:r>
            <a:r>
              <a:rPr lang="ru-RU" dirty="0" err="1"/>
              <a:t>поширеність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можливість</a:t>
            </a:r>
            <a:r>
              <a:rPr lang="ru-RU" dirty="0"/>
              <a:t> контакту </a:t>
            </a:r>
            <a:r>
              <a:rPr lang="ru-RU" dirty="0" err="1"/>
              <a:t>з</a:t>
            </a:r>
            <a:r>
              <a:rPr lang="ru-RU" dirty="0"/>
              <a:t> нею у </a:t>
            </a:r>
            <a:r>
              <a:rPr lang="ru-RU" dirty="0" err="1"/>
              <a:t>виробничих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середовищі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контактів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ним.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8204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Канцерогенні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розрізняються</a:t>
            </a:r>
            <a:r>
              <a:rPr lang="ru-RU" dirty="0"/>
              <a:t> як за </a:t>
            </a:r>
            <a:r>
              <a:rPr lang="ru-RU" dirty="0" err="1"/>
              <a:t>виом</a:t>
            </a:r>
            <a:r>
              <a:rPr lang="ru-RU" dirty="0"/>
              <a:t> виду </a:t>
            </a:r>
            <a:r>
              <a:rPr lang="ru-RU" dirty="0" err="1"/>
              <a:t>викликаних</a:t>
            </a:r>
            <a:r>
              <a:rPr lang="ru-RU" dirty="0"/>
              <a:t> ними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новоутворень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за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. Тому </a:t>
            </a:r>
            <a:r>
              <a:rPr lang="ru-RU" dirty="0" err="1"/>
              <a:t>канцерогени</a:t>
            </a:r>
            <a:r>
              <a:rPr lang="ru-RU" dirty="0"/>
              <a:t> </a:t>
            </a:r>
            <a:r>
              <a:rPr lang="ru-RU" dirty="0" err="1"/>
              <a:t>класифікують</a:t>
            </a:r>
            <a:r>
              <a:rPr lang="ru-RU" dirty="0"/>
              <a:t>, </a:t>
            </a:r>
            <a:r>
              <a:rPr lang="ru-RU" dirty="0" err="1"/>
              <a:t>розділяючи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. </a:t>
            </a:r>
          </a:p>
          <a:p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канцерогенні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умовно</a:t>
            </a:r>
            <a:r>
              <a:rPr lang="ru-RU" dirty="0"/>
              <a:t> </a:t>
            </a:r>
            <a:r>
              <a:rPr lang="ru-RU" dirty="0" err="1"/>
              <a:t>ділять</a:t>
            </a:r>
            <a:r>
              <a:rPr lang="ru-RU" dirty="0"/>
              <a:t> на три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безпосередньої</a:t>
            </a:r>
            <a:r>
              <a:rPr lang="ru-RU" dirty="0"/>
              <a:t> </a:t>
            </a:r>
            <a:r>
              <a:rPr lang="ru-RU" dirty="0" err="1"/>
              <a:t>місцевої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віддаленої</a:t>
            </a:r>
            <a:r>
              <a:rPr lang="ru-RU" dirty="0"/>
              <a:t> </a:t>
            </a:r>
            <a:r>
              <a:rPr lang="ru-RU" dirty="0" err="1"/>
              <a:t>органотропної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; </a:t>
            </a:r>
          </a:p>
          <a:p>
            <a:r>
              <a:rPr lang="ru-RU" dirty="0"/>
              <a:t>-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множинної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</a:p>
          <a:p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через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(</a:t>
            </a:r>
            <a:r>
              <a:rPr lang="ru-RU" dirty="0" err="1"/>
              <a:t>метаболіти</a:t>
            </a:r>
            <a:r>
              <a:rPr lang="ru-RU" dirty="0"/>
              <a:t>). </a:t>
            </a:r>
          </a:p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/>
              <a:t>агенти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непрямої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До </a:t>
            </a:r>
            <a:r>
              <a:rPr lang="ru-RU" dirty="0" err="1"/>
              <a:t>канцерогенів</a:t>
            </a:r>
            <a:r>
              <a:rPr lang="ru-RU" dirty="0"/>
              <a:t> прямого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високореакційні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реагувати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біополімерами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етиленоксид</a:t>
            </a:r>
            <a:r>
              <a:rPr lang="ru-RU" dirty="0"/>
              <a:t>, </a:t>
            </a:r>
            <a:r>
              <a:rPr lang="ru-RU" dirty="0" err="1"/>
              <a:t>азотисті</a:t>
            </a:r>
            <a:r>
              <a:rPr lang="ru-RU" dirty="0"/>
              <a:t> </a:t>
            </a:r>
            <a:r>
              <a:rPr lang="ru-RU" dirty="0" err="1"/>
              <a:t>іприти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 </a:t>
            </a:r>
            <a:r>
              <a:rPr lang="ru-RU" dirty="0" err="1"/>
              <a:t>непрямої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самі</a:t>
            </a:r>
            <a:r>
              <a:rPr lang="ru-RU" dirty="0"/>
              <a:t> по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інертні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перетворюються</a:t>
            </a:r>
            <a:r>
              <a:rPr lang="ru-RU" dirty="0"/>
              <a:t> в </a:t>
            </a:r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ферментів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монооксідаз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каталізують</a:t>
            </a:r>
            <a:r>
              <a:rPr lang="ru-RU" dirty="0"/>
              <a:t> </a:t>
            </a:r>
            <a:r>
              <a:rPr lang="ru-RU" dirty="0" err="1"/>
              <a:t>включення</a:t>
            </a:r>
            <a:r>
              <a:rPr lang="ru-RU" dirty="0"/>
              <a:t> одного атома </a:t>
            </a:r>
            <a:r>
              <a:rPr lang="ru-RU" dirty="0" err="1"/>
              <a:t>кисню</a:t>
            </a:r>
            <a:r>
              <a:rPr lang="ru-RU" dirty="0"/>
              <a:t> в молекулу субстрату.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реагують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біополімерами</a:t>
            </a:r>
            <a:r>
              <a:rPr lang="ru-RU" dirty="0"/>
              <a:t>. За таким </a:t>
            </a:r>
            <a:r>
              <a:rPr lang="ru-RU" dirty="0" err="1"/>
              <a:t>механізмом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метаболітична</a:t>
            </a:r>
            <a:r>
              <a:rPr lang="ru-RU" dirty="0"/>
              <a:t> </a:t>
            </a:r>
            <a:r>
              <a:rPr lang="ru-RU" dirty="0" err="1"/>
              <a:t>активація</a:t>
            </a:r>
            <a:r>
              <a:rPr lang="ru-RU" dirty="0"/>
              <a:t> непрямого канцерогену </a:t>
            </a:r>
            <a:r>
              <a:rPr lang="en-US" dirty="0"/>
              <a:t>N-</a:t>
            </a:r>
            <a:r>
              <a:rPr lang="ru-RU" dirty="0" err="1"/>
              <a:t>нітрозодіаміна</a:t>
            </a:r>
            <a:r>
              <a:rPr lang="ru-RU" dirty="0"/>
              <a:t>, яку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представити</a:t>
            </a:r>
            <a:r>
              <a:rPr lang="ru-RU" dirty="0"/>
              <a:t> схемою </a:t>
            </a:r>
          </a:p>
          <a:p>
            <a:r>
              <a:rPr lang="ru-RU" dirty="0"/>
              <a:t>(СН3)2</a:t>
            </a:r>
            <a:r>
              <a:rPr lang="en-US" dirty="0"/>
              <a:t>NN</a:t>
            </a:r>
            <a:r>
              <a:rPr lang="ru-RU" dirty="0"/>
              <a:t>О→НОСН2(СНЗ)</a:t>
            </a:r>
            <a:r>
              <a:rPr lang="en-US" dirty="0"/>
              <a:t>NNO→</a:t>
            </a:r>
            <a:r>
              <a:rPr lang="ru-RU" dirty="0"/>
              <a:t>СН3</a:t>
            </a:r>
            <a:r>
              <a:rPr lang="en-US" dirty="0"/>
              <a:t>N=NO</a:t>
            </a:r>
            <a:r>
              <a:rPr lang="ru-RU" dirty="0"/>
              <a:t>Н + СН2О.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/>
              <a:t>Утворений</a:t>
            </a:r>
            <a:r>
              <a:rPr lang="ru-RU" sz="1400" dirty="0"/>
              <a:t>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метілдіазогідроксид</a:t>
            </a:r>
            <a:r>
              <a:rPr lang="ru-RU" sz="1400" dirty="0"/>
              <a:t> </a:t>
            </a:r>
            <a:r>
              <a:rPr lang="ru-RU" sz="1400" dirty="0" err="1"/>
              <a:t>здатний</a:t>
            </a:r>
            <a:r>
              <a:rPr lang="ru-RU" sz="1400" dirty="0"/>
              <a:t> </a:t>
            </a:r>
            <a:r>
              <a:rPr lang="ru-RU" sz="1400" dirty="0" err="1"/>
              <a:t>алкілувати</a:t>
            </a:r>
            <a:r>
              <a:rPr lang="ru-RU" sz="1400" dirty="0"/>
              <a:t> </a:t>
            </a:r>
            <a:r>
              <a:rPr lang="ru-RU" sz="1400" dirty="0" err="1"/>
              <a:t>біополімери</a:t>
            </a:r>
            <a:r>
              <a:rPr lang="ru-RU" sz="1400" dirty="0"/>
              <a:t> </a:t>
            </a:r>
            <a:r>
              <a:rPr lang="ru-RU" sz="1400" dirty="0" err="1"/>
              <a:t>клітини</a:t>
            </a:r>
            <a:r>
              <a:rPr lang="ru-RU" sz="1400" dirty="0"/>
              <a:t>, в тому </a:t>
            </a:r>
            <a:r>
              <a:rPr lang="ru-RU" sz="1400" dirty="0" err="1"/>
              <a:t>числі</a:t>
            </a:r>
            <a:r>
              <a:rPr lang="ru-RU" sz="1400" dirty="0"/>
              <a:t> ДНК. </a:t>
            </a:r>
            <a:r>
              <a:rPr lang="ru-RU" sz="1400" dirty="0" err="1"/>
              <a:t>Припускають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важливою</a:t>
            </a:r>
            <a:r>
              <a:rPr lang="ru-RU" sz="1400" dirty="0"/>
              <a:t> </a:t>
            </a:r>
            <a:r>
              <a:rPr lang="ru-RU" sz="1400" dirty="0" err="1"/>
              <a:t>мішенню</a:t>
            </a:r>
            <a:r>
              <a:rPr lang="ru-RU" sz="1400" dirty="0"/>
              <a:t> </a:t>
            </a:r>
            <a:r>
              <a:rPr lang="ru-RU" sz="1400" dirty="0" err="1"/>
              <a:t>є</a:t>
            </a:r>
            <a:r>
              <a:rPr lang="ru-RU" sz="1400" dirty="0"/>
              <a:t> </a:t>
            </a:r>
            <a:r>
              <a:rPr lang="ru-RU" sz="1400" dirty="0" err="1"/>
              <a:t>гуанін-пуринова</a:t>
            </a:r>
            <a:r>
              <a:rPr lang="ru-RU" sz="1400" dirty="0"/>
              <a:t> основа складу С6Н5О</a:t>
            </a:r>
            <a:r>
              <a:rPr lang="en-US" sz="1400" dirty="0"/>
              <a:t>N5, </a:t>
            </a:r>
            <a:r>
              <a:rPr lang="ru-RU" sz="1400" dirty="0" err="1"/>
              <a:t>що</a:t>
            </a:r>
            <a:r>
              <a:rPr lang="ru-RU" sz="1400" dirty="0"/>
              <a:t> входить до складу </a:t>
            </a:r>
            <a:r>
              <a:rPr lang="ru-RU" sz="1400" dirty="0" err="1"/>
              <a:t>нуклеїнових</a:t>
            </a:r>
            <a:r>
              <a:rPr lang="ru-RU" sz="1400" dirty="0"/>
              <a:t> кислот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нуклеотидів</a:t>
            </a:r>
            <a:r>
              <a:rPr lang="ru-RU" sz="1400" dirty="0"/>
              <a:t>. </a:t>
            </a:r>
            <a:r>
              <a:rPr lang="ru-RU" sz="1400" dirty="0" err="1"/>
              <a:t>Алкілування</a:t>
            </a:r>
            <a:r>
              <a:rPr lang="ru-RU" sz="1400" dirty="0"/>
              <a:t> </a:t>
            </a:r>
            <a:r>
              <a:rPr lang="ru-RU" sz="1400" dirty="0" err="1"/>
              <a:t>гуаніну</a:t>
            </a:r>
            <a:r>
              <a:rPr lang="ru-RU" sz="1400" dirty="0"/>
              <a:t> за атомом </a:t>
            </a:r>
            <a:r>
              <a:rPr lang="ru-RU" sz="1400" dirty="0" err="1"/>
              <a:t>кисню</a:t>
            </a:r>
            <a:r>
              <a:rPr lang="ru-RU" sz="1400" dirty="0"/>
              <a:t> </a:t>
            </a:r>
            <a:r>
              <a:rPr lang="ru-RU" sz="1400" dirty="0" err="1"/>
              <a:t>призводить</a:t>
            </a:r>
            <a:r>
              <a:rPr lang="ru-RU" sz="1400" dirty="0"/>
              <a:t> до </a:t>
            </a:r>
            <a:r>
              <a:rPr lang="ru-RU" sz="1400" dirty="0" err="1"/>
              <a:t>виникнення</a:t>
            </a:r>
            <a:r>
              <a:rPr lang="ru-RU" sz="1400" dirty="0"/>
              <a:t> </a:t>
            </a:r>
            <a:r>
              <a:rPr lang="ru-RU" sz="1400" dirty="0" err="1"/>
              <a:t>мутацій</a:t>
            </a:r>
            <a:r>
              <a:rPr lang="ru-RU" sz="1400" dirty="0"/>
              <a:t>. У </a:t>
            </a:r>
            <a:r>
              <a:rPr lang="ru-RU" sz="1400" dirty="0" err="1"/>
              <a:t>наведеній</a:t>
            </a:r>
            <a:r>
              <a:rPr lang="ru-RU" sz="1400" dirty="0"/>
              <a:t> </a:t>
            </a:r>
            <a:r>
              <a:rPr lang="ru-RU" sz="1400" dirty="0" err="1"/>
              <a:t>вище</a:t>
            </a:r>
            <a:r>
              <a:rPr lang="ru-RU" sz="1400" dirty="0"/>
              <a:t> </a:t>
            </a:r>
            <a:r>
              <a:rPr lang="ru-RU" sz="1400" dirty="0" err="1"/>
              <a:t>схемі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 </a:t>
            </a:r>
            <a:r>
              <a:rPr lang="ru-RU" sz="1400" dirty="0" err="1"/>
              <a:t>утворюється</a:t>
            </a:r>
            <a:r>
              <a:rPr lang="ru-RU" sz="1400" dirty="0"/>
              <a:t> токсична </a:t>
            </a:r>
            <a:r>
              <a:rPr lang="ru-RU" sz="1400" dirty="0" err="1"/>
              <a:t>речовина</a:t>
            </a:r>
            <a:r>
              <a:rPr lang="ru-RU" sz="1400" dirty="0"/>
              <a:t> - </a:t>
            </a:r>
            <a:r>
              <a:rPr lang="ru-RU" sz="1400" dirty="0" err="1"/>
              <a:t>формальдегід</a:t>
            </a:r>
            <a:r>
              <a:rPr lang="ru-RU" sz="1400" dirty="0"/>
              <a:t>, </a:t>
            </a:r>
            <a:r>
              <a:rPr lang="ru-RU" sz="1400" dirty="0" err="1"/>
              <a:t>який</a:t>
            </a:r>
            <a:r>
              <a:rPr lang="ru-RU" sz="1400" dirty="0"/>
              <a:t> в </a:t>
            </a:r>
            <a:r>
              <a:rPr lang="ru-RU" sz="1400" dirty="0" err="1"/>
              <a:t>результаті</a:t>
            </a:r>
            <a:r>
              <a:rPr lang="ru-RU" sz="1400" dirty="0"/>
              <a:t> летального синтезу в </a:t>
            </a:r>
            <a:r>
              <a:rPr lang="ru-RU" sz="1400" dirty="0" err="1"/>
              <a:t>організмі</a:t>
            </a:r>
            <a:r>
              <a:rPr lang="ru-RU" sz="1400" dirty="0"/>
              <a:t> </a:t>
            </a:r>
            <a:r>
              <a:rPr lang="ru-RU" sz="1400" dirty="0" err="1"/>
              <a:t>перетворюється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ще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токсичну</a:t>
            </a:r>
            <a:r>
              <a:rPr lang="ru-RU" sz="1400" dirty="0"/>
              <a:t> </a:t>
            </a:r>
            <a:r>
              <a:rPr lang="ru-RU" sz="1400" dirty="0" err="1"/>
              <a:t>мурашину</a:t>
            </a:r>
            <a:r>
              <a:rPr lang="ru-RU" sz="1400" dirty="0"/>
              <a:t> кислоту. </a:t>
            </a:r>
          </a:p>
          <a:p>
            <a:r>
              <a:rPr lang="ru-RU" sz="1400" dirty="0" err="1"/>
              <a:t>Мутації</a:t>
            </a:r>
            <a:r>
              <a:rPr lang="ru-RU" sz="1400" dirty="0"/>
              <a:t> </a:t>
            </a:r>
            <a:r>
              <a:rPr lang="ru-RU" sz="1400" dirty="0" err="1"/>
              <a:t>виникають</a:t>
            </a:r>
            <a:r>
              <a:rPr lang="ru-RU" sz="1400" dirty="0"/>
              <a:t> в </a:t>
            </a:r>
            <a:r>
              <a:rPr lang="ru-RU" sz="1400" dirty="0" err="1"/>
              <a:t>процесі</a:t>
            </a:r>
            <a:r>
              <a:rPr lang="ru-RU" sz="1400" dirty="0"/>
              <a:t> </a:t>
            </a:r>
            <a:r>
              <a:rPr lang="ru-RU" sz="1400" dirty="0" err="1"/>
              <a:t>відновлення</a:t>
            </a:r>
            <a:r>
              <a:rPr lang="ru-RU" sz="1400" dirty="0"/>
              <a:t> ДНК, </a:t>
            </a:r>
            <a:r>
              <a:rPr lang="ru-RU" sz="1400" dirty="0" err="1"/>
              <a:t>якщо</a:t>
            </a:r>
            <a:r>
              <a:rPr lang="ru-RU" sz="1400" dirty="0"/>
              <a:t> </a:t>
            </a:r>
            <a:r>
              <a:rPr lang="ru-RU" sz="1400" dirty="0" err="1"/>
              <a:t>пошкоджена</a:t>
            </a:r>
            <a:r>
              <a:rPr lang="ru-RU" sz="1400" dirty="0"/>
              <a:t> </a:t>
            </a:r>
            <a:r>
              <a:rPr lang="ru-RU" sz="1400" dirty="0" err="1"/>
              <a:t>ділянка</a:t>
            </a:r>
            <a:r>
              <a:rPr lang="ru-RU" sz="1400" dirty="0"/>
              <a:t> </a:t>
            </a:r>
            <a:r>
              <a:rPr lang="ru-RU" sz="1400" dirty="0" err="1"/>
              <a:t>відновлюється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помилками</a:t>
            </a:r>
            <a:r>
              <a:rPr lang="ru-RU" sz="1400" dirty="0"/>
              <a:t> через </a:t>
            </a:r>
            <a:r>
              <a:rPr lang="ru-RU" sz="1400" dirty="0" err="1"/>
              <a:t>порушення</a:t>
            </a:r>
            <a:r>
              <a:rPr lang="ru-RU" sz="1400" dirty="0"/>
              <a:t> </a:t>
            </a:r>
            <a:r>
              <a:rPr lang="ru-RU" sz="1400" dirty="0" err="1"/>
              <a:t>первинної</a:t>
            </a:r>
            <a:r>
              <a:rPr lang="ru-RU" sz="1400" dirty="0"/>
              <a:t> </a:t>
            </a:r>
            <a:r>
              <a:rPr lang="ru-RU" sz="1400" dirty="0" err="1"/>
              <a:t>послідовності</a:t>
            </a:r>
            <a:r>
              <a:rPr lang="ru-RU" sz="1400" dirty="0"/>
              <a:t> </a:t>
            </a:r>
            <a:r>
              <a:rPr lang="ru-RU" sz="1400" dirty="0" err="1"/>
              <a:t>нуклеотидів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копіюються</a:t>
            </a:r>
            <a:r>
              <a:rPr lang="ru-RU" sz="1400" dirty="0"/>
              <a:t> при </a:t>
            </a:r>
            <a:r>
              <a:rPr lang="ru-RU" sz="1400" dirty="0" err="1"/>
              <a:t>самовідтворенні</a:t>
            </a:r>
            <a:r>
              <a:rPr lang="ru-RU" sz="1400" dirty="0"/>
              <a:t> ДНК </a:t>
            </a:r>
            <a:r>
              <a:rPr lang="ru-RU" sz="1400" dirty="0" err="1"/>
              <a:t>і</a:t>
            </a:r>
            <a:r>
              <a:rPr lang="ru-RU" sz="1400" dirty="0"/>
              <a:t>, таким чином, </a:t>
            </a:r>
            <a:r>
              <a:rPr lang="ru-RU" sz="1400" dirty="0" err="1"/>
              <a:t>передаються</a:t>
            </a:r>
            <a:r>
              <a:rPr lang="ru-RU" sz="1400" dirty="0"/>
              <a:t> в ряду </a:t>
            </a:r>
            <a:r>
              <a:rPr lang="ru-RU" sz="1400" dirty="0" err="1"/>
              <a:t>клітинних</a:t>
            </a:r>
            <a:r>
              <a:rPr lang="ru-RU" sz="1400" dirty="0"/>
              <a:t> </a:t>
            </a:r>
            <a:r>
              <a:rPr lang="ru-RU" sz="1400" dirty="0" err="1"/>
              <a:t>поколінь</a:t>
            </a:r>
            <a:r>
              <a:rPr lang="ru-RU" sz="1400" dirty="0"/>
              <a:t>. </a:t>
            </a:r>
            <a:r>
              <a:rPr lang="ru-RU" sz="1400" dirty="0" err="1"/>
              <a:t>Такі</a:t>
            </a:r>
            <a:r>
              <a:rPr lang="ru-RU" sz="1400" dirty="0"/>
              <a:t> </a:t>
            </a:r>
            <a:r>
              <a:rPr lang="ru-RU" sz="1400" dirty="0" err="1"/>
              <a:t>зміни</a:t>
            </a:r>
            <a:r>
              <a:rPr lang="ru-RU" sz="1400" dirty="0"/>
              <a:t> </a:t>
            </a:r>
            <a:r>
              <a:rPr lang="ru-RU" sz="1400" dirty="0" err="1"/>
              <a:t>можуть</a:t>
            </a:r>
            <a:r>
              <a:rPr lang="ru-RU" sz="1400" dirty="0"/>
              <a:t> </a:t>
            </a:r>
            <a:r>
              <a:rPr lang="ru-RU" sz="1400" dirty="0" err="1"/>
              <a:t>з'явитися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в </a:t>
            </a:r>
            <a:r>
              <a:rPr lang="ru-RU" sz="1400" dirty="0" err="1"/>
              <a:t>розташуванні</a:t>
            </a:r>
            <a:r>
              <a:rPr lang="ru-RU" sz="1400" dirty="0"/>
              <a:t> </a:t>
            </a:r>
            <a:r>
              <a:rPr lang="ru-RU" sz="1400" dirty="0" err="1"/>
              <a:t>генів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геномі</a:t>
            </a:r>
            <a:r>
              <a:rPr lang="ru-RU" sz="1400" dirty="0"/>
              <a:t>. </a:t>
            </a:r>
            <a:r>
              <a:rPr lang="ru-RU" sz="1400" dirty="0" err="1"/>
              <a:t>Подальші</a:t>
            </a:r>
            <a:r>
              <a:rPr lang="ru-RU" sz="1400" dirty="0"/>
              <a:t> </a:t>
            </a:r>
            <a:r>
              <a:rPr lang="ru-RU" sz="1400" dirty="0" err="1"/>
              <a:t>зміни</a:t>
            </a:r>
            <a:r>
              <a:rPr lang="ru-RU" sz="1400" dirty="0"/>
              <a:t> </a:t>
            </a:r>
            <a:r>
              <a:rPr lang="ru-RU" sz="1400" dirty="0" err="1"/>
              <a:t>викликають</a:t>
            </a:r>
            <a:r>
              <a:rPr lang="ru-RU" sz="1400" dirty="0"/>
              <a:t> </a:t>
            </a:r>
            <a:r>
              <a:rPr lang="ru-RU" sz="1400" dirty="0" err="1"/>
              <a:t>промотори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призводять</a:t>
            </a:r>
            <a:r>
              <a:rPr lang="ru-RU" sz="1400" dirty="0"/>
              <a:t> </a:t>
            </a:r>
            <a:r>
              <a:rPr lang="ru-RU" sz="1400" dirty="0" err="1"/>
              <a:t>клітку</a:t>
            </a:r>
            <a:r>
              <a:rPr lang="ru-RU" sz="1400" dirty="0"/>
              <a:t> в стан </a:t>
            </a:r>
            <a:r>
              <a:rPr lang="ru-RU" sz="1400" dirty="0" err="1"/>
              <a:t>вираженої</a:t>
            </a:r>
            <a:r>
              <a:rPr lang="ru-RU" sz="1400" dirty="0"/>
              <a:t> </a:t>
            </a:r>
            <a:r>
              <a:rPr lang="ru-RU" sz="1400" dirty="0" err="1"/>
              <a:t>пухлинного</a:t>
            </a:r>
            <a:r>
              <a:rPr lang="ru-RU" sz="1400" dirty="0"/>
              <a:t> </a:t>
            </a:r>
            <a:r>
              <a:rPr lang="ru-RU" sz="1400" dirty="0" err="1"/>
              <a:t>переродження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до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новоутворень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не </a:t>
            </a:r>
            <a:r>
              <a:rPr lang="ru-RU" sz="1400" dirty="0" err="1"/>
              <a:t>піддаються</a:t>
            </a:r>
            <a:r>
              <a:rPr lang="ru-RU" sz="1400" dirty="0"/>
              <a:t> </a:t>
            </a:r>
            <a:r>
              <a:rPr lang="ru-RU" sz="1400" dirty="0" err="1"/>
              <a:t>контрольованому</a:t>
            </a:r>
            <a:r>
              <a:rPr lang="ru-RU" sz="1400" dirty="0"/>
              <a:t> </a:t>
            </a:r>
            <a:r>
              <a:rPr lang="ru-RU" sz="1400" dirty="0" err="1"/>
              <a:t>зростанню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Багато</a:t>
            </a:r>
            <a:r>
              <a:rPr lang="ru-RU" sz="1400" dirty="0"/>
              <a:t> </a:t>
            </a:r>
            <a:r>
              <a:rPr lang="ru-RU" sz="1400" dirty="0" err="1"/>
              <a:t>канцерогенів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</a:t>
            </a:r>
            <a:r>
              <a:rPr lang="ru-RU" sz="1400" dirty="0" err="1"/>
              <a:t>здатність</a:t>
            </a:r>
            <a:r>
              <a:rPr lang="ru-RU" sz="1400" dirty="0"/>
              <a:t> </a:t>
            </a:r>
            <a:r>
              <a:rPr lang="ru-RU" sz="1400" dirty="0" err="1"/>
              <a:t>індукувати</a:t>
            </a:r>
            <a:r>
              <a:rPr lang="ru-RU" sz="1400" dirty="0"/>
              <a:t> </a:t>
            </a:r>
            <a:r>
              <a:rPr lang="ru-RU" sz="1400" dirty="0" err="1"/>
              <a:t>пухлини</a:t>
            </a:r>
            <a:r>
              <a:rPr lang="ru-RU" sz="1400" dirty="0"/>
              <a:t> в </a:t>
            </a:r>
            <a:r>
              <a:rPr lang="ru-RU" sz="1400" dirty="0" err="1"/>
              <a:t>певних</a:t>
            </a:r>
            <a:r>
              <a:rPr lang="ru-RU" sz="1400" dirty="0"/>
              <a:t> органах. </a:t>
            </a:r>
          </a:p>
          <a:p>
            <a:r>
              <a:rPr lang="ru-RU" sz="1400" dirty="0" err="1"/>
              <a:t>Наприклад</a:t>
            </a:r>
            <a:r>
              <a:rPr lang="ru-RU" sz="1400" dirty="0"/>
              <a:t>, 2-нафтиламін та </a:t>
            </a:r>
            <a:r>
              <a:rPr lang="ru-RU" sz="1400" dirty="0" err="1"/>
              <a:t>бензидин</a:t>
            </a:r>
            <a:r>
              <a:rPr lang="ru-RU" sz="1400" dirty="0"/>
              <a:t> </a:t>
            </a:r>
            <a:r>
              <a:rPr lang="ru-RU" sz="1400" dirty="0" err="1"/>
              <a:t>викликають</a:t>
            </a:r>
            <a:r>
              <a:rPr lang="ru-RU" sz="1400" dirty="0"/>
              <a:t> у </a:t>
            </a:r>
            <a:r>
              <a:rPr lang="ru-RU" sz="1400" dirty="0" err="1"/>
              <a:t>людини</a:t>
            </a:r>
            <a:r>
              <a:rPr lang="ru-RU" sz="1400" dirty="0"/>
              <a:t> рак </a:t>
            </a:r>
            <a:r>
              <a:rPr lang="ru-RU" sz="1400" dirty="0" err="1"/>
              <a:t>сечового</a:t>
            </a:r>
            <a:r>
              <a:rPr lang="ru-RU" sz="1400" dirty="0"/>
              <a:t> </a:t>
            </a:r>
            <a:r>
              <a:rPr lang="ru-RU" sz="1400" dirty="0" err="1"/>
              <a:t>міхура</a:t>
            </a:r>
            <a:r>
              <a:rPr lang="ru-RU" sz="1400" dirty="0"/>
              <a:t>, </a:t>
            </a:r>
            <a:r>
              <a:rPr lang="ru-RU" sz="1400" dirty="0" err="1"/>
              <a:t>вінілхлорид</a:t>
            </a:r>
            <a:r>
              <a:rPr lang="ru-RU" sz="1400" dirty="0"/>
              <a:t> - </a:t>
            </a:r>
            <a:r>
              <a:rPr lang="ru-RU" sz="1400" dirty="0" err="1"/>
              <a:t>пухлини</a:t>
            </a:r>
            <a:r>
              <a:rPr lang="ru-RU" sz="1400" dirty="0"/>
              <a:t> </a:t>
            </a:r>
            <a:r>
              <a:rPr lang="ru-RU" sz="1400" dirty="0" err="1"/>
              <a:t>печінки</a:t>
            </a:r>
            <a:r>
              <a:rPr lang="ru-RU" sz="1400" dirty="0"/>
              <a:t>, </a:t>
            </a:r>
            <a:r>
              <a:rPr lang="ru-RU" sz="1400" dirty="0" err="1"/>
              <a:t>азбест</a:t>
            </a:r>
            <a:r>
              <a:rPr lang="ru-RU" sz="1400" dirty="0"/>
              <a:t> - </a:t>
            </a:r>
            <a:r>
              <a:rPr lang="ru-RU" sz="1400" dirty="0" err="1"/>
              <a:t>пухлини</a:t>
            </a:r>
            <a:r>
              <a:rPr lang="ru-RU" sz="1400" dirty="0"/>
              <a:t> </a:t>
            </a:r>
            <a:r>
              <a:rPr lang="ru-RU" sz="1400" dirty="0" err="1"/>
              <a:t>плеври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очеревини</a:t>
            </a:r>
            <a:r>
              <a:rPr lang="ru-RU" sz="1400" dirty="0"/>
              <a:t> </a:t>
            </a:r>
            <a:r>
              <a:rPr lang="ru-RU" sz="1400" dirty="0" err="1"/>
              <a:t>і.т.д</a:t>
            </a:r>
            <a:r>
              <a:rPr lang="ru-RU" sz="1400" dirty="0"/>
              <a:t>. </a:t>
            </a:r>
          </a:p>
          <a:p>
            <a:r>
              <a:rPr lang="ru-RU" sz="1400" dirty="0"/>
              <a:t>До </a:t>
            </a:r>
            <a:r>
              <a:rPr lang="ru-RU" sz="1400" dirty="0" err="1"/>
              <a:t>найбільш</a:t>
            </a:r>
            <a:r>
              <a:rPr lang="ru-RU" sz="1400" dirty="0"/>
              <a:t> </a:t>
            </a:r>
            <a:r>
              <a:rPr lang="ru-RU" sz="1400" dirty="0" err="1"/>
              <a:t>поширених</a:t>
            </a:r>
            <a:r>
              <a:rPr lang="ru-RU" sz="1400" dirty="0"/>
              <a:t> </a:t>
            </a:r>
            <a:r>
              <a:rPr lang="ru-RU" sz="1400" dirty="0" err="1"/>
              <a:t>канцерогенів</a:t>
            </a:r>
            <a:r>
              <a:rPr lang="ru-RU" sz="1400" dirty="0"/>
              <a:t> </a:t>
            </a:r>
            <a:r>
              <a:rPr lang="ru-RU" sz="1400" dirty="0" err="1"/>
              <a:t>відносять</a:t>
            </a:r>
            <a:r>
              <a:rPr lang="ru-RU" sz="1400" dirty="0"/>
              <a:t> </a:t>
            </a:r>
            <a:r>
              <a:rPr lang="ru-RU" sz="1400" dirty="0" err="1"/>
              <a:t>азбест</a:t>
            </a:r>
            <a:r>
              <a:rPr lang="ru-RU" sz="1400" dirty="0"/>
              <a:t> - </a:t>
            </a:r>
            <a:r>
              <a:rPr lang="ru-RU" sz="1400" dirty="0" err="1"/>
              <a:t>природний</a:t>
            </a:r>
            <a:r>
              <a:rPr lang="ru-RU" sz="1400" dirty="0"/>
              <a:t> </a:t>
            </a:r>
            <a:r>
              <a:rPr lang="ru-RU" sz="1400" dirty="0" err="1"/>
              <a:t>гідросилікат</a:t>
            </a:r>
            <a:r>
              <a:rPr lang="ru-RU" sz="1400" dirty="0"/>
              <a:t>, </a:t>
            </a:r>
            <a:r>
              <a:rPr lang="ru-RU" sz="1400" dirty="0" err="1"/>
              <a:t>використовуєтьсяч</a:t>
            </a:r>
            <a:r>
              <a:rPr lang="ru-RU" sz="1400" dirty="0"/>
              <a:t> як </a:t>
            </a:r>
            <a:r>
              <a:rPr lang="ru-RU" sz="1400" dirty="0" err="1"/>
              <a:t>будівельний</a:t>
            </a:r>
            <a:r>
              <a:rPr lang="ru-RU" sz="1400" dirty="0"/>
              <a:t> </a:t>
            </a:r>
            <a:r>
              <a:rPr lang="ru-RU" sz="1400" dirty="0" err="1"/>
              <a:t>матеріал</a:t>
            </a:r>
            <a:r>
              <a:rPr lang="ru-RU" sz="1400" dirty="0"/>
              <a:t>. До </a:t>
            </a:r>
            <a:r>
              <a:rPr lang="ru-RU" sz="1400" dirty="0" err="1"/>
              <a:t>групи</a:t>
            </a:r>
            <a:r>
              <a:rPr lang="ru-RU" sz="1400" dirty="0"/>
              <a:t> </a:t>
            </a:r>
            <a:r>
              <a:rPr lang="ru-RU" sz="1400" dirty="0" err="1"/>
              <a:t>азбесту</a:t>
            </a:r>
            <a:r>
              <a:rPr lang="ru-RU" sz="1400" dirty="0"/>
              <a:t> входить </a:t>
            </a:r>
            <a:r>
              <a:rPr lang="ru-RU" sz="1400" dirty="0" err="1"/>
              <a:t>кілька</a:t>
            </a:r>
            <a:r>
              <a:rPr lang="ru-RU" sz="1400" dirty="0"/>
              <a:t> </a:t>
            </a:r>
            <a:r>
              <a:rPr lang="ru-RU" sz="1400" dirty="0" err="1"/>
              <a:t>мінералів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хризотил-А</a:t>
            </a:r>
            <a:r>
              <a:rPr lang="ru-RU" sz="1400" dirty="0"/>
              <a:t> складу </a:t>
            </a:r>
            <a:r>
              <a:rPr lang="en-US" sz="1400" dirty="0"/>
              <a:t>Mg6(Si4O11(OH))6·H2O, </a:t>
            </a:r>
            <a:r>
              <a:rPr lang="ru-RU" sz="1400" dirty="0" err="1"/>
              <a:t>крокидоліт-А</a:t>
            </a:r>
            <a:r>
              <a:rPr lang="ru-RU" sz="1400" dirty="0"/>
              <a:t> – 2</a:t>
            </a:r>
            <a:r>
              <a:rPr lang="en-US" sz="1400" dirty="0"/>
              <a:t>NaO·6(</a:t>
            </a:r>
            <a:r>
              <a:rPr lang="en-US" sz="1400" dirty="0" err="1"/>
              <a:t>Fe,Mg</a:t>
            </a:r>
            <a:r>
              <a:rPr lang="en-US" sz="1400" dirty="0"/>
              <a:t>)O·2Fe2O3·17SiO2·3H2O). </a:t>
            </a:r>
            <a:r>
              <a:rPr lang="ru-RU" sz="1400" dirty="0" err="1"/>
              <a:t>Азбест</a:t>
            </a:r>
            <a:r>
              <a:rPr lang="ru-RU" sz="1400" dirty="0"/>
              <a:t> </a:t>
            </a:r>
            <a:r>
              <a:rPr lang="ru-RU" sz="1400" dirty="0" err="1"/>
              <a:t>здатний</a:t>
            </a:r>
            <a:r>
              <a:rPr lang="ru-RU" sz="1400" dirty="0"/>
              <a:t> </a:t>
            </a:r>
            <a:r>
              <a:rPr lang="ru-RU" sz="1400" dirty="0" err="1"/>
              <a:t>розщеплюватися</a:t>
            </a:r>
            <a:r>
              <a:rPr lang="ru-RU" sz="1400" dirty="0"/>
              <a:t> на </a:t>
            </a:r>
            <a:r>
              <a:rPr lang="ru-RU" sz="1400" dirty="0" err="1"/>
              <a:t>тонкі</a:t>
            </a:r>
            <a:r>
              <a:rPr lang="ru-RU" sz="1400" dirty="0"/>
              <a:t> та </a:t>
            </a:r>
            <a:r>
              <a:rPr lang="ru-RU" sz="1400" dirty="0" err="1"/>
              <a:t>міцні</a:t>
            </a:r>
            <a:r>
              <a:rPr lang="ru-RU" sz="1400" dirty="0"/>
              <a:t> волокна. До </a:t>
            </a:r>
            <a:r>
              <a:rPr lang="ru-RU" sz="1400" dirty="0" err="1"/>
              <a:t>групи</a:t>
            </a:r>
            <a:r>
              <a:rPr lang="ru-RU" sz="1400" dirty="0"/>
              <a:t> </a:t>
            </a:r>
            <a:r>
              <a:rPr lang="ru-RU" sz="1400" dirty="0" err="1"/>
              <a:t>поширених</a:t>
            </a:r>
            <a:r>
              <a:rPr lang="ru-RU" sz="1400" dirty="0"/>
              <a:t> </a:t>
            </a:r>
            <a:r>
              <a:rPr lang="ru-RU" sz="1400" dirty="0" err="1"/>
              <a:t>канцерогенів</a:t>
            </a:r>
            <a:r>
              <a:rPr lang="ru-RU" sz="1400" dirty="0"/>
              <a:t> </a:t>
            </a:r>
            <a:r>
              <a:rPr lang="ru-RU" sz="1400" dirty="0" err="1"/>
              <a:t>входять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бензпірени</a:t>
            </a:r>
            <a:r>
              <a:rPr lang="ru-RU" sz="1400" dirty="0"/>
              <a:t>, </a:t>
            </a:r>
            <a:r>
              <a:rPr lang="ru-RU" sz="1400" dirty="0" err="1"/>
              <a:t>антрацени</a:t>
            </a:r>
            <a:r>
              <a:rPr lang="ru-RU" sz="1400" dirty="0"/>
              <a:t>, бензол, ДДТ, </a:t>
            </a:r>
            <a:r>
              <a:rPr lang="ru-RU" sz="1400" dirty="0" err="1"/>
              <a:t>дихлоретан</a:t>
            </a:r>
            <a:r>
              <a:rPr lang="ru-RU" sz="1400" dirty="0"/>
              <a:t>, </a:t>
            </a:r>
            <a:r>
              <a:rPr lang="ru-RU" sz="1400" dirty="0" err="1"/>
              <a:t>кадмій</a:t>
            </a:r>
            <a:r>
              <a:rPr lang="ru-RU" sz="1400" dirty="0"/>
              <a:t>, </a:t>
            </a:r>
            <a:r>
              <a:rPr lang="ru-RU" sz="1400" dirty="0" err="1"/>
              <a:t>миш'як</a:t>
            </a:r>
            <a:r>
              <a:rPr lang="ru-RU" sz="1400" dirty="0"/>
              <a:t>, </a:t>
            </a:r>
            <a:r>
              <a:rPr lang="ru-RU" sz="1400" dirty="0" err="1"/>
              <a:t>формальдегід</a:t>
            </a:r>
            <a:r>
              <a:rPr lang="ru-RU" sz="1400" dirty="0"/>
              <a:t>, </a:t>
            </a:r>
            <a:r>
              <a:rPr lang="ru-RU" sz="1400" dirty="0" err="1"/>
              <a:t>пестициди</a:t>
            </a:r>
            <a:r>
              <a:rPr lang="ru-RU" sz="1400" dirty="0"/>
              <a:t>, </a:t>
            </a:r>
            <a:r>
              <a:rPr lang="ru-RU" sz="1400" dirty="0" err="1"/>
              <a:t>стимулятори</a:t>
            </a:r>
            <a:r>
              <a:rPr lang="ru-RU" sz="1400" dirty="0"/>
              <a:t> росту </a:t>
            </a:r>
            <a:r>
              <a:rPr lang="ru-RU" sz="1400" dirty="0" err="1"/>
              <a:t>рослин</a:t>
            </a:r>
            <a:r>
              <a:rPr lang="ru-RU" sz="1400" dirty="0"/>
              <a:t> та </a:t>
            </a:r>
            <a:r>
              <a:rPr lang="ru-RU" sz="1400" dirty="0" err="1"/>
              <a:t>інші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Згідно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даними</a:t>
            </a:r>
            <a:r>
              <a:rPr lang="ru-RU" sz="1400" dirty="0"/>
              <a:t> МАВР, </a:t>
            </a:r>
            <a:r>
              <a:rPr lang="ru-RU" sz="1400" dirty="0" err="1"/>
              <a:t>було</a:t>
            </a:r>
            <a:r>
              <a:rPr lang="ru-RU" sz="1400" dirty="0"/>
              <a:t> </a:t>
            </a:r>
            <a:r>
              <a:rPr lang="ru-RU" sz="1400" dirty="0" err="1"/>
              <a:t>виділено</a:t>
            </a:r>
            <a:r>
              <a:rPr lang="ru-RU" sz="1400" dirty="0"/>
              <a:t> 9 </a:t>
            </a:r>
            <a:r>
              <a:rPr lang="ru-RU" sz="1400" dirty="0" err="1"/>
              <a:t>виробничих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30 </a:t>
            </a:r>
            <a:r>
              <a:rPr lang="ru-RU" sz="1400" dirty="0" err="1"/>
              <a:t>сполук</a:t>
            </a:r>
            <a:r>
              <a:rPr lang="ru-RU" sz="1400" dirty="0"/>
              <a:t>, </a:t>
            </a:r>
            <a:r>
              <a:rPr lang="ru-RU" sz="1400" dirty="0" err="1"/>
              <a:t>продуктів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груп</a:t>
            </a:r>
            <a:r>
              <a:rPr lang="ru-RU" sz="1400" dirty="0"/>
              <a:t> </a:t>
            </a:r>
            <a:r>
              <a:rPr lang="ru-RU" sz="1400" dirty="0" err="1"/>
              <a:t>сполук</a:t>
            </a:r>
            <a:r>
              <a:rPr lang="ru-RU" sz="1400" dirty="0"/>
              <a:t>, </a:t>
            </a:r>
            <a:r>
              <a:rPr lang="ru-RU" sz="1400" dirty="0" err="1"/>
              <a:t>безумовно</a:t>
            </a:r>
            <a:r>
              <a:rPr lang="ru-RU" sz="1400" dirty="0"/>
              <a:t> </a:t>
            </a:r>
            <a:r>
              <a:rPr lang="ru-RU" sz="1400" dirty="0" err="1"/>
              <a:t>здатних</a:t>
            </a:r>
            <a:r>
              <a:rPr lang="ru-RU" sz="1400" dirty="0"/>
              <a:t> </a:t>
            </a:r>
            <a:r>
              <a:rPr lang="ru-RU" sz="1400" dirty="0" err="1"/>
              <a:t>викликати</a:t>
            </a:r>
            <a:r>
              <a:rPr lang="ru-RU" sz="1400" dirty="0"/>
              <a:t> </a:t>
            </a:r>
            <a:r>
              <a:rPr lang="ru-RU" sz="1400" dirty="0" err="1"/>
              <a:t>пухлини</a:t>
            </a:r>
            <a:r>
              <a:rPr lang="ru-RU" sz="1400" dirty="0"/>
              <a:t> у </a:t>
            </a:r>
            <a:r>
              <a:rPr lang="ru-RU" sz="1400" dirty="0" err="1"/>
              <a:t>людини</a:t>
            </a:r>
            <a:r>
              <a:rPr lang="ru-RU" sz="1400" dirty="0"/>
              <a:t>. </a:t>
            </a:r>
            <a:r>
              <a:rPr lang="ru-RU" sz="1400" dirty="0" err="1"/>
              <a:t>Ще</a:t>
            </a:r>
            <a:r>
              <a:rPr lang="ru-RU" sz="1400" dirty="0"/>
              <a:t> 13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розглядалися</a:t>
            </a:r>
            <a:r>
              <a:rPr lang="ru-RU" sz="1400" dirty="0"/>
              <a:t> як </a:t>
            </a:r>
            <a:r>
              <a:rPr lang="ru-RU" sz="1400" dirty="0" err="1"/>
              <a:t>агенти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вельми </a:t>
            </a:r>
            <a:r>
              <a:rPr lang="ru-RU" sz="1400" dirty="0" err="1"/>
              <a:t>високою</a:t>
            </a:r>
            <a:r>
              <a:rPr lang="ru-RU" sz="1400" dirty="0"/>
              <a:t> </a:t>
            </a:r>
            <a:r>
              <a:rPr lang="ru-RU" sz="1400" dirty="0" err="1"/>
              <a:t>ймовірністю</a:t>
            </a:r>
            <a:r>
              <a:rPr lang="ru-RU" sz="1400" dirty="0"/>
              <a:t> канцерогенного </a:t>
            </a:r>
            <a:r>
              <a:rPr lang="ru-RU" sz="1400" dirty="0" err="1"/>
              <a:t>впливу</a:t>
            </a:r>
            <a:r>
              <a:rPr lang="ru-RU" sz="1400" dirty="0"/>
              <a:t> на </a:t>
            </a:r>
            <a:r>
              <a:rPr lang="ru-RU" sz="1400" dirty="0" err="1"/>
              <a:t>людину</a:t>
            </a:r>
            <a:r>
              <a:rPr lang="ru-RU" sz="1400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80728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До </a:t>
            </a:r>
            <a:r>
              <a:rPr lang="ru-RU" i="1" dirty="0" err="1"/>
              <a:t>безумовних</a:t>
            </a:r>
            <a:r>
              <a:rPr lang="ru-RU" i="1" dirty="0"/>
              <a:t> </a:t>
            </a:r>
            <a:r>
              <a:rPr lang="ru-RU" i="1" dirty="0" err="1"/>
              <a:t>канцерогенів</a:t>
            </a:r>
            <a:r>
              <a:rPr lang="ru-RU" i="1" dirty="0"/>
              <a:t> </a:t>
            </a:r>
            <a:r>
              <a:rPr lang="ru-RU" i="1" dirty="0" err="1"/>
              <a:t>відносяться</a:t>
            </a:r>
            <a:r>
              <a:rPr lang="ru-RU" i="1" dirty="0"/>
              <a:t>: </a:t>
            </a:r>
            <a:r>
              <a:rPr lang="ru-RU" i="1" dirty="0" err="1"/>
              <a:t>азотиоприн</a:t>
            </a:r>
            <a:r>
              <a:rPr lang="ru-RU" i="1" dirty="0"/>
              <a:t>,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імуран</a:t>
            </a:r>
            <a:r>
              <a:rPr lang="ru-RU" i="1" dirty="0"/>
              <a:t>; </a:t>
            </a:r>
            <a:r>
              <a:rPr lang="ru-RU" i="1" dirty="0" err="1"/>
              <a:t>протипухлинні</a:t>
            </a:r>
            <a:r>
              <a:rPr lang="ru-RU" i="1" dirty="0"/>
              <a:t> </a:t>
            </a:r>
            <a:r>
              <a:rPr lang="ru-RU" i="1" dirty="0" err="1"/>
              <a:t>засоби</a:t>
            </a:r>
            <a:r>
              <a:rPr lang="ru-RU" i="1" dirty="0"/>
              <a:t>; </a:t>
            </a:r>
            <a:r>
              <a:rPr lang="ru-RU" i="1" dirty="0" err="1"/>
              <a:t>циклофосфан</a:t>
            </a:r>
            <a:r>
              <a:rPr lang="ru-RU" i="1" dirty="0"/>
              <a:t>; </a:t>
            </a:r>
            <a:r>
              <a:rPr lang="ru-RU" i="1" dirty="0" err="1"/>
              <a:t>хлорбутин</a:t>
            </a:r>
            <a:r>
              <a:rPr lang="ru-RU" i="1" dirty="0"/>
              <a:t>; </a:t>
            </a:r>
            <a:r>
              <a:rPr lang="ru-RU" i="1" dirty="0" err="1"/>
              <a:t>мілеран</a:t>
            </a:r>
            <a:r>
              <a:rPr lang="ru-RU" i="1" dirty="0"/>
              <a:t>; </a:t>
            </a:r>
            <a:r>
              <a:rPr lang="ru-RU" i="1" dirty="0" err="1"/>
              <a:t>мілфалан</a:t>
            </a:r>
            <a:r>
              <a:rPr lang="ru-RU" i="1" dirty="0"/>
              <a:t>; </a:t>
            </a:r>
            <a:r>
              <a:rPr lang="ru-RU" i="1" dirty="0" err="1"/>
              <a:t>азотистий</a:t>
            </a:r>
            <a:r>
              <a:rPr lang="ru-RU" i="1" dirty="0"/>
              <a:t> </a:t>
            </a:r>
            <a:r>
              <a:rPr lang="ru-RU" i="1" dirty="0" err="1"/>
              <a:t>іприт</a:t>
            </a:r>
            <a:r>
              <a:rPr lang="ru-RU" i="1" dirty="0"/>
              <a:t>; </a:t>
            </a:r>
            <a:r>
              <a:rPr lang="ru-RU" i="1" dirty="0" err="1"/>
              <a:t>вінкристин</a:t>
            </a:r>
            <a:r>
              <a:rPr lang="ru-RU" i="1" dirty="0"/>
              <a:t> (</a:t>
            </a:r>
            <a:r>
              <a:rPr lang="ru-RU" i="1" dirty="0" err="1"/>
              <a:t>алкалоїд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міститься</a:t>
            </a:r>
            <a:r>
              <a:rPr lang="ru-RU" i="1" dirty="0"/>
              <a:t> в </a:t>
            </a:r>
            <a:r>
              <a:rPr lang="ru-RU" i="1" dirty="0" err="1"/>
              <a:t>рослині</a:t>
            </a:r>
            <a:r>
              <a:rPr lang="ru-RU" i="1" dirty="0"/>
              <a:t> </a:t>
            </a:r>
            <a:r>
              <a:rPr lang="ru-RU" i="1" dirty="0" err="1"/>
              <a:t>барвінок</a:t>
            </a:r>
            <a:r>
              <a:rPr lang="ru-RU" i="1" dirty="0"/>
              <a:t> </a:t>
            </a:r>
            <a:r>
              <a:rPr lang="ru-RU" i="1" dirty="0" err="1"/>
              <a:t>рожевий</a:t>
            </a:r>
            <a:r>
              <a:rPr lang="ru-RU" i="1" dirty="0"/>
              <a:t>); </a:t>
            </a:r>
            <a:r>
              <a:rPr lang="ru-RU" i="1" dirty="0" err="1"/>
              <a:t>преднізолон</a:t>
            </a:r>
            <a:r>
              <a:rPr lang="ru-RU" i="1" dirty="0"/>
              <a:t>; фенацетин; </a:t>
            </a:r>
            <a:r>
              <a:rPr lang="ru-RU" i="1" dirty="0" err="1"/>
              <a:t>вінілхлорид</a:t>
            </a:r>
            <a:r>
              <a:rPr lang="ru-RU" i="1" dirty="0"/>
              <a:t>; </a:t>
            </a:r>
            <a:r>
              <a:rPr lang="ru-RU" i="1" dirty="0" err="1"/>
              <a:t>диетилстильбестрол</a:t>
            </a:r>
            <a:r>
              <a:rPr lang="ru-RU" i="1" dirty="0"/>
              <a:t>; </a:t>
            </a:r>
            <a:r>
              <a:rPr lang="ru-RU" i="1" dirty="0" err="1"/>
              <a:t>бензидин</a:t>
            </a:r>
            <a:r>
              <a:rPr lang="ru-RU" i="1" dirty="0"/>
              <a:t>; 4-амінобіфеніл; </a:t>
            </a:r>
            <a:r>
              <a:rPr lang="ru-RU" i="1" dirty="0" err="1"/>
              <a:t>миш'як</a:t>
            </a:r>
            <a:r>
              <a:rPr lang="ru-RU" i="1" dirty="0"/>
              <a:t> та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сполуки</a:t>
            </a:r>
            <a:r>
              <a:rPr lang="ru-RU" i="1" dirty="0"/>
              <a:t>; хром та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деякі</a:t>
            </a:r>
            <a:r>
              <a:rPr lang="ru-RU" i="1" dirty="0"/>
              <a:t> </a:t>
            </a:r>
            <a:r>
              <a:rPr lang="ru-RU" i="1" dirty="0" err="1"/>
              <a:t>з'єднання</a:t>
            </a:r>
            <a:r>
              <a:rPr lang="ru-RU" i="1" dirty="0"/>
              <a:t>; </a:t>
            </a:r>
            <a:r>
              <a:rPr lang="ru-RU" i="1" dirty="0" err="1"/>
              <a:t>кам'яновугільні</a:t>
            </a:r>
            <a:r>
              <a:rPr lang="ru-RU" i="1" dirty="0"/>
              <a:t> </a:t>
            </a:r>
            <a:r>
              <a:rPr lang="ru-RU" i="1" dirty="0" err="1"/>
              <a:t>дьоготь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пек; </a:t>
            </a:r>
            <a:r>
              <a:rPr lang="ru-RU" i="1" dirty="0" err="1"/>
              <a:t>нафтові</a:t>
            </a:r>
            <a:r>
              <a:rPr lang="ru-RU" i="1" dirty="0"/>
              <a:t> та </a:t>
            </a:r>
            <a:r>
              <a:rPr lang="ru-RU" i="1" dirty="0" err="1"/>
              <a:t>сланцеві</a:t>
            </a:r>
            <a:r>
              <a:rPr lang="ru-RU" i="1" dirty="0"/>
              <a:t> масла; сажа; </a:t>
            </a:r>
            <a:r>
              <a:rPr lang="ru-RU" i="1" dirty="0" err="1"/>
              <a:t>азбест</a:t>
            </a:r>
            <a:r>
              <a:rPr lang="ru-RU" i="1" dirty="0"/>
              <a:t>; </a:t>
            </a:r>
            <a:r>
              <a:rPr lang="ru-RU" i="1" dirty="0" err="1"/>
              <a:t>тютюновий</a:t>
            </a:r>
            <a:r>
              <a:rPr lang="ru-RU" i="1" dirty="0"/>
              <a:t> </a:t>
            </a:r>
            <a:r>
              <a:rPr lang="ru-RU" i="1" dirty="0" err="1"/>
              <a:t>дим</a:t>
            </a:r>
            <a:r>
              <a:rPr lang="ru-RU" i="1" dirty="0"/>
              <a:t>; </a:t>
            </a:r>
            <a:r>
              <a:rPr lang="ru-RU" i="1" dirty="0" err="1"/>
              <a:t>жуйка</a:t>
            </a:r>
            <a:r>
              <a:rPr lang="ru-RU" i="1" dirty="0"/>
              <a:t>, яка </a:t>
            </a:r>
            <a:r>
              <a:rPr lang="ru-RU" i="1" dirty="0" err="1"/>
              <a:t>містить</a:t>
            </a:r>
            <a:r>
              <a:rPr lang="ru-RU" i="1" dirty="0"/>
              <a:t> </a:t>
            </a:r>
            <a:r>
              <a:rPr lang="ru-RU" i="1" dirty="0" err="1"/>
              <a:t>листя</a:t>
            </a:r>
            <a:r>
              <a:rPr lang="ru-RU" i="1" dirty="0"/>
              <a:t> бетелю та тютюну; </a:t>
            </a:r>
            <a:r>
              <a:rPr lang="ru-RU" i="1" dirty="0" err="1"/>
              <a:t>жувальний</a:t>
            </a:r>
            <a:r>
              <a:rPr lang="ru-RU" i="1" dirty="0"/>
              <a:t> тютюн. </a:t>
            </a:r>
          </a:p>
          <a:p>
            <a:r>
              <a:rPr lang="ru-RU" i="1" dirty="0"/>
              <a:t>До </a:t>
            </a:r>
            <a:r>
              <a:rPr lang="ru-RU" i="1" dirty="0" err="1"/>
              <a:t>умовних</a:t>
            </a:r>
            <a:r>
              <a:rPr lang="ru-RU" i="1" dirty="0"/>
              <a:t> </a:t>
            </a:r>
            <a:r>
              <a:rPr lang="ru-RU" i="1" dirty="0" err="1"/>
              <a:t>канцерогенів</a:t>
            </a:r>
            <a:r>
              <a:rPr lang="ru-RU" i="1" dirty="0"/>
              <a:t> для </a:t>
            </a:r>
            <a:r>
              <a:rPr lang="ru-RU" i="1" dirty="0" err="1"/>
              <a:t>людини</a:t>
            </a:r>
            <a:r>
              <a:rPr lang="ru-RU" i="1" dirty="0"/>
              <a:t> </a:t>
            </a:r>
            <a:r>
              <a:rPr lang="ru-RU" i="1" dirty="0" err="1"/>
              <a:t>відносять</a:t>
            </a:r>
            <a:r>
              <a:rPr lang="ru-RU" i="1" dirty="0"/>
              <a:t>: акрил </a:t>
            </a:r>
            <a:r>
              <a:rPr lang="ru-RU" i="1" dirty="0" err="1"/>
              <a:t>онітріл</a:t>
            </a:r>
            <a:r>
              <a:rPr lang="ru-RU" i="1" dirty="0"/>
              <a:t>; </a:t>
            </a:r>
            <a:r>
              <a:rPr lang="ru-RU" i="1" dirty="0" err="1"/>
              <a:t>деякі</a:t>
            </a:r>
            <a:r>
              <a:rPr lang="ru-RU" i="1" dirty="0"/>
              <a:t> </a:t>
            </a:r>
            <a:r>
              <a:rPr lang="ru-RU" i="1" dirty="0" err="1"/>
              <a:t>афлатоксини</a:t>
            </a:r>
            <a:r>
              <a:rPr lang="ru-RU" i="1" dirty="0"/>
              <a:t>; 1,2-бензопірен; </a:t>
            </a:r>
            <a:r>
              <a:rPr lang="ru-RU" i="1" dirty="0" err="1"/>
              <a:t>берилій</a:t>
            </a:r>
            <a:r>
              <a:rPr lang="ru-RU" i="1" dirty="0"/>
              <a:t> та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сполуки</a:t>
            </a:r>
            <a:r>
              <a:rPr lang="ru-RU" i="1" dirty="0"/>
              <a:t>; </a:t>
            </a:r>
            <a:r>
              <a:rPr lang="ru-RU" i="1" dirty="0" err="1"/>
              <a:t>диметил</a:t>
            </a:r>
            <a:r>
              <a:rPr lang="ru-RU" i="1" dirty="0"/>
              <a:t>-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диетилсульфати</a:t>
            </a:r>
            <a:r>
              <a:rPr lang="ru-RU" i="1" dirty="0"/>
              <a:t>; </a:t>
            </a:r>
            <a:r>
              <a:rPr lang="ru-RU" i="1" dirty="0" err="1"/>
              <a:t>нікель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деякі</a:t>
            </a:r>
            <a:r>
              <a:rPr lang="ru-RU" i="1" dirty="0"/>
              <a:t> </a:t>
            </a:r>
            <a:r>
              <a:rPr lang="ru-RU" i="1" dirty="0" err="1"/>
              <a:t>з'єднання</a:t>
            </a:r>
            <a:r>
              <a:rPr lang="ru-RU" i="1" dirty="0"/>
              <a:t>; </a:t>
            </a:r>
            <a:r>
              <a:rPr lang="ru-RU" i="1" dirty="0" err="1"/>
              <a:t>прокарбазин</a:t>
            </a:r>
            <a:r>
              <a:rPr lang="ru-RU" i="1" dirty="0"/>
              <a:t>; </a:t>
            </a:r>
            <a:r>
              <a:rPr lang="ru-RU" i="1" dirty="0" err="1"/>
              <a:t>о-толуідін</a:t>
            </a:r>
            <a:r>
              <a:rPr lang="ru-RU" i="1" dirty="0"/>
              <a:t>; фенацетин; креозот та </a:t>
            </a:r>
            <a:r>
              <a:rPr lang="ru-RU" i="1" dirty="0" err="1"/>
              <a:t>ін</a:t>
            </a:r>
            <a:r>
              <a:rPr lang="ru-RU" i="1" dirty="0"/>
              <a:t> . </a:t>
            </a:r>
          </a:p>
          <a:p>
            <a:r>
              <a:rPr lang="ru-RU" dirty="0" err="1"/>
              <a:t>Підвищена</a:t>
            </a:r>
            <a:r>
              <a:rPr lang="ru-RU" dirty="0"/>
              <a:t> частота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газифікації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, при </a:t>
            </a:r>
            <a:r>
              <a:rPr lang="ru-RU" dirty="0" err="1"/>
              <a:t>очищенні</a:t>
            </a:r>
            <a:r>
              <a:rPr lang="ru-RU" dirty="0"/>
              <a:t> </a:t>
            </a:r>
            <a:r>
              <a:rPr lang="ru-RU" dirty="0" err="1"/>
              <a:t>нікелю</a:t>
            </a:r>
            <a:r>
              <a:rPr lang="ru-RU" dirty="0"/>
              <a:t>, </a:t>
            </a:r>
            <a:r>
              <a:rPr lang="ru-RU" dirty="0" err="1"/>
              <a:t>при</a:t>
            </a:r>
            <a:r>
              <a:rPr lang="ru-RU" dirty="0"/>
              <a:t> </a:t>
            </a:r>
            <a:r>
              <a:rPr lang="ru-RU" dirty="0" err="1"/>
              <a:t>підземному</a:t>
            </a:r>
            <a:r>
              <a:rPr lang="ru-RU" dirty="0"/>
              <a:t> </a:t>
            </a:r>
            <a:r>
              <a:rPr lang="ru-RU" dirty="0" err="1"/>
              <a:t>видобуванні</a:t>
            </a:r>
            <a:r>
              <a:rPr lang="ru-RU" dirty="0"/>
              <a:t> гематиту (</a:t>
            </a:r>
            <a:r>
              <a:rPr lang="ru-RU" dirty="0" err="1"/>
              <a:t>червоного</a:t>
            </a:r>
            <a:r>
              <a:rPr lang="ru-RU" dirty="0"/>
              <a:t> </a:t>
            </a:r>
            <a:r>
              <a:rPr lang="ru-RU" dirty="0" err="1"/>
              <a:t>залізняку</a:t>
            </a:r>
            <a:r>
              <a:rPr lang="ru-RU" dirty="0"/>
              <a:t>), в шахтах, </a:t>
            </a:r>
            <a:r>
              <a:rPr lang="ru-RU" dirty="0" err="1"/>
              <a:t>загазованих</a:t>
            </a:r>
            <a:r>
              <a:rPr lang="ru-RU" dirty="0"/>
              <a:t> радоном; в </a:t>
            </a:r>
            <a:r>
              <a:rPr lang="ru-RU" dirty="0" err="1"/>
              <a:t>гумовій</a:t>
            </a:r>
            <a:r>
              <a:rPr lang="ru-RU" dirty="0"/>
              <a:t>, </a:t>
            </a:r>
            <a:r>
              <a:rPr lang="ru-RU" dirty="0" err="1"/>
              <a:t>меблевій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взуттєвій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; при </a:t>
            </a:r>
            <a:r>
              <a:rPr lang="ru-RU" dirty="0" err="1"/>
              <a:t>виробництві</a:t>
            </a:r>
            <a:r>
              <a:rPr lang="ru-RU" dirty="0"/>
              <a:t> коксу та </a:t>
            </a:r>
            <a:r>
              <a:rPr lang="ru-RU" dirty="0" err="1"/>
              <a:t>ізопропілового</a:t>
            </a:r>
            <a:r>
              <a:rPr lang="ru-RU" dirty="0"/>
              <a:t> спирту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використанням</a:t>
            </a:r>
            <a:r>
              <a:rPr lang="ru-RU" dirty="0"/>
              <a:t> Н2</a:t>
            </a:r>
            <a:r>
              <a:rPr lang="en-US" dirty="0"/>
              <a:t>SO4.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548680"/>
            <a:ext cx="86409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побуті</a:t>
            </a:r>
            <a:r>
              <a:rPr lang="ru-RU" dirty="0"/>
              <a:t> </a:t>
            </a:r>
            <a:r>
              <a:rPr lang="ru-RU" dirty="0" err="1"/>
              <a:t>канцерогенні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надходять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продуктами </a:t>
            </a:r>
            <a:r>
              <a:rPr lang="ru-RU" dirty="0" err="1"/>
              <a:t>куріння</a:t>
            </a:r>
            <a:r>
              <a:rPr lang="ru-RU" dirty="0"/>
              <a:t> тютюну,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рак </a:t>
            </a:r>
            <a:r>
              <a:rPr lang="ru-RU" dirty="0" err="1"/>
              <a:t>легень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вихлопами</a:t>
            </a:r>
            <a:r>
              <a:rPr lang="ru-RU" dirty="0"/>
              <a:t> </a:t>
            </a:r>
            <a:r>
              <a:rPr lang="ru-RU" dirty="0" err="1"/>
              <a:t>двигунів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згоряння</a:t>
            </a:r>
            <a:r>
              <a:rPr lang="ru-RU" dirty="0"/>
              <a:t>, </a:t>
            </a:r>
            <a:r>
              <a:rPr lang="ru-RU" dirty="0" err="1"/>
              <a:t>димовими</a:t>
            </a:r>
            <a:r>
              <a:rPr lang="ru-RU" dirty="0"/>
              <a:t> </a:t>
            </a:r>
            <a:r>
              <a:rPr lang="ru-RU" dirty="0" err="1"/>
              <a:t>викидами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опалювальних</a:t>
            </a:r>
            <a:r>
              <a:rPr lang="ru-RU" dirty="0"/>
              <a:t> систем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мікотоксинами</a:t>
            </a:r>
            <a:r>
              <a:rPr lang="ru-RU" dirty="0"/>
              <a:t> (</a:t>
            </a:r>
            <a:r>
              <a:rPr lang="ru-RU" dirty="0" err="1"/>
              <a:t>отруйними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в грибах) . </a:t>
            </a:r>
          </a:p>
          <a:p>
            <a:r>
              <a:rPr lang="ru-RU" dirty="0"/>
              <a:t>Доведена </a:t>
            </a:r>
            <a:r>
              <a:rPr lang="ru-RU" dirty="0" err="1"/>
              <a:t>можливість</a:t>
            </a:r>
            <a:r>
              <a:rPr lang="ru-RU" dirty="0"/>
              <a:t> синтезу в </a:t>
            </a:r>
            <a:r>
              <a:rPr lang="ru-RU" dirty="0" err="1"/>
              <a:t>шлунку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канцерогенних</a:t>
            </a:r>
            <a:r>
              <a:rPr lang="ru-RU" dirty="0"/>
              <a:t> </a:t>
            </a:r>
            <a:r>
              <a:rPr lang="ru-RU" dirty="0" err="1"/>
              <a:t>нітрозоамінів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вторинних</a:t>
            </a:r>
            <a:r>
              <a:rPr lang="ru-RU" dirty="0"/>
              <a:t> </a:t>
            </a:r>
            <a:r>
              <a:rPr lang="ru-RU" dirty="0" err="1"/>
              <a:t>амінів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нітритів</a:t>
            </a:r>
            <a:r>
              <a:rPr lang="ru-RU" dirty="0"/>
              <a:t>. </a:t>
            </a:r>
            <a:r>
              <a:rPr lang="ru-RU" dirty="0" err="1"/>
              <a:t>Ендогенні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при </a:t>
            </a:r>
            <a:r>
              <a:rPr lang="ru-RU" dirty="0" err="1"/>
              <a:t>порушенні</a:t>
            </a:r>
            <a:r>
              <a:rPr lang="ru-RU" dirty="0"/>
              <a:t>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амінокислот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триптофану </a:t>
            </a:r>
            <a:r>
              <a:rPr lang="ru-RU" dirty="0" err="1"/>
              <a:t>і</a:t>
            </a:r>
            <a:r>
              <a:rPr lang="ru-RU" dirty="0"/>
              <a:t> тирозину. </a:t>
            </a:r>
          </a:p>
          <a:p>
            <a:r>
              <a:rPr lang="ru-RU" dirty="0" err="1"/>
              <a:t>Ультрафіолетове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спектра, </a:t>
            </a:r>
            <a:r>
              <a:rPr lang="ru-RU" dirty="0" err="1"/>
              <a:t>спеціальних</a:t>
            </a:r>
            <a:r>
              <a:rPr lang="ru-RU" dirty="0"/>
              <a:t> ламп,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соляріях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представляє</a:t>
            </a:r>
            <a:r>
              <a:rPr lang="ru-RU" dirty="0"/>
              <a:t> </a:t>
            </a:r>
            <a:r>
              <a:rPr lang="ru-RU" dirty="0" err="1"/>
              <a:t>канцерогенну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ультрафіолетового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на </a:t>
            </a:r>
            <a:r>
              <a:rPr lang="ru-RU" dirty="0" err="1"/>
              <a:t>клітинному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: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блокують</a:t>
            </a:r>
            <a:r>
              <a:rPr lang="ru-RU" dirty="0"/>
              <a:t> </a:t>
            </a:r>
            <a:r>
              <a:rPr lang="ru-RU" dirty="0" err="1"/>
              <a:t>відновлення</a:t>
            </a:r>
            <a:r>
              <a:rPr lang="ru-RU" dirty="0"/>
              <a:t> ДНК </a:t>
            </a:r>
            <a:r>
              <a:rPr lang="ru-RU" dirty="0" err="1"/>
              <a:t>і</a:t>
            </a:r>
            <a:r>
              <a:rPr lang="ru-RU" dirty="0"/>
              <a:t> синтез РНК.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збільшення</a:t>
            </a:r>
            <a:r>
              <a:rPr lang="ru-RU" dirty="0"/>
              <a:t> числа </a:t>
            </a:r>
            <a:r>
              <a:rPr lang="ru-RU" dirty="0" err="1"/>
              <a:t>онкологічних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. Так, </a:t>
            </a:r>
            <a:r>
              <a:rPr lang="ru-RU" dirty="0" err="1"/>
              <a:t>зазначено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безконтрольного</a:t>
            </a:r>
            <a:r>
              <a:rPr lang="ru-RU" dirty="0"/>
              <a:t> </a:t>
            </a:r>
            <a:r>
              <a:rPr lang="ru-RU" dirty="0" err="1"/>
              <a:t>сонячного</a:t>
            </a:r>
            <a:r>
              <a:rPr lang="ru-RU" dirty="0"/>
              <a:t> </a:t>
            </a:r>
            <a:r>
              <a:rPr lang="ru-RU" dirty="0" err="1"/>
              <a:t>загоряння</a:t>
            </a:r>
            <a:r>
              <a:rPr lang="ru-RU" dirty="0"/>
              <a:t> в США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захворює</a:t>
            </a:r>
            <a:r>
              <a:rPr lang="ru-RU" dirty="0"/>
              <a:t> раком </a:t>
            </a:r>
            <a:r>
              <a:rPr lang="ru-RU" dirty="0" err="1"/>
              <a:t>шкіри</a:t>
            </a:r>
            <a:r>
              <a:rPr lang="ru-RU" dirty="0"/>
              <a:t> до 600 тис. </a:t>
            </a:r>
            <a:r>
              <a:rPr lang="ru-RU" dirty="0" err="1"/>
              <a:t>чоловік</a:t>
            </a:r>
            <a:r>
              <a:rPr lang="ru-RU" dirty="0"/>
              <a:t>. </a:t>
            </a:r>
          </a:p>
          <a:p>
            <a:r>
              <a:rPr lang="ru-RU" dirty="0" err="1"/>
              <a:t>Походження</a:t>
            </a:r>
            <a:r>
              <a:rPr lang="ru-RU" dirty="0"/>
              <a:t>, </a:t>
            </a:r>
            <a:r>
              <a:rPr lang="ru-RU" dirty="0" err="1"/>
              <a:t>хімічна</a:t>
            </a:r>
            <a:r>
              <a:rPr lang="ru-RU" dirty="0"/>
              <a:t> </a:t>
            </a:r>
            <a:r>
              <a:rPr lang="ru-RU" dirty="0" err="1"/>
              <a:t>будова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 </a:t>
            </a:r>
            <a:r>
              <a:rPr lang="ru-RU" dirty="0" err="1"/>
              <a:t>різна</a:t>
            </a:r>
            <a:r>
              <a:rPr lang="ru-RU" dirty="0"/>
              <a:t>, тому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за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властивостями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 </a:t>
            </a:r>
            <a:r>
              <a:rPr lang="ru-RU" dirty="0" err="1"/>
              <a:t>ділять</a:t>
            </a:r>
            <a:r>
              <a:rPr lang="ru-RU" dirty="0"/>
              <a:t> на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штучні</a:t>
            </a:r>
            <a:r>
              <a:rPr lang="ru-RU" dirty="0"/>
              <a:t>. </a:t>
            </a:r>
          </a:p>
          <a:p>
            <a:r>
              <a:rPr lang="ru-RU" i="1" dirty="0" err="1"/>
              <a:t>Природні</a:t>
            </a:r>
            <a:r>
              <a:rPr lang="ru-RU" i="1" dirty="0"/>
              <a:t> </a:t>
            </a:r>
            <a:r>
              <a:rPr lang="ru-RU" i="1" dirty="0" err="1"/>
              <a:t>джерела</a:t>
            </a:r>
            <a:r>
              <a:rPr lang="ru-RU" i="1" dirty="0"/>
              <a:t> </a:t>
            </a:r>
            <a:r>
              <a:rPr lang="ru-RU" i="1" dirty="0" err="1"/>
              <a:t>канцерогенів</a:t>
            </a:r>
            <a:r>
              <a:rPr lang="ru-RU" i="1" dirty="0"/>
              <a:t> </a:t>
            </a:r>
            <a:r>
              <a:rPr lang="ru-RU" i="1" dirty="0" err="1"/>
              <a:t>найчастіше</a:t>
            </a:r>
            <a:r>
              <a:rPr lang="ru-RU" i="1" dirty="0"/>
              <a:t> не </a:t>
            </a:r>
            <a:r>
              <a:rPr lang="ru-RU" i="1" dirty="0" err="1"/>
              <a:t>залежать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діяльності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.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внесок</a:t>
            </a:r>
            <a:r>
              <a:rPr lang="ru-RU" i="1" dirty="0"/>
              <a:t> в </a:t>
            </a:r>
            <a:r>
              <a:rPr lang="ru-RU" i="1" dirty="0" err="1"/>
              <a:t>онкозахворюваність</a:t>
            </a:r>
            <a:r>
              <a:rPr lang="ru-RU" i="1" dirty="0"/>
              <a:t> </a:t>
            </a:r>
            <a:r>
              <a:rPr lang="ru-RU" i="1" dirty="0" err="1"/>
              <a:t>вважається</a:t>
            </a:r>
            <a:r>
              <a:rPr lang="ru-RU" i="1" dirty="0"/>
              <a:t> </a:t>
            </a:r>
            <a:r>
              <a:rPr lang="ru-RU" i="1" dirty="0" err="1"/>
              <a:t>незначним</a:t>
            </a:r>
            <a:r>
              <a:rPr lang="ru-RU" i="1" dirty="0"/>
              <a:t>. </a:t>
            </a:r>
            <a:r>
              <a:rPr lang="ru-RU" i="1" dirty="0" err="1"/>
              <a:t>Встановлено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щодоби</a:t>
            </a:r>
            <a:r>
              <a:rPr lang="ru-RU" i="1" dirty="0"/>
              <a:t> на </a:t>
            </a:r>
            <a:r>
              <a:rPr lang="ru-RU" i="1" dirty="0" err="1"/>
              <a:t>поверхню</a:t>
            </a:r>
            <a:r>
              <a:rPr lang="ru-RU" i="1" dirty="0"/>
              <a:t> </a:t>
            </a:r>
            <a:r>
              <a:rPr lang="ru-RU" i="1" dirty="0" err="1"/>
              <a:t>землі</a:t>
            </a:r>
            <a:r>
              <a:rPr lang="ru-RU" i="1" dirty="0"/>
              <a:t> </a:t>
            </a:r>
            <a:r>
              <a:rPr lang="ru-RU" i="1" dirty="0" err="1"/>
              <a:t>випадає</a:t>
            </a:r>
            <a:r>
              <a:rPr lang="ru-RU" i="1" dirty="0"/>
              <a:t> 170 т (</a:t>
            </a:r>
            <a:r>
              <a:rPr lang="ru-RU" i="1" dirty="0" err="1"/>
              <a:t>близько</a:t>
            </a:r>
            <a:r>
              <a:rPr lang="ru-RU" i="1" dirty="0"/>
              <a:t> 60 ТОВ т/</a:t>
            </a:r>
            <a:r>
              <a:rPr lang="ru-RU" i="1" dirty="0" err="1"/>
              <a:t>рік</a:t>
            </a:r>
            <a:r>
              <a:rPr lang="ru-RU" i="1" dirty="0"/>
              <a:t>) метеоритного пилу, у </a:t>
            </a:r>
            <a:r>
              <a:rPr lang="ru-RU" i="1" dirty="0" err="1"/>
              <a:t>складі</a:t>
            </a:r>
            <a:r>
              <a:rPr lang="ru-RU" i="1" dirty="0"/>
              <a:t> </a:t>
            </a:r>
            <a:r>
              <a:rPr lang="ru-RU" i="1" dirty="0" err="1"/>
              <a:t>якого</a:t>
            </a:r>
            <a:r>
              <a:rPr lang="ru-RU" i="1" dirty="0"/>
              <a:t> </a:t>
            </a:r>
            <a:r>
              <a:rPr lang="ru-RU" i="1" dirty="0" err="1"/>
              <a:t>виявляються</a:t>
            </a:r>
            <a:r>
              <a:rPr lang="ru-RU" i="1" dirty="0"/>
              <a:t> </a:t>
            </a:r>
            <a:r>
              <a:rPr lang="ru-RU" i="1" dirty="0" err="1"/>
              <a:t>канцерогенні</a:t>
            </a:r>
            <a:r>
              <a:rPr lang="ru-RU" i="1" dirty="0"/>
              <a:t> </a:t>
            </a:r>
            <a:r>
              <a:rPr lang="ru-RU" i="1" dirty="0" err="1"/>
              <a:t>поліциклічні</a:t>
            </a:r>
            <a:r>
              <a:rPr lang="ru-RU" i="1" dirty="0"/>
              <a:t> </a:t>
            </a:r>
            <a:r>
              <a:rPr lang="ru-RU" i="1" dirty="0" err="1"/>
              <a:t>ароматичні</a:t>
            </a:r>
            <a:r>
              <a:rPr lang="ru-RU" i="1" dirty="0"/>
              <a:t> </a:t>
            </a:r>
            <a:r>
              <a:rPr lang="ru-RU" i="1" dirty="0" err="1"/>
              <a:t>вуглеводні</a:t>
            </a:r>
            <a:r>
              <a:rPr lang="ru-RU" i="1" dirty="0"/>
              <a:t> (ПАВ). Велика </a:t>
            </a:r>
            <a:r>
              <a:rPr lang="ru-RU" i="1" dirty="0" err="1"/>
              <a:t>кількість</a:t>
            </a:r>
            <a:r>
              <a:rPr lang="ru-RU" i="1" dirty="0"/>
              <a:t> пилу </a:t>
            </a:r>
            <a:r>
              <a:rPr lang="ru-RU" i="1" dirty="0" err="1"/>
              <a:t>викидається</a:t>
            </a:r>
            <a:r>
              <a:rPr lang="ru-RU" i="1" dirty="0"/>
              <a:t> в атмосферу вулканами. В </a:t>
            </a:r>
            <a:r>
              <a:rPr lang="ru-RU" i="1" dirty="0" err="1"/>
              <a:t>даний</a:t>
            </a:r>
            <a:r>
              <a:rPr lang="ru-RU" i="1" dirty="0"/>
              <a:t> час на </a:t>
            </a:r>
            <a:r>
              <a:rPr lang="ru-RU" i="1" dirty="0" err="1"/>
              <a:t>планеті</a:t>
            </a:r>
            <a:r>
              <a:rPr lang="ru-RU" i="1" dirty="0"/>
              <a:t> </a:t>
            </a:r>
            <a:r>
              <a:rPr lang="ru-RU" i="1" dirty="0" err="1"/>
              <a:t>діє</a:t>
            </a:r>
            <a:r>
              <a:rPr lang="ru-RU" i="1" dirty="0"/>
              <a:t> </a:t>
            </a:r>
            <a:r>
              <a:rPr lang="ru-RU" i="1" dirty="0" smtClean="0"/>
              <a:t> </a:t>
            </a:r>
            <a:r>
              <a:rPr lang="ru-RU" dirty="0" err="1"/>
              <a:t>близько</a:t>
            </a:r>
            <a:r>
              <a:rPr lang="ru-RU" dirty="0"/>
              <a:t> 520 </a:t>
            </a:r>
            <a:r>
              <a:rPr lang="ru-RU" dirty="0" err="1"/>
              <a:t>вулканів</a:t>
            </a:r>
            <a:r>
              <a:rPr lang="ru-RU" dirty="0"/>
              <a:t>, </a:t>
            </a:r>
            <a:r>
              <a:rPr lang="ru-RU" dirty="0" err="1"/>
              <a:t>щорічний</a:t>
            </a:r>
            <a:r>
              <a:rPr lang="ru-RU" dirty="0"/>
              <a:t> </a:t>
            </a:r>
            <a:r>
              <a:rPr lang="ru-RU" dirty="0" err="1"/>
              <a:t>викид</a:t>
            </a:r>
            <a:r>
              <a:rPr lang="ru-RU" dirty="0"/>
              <a:t> ними </a:t>
            </a:r>
            <a:r>
              <a:rPr lang="ru-RU" dirty="0" err="1"/>
              <a:t>хімічних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становить 3-6 млрд. т (</a:t>
            </a:r>
            <a:r>
              <a:rPr lang="ru-RU" dirty="0" err="1"/>
              <a:t>аерозолі</a:t>
            </a:r>
            <a:r>
              <a:rPr lang="ru-RU" dirty="0"/>
              <a:t>, </a:t>
            </a:r>
            <a:r>
              <a:rPr lang="ru-RU" dirty="0" err="1"/>
              <a:t>попіл</a:t>
            </a:r>
            <a:r>
              <a:rPr lang="ru-RU" dirty="0"/>
              <a:t>, лава, гази). З </a:t>
            </a:r>
            <a:r>
              <a:rPr lang="ru-RU" dirty="0" err="1"/>
              <a:t>попелом</a:t>
            </a:r>
            <a:r>
              <a:rPr lang="ru-RU" dirty="0"/>
              <a:t> в атмосферу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вступити</a:t>
            </a:r>
            <a:r>
              <a:rPr lang="ru-RU" dirty="0"/>
              <a:t> до 12-24 т </a:t>
            </a:r>
            <a:r>
              <a:rPr lang="ru-RU" dirty="0" err="1"/>
              <a:t>тільки</a:t>
            </a:r>
            <a:r>
              <a:rPr lang="ru-RU" dirty="0"/>
              <a:t> одного </a:t>
            </a:r>
            <a:r>
              <a:rPr lang="ru-RU" dirty="0" err="1"/>
              <a:t>високо</a:t>
            </a:r>
            <a:r>
              <a:rPr lang="ru-RU" dirty="0"/>
              <a:t> канцерогенного </a:t>
            </a:r>
            <a:r>
              <a:rPr lang="ru-RU" dirty="0" err="1"/>
              <a:t>бенз</a:t>
            </a:r>
            <a:r>
              <a:rPr lang="ru-RU" dirty="0"/>
              <a:t>(а)</a:t>
            </a:r>
            <a:r>
              <a:rPr lang="ru-RU" dirty="0" err="1"/>
              <a:t>пірену</a:t>
            </a:r>
            <a:r>
              <a:rPr lang="ru-RU" dirty="0"/>
              <a:t>, не </a:t>
            </a:r>
            <a:r>
              <a:rPr lang="ru-RU" dirty="0" err="1"/>
              <a:t>рахуючи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ПАВ. </a:t>
            </a:r>
          </a:p>
          <a:p>
            <a:r>
              <a:rPr lang="ru-RU" dirty="0" err="1"/>
              <a:t>Виявлено</a:t>
            </a:r>
            <a:r>
              <a:rPr lang="ru-RU" dirty="0"/>
              <a:t> та </a:t>
            </a:r>
            <a:r>
              <a:rPr lang="ru-RU" dirty="0" err="1"/>
              <a:t>досліджено</a:t>
            </a:r>
            <a:r>
              <a:rPr lang="ru-RU" dirty="0"/>
              <a:t>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 (не </a:t>
            </a:r>
            <a:r>
              <a:rPr lang="ru-RU" dirty="0" err="1"/>
              <a:t>рахуючи</a:t>
            </a:r>
            <a:r>
              <a:rPr lang="ru-RU" dirty="0"/>
              <a:t>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використовуваних</a:t>
            </a:r>
            <a:r>
              <a:rPr lang="ru-RU" dirty="0"/>
              <a:t> </a:t>
            </a:r>
            <a:r>
              <a:rPr lang="ru-RU" dirty="0" err="1"/>
              <a:t>родовищ</a:t>
            </a:r>
            <a:r>
              <a:rPr lang="ru-RU" dirty="0"/>
              <a:t> </a:t>
            </a:r>
            <a:r>
              <a:rPr lang="ru-RU" dirty="0" err="1"/>
              <a:t>азбесту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радіонукліди</a:t>
            </a:r>
            <a:r>
              <a:rPr lang="ru-RU" dirty="0"/>
              <a:t>, </a:t>
            </a:r>
            <a:r>
              <a:rPr lang="ru-RU" dirty="0" err="1"/>
              <a:t>афлатоксини</a:t>
            </a:r>
            <a:r>
              <a:rPr lang="ru-RU" dirty="0"/>
              <a:t>, </a:t>
            </a:r>
            <a:r>
              <a:rPr lang="ru-RU" dirty="0" err="1"/>
              <a:t>миш’яковмісні</a:t>
            </a:r>
            <a:r>
              <a:rPr lang="ru-RU" dirty="0"/>
              <a:t> </a:t>
            </a:r>
            <a:r>
              <a:rPr lang="ru-RU" dirty="0" err="1"/>
              <a:t>руди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Так, </a:t>
            </a:r>
            <a:r>
              <a:rPr lang="ru-RU" dirty="0" err="1"/>
              <a:t>значне</a:t>
            </a:r>
            <a:r>
              <a:rPr lang="ru-RU" dirty="0"/>
              <a:t> число </a:t>
            </a:r>
            <a:r>
              <a:rPr lang="ru-RU" dirty="0" err="1"/>
              <a:t>злоякісних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на </a:t>
            </a:r>
            <a:r>
              <a:rPr lang="ru-RU" dirty="0" err="1"/>
              <a:t>південно-західному</a:t>
            </a:r>
            <a:r>
              <a:rPr lang="ru-RU" dirty="0"/>
              <a:t> </a:t>
            </a:r>
            <a:r>
              <a:rPr lang="ru-RU" dirty="0" err="1"/>
              <a:t>узбережжі</a:t>
            </a:r>
            <a:r>
              <a:rPr lang="ru-RU" dirty="0"/>
              <a:t> о. Тайвань, де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користується</a:t>
            </a:r>
            <a:r>
              <a:rPr lang="ru-RU" dirty="0"/>
              <a:t> водою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вмістом</a:t>
            </a:r>
            <a:r>
              <a:rPr lang="ru-RU" dirty="0"/>
              <a:t> </a:t>
            </a:r>
            <a:r>
              <a:rPr lang="ru-RU" dirty="0" err="1"/>
              <a:t>миш'яку</a:t>
            </a:r>
            <a:r>
              <a:rPr lang="ru-RU" dirty="0"/>
              <a:t> - до 1,8 мг/л (ГДК </a:t>
            </a:r>
            <a:r>
              <a:rPr lang="ru-RU" dirty="0" err="1"/>
              <a:t>миш'яку</a:t>
            </a:r>
            <a:r>
              <a:rPr lang="ru-RU" dirty="0"/>
              <a:t> в </a:t>
            </a:r>
            <a:r>
              <a:rPr lang="ru-RU" dirty="0" err="1"/>
              <a:t>Росії</a:t>
            </a:r>
            <a:r>
              <a:rPr lang="ru-RU" dirty="0"/>
              <a:t> установлено 0,05 мг/л), </a:t>
            </a:r>
            <a:r>
              <a:rPr lang="ru-RU" dirty="0" err="1"/>
              <a:t>що</a:t>
            </a:r>
            <a:r>
              <a:rPr lang="ru-RU" dirty="0"/>
              <a:t> становить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в 36 </a:t>
            </a:r>
            <a:r>
              <a:rPr lang="ru-RU" dirty="0" err="1"/>
              <a:t>разів</a:t>
            </a:r>
            <a:r>
              <a:rPr lang="ru-RU" dirty="0"/>
              <a:t>. </a:t>
            </a:r>
          </a:p>
          <a:p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 природного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накопичуватися</a:t>
            </a:r>
            <a:r>
              <a:rPr lang="ru-RU" dirty="0"/>
              <a:t> в </a:t>
            </a:r>
            <a:r>
              <a:rPr lang="ru-RU" dirty="0" err="1"/>
              <a:t>біоті</a:t>
            </a:r>
            <a:r>
              <a:rPr lang="ru-RU" dirty="0"/>
              <a:t> та по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ланцюгах</a:t>
            </a:r>
            <a:r>
              <a:rPr lang="ru-RU" dirty="0"/>
              <a:t> </a:t>
            </a:r>
            <a:r>
              <a:rPr lang="ru-RU" dirty="0" err="1"/>
              <a:t>потрапляти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(</a:t>
            </a:r>
            <a:r>
              <a:rPr lang="ru-RU" dirty="0" err="1"/>
              <a:t>токсини</a:t>
            </a:r>
            <a:r>
              <a:rPr lang="ru-RU" dirty="0"/>
              <a:t> </a:t>
            </a:r>
            <a:r>
              <a:rPr lang="ru-RU" dirty="0" err="1"/>
              <a:t>синьо-зелених</a:t>
            </a:r>
            <a:r>
              <a:rPr lang="ru-RU" dirty="0"/>
              <a:t> </a:t>
            </a:r>
            <a:r>
              <a:rPr lang="ru-RU" dirty="0" err="1"/>
              <a:t>водоростей</a:t>
            </a:r>
            <a:r>
              <a:rPr lang="ru-RU" dirty="0"/>
              <a:t>, </a:t>
            </a:r>
            <a:r>
              <a:rPr lang="ru-RU" dirty="0" err="1"/>
              <a:t>афлатоксини</a:t>
            </a:r>
            <a:r>
              <a:rPr lang="ru-RU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Штучні</a:t>
            </a:r>
            <a:r>
              <a:rPr lang="ru-RU" i="1" dirty="0"/>
              <a:t> (</a:t>
            </a:r>
            <a:r>
              <a:rPr lang="ru-RU" i="1" dirty="0" err="1"/>
              <a:t>антропогенні</a:t>
            </a:r>
            <a:r>
              <a:rPr lang="ru-RU" i="1" dirty="0"/>
              <a:t>) </a:t>
            </a:r>
            <a:r>
              <a:rPr lang="ru-RU" i="1" dirty="0" err="1"/>
              <a:t>джерела</a:t>
            </a:r>
            <a:r>
              <a:rPr lang="ru-RU" i="1" dirty="0"/>
              <a:t> </a:t>
            </a:r>
            <a:r>
              <a:rPr lang="ru-RU" i="1" dirty="0" err="1"/>
              <a:t>канцерогенів</a:t>
            </a:r>
            <a:r>
              <a:rPr lang="ru-RU" i="1" dirty="0"/>
              <a:t>, </a:t>
            </a:r>
            <a:r>
              <a:rPr lang="ru-RU" i="1" dirty="0" err="1"/>
              <a:t>з'явилися</a:t>
            </a:r>
            <a:r>
              <a:rPr lang="ru-RU" i="1" dirty="0"/>
              <a:t>, коли люди </a:t>
            </a:r>
            <a:r>
              <a:rPr lang="ru-RU" i="1" dirty="0" err="1"/>
              <a:t>навчилися</a:t>
            </a:r>
            <a:r>
              <a:rPr lang="ru-RU" i="1" dirty="0"/>
              <a:t> </a:t>
            </a:r>
            <a:r>
              <a:rPr lang="ru-RU" i="1" dirty="0" err="1"/>
              <a:t>користуватися</a:t>
            </a:r>
            <a:r>
              <a:rPr lang="ru-RU" i="1" dirty="0"/>
              <a:t> вогнем (</a:t>
            </a:r>
            <a:r>
              <a:rPr lang="ru-RU" i="1" dirty="0" err="1"/>
              <a:t>близько</a:t>
            </a:r>
            <a:r>
              <a:rPr lang="ru-RU" i="1" dirty="0"/>
              <a:t> 500 тис. </a:t>
            </a:r>
            <a:r>
              <a:rPr lang="ru-RU" i="1" dirty="0" err="1"/>
              <a:t>років</a:t>
            </a:r>
            <a:r>
              <a:rPr lang="ru-RU" i="1" dirty="0"/>
              <a:t> тому). </a:t>
            </a:r>
            <a:r>
              <a:rPr lang="ru-RU" i="1" dirty="0" err="1"/>
              <a:t>Можливо</a:t>
            </a:r>
            <a:r>
              <a:rPr lang="ru-RU" i="1" dirty="0"/>
              <a:t>, першими </a:t>
            </a:r>
            <a:r>
              <a:rPr lang="ru-RU" i="1" dirty="0" err="1"/>
              <a:t>штучними</a:t>
            </a:r>
            <a:r>
              <a:rPr lang="ru-RU" i="1" dirty="0"/>
              <a:t> канцерогенами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продукти</a:t>
            </a:r>
            <a:r>
              <a:rPr lang="ru-RU" i="1" dirty="0"/>
              <a:t> </a:t>
            </a:r>
            <a:r>
              <a:rPr lang="ru-RU" i="1" dirty="0" err="1"/>
              <a:t>піролізу</a:t>
            </a:r>
            <a:r>
              <a:rPr lang="ru-RU" i="1" dirty="0"/>
              <a:t> </a:t>
            </a:r>
            <a:r>
              <a:rPr lang="ru-RU" i="1" dirty="0" err="1"/>
              <a:t>білків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виходять</a:t>
            </a:r>
            <a:r>
              <a:rPr lang="ru-RU" i="1" dirty="0"/>
              <a:t> в </a:t>
            </a:r>
            <a:r>
              <a:rPr lang="ru-RU" i="1" dirty="0" err="1"/>
              <a:t>процесі</a:t>
            </a:r>
            <a:r>
              <a:rPr lang="ru-RU" i="1" dirty="0"/>
              <a:t> </a:t>
            </a:r>
            <a:r>
              <a:rPr lang="ru-RU" i="1" dirty="0" err="1"/>
              <a:t>приготування</a:t>
            </a:r>
            <a:r>
              <a:rPr lang="ru-RU" i="1" dirty="0"/>
              <a:t> </a:t>
            </a:r>
            <a:r>
              <a:rPr lang="ru-RU" i="1" dirty="0" err="1"/>
              <a:t>їжі</a:t>
            </a:r>
            <a:r>
              <a:rPr lang="ru-RU" i="1" dirty="0"/>
              <a:t> на </a:t>
            </a:r>
            <a:r>
              <a:rPr lang="ru-RU" i="1" dirty="0" err="1"/>
              <a:t>вогні</a:t>
            </a:r>
            <a:r>
              <a:rPr lang="ru-RU" i="1" dirty="0"/>
              <a:t>. </a:t>
            </a:r>
            <a:r>
              <a:rPr lang="ru-RU" i="1" dirty="0" err="1"/>
              <a:t>Накопичення</a:t>
            </a:r>
            <a:r>
              <a:rPr lang="ru-RU" i="1" dirty="0"/>
              <a:t> </a:t>
            </a:r>
            <a:r>
              <a:rPr lang="ru-RU" i="1" dirty="0" err="1"/>
              <a:t>штучних</a:t>
            </a:r>
            <a:r>
              <a:rPr lang="ru-RU" i="1" dirty="0"/>
              <a:t> </a:t>
            </a:r>
            <a:r>
              <a:rPr lang="ru-RU" i="1" dirty="0" err="1"/>
              <a:t>канцерогенів</a:t>
            </a:r>
            <a:r>
              <a:rPr lang="ru-RU" i="1" dirty="0"/>
              <a:t> </a:t>
            </a:r>
            <a:r>
              <a:rPr lang="ru-RU" i="1" dirty="0" err="1"/>
              <a:t>зростала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розвитком</a:t>
            </a:r>
            <a:r>
              <a:rPr lang="ru-RU" i="1" dirty="0"/>
              <a:t> </a:t>
            </a:r>
            <a:r>
              <a:rPr lang="ru-RU" i="1" dirty="0" err="1"/>
              <a:t>промислового</a:t>
            </a:r>
            <a:r>
              <a:rPr lang="ru-RU" i="1" dirty="0"/>
              <a:t> </a:t>
            </a:r>
            <a:r>
              <a:rPr lang="ru-RU" i="1" dirty="0" err="1"/>
              <a:t>виробництва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застосуванням</a:t>
            </a:r>
            <a:r>
              <a:rPr lang="ru-RU" i="1" dirty="0"/>
              <a:t> не </a:t>
            </a:r>
            <a:r>
              <a:rPr lang="ru-RU" i="1" dirty="0" err="1"/>
              <a:t>завжди</a:t>
            </a:r>
            <a:r>
              <a:rPr lang="ru-RU" i="1" dirty="0"/>
              <a:t> </a:t>
            </a:r>
            <a:r>
              <a:rPr lang="ru-RU" i="1" dirty="0" err="1"/>
              <a:t>досконалих</a:t>
            </a:r>
            <a:r>
              <a:rPr lang="ru-RU" i="1" dirty="0"/>
              <a:t> </a:t>
            </a:r>
            <a:r>
              <a:rPr lang="ru-RU" i="1" dirty="0" err="1"/>
              <a:t>технологій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виробництво</a:t>
            </a:r>
            <a:r>
              <a:rPr lang="ru-RU" i="1" dirty="0"/>
              <a:t> бензолу,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викликає</a:t>
            </a:r>
            <a:r>
              <a:rPr lang="ru-RU" i="1" dirty="0"/>
              <a:t> у людей </a:t>
            </a:r>
            <a:r>
              <a:rPr lang="ru-RU" i="1" dirty="0" err="1"/>
              <a:t>лейкози</a:t>
            </a:r>
            <a:r>
              <a:rPr lang="ru-RU" i="1" dirty="0"/>
              <a:t>, становить </a:t>
            </a:r>
            <a:r>
              <a:rPr lang="ru-RU" i="1" dirty="0" err="1"/>
              <a:t>щорічно</a:t>
            </a:r>
            <a:r>
              <a:rPr lang="ru-RU" i="1" dirty="0"/>
              <a:t> 12 млн. т. </a:t>
            </a:r>
            <a:r>
              <a:rPr lang="ru-RU" i="1" dirty="0" err="1"/>
              <a:t>Поліхлорованих</a:t>
            </a:r>
            <a:r>
              <a:rPr lang="ru-RU" i="1" dirty="0"/>
              <a:t> </a:t>
            </a:r>
            <a:r>
              <a:rPr lang="ru-RU" i="1" dirty="0" err="1"/>
              <a:t>біфенілів</a:t>
            </a:r>
            <a:r>
              <a:rPr lang="ru-RU" i="1" dirty="0"/>
              <a:t> (ПХБ) </a:t>
            </a:r>
            <a:r>
              <a:rPr lang="ru-RU" i="1" dirty="0" err="1"/>
              <a:t>вироблено</a:t>
            </a:r>
            <a:r>
              <a:rPr lang="ru-RU" i="1" dirty="0"/>
              <a:t> на </a:t>
            </a:r>
            <a:r>
              <a:rPr lang="ru-RU" i="1" dirty="0" err="1"/>
              <a:t>даний</a:t>
            </a:r>
            <a:r>
              <a:rPr lang="ru-RU" i="1" dirty="0"/>
              <a:t> час 1200000 т. </a:t>
            </a:r>
            <a:r>
              <a:rPr lang="ru-RU" i="1" dirty="0" err="1"/>
              <a:t>Незважаючи</a:t>
            </a:r>
            <a:r>
              <a:rPr lang="ru-RU" i="1" dirty="0"/>
              <a:t> на </a:t>
            </a:r>
            <a:r>
              <a:rPr lang="ru-RU" i="1" dirty="0" err="1"/>
              <a:t>заборону</a:t>
            </a:r>
            <a:r>
              <a:rPr lang="ru-RU" i="1" dirty="0"/>
              <a:t> </a:t>
            </a:r>
            <a:r>
              <a:rPr lang="ru-RU" i="1" dirty="0" err="1"/>
              <a:t>випуску</a:t>
            </a:r>
            <a:r>
              <a:rPr lang="ru-RU" i="1" dirty="0"/>
              <a:t> та </a:t>
            </a:r>
            <a:r>
              <a:rPr lang="ru-RU" i="1" dirty="0" err="1"/>
              <a:t>використання</a:t>
            </a:r>
            <a:r>
              <a:rPr lang="ru-RU" i="1" dirty="0"/>
              <a:t> ПХБ,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концентрація</a:t>
            </a:r>
            <a:r>
              <a:rPr lang="ru-RU" i="1" dirty="0"/>
              <a:t> у </a:t>
            </a:r>
            <a:r>
              <a:rPr lang="ru-RU" i="1" dirty="0" err="1"/>
              <a:t>всіх</a:t>
            </a:r>
            <a:r>
              <a:rPr lang="ru-RU" i="1" dirty="0"/>
              <a:t> </a:t>
            </a:r>
            <a:r>
              <a:rPr lang="ru-RU" i="1" dirty="0" err="1"/>
              <a:t>середовищах</a:t>
            </a:r>
            <a:r>
              <a:rPr lang="ru-RU" i="1" dirty="0"/>
              <a:t> </a:t>
            </a:r>
            <a:r>
              <a:rPr lang="ru-RU" i="1" dirty="0" err="1"/>
              <a:t>біосфери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біооб'єкті</a:t>
            </a:r>
            <a:r>
              <a:rPr lang="ru-RU" i="1" dirty="0"/>
              <a:t> не </a:t>
            </a:r>
            <a:r>
              <a:rPr lang="ru-RU" i="1" dirty="0" err="1"/>
              <a:t>знижується</a:t>
            </a:r>
            <a:r>
              <a:rPr lang="ru-RU" i="1" dirty="0"/>
              <a:t>. </a:t>
            </a:r>
            <a:endParaRPr lang="ru-RU" dirty="0"/>
          </a:p>
        </p:txBody>
      </p:sp>
      <p:pic>
        <p:nvPicPr>
          <p:cNvPr id="3074" name="Picture 2" descr="Отруєння у їдальні Кропивницького: фахівці з'ясували причину масового  отруєння дітей — Укрaїнa — tsn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73016"/>
            <a:ext cx="4076700" cy="2552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476672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хімічною</a:t>
            </a:r>
            <a:r>
              <a:rPr lang="ru-RU" dirty="0"/>
              <a:t> структурою </a:t>
            </a:r>
            <a:r>
              <a:rPr lang="ru-RU" dirty="0" err="1"/>
              <a:t>канцерогени</a:t>
            </a:r>
            <a:r>
              <a:rPr lang="ru-RU" dirty="0"/>
              <a:t> </a:t>
            </a:r>
            <a:r>
              <a:rPr lang="ru-RU" dirty="0" err="1"/>
              <a:t>поділяють</a:t>
            </a:r>
            <a:r>
              <a:rPr lang="ru-RU" dirty="0"/>
              <a:t> на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за </a:t>
            </a:r>
            <a:r>
              <a:rPr lang="ru-RU" dirty="0" err="1"/>
              <a:t>класами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. </a:t>
            </a:r>
            <a:r>
              <a:rPr lang="ru-RU" dirty="0" err="1"/>
              <a:t>Виділяють</a:t>
            </a:r>
            <a:r>
              <a:rPr lang="ru-RU" dirty="0"/>
              <a:t> ПАВ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гетероциклічні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ароматичні</a:t>
            </a:r>
            <a:r>
              <a:rPr lang="ru-RU" dirty="0"/>
              <a:t> </a:t>
            </a:r>
            <a:r>
              <a:rPr lang="ru-RU" dirty="0" err="1"/>
              <a:t>аміносполуки</a:t>
            </a:r>
            <a:r>
              <a:rPr lang="ru-RU" dirty="0"/>
              <a:t>, </a:t>
            </a:r>
            <a:r>
              <a:rPr lang="ru-RU" dirty="0" err="1"/>
              <a:t>ароматичні</a:t>
            </a:r>
            <a:r>
              <a:rPr lang="ru-RU" dirty="0"/>
              <a:t> </a:t>
            </a:r>
            <a:r>
              <a:rPr lang="ru-RU" dirty="0" err="1"/>
              <a:t>азосполуки</a:t>
            </a:r>
            <a:r>
              <a:rPr lang="ru-RU" dirty="0"/>
              <a:t>, </a:t>
            </a:r>
            <a:r>
              <a:rPr lang="ru-RU" dirty="0" err="1"/>
              <a:t>нітрозоаміни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нітраміни</a:t>
            </a:r>
            <a:r>
              <a:rPr lang="ru-RU" dirty="0"/>
              <a:t>, метали, </a:t>
            </a:r>
            <a:r>
              <a:rPr lang="ru-RU" dirty="0" err="1"/>
              <a:t>металоїди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неорганічні</a:t>
            </a:r>
            <a:r>
              <a:rPr lang="ru-RU" dirty="0"/>
              <a:t> </a:t>
            </a:r>
            <a:r>
              <a:rPr lang="ru-RU" dirty="0" err="1"/>
              <a:t>солі</a:t>
            </a:r>
            <a:r>
              <a:rPr lang="ru-RU" dirty="0"/>
              <a:t>. </a:t>
            </a:r>
          </a:p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канцерогенів</a:t>
            </a:r>
            <a:r>
              <a:rPr lang="ru-RU" dirty="0"/>
              <a:t>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раку </a:t>
            </a:r>
            <a:r>
              <a:rPr lang="ru-RU" dirty="0" err="1"/>
              <a:t>заснована</a:t>
            </a:r>
            <a:r>
              <a:rPr lang="ru-RU" dirty="0"/>
              <a:t> на </a:t>
            </a:r>
            <a:r>
              <a:rPr lang="ru-RU" dirty="0" err="1"/>
              <a:t>функціях</a:t>
            </a:r>
            <a:r>
              <a:rPr lang="ru-RU" dirty="0"/>
              <a:t>, </a:t>
            </a:r>
            <a:r>
              <a:rPr lang="ru-RU" dirty="0" err="1"/>
              <a:t>виконуваних</a:t>
            </a:r>
            <a:r>
              <a:rPr lang="ru-RU" dirty="0"/>
              <a:t> ними при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токсиканти-ініціатори</a:t>
            </a:r>
            <a:r>
              <a:rPr lang="ru-RU" dirty="0"/>
              <a:t> канцерогенезу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до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ДНК, у той час як </a:t>
            </a:r>
            <a:r>
              <a:rPr lang="ru-RU" dirty="0" err="1"/>
              <a:t>промотори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«</a:t>
            </a:r>
            <a:r>
              <a:rPr lang="ru-RU" dirty="0" err="1"/>
              <a:t>полегшено</a:t>
            </a:r>
            <a:r>
              <a:rPr lang="ru-RU" dirty="0"/>
              <a:t>» -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мембрано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останнім</a:t>
            </a:r>
            <a:r>
              <a:rPr lang="ru-RU" dirty="0"/>
              <a:t> часом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ксенобіотики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вважалися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промоторами, </a:t>
            </a:r>
            <a:r>
              <a:rPr lang="ru-RU" dirty="0" err="1"/>
              <a:t>здатні</a:t>
            </a:r>
            <a:r>
              <a:rPr lang="ru-RU" dirty="0"/>
              <a:t> до </a:t>
            </a:r>
            <a:r>
              <a:rPr lang="ru-RU" dirty="0" err="1"/>
              <a:t>прямої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ДНК. </a:t>
            </a:r>
            <a:r>
              <a:rPr lang="ru-RU" dirty="0" err="1"/>
              <a:t>Звідси</a:t>
            </a:r>
            <a:r>
              <a:rPr lang="ru-RU" dirty="0"/>
              <a:t> </a:t>
            </a:r>
            <a:r>
              <a:rPr lang="ru-RU" dirty="0" err="1"/>
              <a:t>випливає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провести </a:t>
            </a:r>
            <a:r>
              <a:rPr lang="ru-RU" dirty="0" err="1"/>
              <a:t>чітку</a:t>
            </a:r>
            <a:r>
              <a:rPr lang="ru-RU" dirty="0"/>
              <a:t> грань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ініціаторами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промоторами </a:t>
            </a:r>
            <a:r>
              <a:rPr lang="ru-RU" dirty="0" err="1"/>
              <a:t>іноді</a:t>
            </a:r>
            <a:r>
              <a:rPr lang="ru-RU" dirty="0"/>
              <a:t> складно. </a:t>
            </a:r>
          </a:p>
          <a:p>
            <a:r>
              <a:rPr lang="ru-RU" dirty="0" err="1"/>
              <a:t>Класифікація</a:t>
            </a:r>
            <a:r>
              <a:rPr lang="ru-RU" dirty="0"/>
              <a:t> 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доведеності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 конкретного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фактора в </a:t>
            </a:r>
            <a:r>
              <a:rPr lang="ru-RU" dirty="0" err="1"/>
              <a:t>етіології</a:t>
            </a:r>
            <a:r>
              <a:rPr lang="ru-RU" dirty="0"/>
              <a:t> </a:t>
            </a:r>
            <a:r>
              <a:rPr lang="ru-RU" dirty="0" err="1"/>
              <a:t>пухлин</a:t>
            </a:r>
            <a:r>
              <a:rPr lang="ru-RU" dirty="0"/>
              <a:t> </a:t>
            </a:r>
            <a:r>
              <a:rPr lang="ru-RU" dirty="0" err="1"/>
              <a:t>представляється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важливою</a:t>
            </a:r>
            <a:r>
              <a:rPr lang="ru-RU" dirty="0"/>
              <a:t>, так як вона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науково</a:t>
            </a:r>
            <a:r>
              <a:rPr lang="ru-RU" dirty="0"/>
              <a:t> </a:t>
            </a:r>
            <a:r>
              <a:rPr lang="ru-RU" dirty="0" err="1"/>
              <a:t>обґрунтованих</a:t>
            </a:r>
            <a:r>
              <a:rPr lang="ru-RU" dirty="0"/>
              <a:t> </a:t>
            </a:r>
            <a:r>
              <a:rPr lang="ru-RU" dirty="0" err="1"/>
              <a:t>експериментальних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. Одним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висновків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являється</a:t>
            </a:r>
            <a:r>
              <a:rPr lang="ru-RU" dirty="0"/>
              <a:t> </a:t>
            </a:r>
            <a:r>
              <a:rPr lang="ru-RU" dirty="0" err="1"/>
              <a:t>припущення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А </a:t>
            </a:r>
            <a:r>
              <a:rPr lang="ru-RU" dirty="0" err="1"/>
              <a:t>є</a:t>
            </a:r>
            <a:r>
              <a:rPr lang="ru-RU" dirty="0"/>
              <a:t> канцероген для </a:t>
            </a:r>
            <a:r>
              <a:rPr lang="ru-RU" dirty="0" err="1"/>
              <a:t>щурів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мишей</a:t>
            </a:r>
            <a:r>
              <a:rPr lang="ru-RU" dirty="0"/>
              <a:t>, то </a:t>
            </a:r>
            <a:r>
              <a:rPr lang="ru-RU" dirty="0" err="1"/>
              <a:t>розсудливо</a:t>
            </a:r>
            <a:r>
              <a:rPr lang="ru-RU" dirty="0"/>
              <a:t> </a:t>
            </a:r>
            <a:r>
              <a:rPr lang="ru-RU" dirty="0" err="1"/>
              <a:t>припустити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також</a:t>
            </a:r>
            <a:r>
              <a:rPr lang="ru-RU" dirty="0"/>
              <a:t> канцерогенна для людей. </a:t>
            </a:r>
          </a:p>
          <a:p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повна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канцерогенних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розроблена</a:t>
            </a:r>
            <a:r>
              <a:rPr lang="ru-RU" dirty="0"/>
              <a:t> МАІР. У </a:t>
            </a:r>
            <a:r>
              <a:rPr lang="ru-RU" dirty="0" err="1"/>
              <a:t>переліку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про 747 </a:t>
            </a:r>
            <a:r>
              <a:rPr lang="ru-RU" dirty="0" err="1"/>
              <a:t>канцерогени</a:t>
            </a:r>
            <a:r>
              <a:rPr lang="ru-RU" dirty="0"/>
              <a:t> (</a:t>
            </a:r>
            <a:r>
              <a:rPr lang="ru-RU" dirty="0" err="1"/>
              <a:t>з</a:t>
            </a:r>
            <a:r>
              <a:rPr lang="ru-RU" dirty="0"/>
              <a:t> 1972 по 1992 р.). Цей список </a:t>
            </a:r>
            <a:r>
              <a:rPr lang="ru-RU" dirty="0" err="1"/>
              <a:t>безперервно</a:t>
            </a:r>
            <a:r>
              <a:rPr lang="ru-RU" dirty="0"/>
              <a:t> </a:t>
            </a:r>
            <a:r>
              <a:rPr lang="ru-RU" dirty="0" err="1"/>
              <a:t>поповнюється</a:t>
            </a:r>
            <a:r>
              <a:rPr lang="ru-RU" dirty="0"/>
              <a:t> у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відомостей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419872" y="332656"/>
            <a:ext cx="1966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Види</a:t>
            </a:r>
            <a:r>
              <a:rPr lang="ru-RU" b="1" dirty="0"/>
              <a:t> </a:t>
            </a:r>
            <a:r>
              <a:rPr lang="ru-RU" b="1" dirty="0" err="1"/>
              <a:t>отруєнь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62068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Реальна </a:t>
            </a:r>
            <a:r>
              <a:rPr lang="ru-RU" dirty="0" err="1"/>
              <a:t>небезпека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отруйних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на людей,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проживання</a:t>
            </a:r>
            <a:r>
              <a:rPr lang="ru-RU" dirty="0"/>
              <a:t>. </a:t>
            </a:r>
            <a:r>
              <a:rPr lang="ru-RU" dirty="0" err="1"/>
              <a:t>Отруєння</a:t>
            </a:r>
            <a:r>
              <a:rPr lang="ru-RU" dirty="0"/>
              <a:t> як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етіології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викликане</a:t>
            </a:r>
            <a:r>
              <a:rPr lang="ru-RU" dirty="0"/>
              <a:t> </a:t>
            </a:r>
            <a:r>
              <a:rPr lang="ru-RU" dirty="0" err="1"/>
              <a:t>хімічними</a:t>
            </a:r>
            <a:r>
              <a:rPr lang="ru-RU" dirty="0"/>
              <a:t> причинами,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: на </a:t>
            </a:r>
            <a:r>
              <a:rPr lang="ru-RU" dirty="0" err="1"/>
              <a:t>виробництві</a:t>
            </a:r>
            <a:r>
              <a:rPr lang="ru-RU" dirty="0"/>
              <a:t>, в </a:t>
            </a:r>
            <a:r>
              <a:rPr lang="ru-RU" dirty="0" err="1"/>
              <a:t>побуті</a:t>
            </a:r>
            <a:r>
              <a:rPr lang="ru-RU" dirty="0"/>
              <a:t>, при </a:t>
            </a:r>
            <a:r>
              <a:rPr lang="ru-RU" dirty="0" err="1"/>
              <a:t>лікуванні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Для </a:t>
            </a:r>
            <a:r>
              <a:rPr lang="ru-RU" dirty="0" err="1"/>
              <a:t>встановлення</a:t>
            </a:r>
            <a:r>
              <a:rPr lang="ru-RU" dirty="0"/>
              <a:t> точного </a:t>
            </a:r>
            <a:r>
              <a:rPr lang="ru-RU" dirty="0" err="1"/>
              <a:t>діагнозу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як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характер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причину,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лежать три </a:t>
            </a:r>
            <a:r>
              <a:rPr lang="ru-RU" dirty="0" err="1"/>
              <a:t>провідні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: </a:t>
            </a:r>
            <a:r>
              <a:rPr lang="ru-RU" dirty="0" err="1"/>
              <a:t>етіопатогенетичний</a:t>
            </a:r>
            <a:r>
              <a:rPr lang="ru-RU" dirty="0"/>
              <a:t>, </a:t>
            </a:r>
            <a:r>
              <a:rPr lang="ru-RU" dirty="0" err="1"/>
              <a:t>клінічний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нозологічний</a:t>
            </a:r>
            <a:r>
              <a:rPr lang="ru-RU" dirty="0"/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852936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I. </a:t>
            </a:r>
            <a:r>
              <a:rPr lang="ru-RU" b="1" dirty="0" err="1"/>
              <a:t>Етіопатогенетичний</a:t>
            </a:r>
            <a:r>
              <a:rPr lang="ru-RU" b="1" dirty="0"/>
              <a:t> принцип </a:t>
            </a:r>
            <a:r>
              <a:rPr lang="ru-RU" b="1" dirty="0" err="1"/>
              <a:t>класифікації</a:t>
            </a:r>
            <a:r>
              <a:rPr lang="ru-RU" b="1" dirty="0"/>
              <a:t> </a:t>
            </a:r>
            <a:r>
              <a:rPr lang="ru-RU" b="1" dirty="0" err="1"/>
              <a:t>поділяє</a:t>
            </a:r>
            <a:r>
              <a:rPr lang="ru-RU" b="1" dirty="0"/>
              <a:t> </a:t>
            </a:r>
            <a:r>
              <a:rPr lang="ru-RU" b="1" dirty="0" err="1"/>
              <a:t>отруєння</a:t>
            </a:r>
            <a:r>
              <a:rPr lang="ru-RU" b="1" dirty="0"/>
              <a:t>: </a:t>
            </a:r>
          </a:p>
          <a:p>
            <a:r>
              <a:rPr lang="ru-RU" dirty="0"/>
              <a:t>а) за причиною </a:t>
            </a:r>
            <a:r>
              <a:rPr lang="ru-RU" dirty="0" err="1"/>
              <a:t>розвитку</a:t>
            </a:r>
            <a:r>
              <a:rPr lang="ru-RU" dirty="0"/>
              <a:t> - на </a:t>
            </a:r>
            <a:r>
              <a:rPr lang="ru-RU" dirty="0" err="1"/>
              <a:t>випадкові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навмисні</a:t>
            </a:r>
            <a:r>
              <a:rPr lang="ru-RU" dirty="0"/>
              <a:t>; </a:t>
            </a:r>
          </a:p>
          <a:p>
            <a:r>
              <a:rPr lang="ru-RU" dirty="0"/>
              <a:t>б) за </a:t>
            </a:r>
            <a:r>
              <a:rPr lang="ru-RU" dirty="0" err="1"/>
              <a:t>умовами</a:t>
            </a:r>
            <a:r>
              <a:rPr lang="ru-RU" dirty="0"/>
              <a:t> (</a:t>
            </a:r>
            <a:r>
              <a:rPr lang="ru-RU" dirty="0" err="1"/>
              <a:t>місцем</a:t>
            </a:r>
            <a:r>
              <a:rPr lang="ru-RU" dirty="0"/>
              <a:t>) </a:t>
            </a:r>
            <a:r>
              <a:rPr lang="ru-RU" dirty="0" err="1"/>
              <a:t>розвитку</a:t>
            </a:r>
            <a:r>
              <a:rPr lang="ru-RU" dirty="0"/>
              <a:t> - на </a:t>
            </a:r>
            <a:r>
              <a:rPr lang="ru-RU" dirty="0" err="1"/>
              <a:t>виробничі</a:t>
            </a:r>
            <a:r>
              <a:rPr lang="ru-RU" dirty="0"/>
              <a:t>, </a:t>
            </a:r>
            <a:r>
              <a:rPr lang="ru-RU" dirty="0" err="1"/>
              <a:t>побутові</a:t>
            </a:r>
            <a:r>
              <a:rPr lang="ru-RU" dirty="0"/>
              <a:t> та </a:t>
            </a:r>
            <a:r>
              <a:rPr lang="ru-RU" dirty="0" err="1"/>
              <a:t>ятрогенні</a:t>
            </a:r>
            <a:r>
              <a:rPr lang="ru-RU" dirty="0"/>
              <a:t> (</a:t>
            </a:r>
            <a:r>
              <a:rPr lang="ru-RU" dirty="0" err="1"/>
              <a:t>лікарські</a:t>
            </a:r>
            <a:r>
              <a:rPr lang="ru-RU" dirty="0"/>
              <a:t>); </a:t>
            </a:r>
          </a:p>
          <a:p>
            <a:r>
              <a:rPr lang="ru-RU" dirty="0"/>
              <a:t>в) за шляхом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- на </a:t>
            </a:r>
            <a:r>
              <a:rPr lang="ru-RU" dirty="0" err="1"/>
              <a:t>пероральні</a:t>
            </a:r>
            <a:r>
              <a:rPr lang="ru-RU" dirty="0"/>
              <a:t> (через рот), </a:t>
            </a:r>
            <a:r>
              <a:rPr lang="ru-RU" dirty="0" err="1"/>
              <a:t>інгаляційні</a:t>
            </a:r>
            <a:r>
              <a:rPr lang="ru-RU" dirty="0"/>
              <a:t> (через </a:t>
            </a:r>
            <a:r>
              <a:rPr lang="ru-RU" dirty="0" err="1"/>
              <a:t>дихальні</a:t>
            </a:r>
            <a:r>
              <a:rPr lang="ru-RU" dirty="0"/>
              <a:t> шляхи)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перкутанні</a:t>
            </a:r>
            <a:r>
              <a:rPr lang="ru-RU" dirty="0"/>
              <a:t> (</a:t>
            </a:r>
            <a:r>
              <a:rPr lang="ru-RU" dirty="0" err="1"/>
              <a:t>нашкірні</a:t>
            </a:r>
            <a:r>
              <a:rPr lang="ru-RU" dirty="0"/>
              <a:t>). </a:t>
            </a:r>
          </a:p>
          <a:p>
            <a:r>
              <a:rPr lang="en-US" b="1" dirty="0"/>
              <a:t>II. </a:t>
            </a:r>
            <a:r>
              <a:rPr lang="ru-RU" b="1" dirty="0" err="1"/>
              <a:t>Клінічний</a:t>
            </a:r>
            <a:r>
              <a:rPr lang="ru-RU" b="1" dirty="0"/>
              <a:t> принцип </a:t>
            </a:r>
            <a:r>
              <a:rPr lang="ru-RU" b="1" dirty="0" err="1"/>
              <a:t>класифікації</a:t>
            </a:r>
            <a:r>
              <a:rPr lang="ru-RU" b="1" dirty="0"/>
              <a:t> </a:t>
            </a:r>
            <a:r>
              <a:rPr lang="ru-RU" b="1" dirty="0" err="1"/>
              <a:t>виділяє</a:t>
            </a:r>
            <a:r>
              <a:rPr lang="ru-RU" b="1" dirty="0"/>
              <a:t> </a:t>
            </a:r>
            <a:r>
              <a:rPr lang="ru-RU" b="1" dirty="0" err="1"/>
              <a:t>отруєння</a:t>
            </a:r>
            <a:r>
              <a:rPr lang="ru-RU" b="1" dirty="0"/>
              <a:t>: </a:t>
            </a:r>
          </a:p>
          <a:p>
            <a:r>
              <a:rPr lang="ru-RU" dirty="0"/>
              <a:t>а) за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клінічного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; </a:t>
            </a:r>
          </a:p>
          <a:p>
            <a:r>
              <a:rPr lang="ru-RU" dirty="0"/>
              <a:t>б) за </a:t>
            </a:r>
            <a:r>
              <a:rPr lang="ru-RU" dirty="0" err="1"/>
              <a:t>важкістю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; </a:t>
            </a:r>
          </a:p>
          <a:p>
            <a:r>
              <a:rPr lang="ru-RU" dirty="0"/>
              <a:t>в) за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; </a:t>
            </a:r>
          </a:p>
          <a:p>
            <a:r>
              <a:rPr lang="ru-RU" dirty="0"/>
              <a:t>г) за результатами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 </a:t>
            </a:r>
          </a:p>
          <a:p>
            <a:r>
              <a:rPr lang="ru-RU" b="1" dirty="0"/>
              <a:t>III. </a:t>
            </a:r>
            <a:r>
              <a:rPr lang="ru-RU" b="1" dirty="0" err="1"/>
              <a:t>Нозологічний</a:t>
            </a:r>
            <a:r>
              <a:rPr lang="ru-RU" b="1" dirty="0"/>
              <a:t> принцип </a:t>
            </a:r>
            <a:r>
              <a:rPr lang="ru-RU" b="1" dirty="0" err="1"/>
              <a:t>класифікації</a:t>
            </a:r>
            <a:r>
              <a:rPr lang="ru-RU" b="1" dirty="0"/>
              <a:t> </a:t>
            </a:r>
            <a:r>
              <a:rPr lang="ru-RU" b="1" dirty="0" err="1"/>
              <a:t>характеризує</a:t>
            </a:r>
            <a:r>
              <a:rPr lang="ru-RU" b="1" dirty="0"/>
              <a:t> </a:t>
            </a:r>
            <a:r>
              <a:rPr lang="ru-RU" b="1" dirty="0" err="1"/>
              <a:t>отруєння</a:t>
            </a:r>
            <a:r>
              <a:rPr lang="ru-RU" b="1" dirty="0"/>
              <a:t> за </a:t>
            </a:r>
            <a:r>
              <a:rPr lang="ru-RU" b="1" dirty="0" err="1"/>
              <a:t>назвами</a:t>
            </a:r>
            <a:r>
              <a:rPr lang="ru-RU" b="1" dirty="0"/>
              <a:t> </a:t>
            </a:r>
            <a:r>
              <a:rPr lang="ru-RU" b="1" dirty="0" err="1"/>
              <a:t>окремих</a:t>
            </a:r>
            <a:r>
              <a:rPr lang="ru-RU" b="1" dirty="0"/>
              <a:t> отрут,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груп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класів</a:t>
            </a:r>
            <a:r>
              <a:rPr lang="ru-RU" b="1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88640"/>
            <a:ext cx="84969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Перша </a:t>
            </a:r>
            <a:r>
              <a:rPr lang="ru-RU" sz="1400" i="1" dirty="0" err="1"/>
              <a:t>група</a:t>
            </a:r>
            <a:r>
              <a:rPr lang="ru-RU" sz="1400" i="1" dirty="0"/>
              <a:t> </a:t>
            </a:r>
            <a:r>
              <a:rPr lang="ru-RU" sz="1400" i="1" dirty="0" err="1"/>
              <a:t>переліку</a:t>
            </a:r>
            <a:r>
              <a:rPr lang="ru-RU" sz="1400" i="1" dirty="0"/>
              <a:t> </a:t>
            </a:r>
            <a:r>
              <a:rPr lang="ru-RU" sz="1400" i="1" dirty="0" err="1"/>
              <a:t>канцерогенів</a:t>
            </a:r>
            <a:r>
              <a:rPr lang="ru-RU" sz="1400" i="1" dirty="0"/>
              <a:t> </a:t>
            </a:r>
            <a:r>
              <a:rPr lang="ru-RU" sz="1400" i="1" dirty="0" err="1"/>
              <a:t>включає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, </a:t>
            </a:r>
            <a:r>
              <a:rPr lang="ru-RU" sz="1400" i="1" dirty="0" err="1"/>
              <a:t>виробничі</a:t>
            </a:r>
            <a:r>
              <a:rPr lang="ru-RU" sz="1400" i="1" dirty="0"/>
              <a:t> </a:t>
            </a:r>
            <a:r>
              <a:rPr lang="ru-RU" sz="1400" i="1" dirty="0" err="1"/>
              <a:t>чи</a:t>
            </a:r>
            <a:r>
              <a:rPr lang="ru-RU" sz="1400" i="1" dirty="0"/>
              <a:t> </a:t>
            </a:r>
            <a:r>
              <a:rPr lang="ru-RU" sz="1400" i="1" dirty="0" err="1"/>
              <a:t>інші</a:t>
            </a:r>
            <a:r>
              <a:rPr lang="ru-RU" sz="1400" i="1" dirty="0"/>
              <a:t> </a:t>
            </a:r>
            <a:r>
              <a:rPr lang="ru-RU" sz="1400" i="1" dirty="0" err="1"/>
              <a:t>фактори</a:t>
            </a:r>
            <a:r>
              <a:rPr lang="ru-RU" sz="1400" i="1" dirty="0"/>
              <a:t>, для </a:t>
            </a:r>
            <a:r>
              <a:rPr lang="ru-RU" sz="1400" i="1" dirty="0" err="1"/>
              <a:t>яких</a:t>
            </a:r>
            <a:r>
              <a:rPr lang="ru-RU" sz="1400" i="1" dirty="0"/>
              <a:t> </a:t>
            </a:r>
            <a:r>
              <a:rPr lang="ru-RU" sz="1400" i="1" dirty="0" err="1"/>
              <a:t>є</a:t>
            </a:r>
            <a:r>
              <a:rPr lang="ru-RU" sz="1400" i="1" dirty="0"/>
              <a:t> </a:t>
            </a:r>
            <a:r>
              <a:rPr lang="ru-RU" sz="1400" i="1" dirty="0" err="1"/>
              <a:t>безумовними</a:t>
            </a:r>
            <a:r>
              <a:rPr lang="ru-RU" sz="1400" i="1" dirty="0"/>
              <a:t> </a:t>
            </a:r>
            <a:r>
              <a:rPr lang="ru-RU" sz="1400" i="1" dirty="0" err="1"/>
              <a:t>доказами</a:t>
            </a:r>
            <a:r>
              <a:rPr lang="ru-RU" sz="1400" i="1" dirty="0"/>
              <a:t> </a:t>
            </a:r>
            <a:r>
              <a:rPr lang="ru-RU" sz="1400" i="1" dirty="0" err="1"/>
              <a:t>небезпеки</a:t>
            </a:r>
            <a:r>
              <a:rPr lang="ru-RU" sz="1400" i="1" dirty="0"/>
              <a:t> </a:t>
            </a:r>
            <a:r>
              <a:rPr lang="ru-RU" sz="1400" i="1" dirty="0" err="1"/>
              <a:t>виникнення</a:t>
            </a:r>
            <a:r>
              <a:rPr lang="ru-RU" sz="1400" i="1" dirty="0"/>
              <a:t> </a:t>
            </a:r>
            <a:r>
              <a:rPr lang="ru-RU" sz="1400" i="1" dirty="0" err="1"/>
              <a:t>пухлин</a:t>
            </a:r>
            <a:r>
              <a:rPr lang="ru-RU" sz="1400" i="1" dirty="0"/>
              <a:t> у </a:t>
            </a:r>
            <a:r>
              <a:rPr lang="ru-RU" sz="1400" i="1" dirty="0" err="1"/>
              <a:t>людини</a:t>
            </a:r>
            <a:r>
              <a:rPr lang="ru-RU" sz="1400" i="1" dirty="0"/>
              <a:t>. У </a:t>
            </a:r>
            <a:r>
              <a:rPr lang="ru-RU" sz="1400" i="1" dirty="0" err="1"/>
              <a:t>цю</a:t>
            </a:r>
            <a:r>
              <a:rPr lang="ru-RU" sz="1400" i="1" dirty="0"/>
              <a:t> </a:t>
            </a:r>
            <a:r>
              <a:rPr lang="ru-RU" sz="1400" i="1" dirty="0" err="1"/>
              <a:t>групу</a:t>
            </a:r>
            <a:r>
              <a:rPr lang="ru-RU" sz="1400" i="1" dirty="0"/>
              <a:t> </a:t>
            </a:r>
            <a:r>
              <a:rPr lang="ru-RU" sz="1400" i="1" dirty="0" err="1"/>
              <a:t>увійшло</a:t>
            </a:r>
            <a:r>
              <a:rPr lang="ru-RU" sz="1400" i="1" dirty="0"/>
              <a:t> 57 </a:t>
            </a:r>
            <a:r>
              <a:rPr lang="ru-RU" sz="1400" i="1" dirty="0" err="1"/>
              <a:t>чинників</a:t>
            </a:r>
            <a:r>
              <a:rPr lang="ru-RU" sz="1400" i="1" dirty="0"/>
              <a:t>, </a:t>
            </a:r>
            <a:r>
              <a:rPr lang="ru-RU" sz="1400" i="1" dirty="0" err="1"/>
              <a:t>причому</a:t>
            </a:r>
            <a:r>
              <a:rPr lang="ru-RU" sz="1400" i="1" dirty="0"/>
              <a:t> не </a:t>
            </a:r>
            <a:r>
              <a:rPr lang="ru-RU" sz="1400" i="1" dirty="0" err="1"/>
              <a:t>тільки</a:t>
            </a:r>
            <a:r>
              <a:rPr lang="ru-RU" sz="1400" i="1" dirty="0"/>
              <a:t> </a:t>
            </a:r>
            <a:r>
              <a:rPr lang="ru-RU" sz="1400" i="1" dirty="0" err="1"/>
              <a:t>окремі</a:t>
            </a:r>
            <a:r>
              <a:rPr lang="ru-RU" sz="1400" i="1" dirty="0"/>
              <a:t> </a:t>
            </a:r>
            <a:r>
              <a:rPr lang="ru-RU" sz="1400" i="1" dirty="0" err="1"/>
              <a:t>сполуки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</a:t>
            </a:r>
            <a:r>
              <a:rPr lang="ru-RU" sz="1400" i="1" dirty="0" err="1"/>
              <a:t>використовуються</a:t>
            </a:r>
            <a:r>
              <a:rPr lang="ru-RU" sz="1400" i="1" dirty="0"/>
              <a:t> </a:t>
            </a:r>
            <a:r>
              <a:rPr lang="ru-RU" sz="1400" i="1" dirty="0" err="1"/>
              <a:t>побуті</a:t>
            </a:r>
            <a:r>
              <a:rPr lang="ru-RU" sz="1400" i="1" dirty="0"/>
              <a:t>, </a:t>
            </a:r>
            <a:r>
              <a:rPr lang="ru-RU" sz="1400" i="1" dirty="0" err="1"/>
              <a:t>медицині</a:t>
            </a:r>
            <a:r>
              <a:rPr lang="ru-RU" sz="1400" i="1" dirty="0"/>
              <a:t>, </a:t>
            </a:r>
            <a:r>
              <a:rPr lang="ru-RU" sz="1400" i="1" dirty="0" err="1"/>
              <a:t>сільському</a:t>
            </a:r>
            <a:r>
              <a:rPr lang="ru-RU" sz="1400" i="1" dirty="0"/>
              <a:t> </a:t>
            </a:r>
            <a:r>
              <a:rPr lang="ru-RU" sz="1400" i="1" dirty="0" err="1"/>
              <a:t>господарстві</a:t>
            </a:r>
            <a:r>
              <a:rPr lang="ru-RU" sz="1400" i="1" dirty="0"/>
              <a:t>, </a:t>
            </a:r>
            <a:r>
              <a:rPr lang="ru-RU" sz="1400" i="1" dirty="0" err="1"/>
              <a:t>промисловості</a:t>
            </a:r>
            <a:r>
              <a:rPr lang="ru-RU" sz="1400" i="1" dirty="0"/>
              <a:t>, </a:t>
            </a:r>
            <a:r>
              <a:rPr lang="ru-RU" sz="1400" i="1" dirty="0" err="1"/>
              <a:t>але</a:t>
            </a:r>
            <a:r>
              <a:rPr lang="ru-RU" sz="1400" i="1" dirty="0"/>
              <a:t> </a:t>
            </a:r>
            <a:r>
              <a:rPr lang="ru-RU" sz="1400" i="1" dirty="0" err="1"/>
              <a:t>й</a:t>
            </a:r>
            <a:r>
              <a:rPr lang="ru-RU" sz="1400" i="1" dirty="0"/>
              <a:t> </a:t>
            </a:r>
            <a:r>
              <a:rPr lang="ru-RU" sz="1400" i="1" dirty="0" err="1"/>
              <a:t>самі</a:t>
            </a:r>
            <a:r>
              <a:rPr lang="ru-RU" sz="1400" i="1" dirty="0"/>
              <a:t> </a:t>
            </a:r>
            <a:r>
              <a:rPr lang="ru-RU" sz="1400" i="1" dirty="0" err="1"/>
              <a:t>виробничі</a:t>
            </a:r>
            <a:r>
              <a:rPr lang="ru-RU" sz="1400" i="1" dirty="0"/>
              <a:t> </a:t>
            </a:r>
            <a:r>
              <a:rPr lang="ru-RU" sz="1400" i="1" dirty="0" err="1"/>
              <a:t>умови</a:t>
            </a:r>
            <a:r>
              <a:rPr lang="ru-RU" sz="1400" i="1" dirty="0"/>
              <a:t>. </a:t>
            </a:r>
          </a:p>
          <a:p>
            <a:r>
              <a:rPr lang="ru-RU" sz="1400" i="1" dirty="0"/>
              <a:t>Друга </a:t>
            </a:r>
            <a:r>
              <a:rPr lang="ru-RU" sz="1400" i="1" dirty="0" err="1"/>
              <a:t>група</a:t>
            </a:r>
            <a:r>
              <a:rPr lang="ru-RU" sz="1400" i="1" dirty="0"/>
              <a:t> </a:t>
            </a:r>
            <a:r>
              <a:rPr lang="ru-RU" sz="1400" i="1" dirty="0" err="1"/>
              <a:t>об'єднує</a:t>
            </a:r>
            <a:r>
              <a:rPr lang="ru-RU" sz="1400" i="1" dirty="0"/>
              <a:t> </a:t>
            </a:r>
            <a:r>
              <a:rPr lang="ru-RU" sz="1400" i="1" dirty="0" err="1"/>
              <a:t>ті</a:t>
            </a:r>
            <a:r>
              <a:rPr lang="ru-RU" sz="1400" i="1" dirty="0"/>
              <a:t> </a:t>
            </a:r>
            <a:r>
              <a:rPr lang="ru-RU" sz="1400" i="1" dirty="0" err="1"/>
              <a:t>чинники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«</a:t>
            </a:r>
            <a:r>
              <a:rPr lang="ru-RU" sz="1400" i="1" dirty="0" err="1"/>
              <a:t>ймовірно</a:t>
            </a:r>
            <a:r>
              <a:rPr lang="ru-RU" sz="1400" i="1" dirty="0"/>
              <a:t>» (</a:t>
            </a:r>
            <a:r>
              <a:rPr lang="en-US" sz="1400" i="1" dirty="0"/>
              <a:t>probably - </a:t>
            </a:r>
            <a:r>
              <a:rPr lang="ru-RU" sz="1400" i="1" dirty="0" err="1"/>
              <a:t>тобто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високим</a:t>
            </a:r>
            <a:r>
              <a:rPr lang="ru-RU" sz="1400" i="1" dirty="0"/>
              <a:t> </a:t>
            </a:r>
            <a:r>
              <a:rPr lang="ru-RU" sz="1400" i="1" dirty="0" err="1"/>
              <a:t>ступенем</a:t>
            </a:r>
            <a:r>
              <a:rPr lang="ru-RU" sz="1400" i="1" dirty="0"/>
              <a:t> </a:t>
            </a:r>
            <a:r>
              <a:rPr lang="ru-RU" sz="1400" i="1" dirty="0" err="1"/>
              <a:t>доведеності</a:t>
            </a:r>
            <a:r>
              <a:rPr lang="ru-RU" sz="1400" i="1" dirty="0"/>
              <a:t>) </a:t>
            </a:r>
            <a:r>
              <a:rPr lang="ru-RU" sz="1400" i="1" dirty="0" err="1"/>
              <a:t>або</a:t>
            </a:r>
            <a:r>
              <a:rPr lang="ru-RU" sz="1400" i="1" dirty="0"/>
              <a:t> «</a:t>
            </a:r>
            <a:r>
              <a:rPr lang="ru-RU" sz="1400" i="1" dirty="0" err="1"/>
              <a:t>можливо</a:t>
            </a:r>
            <a:r>
              <a:rPr lang="ru-RU" sz="1400" i="1" dirty="0"/>
              <a:t>» (</a:t>
            </a:r>
            <a:r>
              <a:rPr lang="en-US" sz="1400" i="1" dirty="0"/>
              <a:t>possibly – </a:t>
            </a:r>
            <a:r>
              <a:rPr lang="ru-RU" sz="1400" i="1" dirty="0" err="1"/>
              <a:t>з</a:t>
            </a:r>
            <a:r>
              <a:rPr lang="ru-RU" sz="1400" i="1" dirty="0"/>
              <a:t> </a:t>
            </a:r>
            <a:r>
              <a:rPr lang="ru-RU" sz="1400" i="1" dirty="0" err="1"/>
              <a:t>меншим</a:t>
            </a:r>
            <a:r>
              <a:rPr lang="ru-RU" sz="1400" i="1" dirty="0"/>
              <a:t> </a:t>
            </a:r>
            <a:r>
              <a:rPr lang="ru-RU" sz="1400" i="1" dirty="0" err="1"/>
              <a:t>ступенем</a:t>
            </a:r>
            <a:r>
              <a:rPr lang="ru-RU" sz="1400" i="1" dirty="0"/>
              <a:t> </a:t>
            </a:r>
            <a:r>
              <a:rPr lang="ru-RU" sz="1400" i="1" dirty="0" err="1"/>
              <a:t>доведеності</a:t>
            </a:r>
            <a:r>
              <a:rPr lang="ru-RU" sz="1400" i="1" dirty="0"/>
              <a:t>) </a:t>
            </a:r>
            <a:r>
              <a:rPr lang="ru-RU" sz="1400" i="1" dirty="0" err="1"/>
              <a:t>канцерогенні</a:t>
            </a:r>
            <a:r>
              <a:rPr lang="ru-RU" sz="1400" i="1" dirty="0"/>
              <a:t> для </a:t>
            </a:r>
            <a:r>
              <a:rPr lang="ru-RU" sz="1400" i="1" dirty="0" err="1"/>
              <a:t>людини</a:t>
            </a:r>
            <a:r>
              <a:rPr lang="ru-RU" sz="1400" i="1" dirty="0"/>
              <a:t>. </a:t>
            </a:r>
            <a:r>
              <a:rPr lang="ru-RU" sz="1400" i="1" dirty="0" err="1"/>
              <a:t>Виходячи</a:t>
            </a:r>
            <a:r>
              <a:rPr lang="ru-RU" sz="1400" i="1" dirty="0"/>
              <a:t> </a:t>
            </a:r>
            <a:r>
              <a:rPr lang="ru-RU" sz="1400" i="1" dirty="0" err="1"/>
              <a:t>з</a:t>
            </a:r>
            <a:r>
              <a:rPr lang="ru-RU" sz="1400" i="1" dirty="0"/>
              <a:t> такого становища, друга </a:t>
            </a:r>
            <a:r>
              <a:rPr lang="ru-RU" sz="1400" i="1" dirty="0" err="1"/>
              <a:t>група</a:t>
            </a:r>
            <a:r>
              <a:rPr lang="ru-RU" sz="1400" i="1" dirty="0"/>
              <a:t> </a:t>
            </a:r>
            <a:r>
              <a:rPr lang="ru-RU" sz="1400" i="1" dirty="0" err="1"/>
              <a:t>ділиться</a:t>
            </a:r>
            <a:r>
              <a:rPr lang="ru-RU" sz="1400" i="1" dirty="0"/>
              <a:t> на </a:t>
            </a:r>
            <a:r>
              <a:rPr lang="ru-RU" sz="1400" i="1" dirty="0" err="1"/>
              <a:t>дві</a:t>
            </a:r>
            <a:r>
              <a:rPr lang="ru-RU" sz="1400" i="1" dirty="0"/>
              <a:t> </a:t>
            </a:r>
            <a:r>
              <a:rPr lang="ru-RU" sz="1400" i="1" dirty="0" err="1"/>
              <a:t>підгрупи</a:t>
            </a:r>
            <a:r>
              <a:rPr lang="ru-RU" sz="1400" i="1" dirty="0"/>
              <a:t>: </a:t>
            </a:r>
          </a:p>
          <a:p>
            <a:pPr>
              <a:buFontTx/>
              <a:buChar char="-"/>
            </a:pPr>
            <a:r>
              <a:rPr lang="ru-RU" sz="1400" i="1" dirty="0" err="1" smtClean="0"/>
              <a:t>Підгрупа</a:t>
            </a:r>
            <a:r>
              <a:rPr lang="ru-RU" sz="1400" i="1" dirty="0" smtClean="0"/>
              <a:t> </a:t>
            </a:r>
            <a:r>
              <a:rPr lang="ru-RU" sz="1400" i="1" dirty="0"/>
              <a:t>2А </a:t>
            </a:r>
            <a:r>
              <a:rPr lang="ru-RU" sz="1400" i="1" dirty="0" err="1"/>
              <a:t>містить</a:t>
            </a:r>
            <a:r>
              <a:rPr lang="ru-RU" sz="1400" i="1" dirty="0"/>
              <a:t> 51 фактор, у тому </a:t>
            </a:r>
            <a:r>
              <a:rPr lang="ru-RU" sz="1400" i="1" dirty="0" err="1"/>
              <a:t>числі</a:t>
            </a:r>
            <a:r>
              <a:rPr lang="ru-RU" sz="1400" i="1" dirty="0"/>
              <a:t> </a:t>
            </a:r>
            <a:r>
              <a:rPr lang="ru-RU" sz="1400" i="1" dirty="0" err="1"/>
              <a:t>окремі</a:t>
            </a:r>
            <a:r>
              <a:rPr lang="ru-RU" sz="1400" i="1" dirty="0"/>
              <a:t> </a:t>
            </a:r>
            <a:r>
              <a:rPr lang="ru-RU" sz="1400" i="1" dirty="0" err="1"/>
              <a:t>хімічні</a:t>
            </a:r>
            <a:r>
              <a:rPr lang="ru-RU" sz="1400" i="1" dirty="0"/>
              <a:t> </a:t>
            </a:r>
            <a:r>
              <a:rPr lang="ru-RU" sz="1400" i="1" dirty="0" err="1"/>
              <a:t>сполуки</a:t>
            </a:r>
            <a:r>
              <a:rPr lang="ru-RU" sz="1400" i="1" dirty="0"/>
              <a:t>, </a:t>
            </a:r>
            <a:r>
              <a:rPr lang="ru-RU" sz="1400" i="1" dirty="0" err="1"/>
              <a:t>наприклад</a:t>
            </a:r>
            <a:r>
              <a:rPr lang="ru-RU" sz="1400" i="1" dirty="0"/>
              <a:t> </a:t>
            </a:r>
            <a:r>
              <a:rPr lang="ru-RU" sz="1400" i="1" dirty="0" err="1"/>
              <a:t>акрилонітрил</a:t>
            </a:r>
            <a:r>
              <a:rPr lang="ru-RU" sz="1400" i="1" dirty="0"/>
              <a:t>, </a:t>
            </a:r>
            <a:r>
              <a:rPr lang="ru-RU" sz="1400" i="1" dirty="0" err="1"/>
              <a:t>формальдегід</a:t>
            </a:r>
            <a:r>
              <a:rPr lang="ru-RU" sz="1400" i="1" dirty="0"/>
              <a:t>, </a:t>
            </a:r>
            <a:r>
              <a:rPr lang="ru-RU" sz="1400" i="1" dirty="0" err="1"/>
              <a:t>діетиламін</a:t>
            </a:r>
            <a:r>
              <a:rPr lang="ru-RU" sz="1400" i="1" dirty="0"/>
              <a:t>, </a:t>
            </a:r>
            <a:r>
              <a:rPr lang="ru-RU" sz="1400" i="1" dirty="0" err="1"/>
              <a:t>диметилсульфат</a:t>
            </a:r>
            <a:r>
              <a:rPr lang="ru-RU" sz="1400" i="1" dirty="0"/>
              <a:t> та </a:t>
            </a:r>
            <a:r>
              <a:rPr lang="ru-RU" sz="1400" i="1" dirty="0" err="1"/>
              <a:t>ін</a:t>
            </a:r>
            <a:r>
              <a:rPr lang="ru-RU" sz="1400" i="1" dirty="0"/>
              <a:t>.; </a:t>
            </a:r>
            <a:endParaRPr lang="ru-RU" sz="1400" i="1" dirty="0" smtClean="0"/>
          </a:p>
          <a:p>
            <a:r>
              <a:rPr lang="ru-RU" sz="1400" i="1" dirty="0"/>
              <a:t>- </a:t>
            </a:r>
            <a:r>
              <a:rPr lang="ru-RU" sz="1400" i="1" dirty="0" err="1"/>
              <a:t>Підгрупа</a:t>
            </a:r>
            <a:r>
              <a:rPr lang="ru-RU" sz="1400" i="1" dirty="0"/>
              <a:t> 2Б </a:t>
            </a:r>
            <a:r>
              <a:rPr lang="ru-RU" sz="1400" i="1" dirty="0" err="1"/>
              <a:t>містить</a:t>
            </a:r>
            <a:r>
              <a:rPr lang="ru-RU" sz="1400" i="1" dirty="0"/>
              <a:t> 192 </a:t>
            </a:r>
            <a:r>
              <a:rPr lang="ru-RU" sz="1400" i="1" dirty="0" err="1"/>
              <a:t>фактори</a:t>
            </a:r>
            <a:r>
              <a:rPr lang="ru-RU" sz="1400" i="1" dirty="0"/>
              <a:t>, у тому </a:t>
            </a:r>
            <a:r>
              <a:rPr lang="ru-RU" sz="1400" i="1" dirty="0" err="1"/>
              <a:t>числі</a:t>
            </a:r>
            <a:r>
              <a:rPr lang="ru-RU" sz="1400" i="1" dirty="0"/>
              <a:t> </a:t>
            </a:r>
            <a:r>
              <a:rPr lang="ru-RU" sz="1400" i="1" dirty="0" err="1"/>
              <a:t>окремі</a:t>
            </a:r>
            <a:r>
              <a:rPr lang="ru-RU" sz="1400" i="1" dirty="0"/>
              <a:t> </a:t>
            </a:r>
            <a:r>
              <a:rPr lang="ru-RU" sz="1400" i="1" dirty="0" err="1"/>
              <a:t>хімічні</a:t>
            </a:r>
            <a:r>
              <a:rPr lang="ru-RU" sz="1400" i="1" dirty="0"/>
              <a:t> </a:t>
            </a:r>
            <a:r>
              <a:rPr lang="ru-RU" sz="1400" i="1" dirty="0" err="1"/>
              <a:t>речовини</a:t>
            </a:r>
            <a:r>
              <a:rPr lang="ru-RU" sz="1400" i="1" dirty="0"/>
              <a:t> та </a:t>
            </a:r>
            <a:r>
              <a:rPr lang="ru-RU" sz="1400" i="1" dirty="0" err="1"/>
              <a:t>групи</a:t>
            </a:r>
            <a:r>
              <a:rPr lang="ru-RU" sz="1400" i="1" dirty="0"/>
              <a:t> </a:t>
            </a:r>
            <a:r>
              <a:rPr lang="ru-RU" sz="1400" i="1" dirty="0" err="1"/>
              <a:t>хімічних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, </a:t>
            </a:r>
            <a:r>
              <a:rPr lang="ru-RU" sz="1400" i="1" dirty="0" err="1"/>
              <a:t>наприклад</a:t>
            </a:r>
            <a:r>
              <a:rPr lang="ru-RU" sz="1400" i="1" dirty="0"/>
              <a:t> кобальт, ДДТ, </a:t>
            </a:r>
            <a:r>
              <a:rPr lang="ru-RU" sz="1400" i="1" dirty="0" err="1"/>
              <a:t>акриламід</a:t>
            </a:r>
            <a:r>
              <a:rPr lang="ru-RU" sz="1400" i="1" dirty="0"/>
              <a:t>, </a:t>
            </a:r>
            <a:r>
              <a:rPr lang="ru-RU" sz="1400" i="1" dirty="0" err="1"/>
              <a:t>нітропірени</a:t>
            </a:r>
            <a:r>
              <a:rPr lang="ru-RU" sz="1400" i="1" dirty="0"/>
              <a:t>, ПХБ та </a:t>
            </a:r>
            <a:r>
              <a:rPr lang="ru-RU" sz="1400" i="1" dirty="0" err="1"/>
              <a:t>ін</a:t>
            </a:r>
            <a:r>
              <a:rPr lang="ru-RU" sz="1400" i="1" dirty="0"/>
              <a:t>. </a:t>
            </a:r>
          </a:p>
          <a:p>
            <a:r>
              <a:rPr lang="ru-RU" sz="1400" i="1" dirty="0" err="1"/>
              <a:t>Третя</a:t>
            </a:r>
            <a:r>
              <a:rPr lang="ru-RU" sz="1400" i="1" dirty="0"/>
              <a:t> </a:t>
            </a:r>
            <a:r>
              <a:rPr lang="ru-RU" sz="1400" i="1" dirty="0" err="1"/>
              <a:t>група</a:t>
            </a:r>
            <a:r>
              <a:rPr lang="ru-RU" sz="1400" i="1" dirty="0"/>
              <a:t> </a:t>
            </a:r>
            <a:r>
              <a:rPr lang="ru-RU" sz="1400" i="1" dirty="0" err="1"/>
              <a:t>включає</a:t>
            </a:r>
            <a:r>
              <a:rPr lang="ru-RU" sz="1400" i="1" dirty="0"/>
              <a:t> 446 </a:t>
            </a:r>
            <a:r>
              <a:rPr lang="ru-RU" sz="1400" i="1" dirty="0" err="1"/>
              <a:t>хімічних</a:t>
            </a:r>
            <a:r>
              <a:rPr lang="ru-RU" sz="1400" i="1" dirty="0"/>
              <a:t> </a:t>
            </a:r>
            <a:r>
              <a:rPr lang="ru-RU" sz="1400" i="1" dirty="0" err="1"/>
              <a:t>речовин</a:t>
            </a:r>
            <a:r>
              <a:rPr lang="ru-RU" sz="1400" i="1" dirty="0"/>
              <a:t>, </a:t>
            </a:r>
            <a:r>
              <a:rPr lang="ru-RU" sz="1400" i="1" dirty="0" err="1"/>
              <a:t>які</a:t>
            </a:r>
            <a:r>
              <a:rPr lang="ru-RU" sz="1400" i="1" dirty="0"/>
              <a:t> в </a:t>
            </a:r>
            <a:r>
              <a:rPr lang="ru-RU" sz="1400" i="1" dirty="0" err="1"/>
              <a:t>даний</a:t>
            </a:r>
            <a:r>
              <a:rPr lang="ru-RU" sz="1400" i="1" dirty="0"/>
              <a:t> час на </a:t>
            </a:r>
            <a:r>
              <a:rPr lang="ru-RU" sz="1400" i="1" dirty="0" err="1"/>
              <a:t>підставі</a:t>
            </a:r>
            <a:r>
              <a:rPr lang="ru-RU" sz="1400" i="1" dirty="0"/>
              <a:t> </a:t>
            </a:r>
            <a:r>
              <a:rPr lang="ru-RU" sz="1400" i="1" dirty="0" err="1"/>
              <a:t>наявних</a:t>
            </a:r>
            <a:r>
              <a:rPr lang="ru-RU" sz="1400" i="1" dirty="0"/>
              <a:t> </a:t>
            </a:r>
            <a:r>
              <a:rPr lang="ru-RU" sz="1400" i="1" dirty="0" err="1"/>
              <a:t>даних</a:t>
            </a:r>
            <a:r>
              <a:rPr lang="ru-RU" sz="1400" i="1" dirty="0"/>
              <a:t> не </a:t>
            </a:r>
            <a:r>
              <a:rPr lang="ru-RU" sz="1400" i="1" dirty="0" err="1"/>
              <a:t>можуть</a:t>
            </a:r>
            <a:r>
              <a:rPr lang="ru-RU" sz="1400" i="1" dirty="0"/>
              <a:t> бути строго </a:t>
            </a:r>
            <a:r>
              <a:rPr lang="ru-RU" sz="1400" i="1" dirty="0" err="1"/>
              <a:t>класифіковані</a:t>
            </a:r>
            <a:r>
              <a:rPr lang="ru-RU" sz="1400" i="1" dirty="0"/>
              <a:t> </a:t>
            </a:r>
            <a:r>
              <a:rPr lang="ru-RU" sz="1400" i="1" dirty="0" err="1"/>
              <a:t>щодо</a:t>
            </a:r>
            <a:r>
              <a:rPr lang="ru-RU" sz="1400" i="1" dirty="0"/>
              <a:t> </a:t>
            </a:r>
            <a:r>
              <a:rPr lang="ru-RU" sz="1400" i="1" dirty="0" err="1"/>
              <a:t>їх</a:t>
            </a:r>
            <a:r>
              <a:rPr lang="ru-RU" sz="1400" i="1" dirty="0"/>
              <a:t> канцерогенного </a:t>
            </a:r>
            <a:r>
              <a:rPr lang="ru-RU" sz="1400" i="1" dirty="0" err="1"/>
              <a:t>ризику</a:t>
            </a:r>
            <a:r>
              <a:rPr lang="ru-RU" sz="1400" i="1" dirty="0"/>
              <a:t> для </a:t>
            </a:r>
            <a:r>
              <a:rPr lang="ru-RU" sz="1400" i="1" dirty="0" err="1"/>
              <a:t>людини</a:t>
            </a:r>
            <a:r>
              <a:rPr lang="ru-RU" sz="1400" i="1" dirty="0"/>
              <a:t>. </a:t>
            </a:r>
          </a:p>
          <a:p>
            <a:r>
              <a:rPr lang="ru-RU" sz="1400" i="1" dirty="0" err="1"/>
              <a:t>Четверта</a:t>
            </a:r>
            <a:r>
              <a:rPr lang="ru-RU" sz="1400" i="1" dirty="0"/>
              <a:t> </a:t>
            </a:r>
            <a:r>
              <a:rPr lang="ru-RU" sz="1400" i="1" dirty="0" err="1"/>
              <a:t>група</a:t>
            </a:r>
            <a:r>
              <a:rPr lang="ru-RU" sz="1400" i="1" dirty="0"/>
              <a:t> </a:t>
            </a:r>
            <a:r>
              <a:rPr lang="ru-RU" sz="1400" i="1" dirty="0" err="1"/>
              <a:t>об'єднує</a:t>
            </a:r>
            <a:r>
              <a:rPr lang="ru-RU" sz="1400" i="1" dirty="0"/>
              <a:t> </a:t>
            </a:r>
            <a:r>
              <a:rPr lang="ru-RU" sz="1400" i="1" dirty="0" err="1"/>
              <a:t>агенти</a:t>
            </a:r>
            <a:r>
              <a:rPr lang="ru-RU" sz="1400" i="1" dirty="0"/>
              <a:t>, для </a:t>
            </a:r>
            <a:r>
              <a:rPr lang="ru-RU" sz="1400" i="1" dirty="0" err="1"/>
              <a:t>яких</a:t>
            </a:r>
            <a:r>
              <a:rPr lang="ru-RU" sz="1400" i="1" dirty="0"/>
              <a:t> </a:t>
            </a:r>
            <a:r>
              <a:rPr lang="ru-RU" sz="1400" i="1" dirty="0" err="1"/>
              <a:t>існують</a:t>
            </a:r>
            <a:r>
              <a:rPr lang="ru-RU" sz="1400" i="1" dirty="0"/>
              <a:t> </a:t>
            </a:r>
            <a:r>
              <a:rPr lang="ru-RU" sz="1400" i="1" dirty="0" err="1"/>
              <a:t>переконливі</a:t>
            </a:r>
            <a:r>
              <a:rPr lang="ru-RU" sz="1400" i="1" dirty="0"/>
              <a:t> </a:t>
            </a:r>
            <a:r>
              <a:rPr lang="ru-RU" sz="1400" i="1" dirty="0" err="1"/>
              <a:t>докази</a:t>
            </a:r>
            <a:r>
              <a:rPr lang="ru-RU" sz="1400" i="1" dirty="0"/>
              <a:t> </a:t>
            </a:r>
            <a:r>
              <a:rPr lang="ru-RU" sz="1400" i="1" dirty="0" err="1"/>
              <a:t>відсутності</a:t>
            </a:r>
            <a:r>
              <a:rPr lang="ru-RU" sz="1400" i="1" dirty="0"/>
              <a:t> </a:t>
            </a:r>
            <a:r>
              <a:rPr lang="ru-RU" sz="1400" i="1" dirty="0" err="1"/>
              <a:t>канцерогенної</a:t>
            </a:r>
            <a:r>
              <a:rPr lang="ru-RU" sz="1400" i="1" dirty="0"/>
              <a:t> </a:t>
            </a:r>
            <a:r>
              <a:rPr lang="ru-RU" sz="1400" i="1" dirty="0" err="1"/>
              <a:t>небезпеки</a:t>
            </a:r>
            <a:r>
              <a:rPr lang="ru-RU" sz="1400" i="1" dirty="0"/>
              <a:t> </a:t>
            </a:r>
            <a:r>
              <a:rPr lang="ru-RU" sz="1400" i="1" dirty="0" err="1"/>
              <a:t>для</a:t>
            </a:r>
            <a:r>
              <a:rPr lang="ru-RU" sz="1400" i="1" dirty="0"/>
              <a:t> </a:t>
            </a:r>
            <a:r>
              <a:rPr lang="ru-RU" sz="1400" i="1" dirty="0" err="1"/>
              <a:t>людства</a:t>
            </a:r>
            <a:r>
              <a:rPr lang="ru-RU" sz="1400" i="1" dirty="0"/>
              <a:t>(станом на 1992 р. тут </a:t>
            </a:r>
            <a:r>
              <a:rPr lang="ru-RU" sz="1400" i="1" dirty="0" err="1"/>
              <a:t>значилося</a:t>
            </a:r>
            <a:r>
              <a:rPr lang="ru-RU" sz="1400" i="1" dirty="0"/>
              <a:t> </a:t>
            </a:r>
            <a:r>
              <a:rPr lang="ru-RU" sz="1400" i="1" dirty="0" err="1"/>
              <a:t>тільки</a:t>
            </a:r>
            <a:r>
              <a:rPr lang="ru-RU" sz="1400" i="1" dirty="0"/>
              <a:t> одна </a:t>
            </a:r>
            <a:r>
              <a:rPr lang="ru-RU" sz="1400" i="1" dirty="0" err="1"/>
              <a:t>речовина</a:t>
            </a:r>
            <a:r>
              <a:rPr lang="ru-RU" sz="1400" i="1" dirty="0"/>
              <a:t> - капролактам). </a:t>
            </a:r>
          </a:p>
          <a:p>
            <a:r>
              <a:rPr lang="ru-RU" sz="1400" dirty="0"/>
              <a:t>Для </a:t>
            </a:r>
            <a:r>
              <a:rPr lang="ru-RU" sz="1400" dirty="0" err="1"/>
              <a:t>профілактики</a:t>
            </a:r>
            <a:r>
              <a:rPr lang="ru-RU" sz="1400" dirty="0"/>
              <a:t> </a:t>
            </a:r>
            <a:r>
              <a:rPr lang="ru-RU" sz="1400" dirty="0" err="1"/>
              <a:t>онкозахворювань</a:t>
            </a:r>
            <a:r>
              <a:rPr lang="ru-RU" sz="1400" dirty="0"/>
              <a:t> вельми </a:t>
            </a:r>
            <a:r>
              <a:rPr lang="ru-RU" sz="1400" dirty="0" err="1"/>
              <a:t>важливе</a:t>
            </a:r>
            <a:r>
              <a:rPr lang="ru-RU" sz="1400" dirty="0"/>
              <a:t> </a:t>
            </a:r>
            <a:r>
              <a:rPr lang="ru-RU" sz="1400" dirty="0" err="1"/>
              <a:t>значення</a:t>
            </a:r>
            <a:r>
              <a:rPr lang="ru-RU" sz="1400" dirty="0"/>
              <a:t> </a:t>
            </a:r>
            <a:r>
              <a:rPr lang="ru-RU" sz="1400" dirty="0" err="1"/>
              <a:t>мають</a:t>
            </a:r>
            <a:r>
              <a:rPr lang="ru-RU" sz="1400" dirty="0"/>
              <a:t> заходи </a:t>
            </a:r>
            <a:r>
              <a:rPr lang="ru-RU" sz="1400" dirty="0" err="1"/>
              <a:t>особистої</a:t>
            </a:r>
            <a:r>
              <a:rPr lang="ru-RU" sz="1400" dirty="0"/>
              <a:t> </a:t>
            </a:r>
            <a:r>
              <a:rPr lang="ru-RU" sz="1400" dirty="0" err="1"/>
              <a:t>гігієни</a:t>
            </a:r>
            <a:r>
              <a:rPr lang="ru-RU" sz="1400" dirty="0"/>
              <a:t>. </a:t>
            </a:r>
            <a:r>
              <a:rPr lang="ru-RU" sz="1400" dirty="0" err="1"/>
              <a:t>Велику</a:t>
            </a:r>
            <a:r>
              <a:rPr lang="ru-RU" sz="1400" dirty="0"/>
              <a:t> роль </a:t>
            </a:r>
            <a:r>
              <a:rPr lang="ru-RU" sz="1400" dirty="0" err="1"/>
              <a:t>відіграє</a:t>
            </a:r>
            <a:r>
              <a:rPr lang="ru-RU" sz="1400" dirty="0"/>
              <a:t> </a:t>
            </a:r>
            <a:r>
              <a:rPr lang="ru-RU" sz="1400" dirty="0" err="1"/>
              <a:t>профілактика</a:t>
            </a:r>
            <a:r>
              <a:rPr lang="ru-RU" sz="1400" dirty="0"/>
              <a:t> </a:t>
            </a:r>
            <a:r>
              <a:rPr lang="ru-RU" sz="1400" dirty="0" err="1"/>
              <a:t>забруднення</a:t>
            </a:r>
            <a:r>
              <a:rPr lang="ru-RU" sz="1400" dirty="0"/>
              <a:t> атмосферного </a:t>
            </a:r>
            <a:r>
              <a:rPr lang="ru-RU" sz="1400" dirty="0" err="1"/>
              <a:t>повітря</a:t>
            </a:r>
            <a:r>
              <a:rPr lang="ru-RU" sz="1400" dirty="0"/>
              <a:t> та </a:t>
            </a:r>
            <a:r>
              <a:rPr lang="ru-RU" sz="1400" dirty="0" err="1"/>
              <a:t>стічних</a:t>
            </a:r>
            <a:r>
              <a:rPr lang="ru-RU" sz="1400" dirty="0"/>
              <a:t> вод,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</a:t>
            </a:r>
            <a:r>
              <a:rPr lang="ru-RU" sz="1400" dirty="0" err="1"/>
              <a:t>досягнуто</a:t>
            </a:r>
            <a:r>
              <a:rPr lang="ru-RU" sz="1400" dirty="0"/>
              <a:t> </a:t>
            </a:r>
            <a:r>
              <a:rPr lang="ru-RU" sz="1400" dirty="0" err="1"/>
              <a:t>поліпшенням</a:t>
            </a:r>
            <a:r>
              <a:rPr lang="ru-RU" sz="1400" dirty="0"/>
              <a:t> </a:t>
            </a:r>
            <a:r>
              <a:rPr lang="ru-RU" sz="1400" dirty="0" err="1"/>
              <a:t>спалювання</a:t>
            </a:r>
            <a:r>
              <a:rPr lang="ru-RU" sz="1400" dirty="0"/>
              <a:t> </a:t>
            </a:r>
            <a:r>
              <a:rPr lang="ru-RU" sz="1400" dirty="0" err="1"/>
              <a:t>палива</a:t>
            </a:r>
            <a:r>
              <a:rPr lang="ru-RU" sz="1400" dirty="0"/>
              <a:t>, </a:t>
            </a:r>
            <a:r>
              <a:rPr lang="ru-RU" sz="1400" dirty="0" err="1"/>
              <a:t>нейтралізацією</a:t>
            </a:r>
            <a:r>
              <a:rPr lang="ru-RU" sz="1400" dirty="0"/>
              <a:t> </a:t>
            </a:r>
            <a:r>
              <a:rPr lang="ru-RU" sz="1400" dirty="0" err="1"/>
              <a:t>вихлопних</a:t>
            </a:r>
            <a:r>
              <a:rPr lang="ru-RU" sz="1400" dirty="0"/>
              <a:t> </a:t>
            </a:r>
            <a:r>
              <a:rPr lang="ru-RU" sz="1400" dirty="0" err="1"/>
              <a:t>газів</a:t>
            </a:r>
            <a:r>
              <a:rPr lang="ru-RU" sz="1400" dirty="0"/>
              <a:t> </a:t>
            </a:r>
            <a:r>
              <a:rPr lang="ru-RU" sz="1400" dirty="0" err="1"/>
              <a:t>двигунів</a:t>
            </a:r>
            <a:r>
              <a:rPr lang="ru-RU" sz="1400" dirty="0"/>
              <a:t> </a:t>
            </a:r>
            <a:r>
              <a:rPr lang="ru-RU" sz="1400" dirty="0" err="1"/>
              <a:t>внутрішнього</a:t>
            </a:r>
            <a:r>
              <a:rPr lang="ru-RU" sz="1400" dirty="0"/>
              <a:t> </a:t>
            </a:r>
            <a:r>
              <a:rPr lang="ru-RU" sz="1400" dirty="0" err="1"/>
              <a:t>згоряння</a:t>
            </a:r>
            <a:r>
              <a:rPr lang="ru-RU" sz="1400" dirty="0"/>
              <a:t>, контролем </a:t>
            </a:r>
            <a:r>
              <a:rPr lang="ru-RU" sz="1400" dirty="0" err="1"/>
              <a:t>промислових</a:t>
            </a:r>
            <a:r>
              <a:rPr lang="ru-RU" sz="1400" dirty="0"/>
              <a:t> </a:t>
            </a:r>
            <a:r>
              <a:rPr lang="ru-RU" sz="1400" dirty="0" err="1"/>
              <a:t>викидів</a:t>
            </a:r>
            <a:r>
              <a:rPr lang="ru-RU" sz="1400" dirty="0"/>
              <a:t> та </a:t>
            </a:r>
            <a:r>
              <a:rPr lang="ru-RU" sz="1400" dirty="0" err="1"/>
              <a:t>впровадженням</a:t>
            </a:r>
            <a:r>
              <a:rPr lang="ru-RU" sz="1400" dirty="0"/>
              <a:t> </a:t>
            </a:r>
            <a:r>
              <a:rPr lang="ru-RU" sz="1400" dirty="0" err="1"/>
              <a:t>більш</a:t>
            </a:r>
            <a:r>
              <a:rPr lang="ru-RU" sz="1400" dirty="0"/>
              <a:t> </a:t>
            </a:r>
            <a:r>
              <a:rPr lang="ru-RU" sz="1400" dirty="0" err="1"/>
              <a:t>прогресивних</a:t>
            </a:r>
            <a:r>
              <a:rPr lang="ru-RU" sz="1400" dirty="0"/>
              <a:t> </a:t>
            </a:r>
            <a:r>
              <a:rPr lang="ru-RU" sz="1400" dirty="0" err="1"/>
              <a:t>технологічних</a:t>
            </a:r>
            <a:r>
              <a:rPr lang="ru-RU" sz="1400" dirty="0"/>
              <a:t> </a:t>
            </a:r>
            <a:r>
              <a:rPr lang="ru-RU" sz="1400" dirty="0" err="1"/>
              <a:t>процесів</a:t>
            </a:r>
            <a:r>
              <a:rPr lang="ru-RU" sz="1400" dirty="0"/>
              <a:t> на </a:t>
            </a:r>
            <a:r>
              <a:rPr lang="ru-RU" sz="1400" dirty="0" err="1"/>
              <a:t>виробництві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Дія</a:t>
            </a:r>
            <a:r>
              <a:rPr lang="ru-RU" sz="1400" dirty="0"/>
              <a:t> </a:t>
            </a:r>
            <a:r>
              <a:rPr lang="ru-RU" sz="1400" dirty="0" err="1"/>
              <a:t>канцерогенів</a:t>
            </a:r>
            <a:r>
              <a:rPr lang="ru-RU" sz="1400" dirty="0"/>
              <a:t> </a:t>
            </a:r>
            <a:r>
              <a:rPr lang="ru-RU" sz="1400" dirty="0" err="1"/>
              <a:t>може</a:t>
            </a:r>
            <a:r>
              <a:rPr lang="ru-RU" sz="1400" dirty="0"/>
              <a:t> бути ослаблена за </a:t>
            </a:r>
            <a:r>
              <a:rPr lang="ru-RU" sz="1400" dirty="0" err="1"/>
              <a:t>допомогою</a:t>
            </a:r>
            <a:r>
              <a:rPr lang="ru-RU" sz="1400" dirty="0"/>
              <a:t> </a:t>
            </a:r>
            <a:r>
              <a:rPr lang="ru-RU" sz="1400" dirty="0" err="1"/>
              <a:t>вітамінів</a:t>
            </a:r>
            <a:r>
              <a:rPr lang="ru-RU" sz="1400" dirty="0"/>
              <a:t> (</a:t>
            </a:r>
            <a:r>
              <a:rPr lang="ru-RU" sz="1400" dirty="0" err="1"/>
              <a:t>рибофлавіну</a:t>
            </a:r>
            <a:r>
              <a:rPr lang="ru-RU" sz="1400" dirty="0"/>
              <a:t>, </a:t>
            </a:r>
            <a:r>
              <a:rPr lang="ru-RU" sz="1400" dirty="0" err="1"/>
              <a:t>аскорбінової</a:t>
            </a:r>
            <a:r>
              <a:rPr lang="ru-RU" sz="1400" dirty="0"/>
              <a:t> </a:t>
            </a:r>
            <a:r>
              <a:rPr lang="ru-RU" sz="1400" dirty="0" err="1"/>
              <a:t>кислоти</a:t>
            </a:r>
            <a:r>
              <a:rPr lang="ru-RU" sz="1400" dirty="0"/>
              <a:t>, </a:t>
            </a:r>
            <a:r>
              <a:rPr lang="ru-RU" sz="1400" dirty="0" err="1"/>
              <a:t>вітаміну</a:t>
            </a:r>
            <a:r>
              <a:rPr lang="ru-RU" sz="1400" dirty="0"/>
              <a:t> Е, </a:t>
            </a:r>
            <a:r>
              <a:rPr lang="el-GR" sz="1400" dirty="0"/>
              <a:t>β-</a:t>
            </a:r>
            <a:r>
              <a:rPr lang="ru-RU" sz="1400" dirty="0"/>
              <a:t>каротину), </a:t>
            </a:r>
            <a:r>
              <a:rPr lang="ru-RU" sz="1400" dirty="0" err="1"/>
              <a:t>мікроелементів</a:t>
            </a:r>
            <a:r>
              <a:rPr lang="ru-RU" sz="1400" dirty="0"/>
              <a:t> (солей селену </a:t>
            </a:r>
            <a:r>
              <a:rPr lang="ru-RU" sz="1400" dirty="0" err="1"/>
              <a:t>і</a:t>
            </a:r>
            <a:r>
              <a:rPr lang="ru-RU" sz="1400" dirty="0"/>
              <a:t> цинку), ряду </a:t>
            </a:r>
            <a:r>
              <a:rPr lang="ru-RU" sz="1400" dirty="0" err="1"/>
              <a:t>інших</a:t>
            </a:r>
            <a:r>
              <a:rPr lang="ru-RU" sz="1400" dirty="0"/>
              <a:t> </a:t>
            </a:r>
            <a:r>
              <a:rPr lang="ru-RU" sz="1400" dirty="0" err="1"/>
              <a:t>хімічних</a:t>
            </a:r>
            <a:r>
              <a:rPr lang="ru-RU" sz="1400" dirty="0"/>
              <a:t> </a:t>
            </a:r>
            <a:r>
              <a:rPr lang="ru-RU" sz="1400" dirty="0" err="1"/>
              <a:t>сполук</a:t>
            </a:r>
            <a:r>
              <a:rPr lang="ru-RU" sz="1400" dirty="0"/>
              <a:t> (</a:t>
            </a:r>
            <a:r>
              <a:rPr lang="ru-RU" sz="1400" dirty="0" err="1"/>
              <a:t>наприклад</a:t>
            </a:r>
            <a:r>
              <a:rPr lang="ru-RU" sz="1400" dirty="0"/>
              <a:t>, </a:t>
            </a:r>
            <a:r>
              <a:rPr lang="ru-RU" sz="1400" dirty="0" err="1"/>
              <a:t>теураму</a:t>
            </a:r>
            <a:r>
              <a:rPr lang="ru-RU" sz="1400" dirty="0"/>
              <a:t>, </a:t>
            </a:r>
            <a:r>
              <a:rPr lang="ru-RU" sz="1400" dirty="0" err="1"/>
              <a:t>деяких</a:t>
            </a:r>
            <a:r>
              <a:rPr lang="ru-RU" sz="1400" dirty="0"/>
              <a:t> </a:t>
            </a:r>
            <a:r>
              <a:rPr lang="ru-RU" sz="1400" dirty="0" err="1"/>
              <a:t>стероїдів</a:t>
            </a:r>
            <a:r>
              <a:rPr lang="ru-RU" sz="1400" dirty="0"/>
              <a:t>). </a:t>
            </a:r>
          </a:p>
          <a:p>
            <a:r>
              <a:rPr lang="ru-RU" sz="1400" dirty="0" err="1"/>
              <a:t>Лікування</a:t>
            </a:r>
            <a:r>
              <a:rPr lang="ru-RU" sz="1400" dirty="0"/>
              <a:t> </a:t>
            </a:r>
            <a:r>
              <a:rPr lang="ru-RU" sz="1400" dirty="0" err="1"/>
              <a:t>онкологічних</a:t>
            </a:r>
            <a:r>
              <a:rPr lang="ru-RU" sz="1400" dirty="0"/>
              <a:t> </a:t>
            </a:r>
            <a:r>
              <a:rPr lang="ru-RU" sz="1400" dirty="0" err="1"/>
              <a:t>захворювань</a:t>
            </a:r>
            <a:r>
              <a:rPr lang="ru-RU" sz="1400" dirty="0"/>
              <a:t> в </a:t>
            </a:r>
            <a:r>
              <a:rPr lang="ru-RU" sz="1400" dirty="0" err="1"/>
              <a:t>даний</a:t>
            </a:r>
            <a:r>
              <a:rPr lang="ru-RU" sz="1400" dirty="0"/>
              <a:t> час проводиться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використанням</a:t>
            </a:r>
            <a:r>
              <a:rPr lang="ru-RU" sz="1400" dirty="0"/>
              <a:t> </a:t>
            </a:r>
            <a:r>
              <a:rPr lang="ru-RU" sz="1400" dirty="0" err="1"/>
              <a:t>фізичних</a:t>
            </a:r>
            <a:r>
              <a:rPr lang="ru-RU" sz="1400" dirty="0"/>
              <a:t> </a:t>
            </a:r>
            <a:r>
              <a:rPr lang="ru-RU" sz="1400" dirty="0" err="1"/>
              <a:t>методів</a:t>
            </a:r>
            <a:r>
              <a:rPr lang="ru-RU" sz="1400" dirty="0"/>
              <a:t>, методами </a:t>
            </a:r>
            <a:r>
              <a:rPr lang="ru-RU" sz="1400" dirty="0" err="1"/>
              <a:t>хіміотерапії</a:t>
            </a:r>
            <a:r>
              <a:rPr lang="ru-RU" sz="1400" dirty="0"/>
              <a:t> та </a:t>
            </a:r>
            <a:r>
              <a:rPr lang="ru-RU" sz="1400" dirty="0" err="1"/>
              <a:t>хірургії</a:t>
            </a:r>
            <a:r>
              <a:rPr lang="ru-RU" sz="1400" dirty="0"/>
              <a:t>. </a:t>
            </a:r>
            <a:r>
              <a:rPr lang="ru-RU" sz="1400" dirty="0" err="1"/>
              <a:t>Однак</a:t>
            </a:r>
            <a:r>
              <a:rPr lang="ru-RU" sz="1400" dirty="0"/>
              <a:t> у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випадках</a:t>
            </a:r>
            <a:r>
              <a:rPr lang="ru-RU" sz="1400" dirty="0"/>
              <a:t> </a:t>
            </a:r>
            <a:r>
              <a:rPr lang="ru-RU" sz="1400" dirty="0" err="1"/>
              <a:t>вдається</a:t>
            </a:r>
            <a:r>
              <a:rPr lang="ru-RU" sz="1400" dirty="0"/>
              <a:t> </a:t>
            </a:r>
            <a:r>
              <a:rPr lang="ru-RU" sz="1400" dirty="0" err="1"/>
              <a:t>лише</a:t>
            </a:r>
            <a:r>
              <a:rPr lang="ru-RU" sz="1400" dirty="0"/>
              <a:t> </a:t>
            </a:r>
            <a:r>
              <a:rPr lang="ru-RU" sz="1400" dirty="0" err="1"/>
              <a:t>уповільнити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злоякісних</a:t>
            </a:r>
            <a:r>
              <a:rPr lang="ru-RU" sz="1400" dirty="0"/>
              <a:t> </a:t>
            </a:r>
            <a:r>
              <a:rPr lang="ru-RU" sz="1400" dirty="0" err="1"/>
              <a:t>пухлин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/>
              <a:t>полегшити</a:t>
            </a:r>
            <a:r>
              <a:rPr lang="ru-RU" sz="1400" dirty="0"/>
              <a:t> </a:t>
            </a:r>
            <a:r>
              <a:rPr lang="ru-RU" sz="1400" dirty="0" err="1"/>
              <a:t>страждання</a:t>
            </a:r>
            <a:r>
              <a:rPr lang="ru-RU" sz="1400" dirty="0"/>
              <a:t> хворого. Для </a:t>
            </a:r>
            <a:r>
              <a:rPr lang="ru-RU" sz="1400" dirty="0" err="1"/>
              <a:t>вирішення</a:t>
            </a:r>
            <a:r>
              <a:rPr lang="ru-RU" sz="1400" dirty="0"/>
              <a:t> </a:t>
            </a:r>
            <a:r>
              <a:rPr lang="ru-RU" sz="1400" dirty="0" err="1"/>
              <a:t>проблеми</a:t>
            </a:r>
            <a:r>
              <a:rPr lang="ru-RU" sz="1400" dirty="0"/>
              <a:t> </a:t>
            </a:r>
            <a:r>
              <a:rPr lang="ru-RU" sz="1400" dirty="0" err="1"/>
              <a:t>повного</a:t>
            </a:r>
            <a:r>
              <a:rPr lang="ru-RU" sz="1400" dirty="0"/>
              <a:t> </a:t>
            </a:r>
            <a:r>
              <a:rPr lang="ru-RU" sz="1400" dirty="0" err="1"/>
              <a:t>лікування</a:t>
            </a:r>
            <a:r>
              <a:rPr lang="ru-RU" sz="1400" dirty="0"/>
              <a:t> </a:t>
            </a:r>
            <a:r>
              <a:rPr lang="ru-RU" sz="1400" dirty="0" err="1"/>
              <a:t>онкохворих</a:t>
            </a:r>
            <a:r>
              <a:rPr lang="ru-RU" sz="1400" dirty="0"/>
              <a:t> </a:t>
            </a:r>
            <a:r>
              <a:rPr lang="ru-RU" sz="1400" dirty="0" err="1"/>
              <a:t>потрібні</a:t>
            </a:r>
            <a:r>
              <a:rPr lang="ru-RU" sz="1400" dirty="0"/>
              <a:t> </a:t>
            </a:r>
            <a:r>
              <a:rPr lang="ru-RU" sz="1400" dirty="0" err="1"/>
              <a:t>зусилля</a:t>
            </a:r>
            <a:r>
              <a:rPr lang="ru-RU" sz="1400" dirty="0"/>
              <a:t> </a:t>
            </a:r>
            <a:r>
              <a:rPr lang="ru-RU" sz="1400" dirty="0" err="1"/>
              <a:t>вчених</a:t>
            </a:r>
            <a:r>
              <a:rPr lang="ru-RU" sz="1400" dirty="0"/>
              <a:t>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країн</a:t>
            </a:r>
            <a:r>
              <a:rPr lang="ru-RU" sz="1400" dirty="0"/>
              <a:t>. 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90872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Випадкові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розвиваються</a:t>
            </a:r>
            <a:r>
              <a:rPr lang="ru-RU" i="1" dirty="0"/>
              <a:t> </a:t>
            </a:r>
            <a:r>
              <a:rPr lang="ru-RU" i="1" dirty="0" err="1"/>
              <a:t>незалежно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волі</a:t>
            </a:r>
            <a:r>
              <a:rPr lang="ru-RU" i="1" dirty="0"/>
              <a:t> </a:t>
            </a:r>
            <a:r>
              <a:rPr lang="ru-RU" i="1" dirty="0" err="1"/>
              <a:t>постраждалого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причин: </a:t>
            </a:r>
          </a:p>
          <a:p>
            <a:r>
              <a:rPr lang="ru-RU" dirty="0"/>
              <a:t>-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самолікування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передозування</a:t>
            </a:r>
            <a:r>
              <a:rPr lang="ru-RU" dirty="0"/>
              <a:t> </a:t>
            </a:r>
            <a:r>
              <a:rPr lang="ru-RU" dirty="0" err="1"/>
              <a:t>лікарських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знеболюючих</a:t>
            </a:r>
            <a:r>
              <a:rPr lang="ru-RU" dirty="0"/>
              <a:t> при </a:t>
            </a:r>
            <a:r>
              <a:rPr lang="ru-RU" dirty="0" err="1"/>
              <a:t>больовому</a:t>
            </a:r>
            <a:r>
              <a:rPr lang="ru-RU" dirty="0"/>
              <a:t> </a:t>
            </a:r>
            <a:r>
              <a:rPr lang="ru-RU" dirty="0" err="1"/>
              <a:t>синдромі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снодійних</a:t>
            </a:r>
            <a:r>
              <a:rPr lang="ru-RU" dirty="0"/>
              <a:t> </a:t>
            </a:r>
            <a:r>
              <a:rPr lang="ru-RU" dirty="0" err="1"/>
              <a:t>при</a:t>
            </a:r>
            <a:r>
              <a:rPr lang="ru-RU" dirty="0"/>
              <a:t> </a:t>
            </a:r>
            <a:r>
              <a:rPr lang="ru-RU" dirty="0" err="1"/>
              <a:t>безсонні</a:t>
            </a:r>
            <a:r>
              <a:rPr lang="ru-RU" dirty="0"/>
              <a:t>; </a:t>
            </a:r>
          </a:p>
          <a:p>
            <a:r>
              <a:rPr lang="ru-RU" dirty="0"/>
              <a:t>-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помилкового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одних </a:t>
            </a:r>
            <a:r>
              <a:rPr lang="ru-RU" dirty="0" err="1"/>
              <a:t>лік</a:t>
            </a:r>
            <a:r>
              <a:rPr lang="ru-RU" dirty="0"/>
              <a:t>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; </a:t>
            </a:r>
          </a:p>
          <a:p>
            <a:r>
              <a:rPr lang="ru-RU" dirty="0"/>
              <a:t>- При </a:t>
            </a:r>
            <a:r>
              <a:rPr lang="ru-RU" dirty="0" err="1"/>
              <a:t>прийомі</a:t>
            </a:r>
            <a:r>
              <a:rPr lang="ru-RU" dirty="0"/>
              <a:t> </a:t>
            </a:r>
            <a:r>
              <a:rPr lang="ru-RU" dirty="0" err="1"/>
              <a:t>всередину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для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при </a:t>
            </a:r>
            <a:r>
              <a:rPr lang="ru-RU" dirty="0" err="1"/>
              <a:t>алкогольній</a:t>
            </a:r>
            <a:r>
              <a:rPr lang="ru-RU" dirty="0"/>
              <a:t> </a:t>
            </a:r>
            <a:r>
              <a:rPr lang="ru-RU" dirty="0" err="1"/>
              <a:t>інтоксикації</a:t>
            </a:r>
            <a:r>
              <a:rPr lang="ru-RU" dirty="0"/>
              <a:t>; </a:t>
            </a:r>
          </a:p>
          <a:p>
            <a:r>
              <a:rPr lang="ru-RU" dirty="0"/>
              <a:t>- При </a:t>
            </a:r>
            <a:r>
              <a:rPr lang="ru-RU" dirty="0" err="1"/>
              <a:t>нещасних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(</a:t>
            </a:r>
            <a:r>
              <a:rPr lang="ru-RU" dirty="0" err="1"/>
              <a:t>вибух</a:t>
            </a:r>
            <a:r>
              <a:rPr lang="ru-RU" dirty="0"/>
              <a:t>, </a:t>
            </a:r>
            <a:r>
              <a:rPr lang="ru-RU" dirty="0" err="1"/>
              <a:t>витік</a:t>
            </a:r>
            <a:r>
              <a:rPr lang="ru-RU" dirty="0"/>
              <a:t> </a:t>
            </a:r>
            <a:r>
              <a:rPr lang="ru-RU" dirty="0" err="1"/>
              <a:t>отруйної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тари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 на </a:t>
            </a:r>
            <a:r>
              <a:rPr lang="ru-RU" dirty="0" err="1"/>
              <a:t>хімічному</a:t>
            </a:r>
            <a:r>
              <a:rPr lang="ru-RU" dirty="0"/>
              <a:t> </a:t>
            </a:r>
            <a:r>
              <a:rPr lang="ru-RU" dirty="0" err="1"/>
              <a:t>виробництві</a:t>
            </a:r>
            <a:r>
              <a:rPr lang="ru-RU" dirty="0"/>
              <a:t>,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залізничному</a:t>
            </a:r>
            <a:r>
              <a:rPr lang="ru-RU" dirty="0"/>
              <a:t> </a:t>
            </a:r>
            <a:r>
              <a:rPr lang="ru-RU" dirty="0" err="1"/>
              <a:t>транспорті</a:t>
            </a:r>
            <a:r>
              <a:rPr lang="ru-RU" dirty="0"/>
              <a:t> при </a:t>
            </a:r>
            <a:r>
              <a:rPr lang="ru-RU" dirty="0" err="1"/>
              <a:t>перевезеннях</a:t>
            </a:r>
            <a:r>
              <a:rPr lang="ru-RU" dirty="0"/>
              <a:t> </a:t>
            </a:r>
            <a:r>
              <a:rPr lang="ru-RU" dirty="0" err="1"/>
              <a:t>небезпечних</a:t>
            </a:r>
            <a:r>
              <a:rPr lang="ru-RU" dirty="0"/>
              <a:t> </a:t>
            </a:r>
            <a:r>
              <a:rPr lang="ru-RU" dirty="0" err="1"/>
              <a:t>вантажів</a:t>
            </a:r>
            <a:r>
              <a:rPr lang="ru-RU" dirty="0"/>
              <a:t>, в </a:t>
            </a:r>
            <a:r>
              <a:rPr lang="ru-RU" dirty="0" err="1"/>
              <a:t>побуті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при </a:t>
            </a:r>
            <a:r>
              <a:rPr lang="ru-RU" dirty="0" err="1"/>
              <a:t>пожежі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при</a:t>
            </a:r>
            <a:r>
              <a:rPr lang="ru-RU" dirty="0"/>
              <a:t> </a:t>
            </a:r>
            <a:r>
              <a:rPr lang="ru-RU" dirty="0" err="1"/>
              <a:t>застосуванні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добавок. </a:t>
            </a:r>
          </a:p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побутові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. 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близько</a:t>
            </a:r>
            <a:r>
              <a:rPr lang="ru-RU" dirty="0"/>
              <a:t> 60 тис. </a:t>
            </a:r>
            <a:r>
              <a:rPr lang="ru-RU" dirty="0" err="1"/>
              <a:t>хімікатів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складу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 </a:t>
            </a:r>
            <a:r>
              <a:rPr lang="ru-RU" dirty="0" err="1"/>
              <a:t>побуті</a:t>
            </a:r>
            <a:r>
              <a:rPr lang="ru-RU" dirty="0"/>
              <a:t>.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добавок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5500 </a:t>
            </a:r>
            <a:r>
              <a:rPr lang="ru-RU" dirty="0" err="1"/>
              <a:t>найменувань</a:t>
            </a:r>
            <a:r>
              <a:rPr lang="ru-RU" dirty="0"/>
              <a:t>. У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групу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</a:t>
            </a:r>
            <a:r>
              <a:rPr lang="ru-RU" dirty="0" err="1"/>
              <a:t>консерванти</a:t>
            </a:r>
            <a:r>
              <a:rPr lang="ru-RU" dirty="0"/>
              <a:t>, </a:t>
            </a:r>
            <a:r>
              <a:rPr lang="ru-RU" dirty="0" err="1"/>
              <a:t>антиокисники</a:t>
            </a:r>
            <a:r>
              <a:rPr lang="ru-RU" dirty="0"/>
              <a:t>, </a:t>
            </a:r>
            <a:r>
              <a:rPr lang="ru-RU" dirty="0" err="1"/>
              <a:t>барвники</a:t>
            </a:r>
            <a:r>
              <a:rPr lang="ru-RU" dirty="0"/>
              <a:t>, </a:t>
            </a:r>
            <a:r>
              <a:rPr lang="ru-RU" dirty="0" err="1"/>
              <a:t>текстуратори</a:t>
            </a:r>
            <a:r>
              <a:rPr lang="ru-RU" dirty="0"/>
              <a:t>, </a:t>
            </a:r>
            <a:r>
              <a:rPr lang="ru-RU" dirty="0" err="1"/>
              <a:t>підсилювачі</a:t>
            </a:r>
            <a:r>
              <a:rPr lang="ru-RU" dirty="0"/>
              <a:t> смаку, </a:t>
            </a:r>
            <a:r>
              <a:rPr lang="ru-RU" dirty="0" err="1"/>
              <a:t>розпушувачі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 </a:t>
            </a:r>
            <a:r>
              <a:rPr lang="ru-RU" dirty="0" err="1"/>
              <a:t>Найбільше</a:t>
            </a:r>
            <a:r>
              <a:rPr lang="ru-RU" dirty="0"/>
              <a:t> число </a:t>
            </a:r>
            <a:r>
              <a:rPr lang="ru-RU" dirty="0" err="1"/>
              <a:t>випадкових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в </a:t>
            </a:r>
            <a:r>
              <a:rPr lang="ru-RU" dirty="0" err="1"/>
              <a:t>побуті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оцтову</a:t>
            </a:r>
            <a:r>
              <a:rPr lang="ru-RU" dirty="0"/>
              <a:t> </a:t>
            </a:r>
            <a:r>
              <a:rPr lang="ru-RU" dirty="0" err="1"/>
              <a:t>есенцію</a:t>
            </a:r>
            <a:r>
              <a:rPr lang="ru-RU" dirty="0"/>
              <a:t>, алкоголь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сурогати</a:t>
            </a:r>
            <a:r>
              <a:rPr lang="ru-RU" dirty="0"/>
              <a:t>, </a:t>
            </a:r>
            <a:r>
              <a:rPr lang="ru-RU" dirty="0" err="1"/>
              <a:t>етиленгліколь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260648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Навмисні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пов'язані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усвідомленим</a:t>
            </a:r>
            <a:r>
              <a:rPr lang="ru-RU" i="1" dirty="0"/>
              <a:t> </a:t>
            </a:r>
            <a:r>
              <a:rPr lang="ru-RU" i="1" dirty="0" err="1"/>
              <a:t>застосуванням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метою </a:t>
            </a:r>
            <a:r>
              <a:rPr lang="ru-RU" i="1" dirty="0" err="1"/>
              <a:t>самогубства</a:t>
            </a:r>
            <a:r>
              <a:rPr lang="ru-RU" i="1" dirty="0"/>
              <a:t> (</a:t>
            </a:r>
            <a:r>
              <a:rPr lang="ru-RU" i="1" dirty="0" err="1"/>
              <a:t>суїцидальні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)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вбивства</a:t>
            </a:r>
            <a:r>
              <a:rPr lang="ru-RU" i="1" dirty="0"/>
              <a:t> (</a:t>
            </a:r>
            <a:r>
              <a:rPr lang="ru-RU" i="1" dirty="0" err="1"/>
              <a:t>кримінальні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). В </a:t>
            </a:r>
            <a:r>
              <a:rPr lang="ru-RU" i="1" dirty="0" err="1"/>
              <a:t>останньому</a:t>
            </a:r>
            <a:r>
              <a:rPr lang="ru-RU" i="1" dirty="0"/>
              <a:t> </a:t>
            </a:r>
            <a:r>
              <a:rPr lang="ru-RU" i="1" dirty="0" err="1"/>
              <a:t>випадку</a:t>
            </a:r>
            <a:r>
              <a:rPr lang="ru-RU" i="1" dirty="0"/>
              <a:t> </a:t>
            </a:r>
            <a:r>
              <a:rPr lang="ru-RU" i="1" dirty="0" err="1"/>
              <a:t>можливі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несмертельні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застосування</a:t>
            </a:r>
            <a:r>
              <a:rPr lang="ru-RU" i="1" dirty="0"/>
              <a:t> отрут для </a:t>
            </a:r>
            <a:r>
              <a:rPr lang="ru-RU" i="1" dirty="0" err="1"/>
              <a:t>створення</a:t>
            </a:r>
            <a:r>
              <a:rPr lang="ru-RU" i="1" dirty="0"/>
              <a:t> у </a:t>
            </a:r>
            <a:r>
              <a:rPr lang="ru-RU" i="1" dirty="0" err="1"/>
              <a:t>потерпілого</a:t>
            </a:r>
            <a:r>
              <a:rPr lang="ru-RU" i="1" dirty="0"/>
              <a:t> </a:t>
            </a:r>
            <a:r>
              <a:rPr lang="ru-RU" i="1" dirty="0" err="1"/>
              <a:t>безпорадного</a:t>
            </a:r>
            <a:r>
              <a:rPr lang="ru-RU" i="1" dirty="0"/>
              <a:t> стану (</a:t>
            </a:r>
            <a:r>
              <a:rPr lang="ru-RU" i="1" dirty="0" err="1"/>
              <a:t>з</a:t>
            </a:r>
            <a:r>
              <a:rPr lang="ru-RU" i="1" dirty="0"/>
              <a:t> метою </a:t>
            </a:r>
            <a:r>
              <a:rPr lang="ru-RU" i="1" dirty="0" err="1"/>
              <a:t>пограбування</a:t>
            </a:r>
            <a:r>
              <a:rPr lang="ru-RU" i="1" dirty="0"/>
              <a:t>, </a:t>
            </a:r>
            <a:r>
              <a:rPr lang="ru-RU" i="1" dirty="0" err="1"/>
              <a:t>згвалтування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т.д.). </a:t>
            </a:r>
          </a:p>
          <a:p>
            <a:r>
              <a:rPr lang="ru-RU" dirty="0" err="1"/>
              <a:t>Суїцидальні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носити</a:t>
            </a:r>
            <a:r>
              <a:rPr lang="ru-RU" dirty="0"/>
              <a:t> </a:t>
            </a:r>
            <a:r>
              <a:rPr lang="ru-RU" dirty="0" err="1"/>
              <a:t>демонстративний</a:t>
            </a:r>
            <a:r>
              <a:rPr lang="ru-RU" dirty="0"/>
              <a:t> характер, коли </a:t>
            </a:r>
            <a:r>
              <a:rPr lang="ru-RU" dirty="0" err="1"/>
              <a:t>постраждалий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 не </a:t>
            </a:r>
            <a:r>
              <a:rPr lang="ru-RU" dirty="0" err="1"/>
              <a:t>переслідував</a:t>
            </a:r>
            <a:r>
              <a:rPr lang="ru-RU" dirty="0"/>
              <a:t> мети </a:t>
            </a:r>
            <a:r>
              <a:rPr lang="ru-RU" dirty="0" err="1"/>
              <a:t>самогубства</a:t>
            </a:r>
            <a:r>
              <a:rPr lang="ru-RU" dirty="0"/>
              <a:t>, а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симулював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.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10-15%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суїцидальних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психічно</a:t>
            </a:r>
            <a:r>
              <a:rPr lang="ru-RU" dirty="0"/>
              <a:t> </a:t>
            </a:r>
            <a:r>
              <a:rPr lang="ru-RU" dirty="0" err="1"/>
              <a:t>хворі</a:t>
            </a:r>
            <a:r>
              <a:rPr lang="ru-RU" dirty="0"/>
              <a:t> люди.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представляють</a:t>
            </a:r>
            <a:r>
              <a:rPr lang="ru-RU" dirty="0"/>
              <a:t> собою </a:t>
            </a:r>
            <a:r>
              <a:rPr lang="ru-RU" dirty="0" err="1"/>
              <a:t>складну</a:t>
            </a:r>
            <a:r>
              <a:rPr lang="ru-RU" dirty="0"/>
              <a:t> </a:t>
            </a:r>
            <a:r>
              <a:rPr lang="ru-RU" dirty="0" err="1"/>
              <a:t>соціально-психіатричну</a:t>
            </a:r>
            <a:r>
              <a:rPr lang="ru-RU" dirty="0"/>
              <a:t> проблему в </a:t>
            </a:r>
            <a:r>
              <a:rPr lang="ru-RU" dirty="0" err="1"/>
              <a:t>усьому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164681"/>
            <a:ext cx="871296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«</a:t>
            </a:r>
            <a:r>
              <a:rPr lang="ru-RU" i="1" dirty="0" err="1"/>
              <a:t>Поліцейські</a:t>
            </a:r>
            <a:r>
              <a:rPr lang="ru-RU" i="1" dirty="0"/>
              <a:t>»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пов'язані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застосуванням</a:t>
            </a:r>
            <a:r>
              <a:rPr lang="ru-RU" i="1" dirty="0"/>
              <a:t> </a:t>
            </a:r>
            <a:r>
              <a:rPr lang="ru-RU" i="1" dirty="0" err="1"/>
              <a:t>токсичних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(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сльозогінного</a:t>
            </a:r>
            <a:r>
              <a:rPr lang="ru-RU" i="1" dirty="0"/>
              <a:t> газу) для </a:t>
            </a:r>
            <a:r>
              <a:rPr lang="ru-RU" i="1" dirty="0" err="1"/>
              <a:t>розгону</a:t>
            </a:r>
            <a:r>
              <a:rPr lang="ru-RU" i="1" dirty="0"/>
              <a:t> </a:t>
            </a:r>
            <a:r>
              <a:rPr lang="ru-RU" i="1" dirty="0" err="1"/>
              <a:t>демонстрацій</a:t>
            </a:r>
            <a:r>
              <a:rPr lang="ru-RU" i="1" dirty="0"/>
              <a:t>, а в </a:t>
            </a:r>
            <a:r>
              <a:rPr lang="ru-RU" i="1" dirty="0" err="1"/>
              <a:t>військових</a:t>
            </a:r>
            <a:r>
              <a:rPr lang="ru-RU" i="1" dirty="0"/>
              <a:t> </a:t>
            </a:r>
            <a:r>
              <a:rPr lang="ru-RU" i="1" dirty="0" err="1"/>
              <a:t>цілях</a:t>
            </a:r>
            <a:r>
              <a:rPr lang="ru-RU" i="1" dirty="0"/>
              <a:t> -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застосуванням</a:t>
            </a:r>
            <a:r>
              <a:rPr lang="ru-RU" i="1" dirty="0"/>
              <a:t> </a:t>
            </a:r>
            <a:r>
              <a:rPr lang="ru-RU" i="1" dirty="0" err="1"/>
              <a:t>бойових</a:t>
            </a:r>
            <a:r>
              <a:rPr lang="ru-RU" i="1" dirty="0"/>
              <a:t> </a:t>
            </a:r>
            <a:r>
              <a:rPr lang="ru-RU" i="1" dirty="0" err="1"/>
              <a:t>отруйних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</a:t>
            </a:r>
            <a:r>
              <a:rPr lang="ru-RU" i="1" dirty="0" err="1"/>
              <a:t>хімічної</a:t>
            </a:r>
            <a:r>
              <a:rPr lang="ru-RU" i="1" dirty="0"/>
              <a:t> </a:t>
            </a:r>
            <a:r>
              <a:rPr lang="ru-RU" i="1" dirty="0" err="1"/>
              <a:t>зброї</a:t>
            </a:r>
            <a:r>
              <a:rPr lang="ru-RU" i="1" dirty="0"/>
              <a:t>. </a:t>
            </a:r>
          </a:p>
          <a:p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розрізняються</a:t>
            </a:r>
            <a:r>
              <a:rPr lang="ru-RU" dirty="0"/>
              <a:t> за </a:t>
            </a:r>
            <a:r>
              <a:rPr lang="ru-RU" dirty="0" err="1"/>
              <a:t>конкретними</a:t>
            </a:r>
            <a:r>
              <a:rPr lang="ru-RU" dirty="0"/>
              <a:t> </a:t>
            </a:r>
            <a:r>
              <a:rPr lang="ru-RU" dirty="0" err="1"/>
              <a:t>умовами</a:t>
            </a:r>
            <a:r>
              <a:rPr lang="ru-RU" dirty="0"/>
              <a:t> (</a:t>
            </a:r>
            <a:r>
              <a:rPr lang="ru-RU" dirty="0" err="1"/>
              <a:t>місцями</a:t>
            </a:r>
            <a:r>
              <a:rPr lang="ru-RU" dirty="0"/>
              <a:t>)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. </a:t>
            </a:r>
          </a:p>
          <a:p>
            <a:r>
              <a:rPr lang="ru-RU" i="1" dirty="0" err="1"/>
              <a:t>Виробничі</a:t>
            </a:r>
            <a:r>
              <a:rPr lang="ru-RU" i="1" dirty="0"/>
              <a:t> (</a:t>
            </a:r>
            <a:r>
              <a:rPr lang="ru-RU" i="1" dirty="0" err="1"/>
              <a:t>професійні</a:t>
            </a:r>
            <a:r>
              <a:rPr lang="ru-RU" i="1" dirty="0"/>
              <a:t>)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мати</a:t>
            </a:r>
            <a:r>
              <a:rPr lang="ru-RU" i="1" dirty="0"/>
              <a:t> </a:t>
            </a:r>
            <a:r>
              <a:rPr lang="ru-RU" i="1" dirty="0" err="1"/>
              <a:t>місце</a:t>
            </a:r>
            <a:r>
              <a:rPr lang="ru-RU" i="1" dirty="0"/>
              <a:t> на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підприємствах</a:t>
            </a:r>
            <a:r>
              <a:rPr lang="ru-RU" i="1" dirty="0"/>
              <a:t>, в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виробляються</a:t>
            </a:r>
            <a:r>
              <a:rPr lang="ru-RU" i="1" dirty="0"/>
              <a:t>, </a:t>
            </a:r>
            <a:r>
              <a:rPr lang="ru-RU" i="1" dirty="0" err="1"/>
              <a:t>використовуються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досліджуються</a:t>
            </a:r>
            <a:r>
              <a:rPr lang="ru-RU" i="1" dirty="0"/>
              <a:t> </a:t>
            </a:r>
            <a:r>
              <a:rPr lang="ru-RU" i="1" dirty="0" err="1"/>
              <a:t>шкідливі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. </a:t>
            </a:r>
            <a:r>
              <a:rPr lang="ru-RU" i="1" dirty="0" err="1"/>
              <a:t>Впливу</a:t>
            </a:r>
            <a:r>
              <a:rPr lang="ru-RU" i="1" dirty="0"/>
              <a:t> ОР </a:t>
            </a:r>
            <a:r>
              <a:rPr lang="ru-RU" i="1" dirty="0" err="1"/>
              <a:t>піддаються</a:t>
            </a:r>
            <a:r>
              <a:rPr lang="ru-RU" i="1" dirty="0"/>
              <a:t> особи,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працюють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ними. У </a:t>
            </a:r>
            <a:r>
              <a:rPr lang="ru-RU" i="1" dirty="0" err="1"/>
              <a:t>результаті</a:t>
            </a:r>
            <a:r>
              <a:rPr lang="ru-RU" i="1" dirty="0"/>
              <a:t> </a:t>
            </a:r>
            <a:r>
              <a:rPr lang="ru-RU" i="1" dirty="0" err="1"/>
              <a:t>порушення</a:t>
            </a:r>
            <a:r>
              <a:rPr lang="ru-RU" i="1" dirty="0"/>
              <a:t> правил </a:t>
            </a:r>
            <a:r>
              <a:rPr lang="ru-RU" i="1" dirty="0" err="1"/>
              <a:t>техніки</a:t>
            </a:r>
            <a:r>
              <a:rPr lang="ru-RU" i="1" dirty="0"/>
              <a:t> </a:t>
            </a:r>
            <a:r>
              <a:rPr lang="ru-RU" i="1" dirty="0" err="1"/>
              <a:t>безпеки</a:t>
            </a:r>
            <a:r>
              <a:rPr lang="ru-RU" i="1" dirty="0"/>
              <a:t>, а </a:t>
            </a:r>
            <a:r>
              <a:rPr lang="ru-RU" i="1" dirty="0" err="1"/>
              <a:t>також</a:t>
            </a:r>
            <a:r>
              <a:rPr lang="ru-RU" i="1" dirty="0"/>
              <a:t> при </a:t>
            </a:r>
            <a:r>
              <a:rPr lang="ru-RU" i="1" dirty="0" err="1"/>
              <a:t>технічних</a:t>
            </a:r>
            <a:r>
              <a:rPr lang="ru-RU" i="1" dirty="0"/>
              <a:t> </a:t>
            </a:r>
            <a:r>
              <a:rPr lang="ru-RU" i="1" dirty="0" err="1"/>
              <a:t>аваріях</a:t>
            </a:r>
            <a:r>
              <a:rPr lang="ru-RU" i="1" dirty="0"/>
              <a:t>, </a:t>
            </a:r>
            <a:r>
              <a:rPr lang="ru-RU" i="1" dirty="0" err="1"/>
              <a:t>руйнуванні</a:t>
            </a:r>
            <a:r>
              <a:rPr lang="ru-RU" i="1" dirty="0"/>
              <a:t> </a:t>
            </a:r>
            <a:r>
              <a:rPr lang="ru-RU" i="1" dirty="0" err="1"/>
              <a:t>ємкостей</a:t>
            </a:r>
            <a:r>
              <a:rPr lang="ru-RU" i="1" dirty="0"/>
              <a:t>, в 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зберігаються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транспортуються</a:t>
            </a:r>
            <a:r>
              <a:rPr lang="ru-RU" i="1" dirty="0"/>
              <a:t> </a:t>
            </a:r>
            <a:r>
              <a:rPr lang="ru-RU" i="1" dirty="0" err="1"/>
              <a:t>токсичні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персонал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отримати</a:t>
            </a:r>
            <a:r>
              <a:rPr lang="ru-RU" i="1" dirty="0"/>
              <a:t> </a:t>
            </a:r>
            <a:r>
              <a:rPr lang="ru-RU" i="1" dirty="0" err="1"/>
              <a:t>хронічні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гострі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. </a:t>
            </a:r>
          </a:p>
          <a:p>
            <a:r>
              <a:rPr lang="ru-RU" i="1" dirty="0" err="1"/>
              <a:t>Ятрогенні</a:t>
            </a:r>
            <a:r>
              <a:rPr lang="ru-RU" i="1" dirty="0"/>
              <a:t>,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лікарські</a:t>
            </a:r>
            <a:r>
              <a:rPr lang="ru-RU" i="1" dirty="0"/>
              <a:t>,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виникають</a:t>
            </a:r>
            <a:r>
              <a:rPr lang="ru-RU" i="1" dirty="0"/>
              <a:t> в </a:t>
            </a:r>
            <a:r>
              <a:rPr lang="ru-RU" i="1" dirty="0" err="1"/>
              <a:t>медичних</a:t>
            </a:r>
            <a:r>
              <a:rPr lang="ru-RU" i="1" dirty="0"/>
              <a:t> </a:t>
            </a:r>
            <a:r>
              <a:rPr lang="ru-RU" i="1" dirty="0" err="1"/>
              <a:t>установах</a:t>
            </a:r>
            <a:r>
              <a:rPr lang="ru-RU" i="1" dirty="0"/>
              <a:t> при </a:t>
            </a:r>
            <a:r>
              <a:rPr lang="ru-RU" i="1" dirty="0" err="1"/>
              <a:t>помилці</a:t>
            </a:r>
            <a:r>
              <a:rPr lang="ru-RU" i="1" dirty="0"/>
              <a:t> </a:t>
            </a:r>
            <a:r>
              <a:rPr lang="ru-RU" i="1" dirty="0" err="1"/>
              <a:t>медичного</a:t>
            </a:r>
            <a:r>
              <a:rPr lang="ru-RU" i="1" dirty="0"/>
              <a:t> персоналу в </a:t>
            </a:r>
            <a:r>
              <a:rPr lang="ru-RU" i="1" dirty="0" err="1"/>
              <a:t>дозуванні</a:t>
            </a:r>
            <a:r>
              <a:rPr lang="ru-RU" i="1" dirty="0"/>
              <a:t>, </a:t>
            </a:r>
            <a:r>
              <a:rPr lang="ru-RU" i="1" dirty="0" err="1"/>
              <a:t>виді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способі</a:t>
            </a:r>
            <a:r>
              <a:rPr lang="ru-RU" i="1" dirty="0"/>
              <a:t> </a:t>
            </a:r>
            <a:r>
              <a:rPr lang="ru-RU" i="1" dirty="0" err="1"/>
              <a:t>введення</a:t>
            </a:r>
            <a:r>
              <a:rPr lang="ru-RU" i="1" dirty="0"/>
              <a:t> </a:t>
            </a:r>
            <a:r>
              <a:rPr lang="ru-RU" i="1" dirty="0" err="1"/>
              <a:t>лікарських</a:t>
            </a:r>
            <a:r>
              <a:rPr lang="ru-RU" i="1" dirty="0"/>
              <a:t> </a:t>
            </a:r>
            <a:r>
              <a:rPr lang="ru-RU" i="1" dirty="0" err="1"/>
              <a:t>засобів</a:t>
            </a:r>
            <a:r>
              <a:rPr lang="ru-RU" i="1" dirty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Ідентифікація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за шляху </a:t>
            </a:r>
            <a:r>
              <a:rPr lang="ru-RU" dirty="0" err="1"/>
              <a:t>надходження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заходи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допомоги</a:t>
            </a:r>
            <a:r>
              <a:rPr lang="ru-RU" dirty="0"/>
              <a:t> при </a:t>
            </a:r>
            <a:r>
              <a:rPr lang="ru-RU" dirty="0" err="1"/>
              <a:t>даному</a:t>
            </a:r>
            <a:r>
              <a:rPr lang="ru-RU" dirty="0"/>
              <a:t> конкретному </a:t>
            </a:r>
            <a:r>
              <a:rPr lang="ru-RU" dirty="0" err="1"/>
              <a:t>отруєнні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побутових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широко </a:t>
            </a:r>
            <a:r>
              <a:rPr lang="ru-RU" dirty="0" err="1"/>
              <a:t>розповсюдженні</a:t>
            </a:r>
            <a:r>
              <a:rPr lang="ru-RU" dirty="0"/>
              <a:t> </a:t>
            </a:r>
            <a:r>
              <a:rPr lang="ru-RU" dirty="0" err="1"/>
              <a:t>пероральні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надходженням</a:t>
            </a:r>
            <a:r>
              <a:rPr lang="ru-RU" dirty="0"/>
              <a:t> отрут через рот. До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велика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, коли </a:t>
            </a:r>
            <a:r>
              <a:rPr lang="ru-RU" dirty="0" err="1"/>
              <a:t>отрута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їжею</a:t>
            </a:r>
            <a:r>
              <a:rPr lang="ru-RU" dirty="0"/>
              <a:t>.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виробничих</a:t>
            </a:r>
            <a:r>
              <a:rPr lang="ru-RU" dirty="0"/>
              <a:t> отрут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інгаляційні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настають</a:t>
            </a:r>
            <a:r>
              <a:rPr lang="ru-RU" dirty="0"/>
              <a:t> при </a:t>
            </a:r>
            <a:r>
              <a:rPr lang="ru-RU" dirty="0" err="1"/>
              <a:t>вдиханні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повітрі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зустрічаються</a:t>
            </a:r>
            <a:r>
              <a:rPr lang="ru-RU" dirty="0"/>
              <a:t> </a:t>
            </a:r>
            <a:r>
              <a:rPr lang="ru-RU" dirty="0" err="1"/>
              <a:t>перкутанні</a:t>
            </a:r>
            <a:r>
              <a:rPr lang="ru-RU" dirty="0"/>
              <a:t> (</a:t>
            </a:r>
            <a:r>
              <a:rPr lang="ru-RU" dirty="0" err="1"/>
              <a:t>нашкірні</a:t>
            </a:r>
            <a:r>
              <a:rPr lang="ru-RU" dirty="0"/>
              <a:t>) </a:t>
            </a:r>
            <a:r>
              <a:rPr lang="ru-RU" dirty="0" err="1"/>
              <a:t>отруєння</a:t>
            </a:r>
            <a:r>
              <a:rPr lang="ru-RU" dirty="0"/>
              <a:t> - </a:t>
            </a:r>
            <a:r>
              <a:rPr lang="ru-RU" dirty="0" err="1"/>
              <a:t>проникнення</a:t>
            </a:r>
            <a:r>
              <a:rPr lang="ru-RU" dirty="0"/>
              <a:t>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через </a:t>
            </a:r>
            <a:r>
              <a:rPr lang="ru-RU" dirty="0" err="1"/>
              <a:t>незахищені</a:t>
            </a:r>
            <a:r>
              <a:rPr lang="ru-RU" dirty="0"/>
              <a:t> </a:t>
            </a:r>
            <a:r>
              <a:rPr lang="ru-RU" dirty="0" err="1"/>
              <a:t>шкірні</a:t>
            </a:r>
            <a:r>
              <a:rPr lang="ru-RU" dirty="0"/>
              <a:t> покриви. </a:t>
            </a:r>
            <a:r>
              <a:rPr lang="ru-RU" dirty="0" err="1"/>
              <a:t>Ін'єкційні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спостерігаються</a:t>
            </a:r>
            <a:r>
              <a:rPr lang="ru-RU" dirty="0"/>
              <a:t> при парентеральному </a:t>
            </a:r>
            <a:r>
              <a:rPr lang="ru-RU" dirty="0" err="1"/>
              <a:t>введенні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при укусах </a:t>
            </a:r>
            <a:r>
              <a:rPr lang="ru-RU" dirty="0" err="1"/>
              <a:t>змій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комах. </a:t>
            </a:r>
            <a:r>
              <a:rPr lang="ru-RU" dirty="0" err="1"/>
              <a:t>Порожнинні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при </a:t>
            </a:r>
            <a:r>
              <a:rPr lang="ru-RU" dirty="0" err="1"/>
              <a:t>попаданні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: </a:t>
            </a:r>
            <a:r>
              <a:rPr lang="ru-RU" dirty="0" err="1"/>
              <a:t>пряму</a:t>
            </a:r>
            <a:r>
              <a:rPr lang="ru-RU" dirty="0"/>
              <a:t> кишку,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слуховий</a:t>
            </a:r>
            <a:r>
              <a:rPr lang="ru-RU" dirty="0"/>
              <a:t> </a:t>
            </a:r>
            <a:r>
              <a:rPr lang="ru-RU" dirty="0" err="1"/>
              <a:t>прохід</a:t>
            </a:r>
            <a:r>
              <a:rPr lang="ru-RU" dirty="0"/>
              <a:t>. </a:t>
            </a:r>
          </a:p>
        </p:txBody>
      </p:sp>
      <p:pic>
        <p:nvPicPr>
          <p:cNvPr id="16386" name="Picture 2" descr="Отруєння їжею - як швидко допомогти хворому в домашніх умовах | РБК Украи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3861048"/>
            <a:ext cx="4572000" cy="2571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0"/>
            <a:ext cx="871296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за </a:t>
            </a:r>
            <a:r>
              <a:rPr lang="ru-RU" dirty="0" err="1"/>
              <a:t>клінічним</a:t>
            </a:r>
            <a:r>
              <a:rPr lang="ru-RU" dirty="0"/>
              <a:t> принципом </a:t>
            </a:r>
            <a:r>
              <a:rPr lang="ru-RU" dirty="0" err="1"/>
              <a:t>передбачає</a:t>
            </a:r>
            <a:r>
              <a:rPr lang="ru-RU" dirty="0"/>
              <a:t>, </a:t>
            </a:r>
            <a:r>
              <a:rPr lang="ru-RU" dirty="0" err="1"/>
              <a:t>насамперед</a:t>
            </a:r>
            <a:r>
              <a:rPr lang="ru-RU" dirty="0"/>
              <a:t>, </a:t>
            </a:r>
            <a:r>
              <a:rPr lang="ru-RU" dirty="0" err="1"/>
              <a:t>врахування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клінічного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. </a:t>
            </a:r>
            <a:r>
              <a:rPr lang="ru-RU" dirty="0" err="1"/>
              <a:t>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розвиваються</a:t>
            </a:r>
            <a:r>
              <a:rPr lang="ru-RU" dirty="0"/>
              <a:t> при одномоментному (разовому) </a:t>
            </a:r>
            <a:r>
              <a:rPr lang="ru-RU" dirty="0" err="1"/>
              <a:t>надходження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токсичної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характеризуються</a:t>
            </a:r>
            <a:r>
              <a:rPr lang="ru-RU" dirty="0"/>
              <a:t> </a:t>
            </a:r>
            <a:r>
              <a:rPr lang="ru-RU" dirty="0" err="1"/>
              <a:t>раптовим</a:t>
            </a:r>
            <a:r>
              <a:rPr lang="ru-RU" dirty="0"/>
              <a:t> початком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вираженими</a:t>
            </a:r>
            <a:r>
              <a:rPr lang="ru-RU" dirty="0"/>
              <a:t> </a:t>
            </a:r>
            <a:r>
              <a:rPr lang="ru-RU" dirty="0" err="1"/>
              <a:t>специфічними</a:t>
            </a:r>
            <a:r>
              <a:rPr lang="ru-RU" dirty="0"/>
              <a:t> симптомами. </a:t>
            </a:r>
            <a:r>
              <a:rPr lang="ru-RU" i="1" dirty="0" err="1"/>
              <a:t>Гострі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розглядати</a:t>
            </a:r>
            <a:r>
              <a:rPr lang="ru-RU" i="1" dirty="0"/>
              <a:t> як «</a:t>
            </a:r>
            <a:r>
              <a:rPr lang="ru-RU" i="1" dirty="0" err="1"/>
              <a:t>хімічну</a:t>
            </a:r>
            <a:r>
              <a:rPr lang="ru-RU" i="1" dirty="0"/>
              <a:t> травму»,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розвивається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попадання</a:t>
            </a:r>
            <a:r>
              <a:rPr lang="ru-RU" i="1" dirty="0"/>
              <a:t> в </a:t>
            </a:r>
            <a:r>
              <a:rPr lang="ru-RU" i="1" dirty="0" err="1"/>
              <a:t>організм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 </a:t>
            </a:r>
            <a:r>
              <a:rPr lang="ru-RU" i="1" dirty="0" err="1"/>
              <a:t>чужорідної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. </a:t>
            </a:r>
            <a:r>
              <a:rPr lang="ru-RU" i="1" dirty="0" err="1"/>
              <a:t>Відповідна</a:t>
            </a:r>
            <a:r>
              <a:rPr lang="ru-RU" i="1" dirty="0"/>
              <a:t> </a:t>
            </a:r>
            <a:r>
              <a:rPr lang="ru-RU" i="1" dirty="0" err="1"/>
              <a:t>реакція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 </a:t>
            </a:r>
            <a:r>
              <a:rPr lang="ru-RU" i="1" dirty="0" err="1"/>
              <a:t>пов'язана</a:t>
            </a:r>
            <a:r>
              <a:rPr lang="ru-RU" i="1" dirty="0"/>
              <a:t> </a:t>
            </a:r>
            <a:r>
              <a:rPr lang="ru-RU" i="1" dirty="0" err="1"/>
              <a:t>зі</a:t>
            </a:r>
            <a:r>
              <a:rPr lang="ru-RU" i="1" dirty="0"/>
              <a:t> </a:t>
            </a:r>
            <a:r>
              <a:rPr lang="ru-RU" i="1" dirty="0" err="1"/>
              <a:t>специфічним</a:t>
            </a:r>
            <a:r>
              <a:rPr lang="ru-RU" i="1" dirty="0"/>
              <a:t> </a:t>
            </a:r>
            <a:r>
              <a:rPr lang="ru-RU" i="1" dirty="0" err="1"/>
              <a:t>впливом</a:t>
            </a:r>
            <a:r>
              <a:rPr lang="ru-RU" i="1" dirty="0"/>
              <a:t> на </a:t>
            </a:r>
            <a:r>
              <a:rPr lang="ru-RU" i="1" dirty="0" err="1"/>
              <a:t>організм</a:t>
            </a:r>
            <a:r>
              <a:rPr lang="ru-RU" i="1" dirty="0"/>
              <a:t> </a:t>
            </a:r>
            <a:r>
              <a:rPr lang="ru-RU" i="1" dirty="0" err="1"/>
              <a:t>отруйної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відноситься</a:t>
            </a:r>
            <a:r>
              <a:rPr lang="ru-RU" i="1" dirty="0"/>
              <a:t> до </a:t>
            </a:r>
            <a:r>
              <a:rPr lang="ru-RU" i="1" dirty="0" err="1"/>
              <a:t>токсикогенного</a:t>
            </a:r>
            <a:r>
              <a:rPr lang="ru-RU" i="1" dirty="0"/>
              <a:t> </a:t>
            </a:r>
            <a:r>
              <a:rPr lang="ru-RU" i="1" dirty="0" err="1"/>
              <a:t>ефекту</a:t>
            </a:r>
            <a:r>
              <a:rPr lang="ru-RU" i="1" dirty="0"/>
              <a:t> «</a:t>
            </a:r>
            <a:r>
              <a:rPr lang="ru-RU" i="1" dirty="0" err="1"/>
              <a:t>хімічної</a:t>
            </a:r>
            <a:r>
              <a:rPr lang="ru-RU" i="1" dirty="0"/>
              <a:t> </a:t>
            </a:r>
            <a:r>
              <a:rPr lang="ru-RU" i="1" dirty="0" err="1"/>
              <a:t>травми</a:t>
            </a:r>
            <a:r>
              <a:rPr lang="ru-RU" i="1" dirty="0"/>
              <a:t>». Цей </a:t>
            </a:r>
            <a:r>
              <a:rPr lang="ru-RU" i="1" dirty="0" err="1"/>
              <a:t>ефект</a:t>
            </a:r>
            <a:r>
              <a:rPr lang="ru-RU" i="1" dirty="0"/>
              <a:t> носить характер </a:t>
            </a:r>
            <a:r>
              <a:rPr lang="ru-RU" i="1" dirty="0" err="1"/>
              <a:t>патогенної</a:t>
            </a:r>
            <a:r>
              <a:rPr lang="ru-RU" i="1" dirty="0"/>
              <a:t> </a:t>
            </a:r>
            <a:r>
              <a:rPr lang="ru-RU" i="1" dirty="0" err="1"/>
              <a:t>реакції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яскраво</a:t>
            </a:r>
            <a:r>
              <a:rPr lang="ru-RU" i="1" dirty="0"/>
              <a:t> </a:t>
            </a:r>
            <a:r>
              <a:rPr lang="ru-RU" i="1" dirty="0" err="1"/>
              <a:t>проявляється</a:t>
            </a:r>
            <a:r>
              <a:rPr lang="ru-RU" i="1" dirty="0"/>
              <a:t> в </a:t>
            </a:r>
            <a:r>
              <a:rPr lang="ru-RU" i="1" dirty="0" err="1"/>
              <a:t>першій</a:t>
            </a:r>
            <a:r>
              <a:rPr lang="ru-RU" i="1" dirty="0"/>
              <a:t> </a:t>
            </a:r>
            <a:r>
              <a:rPr lang="ru-RU" i="1" dirty="0" err="1"/>
              <a:t>клінічній</a:t>
            </a:r>
            <a:r>
              <a:rPr lang="ru-RU" i="1" dirty="0"/>
              <a:t> </a:t>
            </a:r>
            <a:r>
              <a:rPr lang="ru-RU" i="1" dirty="0" err="1"/>
              <a:t>стадії</a:t>
            </a:r>
            <a:r>
              <a:rPr lang="ru-RU" i="1" dirty="0"/>
              <a:t> </a:t>
            </a:r>
            <a:r>
              <a:rPr lang="ru-RU" i="1" dirty="0" err="1"/>
              <a:t>гострих</a:t>
            </a:r>
            <a:r>
              <a:rPr lang="ru-RU" i="1" dirty="0"/>
              <a:t> </a:t>
            </a:r>
            <a:r>
              <a:rPr lang="ru-RU" i="1" dirty="0" err="1"/>
              <a:t>отруєнь</a:t>
            </a:r>
            <a:r>
              <a:rPr lang="ru-RU" i="1" dirty="0"/>
              <a:t> </a:t>
            </a:r>
            <a:r>
              <a:rPr lang="ru-RU" i="1" dirty="0" err="1"/>
              <a:t>токсикогенній</a:t>
            </a:r>
            <a:r>
              <a:rPr lang="ru-RU" i="1" dirty="0"/>
              <a:t>, коли </a:t>
            </a:r>
            <a:r>
              <a:rPr lang="ru-RU" i="1" dirty="0" err="1"/>
              <a:t>токсичний</a:t>
            </a:r>
            <a:r>
              <a:rPr lang="ru-RU" i="1" dirty="0"/>
              <a:t> агент </a:t>
            </a:r>
            <a:r>
              <a:rPr lang="ru-RU" i="1" dirty="0" err="1"/>
              <a:t>перебуває</a:t>
            </a:r>
            <a:r>
              <a:rPr lang="ru-RU" i="1" dirty="0"/>
              <a:t> в </a:t>
            </a:r>
            <a:r>
              <a:rPr lang="ru-RU" i="1" dirty="0" err="1"/>
              <a:t>організмі</a:t>
            </a:r>
            <a:r>
              <a:rPr lang="ru-RU" i="1" dirty="0"/>
              <a:t> </a:t>
            </a:r>
            <a:r>
              <a:rPr lang="ru-RU" i="1" dirty="0" err="1"/>
              <a:t>в</a:t>
            </a:r>
            <a:r>
              <a:rPr lang="ru-RU" i="1" dirty="0"/>
              <a:t> </a:t>
            </a:r>
            <a:r>
              <a:rPr lang="ru-RU" i="1" dirty="0" err="1"/>
              <a:t>дозі</a:t>
            </a:r>
            <a:r>
              <a:rPr lang="ru-RU" i="1" dirty="0"/>
              <a:t>, </a:t>
            </a:r>
            <a:r>
              <a:rPr lang="ru-RU" i="1" dirty="0" err="1"/>
              <a:t>здатній</a:t>
            </a:r>
            <a:r>
              <a:rPr lang="ru-RU" i="1" dirty="0"/>
              <a:t> </a:t>
            </a:r>
            <a:r>
              <a:rPr lang="ru-RU" i="1" dirty="0" err="1"/>
              <a:t>викликати</a:t>
            </a:r>
            <a:r>
              <a:rPr lang="ru-RU" i="1" dirty="0"/>
              <a:t> </a:t>
            </a:r>
            <a:r>
              <a:rPr lang="ru-RU" i="1" dirty="0" err="1"/>
              <a:t>специфічну</a:t>
            </a:r>
            <a:r>
              <a:rPr lang="ru-RU" i="1" dirty="0"/>
              <a:t> </a:t>
            </a:r>
            <a:r>
              <a:rPr lang="ru-RU" i="1" dirty="0" err="1"/>
              <a:t>дію</a:t>
            </a:r>
            <a:r>
              <a:rPr lang="ru-RU" i="1" dirty="0"/>
              <a:t>. </a:t>
            </a:r>
            <a:r>
              <a:rPr lang="ru-RU" i="1" dirty="0" err="1"/>
              <a:t>Одночасно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включатися</a:t>
            </a:r>
            <a:r>
              <a:rPr lang="ru-RU" i="1" dirty="0"/>
              <a:t> </a:t>
            </a:r>
            <a:r>
              <a:rPr lang="ru-RU" i="1" dirty="0" err="1"/>
              <a:t>патологічні</a:t>
            </a:r>
            <a:r>
              <a:rPr lang="ru-RU" i="1" dirty="0"/>
              <a:t> </a:t>
            </a:r>
            <a:r>
              <a:rPr lang="ru-RU" i="1" dirty="0" err="1"/>
              <a:t>механізми</a:t>
            </a:r>
            <a:r>
              <a:rPr lang="ru-RU" i="1" dirty="0"/>
              <a:t>, </a:t>
            </a:r>
            <a:r>
              <a:rPr lang="ru-RU" i="1" dirty="0" err="1"/>
              <a:t>позбавлені</a:t>
            </a:r>
            <a:r>
              <a:rPr lang="ru-RU" i="1" dirty="0"/>
              <a:t> «</a:t>
            </a:r>
            <a:r>
              <a:rPr lang="ru-RU" i="1" dirty="0" err="1"/>
              <a:t>хімічної</a:t>
            </a:r>
            <a:r>
              <a:rPr lang="ru-RU" i="1" dirty="0"/>
              <a:t>» </a:t>
            </a:r>
            <a:r>
              <a:rPr lang="ru-RU" i="1" dirty="0" err="1"/>
              <a:t>специфічності</a:t>
            </a:r>
            <a:r>
              <a:rPr lang="ru-RU" i="1" dirty="0"/>
              <a:t>; при </a:t>
            </a:r>
            <a:r>
              <a:rPr lang="ru-RU" i="1" dirty="0" err="1"/>
              <a:t>цьому</a:t>
            </a:r>
            <a:r>
              <a:rPr lang="ru-RU" i="1" dirty="0"/>
              <a:t> </a:t>
            </a:r>
            <a:r>
              <a:rPr lang="ru-RU" i="1" dirty="0" err="1"/>
              <a:t>отруйна</a:t>
            </a:r>
            <a:r>
              <a:rPr lang="ru-RU" i="1" dirty="0"/>
              <a:t> </a:t>
            </a:r>
            <a:r>
              <a:rPr lang="ru-RU" i="1" dirty="0" err="1"/>
              <a:t>речовина</a:t>
            </a:r>
            <a:r>
              <a:rPr lang="ru-RU" i="1" dirty="0"/>
              <a:t> </a:t>
            </a:r>
            <a:r>
              <a:rPr lang="ru-RU" i="1" dirty="0" err="1"/>
              <a:t>відіграє</a:t>
            </a:r>
            <a:r>
              <a:rPr lang="ru-RU" i="1" dirty="0"/>
              <a:t> роль пускового фактора. Прикладами </a:t>
            </a:r>
            <a:r>
              <a:rPr lang="ru-RU" i="1" dirty="0" err="1"/>
              <a:t>є</a:t>
            </a:r>
            <a:r>
              <a:rPr lang="ru-RU" i="1" dirty="0"/>
              <a:t> </a:t>
            </a:r>
            <a:r>
              <a:rPr lang="ru-RU" i="1" dirty="0" err="1"/>
              <a:t>гіпофізарно-адреналова</a:t>
            </a:r>
            <a:r>
              <a:rPr lang="ru-RU" i="1" dirty="0"/>
              <a:t> </a:t>
            </a:r>
            <a:r>
              <a:rPr lang="ru-RU" i="1" dirty="0" err="1"/>
              <a:t>реакція</a:t>
            </a:r>
            <a:r>
              <a:rPr lang="ru-RU" i="1" dirty="0"/>
              <a:t> (</a:t>
            </a:r>
            <a:r>
              <a:rPr lang="ru-RU" i="1" dirty="0" err="1"/>
              <a:t>стрес-реакція</a:t>
            </a:r>
            <a:r>
              <a:rPr lang="ru-RU" i="1" dirty="0"/>
              <a:t>), «</a:t>
            </a:r>
            <a:r>
              <a:rPr lang="ru-RU" i="1" dirty="0" err="1"/>
              <a:t>централізація</a:t>
            </a:r>
            <a:r>
              <a:rPr lang="ru-RU" i="1" dirty="0"/>
              <a:t> </a:t>
            </a:r>
            <a:r>
              <a:rPr lang="ru-RU" i="1" dirty="0" err="1"/>
              <a:t>кровообігу</a:t>
            </a:r>
            <a:r>
              <a:rPr lang="ru-RU" i="1" dirty="0"/>
              <a:t>», </a:t>
            </a:r>
            <a:r>
              <a:rPr lang="ru-RU" i="1" dirty="0" err="1"/>
              <a:t>коагулопатія</a:t>
            </a:r>
            <a:r>
              <a:rPr lang="ru-RU" i="1" dirty="0"/>
              <a:t> </a:t>
            </a:r>
            <a:r>
              <a:rPr lang="ru-RU" i="1" dirty="0" err="1"/>
              <a:t>й</a:t>
            </a:r>
            <a:r>
              <a:rPr lang="ru-RU" i="1" dirty="0"/>
              <a:t> </a:t>
            </a:r>
            <a:r>
              <a:rPr lang="ru-RU" i="1" dirty="0" err="1"/>
              <a:t>інші</a:t>
            </a:r>
            <a:r>
              <a:rPr lang="ru-RU" i="1" dirty="0"/>
              <a:t> </a:t>
            </a:r>
            <a:r>
              <a:rPr lang="ru-RU" i="1" dirty="0" err="1"/>
              <a:t>зміни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відносяться</a:t>
            </a:r>
            <a:r>
              <a:rPr lang="ru-RU" i="1" dirty="0"/>
              <a:t> до соматогенного </a:t>
            </a:r>
            <a:r>
              <a:rPr lang="ru-RU" i="1" dirty="0" err="1"/>
              <a:t>ефекту</a:t>
            </a:r>
            <a:r>
              <a:rPr lang="ru-RU" i="1" dirty="0"/>
              <a:t> «</a:t>
            </a:r>
            <a:r>
              <a:rPr lang="ru-RU" i="1" dirty="0" err="1"/>
              <a:t>хімічної</a:t>
            </a:r>
            <a:r>
              <a:rPr lang="ru-RU" i="1" dirty="0"/>
              <a:t> </a:t>
            </a:r>
            <a:r>
              <a:rPr lang="ru-RU" i="1" dirty="0" err="1"/>
              <a:t>травми</a:t>
            </a:r>
            <a:r>
              <a:rPr lang="ru-RU" i="1" dirty="0"/>
              <a:t>»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носять</a:t>
            </a:r>
            <a:r>
              <a:rPr lang="ru-RU" i="1" dirty="0"/>
              <a:t> </a:t>
            </a:r>
            <a:r>
              <a:rPr lang="ru-RU" i="1" dirty="0" err="1"/>
              <a:t>спочатку</a:t>
            </a:r>
            <a:r>
              <a:rPr lang="ru-RU" i="1" dirty="0"/>
              <a:t> характер </a:t>
            </a:r>
            <a:r>
              <a:rPr lang="ru-RU" i="1" dirty="0" err="1"/>
              <a:t>захисних</a:t>
            </a:r>
            <a:r>
              <a:rPr lang="ru-RU" i="1" dirty="0"/>
              <a:t> </a:t>
            </a:r>
            <a:r>
              <a:rPr lang="ru-RU" i="1" dirty="0" err="1"/>
              <a:t>реакцій</a:t>
            </a:r>
            <a:r>
              <a:rPr lang="ru-RU" i="1" dirty="0"/>
              <a:t>. Вони </a:t>
            </a:r>
            <a:r>
              <a:rPr lang="ru-RU" i="1" dirty="0" err="1"/>
              <a:t>найбільш</a:t>
            </a:r>
            <a:r>
              <a:rPr lang="ru-RU" i="1" dirty="0"/>
              <a:t> </a:t>
            </a:r>
            <a:r>
              <a:rPr lang="ru-RU" i="1" dirty="0" err="1"/>
              <a:t>яскраво</a:t>
            </a:r>
            <a:r>
              <a:rPr lang="ru-RU" i="1" dirty="0"/>
              <a:t> </a:t>
            </a:r>
            <a:r>
              <a:rPr lang="ru-RU" i="1" dirty="0" err="1"/>
              <a:t>помітні</a:t>
            </a:r>
            <a:r>
              <a:rPr lang="ru-RU" i="1" dirty="0"/>
              <a:t> в </a:t>
            </a:r>
            <a:r>
              <a:rPr lang="ru-RU" i="1" dirty="0" err="1"/>
              <a:t>другій</a:t>
            </a:r>
            <a:r>
              <a:rPr lang="ru-RU" i="1" dirty="0"/>
              <a:t> </a:t>
            </a:r>
            <a:r>
              <a:rPr lang="ru-RU" i="1" dirty="0" err="1"/>
              <a:t>клінічній</a:t>
            </a:r>
            <a:r>
              <a:rPr lang="ru-RU" i="1" dirty="0"/>
              <a:t> </a:t>
            </a:r>
            <a:r>
              <a:rPr lang="ru-RU" i="1" dirty="0" err="1"/>
              <a:t>стадії</a:t>
            </a:r>
            <a:r>
              <a:rPr lang="ru-RU" i="1" dirty="0"/>
              <a:t> </a:t>
            </a:r>
            <a:r>
              <a:rPr lang="ru-RU" i="1" dirty="0" err="1"/>
              <a:t>гострих</a:t>
            </a:r>
            <a:r>
              <a:rPr lang="ru-RU" i="1" dirty="0"/>
              <a:t> </a:t>
            </a:r>
            <a:r>
              <a:rPr lang="ru-RU" i="1" dirty="0" err="1"/>
              <a:t>отруєнь</a:t>
            </a:r>
            <a:r>
              <a:rPr lang="ru-RU" i="1" dirty="0"/>
              <a:t> - </a:t>
            </a:r>
            <a:r>
              <a:rPr lang="ru-RU" i="1" dirty="0" err="1"/>
              <a:t>соматогенній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наступає</a:t>
            </a:r>
            <a:r>
              <a:rPr lang="ru-RU" i="1" dirty="0"/>
              <a:t> </a:t>
            </a:r>
            <a:r>
              <a:rPr lang="ru-RU" i="1" dirty="0" err="1"/>
              <a:t>після</a:t>
            </a:r>
            <a:r>
              <a:rPr lang="ru-RU" i="1" dirty="0"/>
              <a:t> </a:t>
            </a:r>
            <a:r>
              <a:rPr lang="ru-RU" i="1" dirty="0" err="1"/>
              <a:t>видалення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руйнування</a:t>
            </a:r>
            <a:r>
              <a:rPr lang="ru-RU" i="1" dirty="0"/>
              <a:t> токсичного агента у </a:t>
            </a:r>
            <a:r>
              <a:rPr lang="ru-RU" i="1" dirty="0" err="1"/>
              <a:t>вигляді</a:t>
            </a:r>
            <a:r>
              <a:rPr lang="ru-RU" i="1" dirty="0"/>
              <a:t> </a:t>
            </a:r>
            <a:r>
              <a:rPr lang="ru-RU" i="1" dirty="0" err="1"/>
              <a:t>ускладнень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виявляються</a:t>
            </a:r>
            <a:r>
              <a:rPr lang="ru-RU" i="1" dirty="0"/>
              <a:t> </a:t>
            </a:r>
            <a:r>
              <a:rPr lang="ru-RU" i="1" dirty="0" err="1"/>
              <a:t>у</a:t>
            </a:r>
            <a:r>
              <a:rPr lang="ru-RU" i="1" dirty="0"/>
              <a:t> </a:t>
            </a:r>
            <a:r>
              <a:rPr lang="ru-RU" i="1" dirty="0" err="1"/>
              <a:t>пошкодженні</a:t>
            </a:r>
            <a:r>
              <a:rPr lang="ru-RU" i="1" dirty="0"/>
              <a:t> </a:t>
            </a:r>
            <a:r>
              <a:rPr lang="ru-RU" i="1" dirty="0" err="1"/>
              <a:t>структури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систем </a:t>
            </a:r>
            <a:r>
              <a:rPr lang="ru-RU" i="1" dirty="0" err="1"/>
              <a:t>організму</a:t>
            </a:r>
            <a:r>
              <a:rPr lang="ru-RU" i="1" dirty="0"/>
              <a:t>. Таким чином, </a:t>
            </a:r>
            <a:r>
              <a:rPr lang="ru-RU" i="1" dirty="0" err="1"/>
              <a:t>загальний</a:t>
            </a:r>
            <a:r>
              <a:rPr lang="ru-RU" i="1" dirty="0"/>
              <a:t> </a:t>
            </a:r>
            <a:r>
              <a:rPr lang="ru-RU" i="1" dirty="0" err="1"/>
              <a:t>токсичний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 </a:t>
            </a:r>
            <a:r>
              <a:rPr lang="ru-RU" i="1" dirty="0" err="1"/>
              <a:t>є</a:t>
            </a:r>
            <a:r>
              <a:rPr lang="ru-RU" i="1" dirty="0"/>
              <a:t> результатом </a:t>
            </a:r>
            <a:r>
              <a:rPr lang="ru-RU" i="1" dirty="0" err="1"/>
              <a:t>специфічної</a:t>
            </a:r>
            <a:r>
              <a:rPr lang="ru-RU" i="1" dirty="0"/>
              <a:t> 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 </a:t>
            </a:r>
            <a:r>
              <a:rPr lang="ru-RU" i="1" dirty="0" err="1"/>
              <a:t>отруйної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неспецифічних</a:t>
            </a:r>
            <a:r>
              <a:rPr lang="ru-RU" i="1" dirty="0"/>
              <a:t> </a:t>
            </a:r>
            <a:r>
              <a:rPr lang="ru-RU" i="1" dirty="0" err="1"/>
              <a:t>реакцій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 - </a:t>
            </a:r>
            <a:r>
              <a:rPr lang="ru-RU" i="1" dirty="0" err="1"/>
              <a:t>соматогенної</a:t>
            </a:r>
            <a:r>
              <a:rPr lang="ru-RU" i="1" dirty="0"/>
              <a:t> </a:t>
            </a:r>
            <a:r>
              <a:rPr lang="ru-RU" i="1" dirty="0" err="1"/>
              <a:t>дії</a:t>
            </a:r>
            <a:r>
              <a:rPr lang="ru-RU" i="1" dirty="0"/>
              <a:t>. </a:t>
            </a:r>
          </a:p>
          <a:p>
            <a:r>
              <a:rPr lang="ru-RU" dirty="0"/>
              <a:t>При «</a:t>
            </a:r>
            <a:r>
              <a:rPr lang="ru-RU" dirty="0" err="1"/>
              <a:t>хімічній</a:t>
            </a:r>
            <a:r>
              <a:rPr lang="ru-RU" dirty="0"/>
              <a:t> </a:t>
            </a:r>
            <a:r>
              <a:rPr lang="ru-RU" dirty="0" err="1"/>
              <a:t>травмі</a:t>
            </a:r>
            <a:r>
              <a:rPr lang="ru-RU" dirty="0"/>
              <a:t>»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патогенних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захисних</a:t>
            </a:r>
            <a:r>
              <a:rPr lang="ru-RU" dirty="0"/>
              <a:t> </a:t>
            </a:r>
            <a:r>
              <a:rPr lang="ru-RU" dirty="0" err="1"/>
              <a:t>реакцій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роль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Хронічні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обумовлені</a:t>
            </a:r>
            <a:r>
              <a:rPr lang="ru-RU" i="1" dirty="0"/>
              <a:t> </a:t>
            </a:r>
            <a:r>
              <a:rPr lang="ru-RU" i="1" dirty="0" err="1"/>
              <a:t>тривалим</a:t>
            </a:r>
            <a:r>
              <a:rPr lang="ru-RU" i="1" dirty="0"/>
              <a:t>, часто </a:t>
            </a:r>
            <a:r>
              <a:rPr lang="ru-RU" i="1" dirty="0" err="1"/>
              <a:t>переривчастим</a:t>
            </a:r>
            <a:r>
              <a:rPr lang="ru-RU" i="1" dirty="0"/>
              <a:t>, </a:t>
            </a:r>
            <a:r>
              <a:rPr lang="ru-RU" i="1" dirty="0" err="1"/>
              <a:t>надходженням</a:t>
            </a:r>
            <a:r>
              <a:rPr lang="ru-RU" i="1" dirty="0"/>
              <a:t> отрут в </a:t>
            </a:r>
            <a:r>
              <a:rPr lang="ru-RU" i="1" dirty="0" err="1"/>
              <a:t>малих</a:t>
            </a:r>
            <a:r>
              <a:rPr lang="ru-RU" i="1" dirty="0"/>
              <a:t> (</a:t>
            </a:r>
            <a:r>
              <a:rPr lang="ru-RU" i="1" dirty="0" err="1"/>
              <a:t>субтоксичних</a:t>
            </a:r>
            <a:r>
              <a:rPr lang="ru-RU" i="1" dirty="0"/>
              <a:t>) дозах. </a:t>
            </a:r>
            <a:r>
              <a:rPr lang="ru-RU" i="1" dirty="0" err="1"/>
              <a:t>Захворювання</a:t>
            </a:r>
            <a:r>
              <a:rPr lang="ru-RU" i="1" dirty="0"/>
              <a:t> </a:t>
            </a:r>
            <a:r>
              <a:rPr lang="ru-RU" i="1" dirty="0" err="1"/>
              <a:t>починається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появи</a:t>
            </a:r>
            <a:r>
              <a:rPr lang="ru-RU" i="1" dirty="0"/>
              <a:t> мало </a:t>
            </a:r>
            <a:r>
              <a:rPr lang="ru-RU" i="1" dirty="0" err="1"/>
              <a:t>специфічних</a:t>
            </a:r>
            <a:r>
              <a:rPr lang="ru-RU" i="1" dirty="0"/>
              <a:t> </a:t>
            </a:r>
            <a:r>
              <a:rPr lang="ru-RU" i="1" dirty="0" err="1"/>
              <a:t>симптомів</a:t>
            </a:r>
            <a:r>
              <a:rPr lang="ru-RU" i="1" dirty="0"/>
              <a:t>, </a:t>
            </a:r>
            <a:r>
              <a:rPr lang="ru-RU" i="1" dirty="0" err="1"/>
              <a:t>пов'язаних</a:t>
            </a:r>
            <a:r>
              <a:rPr lang="ru-RU" i="1" dirty="0"/>
              <a:t> </a:t>
            </a:r>
            <a:r>
              <a:rPr lang="ru-RU" i="1" dirty="0" err="1"/>
              <a:t>з</a:t>
            </a:r>
            <a:r>
              <a:rPr lang="ru-RU" i="1" dirty="0"/>
              <a:t> </a:t>
            </a:r>
            <a:r>
              <a:rPr lang="ru-RU" i="1" dirty="0" err="1"/>
              <a:t>первинним</a:t>
            </a:r>
            <a:r>
              <a:rPr lang="ru-RU" i="1" dirty="0"/>
              <a:t> </a:t>
            </a:r>
            <a:r>
              <a:rPr lang="ru-RU" i="1" dirty="0" err="1"/>
              <a:t>порушенням</a:t>
            </a:r>
            <a:r>
              <a:rPr lang="ru-RU" i="1" dirty="0"/>
              <a:t> </a:t>
            </a:r>
            <a:r>
              <a:rPr lang="ru-RU" i="1" dirty="0" err="1"/>
              <a:t>функцій</a:t>
            </a:r>
            <a:r>
              <a:rPr lang="ru-RU" i="1" dirty="0"/>
              <a:t> </a:t>
            </a:r>
            <a:r>
              <a:rPr lang="ru-RU" i="1" dirty="0" err="1"/>
              <a:t>переважно</a:t>
            </a:r>
            <a:r>
              <a:rPr lang="ru-RU" i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225689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нервової</a:t>
            </a:r>
            <a:r>
              <a:rPr lang="ru-RU" dirty="0"/>
              <a:t> та </a:t>
            </a:r>
            <a:r>
              <a:rPr lang="ru-RU" dirty="0" err="1"/>
              <a:t>ендокринної</a:t>
            </a:r>
            <a:r>
              <a:rPr lang="ru-RU" dirty="0"/>
              <a:t> систем. </a:t>
            </a:r>
            <a:r>
              <a:rPr lang="ru-RU" dirty="0" err="1"/>
              <a:t>Виділяють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рідкісні</a:t>
            </a:r>
            <a:r>
              <a:rPr lang="ru-RU" dirty="0"/>
              <a:t> за </a:t>
            </a:r>
            <a:r>
              <a:rPr lang="ru-RU" dirty="0" err="1"/>
              <a:t>своєю</a:t>
            </a:r>
            <a:r>
              <a:rPr lang="ru-RU" dirty="0"/>
              <a:t> </a:t>
            </a:r>
            <a:r>
              <a:rPr lang="ru-RU" dirty="0" err="1"/>
              <a:t>поширеністю</a:t>
            </a:r>
            <a:r>
              <a:rPr lang="ru-RU" dirty="0"/>
              <a:t> </a:t>
            </a:r>
            <a:r>
              <a:rPr lang="ru-RU" dirty="0" err="1"/>
              <a:t>підгострі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, коли при одноразовому </a:t>
            </a:r>
            <a:r>
              <a:rPr lang="ru-RU" dirty="0" err="1"/>
              <a:t>надходженні</a:t>
            </a:r>
            <a:r>
              <a:rPr lang="ru-RU" dirty="0"/>
              <a:t> </a:t>
            </a:r>
            <a:r>
              <a:rPr lang="ru-RU" dirty="0" err="1"/>
              <a:t>отрути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клінічний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протікає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повільно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здоров'я</a:t>
            </a:r>
            <a:r>
              <a:rPr lang="ru-RU" dirty="0"/>
              <a:t>. Цей вид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розглядають</a:t>
            </a:r>
            <a:r>
              <a:rPr lang="ru-RU" dirty="0"/>
              <a:t>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гострими</a:t>
            </a:r>
            <a:r>
              <a:rPr lang="ru-RU" dirty="0"/>
              <a:t> </a:t>
            </a:r>
            <a:r>
              <a:rPr lang="ru-RU" dirty="0" err="1"/>
              <a:t>отруєннями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близькі</a:t>
            </a:r>
            <a:r>
              <a:rPr lang="ru-RU" dirty="0"/>
              <a:t> до них за патогенезом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симптоматиці</a:t>
            </a:r>
            <a:r>
              <a:rPr lang="ru-RU" dirty="0"/>
              <a:t>. </a:t>
            </a:r>
          </a:p>
          <a:p>
            <a:r>
              <a:rPr lang="ru-RU" dirty="0"/>
              <a:t>За </a:t>
            </a:r>
            <a:r>
              <a:rPr lang="ru-RU" dirty="0" err="1"/>
              <a:t>ступенем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i="1" dirty="0" err="1"/>
              <a:t>легкі</a:t>
            </a:r>
            <a:r>
              <a:rPr lang="ru-RU" i="1" dirty="0"/>
              <a:t>, </a:t>
            </a:r>
            <a:r>
              <a:rPr lang="ru-RU" i="1" dirty="0" err="1"/>
              <a:t>середньої</a:t>
            </a:r>
            <a:r>
              <a:rPr lang="ru-RU" i="1" dirty="0"/>
              <a:t> </a:t>
            </a:r>
            <a:r>
              <a:rPr lang="ru-RU" i="1" dirty="0" err="1"/>
              <a:t>тяжкості</a:t>
            </a:r>
            <a:r>
              <a:rPr lang="ru-RU" i="1" dirty="0"/>
              <a:t>, </a:t>
            </a:r>
            <a:r>
              <a:rPr lang="ru-RU" i="1" dirty="0" err="1"/>
              <a:t>вкрай</a:t>
            </a:r>
            <a:r>
              <a:rPr lang="ru-RU" i="1" dirty="0"/>
              <a:t> </a:t>
            </a:r>
            <a:r>
              <a:rPr lang="ru-RU" i="1" dirty="0" err="1"/>
              <a:t>важкі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смертельні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прямо </a:t>
            </a:r>
            <a:r>
              <a:rPr lang="ru-RU" i="1" dirty="0" err="1"/>
              <a:t>залежать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вираженості</a:t>
            </a:r>
            <a:r>
              <a:rPr lang="ru-RU" i="1" dirty="0"/>
              <a:t> </a:t>
            </a:r>
            <a:r>
              <a:rPr lang="ru-RU" i="1" dirty="0" err="1"/>
              <a:t>клінічної</a:t>
            </a:r>
            <a:r>
              <a:rPr lang="ru-RU" i="1" dirty="0"/>
              <a:t> симптоматики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меншою</a:t>
            </a:r>
            <a:r>
              <a:rPr lang="ru-RU" i="1" dirty="0"/>
              <a:t> </a:t>
            </a:r>
            <a:r>
              <a:rPr lang="ru-RU" i="1" dirty="0" err="1"/>
              <a:t>мірою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величини</a:t>
            </a:r>
            <a:r>
              <a:rPr lang="ru-RU" i="1" dirty="0"/>
              <a:t> </a:t>
            </a:r>
            <a:r>
              <a:rPr lang="ru-RU" i="1" dirty="0" err="1"/>
              <a:t>отриманої</a:t>
            </a:r>
            <a:r>
              <a:rPr lang="ru-RU" i="1" dirty="0"/>
              <a:t> </a:t>
            </a:r>
            <a:r>
              <a:rPr lang="ru-RU" i="1" dirty="0" err="1"/>
              <a:t>дози</a:t>
            </a:r>
            <a:r>
              <a:rPr lang="ru-RU" i="1" dirty="0"/>
              <a:t>. </a:t>
            </a:r>
            <a:r>
              <a:rPr lang="ru-RU" i="1" dirty="0" err="1"/>
              <a:t>Відомо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розвиток</a:t>
            </a:r>
            <a:r>
              <a:rPr lang="ru-RU" i="1" dirty="0"/>
              <a:t> </a:t>
            </a:r>
            <a:r>
              <a:rPr lang="ru-RU" i="1" dirty="0" err="1"/>
              <a:t>ускладнень</a:t>
            </a:r>
            <a:r>
              <a:rPr lang="ru-RU" i="1" dirty="0"/>
              <a:t> (</a:t>
            </a:r>
            <a:r>
              <a:rPr lang="ru-RU" i="1" dirty="0" err="1"/>
              <a:t>пневмонія</a:t>
            </a:r>
            <a:r>
              <a:rPr lang="ru-RU" i="1" dirty="0"/>
              <a:t>, </a:t>
            </a:r>
            <a:r>
              <a:rPr lang="ru-RU" i="1" dirty="0" err="1"/>
              <a:t>гостра</a:t>
            </a:r>
            <a:r>
              <a:rPr lang="ru-RU" i="1" dirty="0"/>
              <a:t> </a:t>
            </a:r>
            <a:r>
              <a:rPr lang="ru-RU" i="1" dirty="0" err="1"/>
              <a:t>ниркова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печінкова</a:t>
            </a:r>
            <a:r>
              <a:rPr lang="ru-RU" i="1" dirty="0"/>
              <a:t> </a:t>
            </a:r>
            <a:r>
              <a:rPr lang="ru-RU" i="1" dirty="0" err="1"/>
              <a:t>недостатність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т.д.) </a:t>
            </a:r>
            <a:r>
              <a:rPr lang="ru-RU" i="1" dirty="0" err="1"/>
              <a:t>значно</a:t>
            </a:r>
            <a:r>
              <a:rPr lang="ru-RU" i="1" dirty="0"/>
              <a:t> </a:t>
            </a:r>
            <a:r>
              <a:rPr lang="ru-RU" i="1" dirty="0" err="1"/>
              <a:t>погіршують</a:t>
            </a:r>
            <a:r>
              <a:rPr lang="ru-RU" i="1" dirty="0"/>
              <a:t> прогноз </a:t>
            </a:r>
            <a:r>
              <a:rPr lang="ru-RU" i="1" dirty="0" err="1"/>
              <a:t>будь-якого</a:t>
            </a:r>
            <a:r>
              <a:rPr lang="ru-RU" i="1" dirty="0"/>
              <a:t> </a:t>
            </a:r>
            <a:r>
              <a:rPr lang="ru-RU" i="1" dirty="0" err="1"/>
              <a:t>захворювання</a:t>
            </a:r>
            <a:r>
              <a:rPr lang="ru-RU" i="1" dirty="0"/>
              <a:t>, тому </a:t>
            </a:r>
            <a:r>
              <a:rPr lang="ru-RU" i="1" dirty="0" err="1"/>
              <a:t>ускладнені</a:t>
            </a:r>
            <a:r>
              <a:rPr lang="ru-RU" i="1" dirty="0"/>
              <a:t>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звичайно</a:t>
            </a:r>
            <a:r>
              <a:rPr lang="ru-RU" i="1" dirty="0"/>
              <a:t> </a:t>
            </a:r>
            <a:r>
              <a:rPr lang="ru-RU" i="1" dirty="0" err="1"/>
              <a:t>відносяться</a:t>
            </a:r>
            <a:r>
              <a:rPr lang="ru-RU" i="1" dirty="0"/>
              <a:t> до </a:t>
            </a:r>
            <a:r>
              <a:rPr lang="ru-RU" i="1" dirty="0" err="1"/>
              <a:t>категорії</a:t>
            </a:r>
            <a:r>
              <a:rPr lang="ru-RU" i="1" dirty="0"/>
              <a:t> тяжких. </a:t>
            </a:r>
          </a:p>
          <a:p>
            <a:r>
              <a:rPr lang="ru-RU" i="1" dirty="0" err="1"/>
              <a:t>Нозологічні</a:t>
            </a:r>
            <a:r>
              <a:rPr lang="ru-RU" i="1" dirty="0"/>
              <a:t> </a:t>
            </a:r>
            <a:r>
              <a:rPr lang="ru-RU" i="1" dirty="0" err="1"/>
              <a:t>форми</a:t>
            </a:r>
            <a:r>
              <a:rPr lang="ru-RU" i="1" dirty="0"/>
              <a:t> </a:t>
            </a:r>
            <a:r>
              <a:rPr lang="ru-RU" i="1" dirty="0" err="1"/>
              <a:t>отруєнь</a:t>
            </a:r>
            <a:r>
              <a:rPr lang="ru-RU" i="1" dirty="0"/>
              <a:t> </a:t>
            </a:r>
            <a:r>
              <a:rPr lang="ru-RU" i="1" dirty="0" err="1"/>
              <a:t>засновані</a:t>
            </a:r>
            <a:r>
              <a:rPr lang="ru-RU" i="1" dirty="0"/>
              <a:t> на </a:t>
            </a:r>
            <a:r>
              <a:rPr lang="ru-RU" i="1" dirty="0" err="1"/>
              <a:t>впливі</a:t>
            </a:r>
            <a:r>
              <a:rPr lang="ru-RU" i="1" dirty="0"/>
              <a:t> </a:t>
            </a:r>
            <a:r>
              <a:rPr lang="ru-RU" i="1" dirty="0" err="1"/>
              <a:t>конкретних</a:t>
            </a:r>
            <a:r>
              <a:rPr lang="ru-RU" i="1" dirty="0"/>
              <a:t> </a:t>
            </a:r>
            <a:r>
              <a:rPr lang="ru-RU" i="1" dirty="0" err="1"/>
              <a:t>хімічних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(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отруєння</a:t>
            </a:r>
            <a:r>
              <a:rPr lang="ru-RU" i="1" dirty="0"/>
              <a:t> метанолом, </a:t>
            </a:r>
            <a:r>
              <a:rPr lang="ru-RU" i="1" dirty="0" err="1"/>
              <a:t>чадним</a:t>
            </a:r>
            <a:r>
              <a:rPr lang="ru-RU" i="1" dirty="0"/>
              <a:t> газом, </a:t>
            </a:r>
            <a:r>
              <a:rPr lang="ru-RU" i="1" dirty="0" err="1"/>
              <a:t>миш'яком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т.д.)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груп</a:t>
            </a:r>
            <a:r>
              <a:rPr lang="ru-RU" i="1" dirty="0"/>
              <a:t> </a:t>
            </a:r>
            <a:r>
              <a:rPr lang="ru-RU" i="1" dirty="0" err="1"/>
              <a:t>речовин</a:t>
            </a:r>
            <a:r>
              <a:rPr lang="ru-RU" i="1" dirty="0"/>
              <a:t> (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отруєння</a:t>
            </a:r>
            <a:r>
              <a:rPr lang="ru-RU" i="1" dirty="0"/>
              <a:t> </a:t>
            </a:r>
            <a:r>
              <a:rPr lang="ru-RU" i="1" dirty="0" err="1"/>
              <a:t>снодійними</a:t>
            </a:r>
            <a:r>
              <a:rPr lang="ru-RU" i="1" dirty="0"/>
              <a:t> </a:t>
            </a:r>
            <a:r>
              <a:rPr lang="ru-RU" i="1" dirty="0" err="1"/>
              <a:t>засобами</a:t>
            </a:r>
            <a:r>
              <a:rPr lang="ru-RU" i="1" dirty="0"/>
              <a:t>, кислотами, лугами </a:t>
            </a:r>
            <a:r>
              <a:rPr lang="ru-RU" i="1" dirty="0" err="1"/>
              <a:t>тощо</a:t>
            </a:r>
            <a:r>
              <a:rPr lang="ru-RU" i="1" dirty="0"/>
              <a:t>) . </a:t>
            </a:r>
          </a:p>
          <a:p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користуються</a:t>
            </a:r>
            <a:r>
              <a:rPr lang="ru-RU" dirty="0"/>
              <a:t> </a:t>
            </a:r>
            <a:r>
              <a:rPr lang="ru-RU" dirty="0" err="1"/>
              <a:t>найменуваннями</a:t>
            </a:r>
            <a:r>
              <a:rPr lang="ru-RU" dirty="0"/>
              <a:t> </a:t>
            </a:r>
            <a:r>
              <a:rPr lang="ru-RU" dirty="0" err="1"/>
              <a:t>цілого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об'єднаних</a:t>
            </a:r>
            <a:r>
              <a:rPr lang="ru-RU" dirty="0"/>
              <a:t> </a:t>
            </a:r>
            <a:r>
              <a:rPr lang="ru-RU" dirty="0" err="1"/>
              <a:t>спільністю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(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отрутохімікатами</a:t>
            </a:r>
            <a:r>
              <a:rPr lang="ru-RU" dirty="0"/>
              <a:t>, </a:t>
            </a:r>
            <a:r>
              <a:rPr lang="ru-RU" dirty="0" err="1"/>
              <a:t>лікарськими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т.д.)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(</a:t>
            </a:r>
            <a:r>
              <a:rPr lang="ru-RU" dirty="0" err="1"/>
              <a:t>отруєння</a:t>
            </a:r>
            <a:r>
              <a:rPr lang="ru-RU" dirty="0"/>
              <a:t> </a:t>
            </a:r>
            <a:r>
              <a:rPr lang="ru-RU" dirty="0" err="1"/>
              <a:t>рослинними</a:t>
            </a:r>
            <a:r>
              <a:rPr lang="ru-RU" dirty="0"/>
              <a:t>, </a:t>
            </a:r>
            <a:r>
              <a:rPr lang="ru-RU" dirty="0" err="1"/>
              <a:t>тваринними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синтетичними</a:t>
            </a:r>
            <a:r>
              <a:rPr lang="ru-RU" dirty="0"/>
              <a:t> </a:t>
            </a:r>
            <a:r>
              <a:rPr lang="ru-RU" dirty="0" err="1"/>
              <a:t>отрутами</a:t>
            </a:r>
            <a:r>
              <a:rPr lang="ru-RU" dirty="0"/>
              <a:t>).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не </a:t>
            </a:r>
            <a:r>
              <a:rPr lang="ru-RU" dirty="0" err="1"/>
              <a:t>нозологічна</a:t>
            </a:r>
            <a:r>
              <a:rPr lang="ru-RU" dirty="0"/>
              <a:t>, а </a:t>
            </a:r>
            <a:r>
              <a:rPr lang="ru-RU" dirty="0" err="1"/>
              <a:t>видова</a:t>
            </a:r>
            <a:r>
              <a:rPr lang="ru-RU" dirty="0"/>
              <a:t>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, </a:t>
            </a:r>
            <a:r>
              <a:rPr lang="ru-RU" dirty="0" err="1"/>
              <a:t>необхідна</a:t>
            </a:r>
            <a:r>
              <a:rPr lang="ru-RU" dirty="0"/>
              <a:t> для </a:t>
            </a:r>
            <a:r>
              <a:rPr lang="ru-RU" dirty="0" err="1"/>
              <a:t>систематизації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нозологічних</a:t>
            </a:r>
            <a:r>
              <a:rPr lang="ru-RU" dirty="0"/>
              <a:t> форм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хімічної</a:t>
            </a:r>
            <a:r>
              <a:rPr lang="ru-RU" dirty="0"/>
              <a:t> </a:t>
            </a:r>
            <a:r>
              <a:rPr lang="ru-RU" dirty="0" err="1"/>
              <a:t>етіології</a:t>
            </a:r>
            <a:r>
              <a:rPr lang="ru-RU" dirty="0"/>
              <a:t> (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404664"/>
            <a:ext cx="6246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Фактори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визначають</a:t>
            </a:r>
            <a:r>
              <a:rPr lang="ru-RU" b="1" dirty="0"/>
              <a:t> </a:t>
            </a:r>
            <a:r>
              <a:rPr lang="ru-RU" b="1" dirty="0" err="1"/>
              <a:t>розвиток</a:t>
            </a:r>
            <a:r>
              <a:rPr lang="ru-RU" b="1" dirty="0"/>
              <a:t> </a:t>
            </a:r>
            <a:r>
              <a:rPr lang="ru-RU" b="1" dirty="0" err="1"/>
              <a:t>отруєнь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24744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Токсичний</a:t>
            </a:r>
            <a:r>
              <a:rPr lang="ru-RU" dirty="0"/>
              <a:t> </a:t>
            </a:r>
            <a:r>
              <a:rPr lang="ru-RU" dirty="0" err="1"/>
              <a:t>прояв</a:t>
            </a:r>
            <a:r>
              <a:rPr lang="ru-RU" dirty="0"/>
              <a:t>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організмом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поведінкою</a:t>
            </a:r>
            <a:r>
              <a:rPr lang="ru-RU" dirty="0"/>
              <a:t> самого токсичного агента в конкретно </a:t>
            </a:r>
            <a:r>
              <a:rPr lang="ru-RU" dirty="0" err="1"/>
              <a:t>сформованій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ставленням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на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.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розділити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</a:p>
          <a:p>
            <a:r>
              <a:rPr lang="ru-RU" dirty="0"/>
              <a:t>- </a:t>
            </a:r>
            <a:r>
              <a:rPr lang="ru-RU" i="1" dirty="0" err="1"/>
              <a:t>Внутрішні</a:t>
            </a:r>
            <a:r>
              <a:rPr lang="ru-RU" i="1" dirty="0"/>
              <a:t>, </a:t>
            </a:r>
            <a:r>
              <a:rPr lang="ru-RU" i="1" dirty="0" err="1"/>
              <a:t>властиві</a:t>
            </a:r>
            <a:r>
              <a:rPr lang="ru-RU" i="1" dirty="0"/>
              <a:t> </a:t>
            </a:r>
            <a:r>
              <a:rPr lang="ru-RU" i="1" dirty="0" err="1"/>
              <a:t>потерпілому</a:t>
            </a:r>
            <a:r>
              <a:rPr lang="ru-RU" i="1" dirty="0"/>
              <a:t>; </a:t>
            </a:r>
          </a:p>
          <a:p>
            <a:r>
              <a:rPr lang="ru-RU" dirty="0"/>
              <a:t>- </a:t>
            </a:r>
            <a:r>
              <a:rPr lang="ru-RU" i="1" dirty="0" err="1"/>
              <a:t>Зовнішні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визначають</a:t>
            </a:r>
            <a:r>
              <a:rPr lang="ru-RU" i="1" dirty="0"/>
              <a:t> </a:t>
            </a:r>
            <a:r>
              <a:rPr lang="ru-RU" i="1" dirty="0" err="1"/>
              <a:t>реакцію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 на </a:t>
            </a:r>
            <a:r>
              <a:rPr lang="ru-RU" i="1" dirty="0" err="1"/>
              <a:t>хімічний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. </a:t>
            </a:r>
          </a:p>
          <a:p>
            <a:r>
              <a:rPr lang="ru-RU" i="1" dirty="0" err="1"/>
              <a:t>Основними</a:t>
            </a:r>
            <a:r>
              <a:rPr lang="ru-RU" i="1" dirty="0"/>
              <a:t> факторами </a:t>
            </a:r>
            <a:r>
              <a:rPr lang="ru-RU" i="1" dirty="0" err="1"/>
              <a:t>вважають</a:t>
            </a:r>
            <a:r>
              <a:rPr lang="ru-RU" i="1" dirty="0"/>
              <a:t> </a:t>
            </a:r>
            <a:r>
              <a:rPr lang="ru-RU" i="1" dirty="0" err="1"/>
              <a:t>певні</a:t>
            </a:r>
            <a:r>
              <a:rPr lang="ru-RU" i="1" dirty="0"/>
              <a:t> </a:t>
            </a:r>
            <a:r>
              <a:rPr lang="ru-RU" i="1" dirty="0" err="1"/>
              <a:t>якості</a:t>
            </a:r>
            <a:r>
              <a:rPr lang="ru-RU" i="1" dirty="0"/>
              <a:t> отрут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особливості</a:t>
            </a:r>
            <a:r>
              <a:rPr lang="ru-RU" i="1" dirty="0"/>
              <a:t> </a:t>
            </a:r>
            <a:r>
              <a:rPr lang="ru-RU" i="1" dirty="0" err="1"/>
              <a:t>потерпілого</a:t>
            </a:r>
            <a:r>
              <a:rPr lang="ru-RU" i="1" dirty="0"/>
              <a:t> </a:t>
            </a:r>
            <a:r>
              <a:rPr lang="ru-RU" i="1" dirty="0" err="1"/>
              <a:t>організму</a:t>
            </a:r>
            <a:r>
              <a:rPr lang="ru-RU" i="1" dirty="0"/>
              <a:t>. </a:t>
            </a:r>
          </a:p>
          <a:p>
            <a:r>
              <a:rPr lang="ru-RU" dirty="0"/>
              <a:t>До </a:t>
            </a:r>
            <a:r>
              <a:rPr lang="ru-RU" i="1" dirty="0" err="1"/>
              <a:t>додаткових</a:t>
            </a:r>
            <a:r>
              <a:rPr lang="ru-RU" i="1" dirty="0"/>
              <a:t> </a:t>
            </a:r>
            <a:r>
              <a:rPr lang="ru-RU" i="1" dirty="0" err="1"/>
              <a:t>чинників</a:t>
            </a:r>
            <a:r>
              <a:rPr lang="ru-RU" i="1" dirty="0"/>
              <a:t> </a:t>
            </a:r>
            <a:r>
              <a:rPr lang="ru-RU" i="1" dirty="0" err="1"/>
              <a:t>відносять</a:t>
            </a:r>
            <a:r>
              <a:rPr lang="ru-RU" i="1" dirty="0"/>
              <a:t> характеристики </a:t>
            </a:r>
            <a:r>
              <a:rPr lang="ru-RU" i="1" dirty="0" err="1"/>
              <a:t>навколишнього</a:t>
            </a:r>
            <a:r>
              <a:rPr lang="ru-RU" i="1" dirty="0"/>
              <a:t> </a:t>
            </a:r>
            <a:r>
              <a:rPr lang="ru-RU" i="1" dirty="0" err="1"/>
              <a:t>середовища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конкретної</a:t>
            </a:r>
            <a:r>
              <a:rPr lang="ru-RU" i="1" dirty="0"/>
              <a:t> «</a:t>
            </a:r>
            <a:r>
              <a:rPr lang="ru-RU" i="1" dirty="0" err="1"/>
              <a:t>токсичної</a:t>
            </a:r>
            <a:r>
              <a:rPr lang="ru-RU" i="1" dirty="0"/>
              <a:t> </a:t>
            </a:r>
            <a:r>
              <a:rPr lang="ru-RU" i="1" dirty="0" err="1"/>
              <a:t>ситуації</a:t>
            </a:r>
            <a:r>
              <a:rPr lang="ru-RU" i="1" dirty="0"/>
              <a:t>». </a:t>
            </a:r>
          </a:p>
          <a:p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отруєнь</a:t>
            </a:r>
            <a:r>
              <a:rPr lang="ru-RU" dirty="0"/>
              <a:t>, </a:t>
            </a:r>
            <a:r>
              <a:rPr lang="ru-RU" dirty="0" err="1"/>
              <a:t>представляється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умовним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необхідним</a:t>
            </a:r>
            <a:r>
              <a:rPr lang="ru-RU" dirty="0"/>
              <a:t>. </a:t>
            </a:r>
            <a:r>
              <a:rPr lang="ru-RU" dirty="0" err="1"/>
              <a:t>Додаткові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фізико-хімічні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отрут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токсичність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безумовно</a:t>
            </a:r>
            <a:r>
              <a:rPr lang="ru-RU" dirty="0"/>
              <a:t>, </a:t>
            </a:r>
            <a:r>
              <a:rPr lang="ru-RU" dirty="0" err="1"/>
              <a:t>позначаються</a:t>
            </a:r>
            <a:r>
              <a:rPr lang="ru-RU" dirty="0"/>
              <a:t> на </a:t>
            </a:r>
            <a:r>
              <a:rPr lang="ru-RU" dirty="0" err="1"/>
              <a:t>клінічній</a:t>
            </a:r>
            <a:r>
              <a:rPr lang="ru-RU" dirty="0"/>
              <a:t> </a:t>
            </a:r>
            <a:r>
              <a:rPr lang="ru-RU" dirty="0" err="1"/>
              <a:t>картині</a:t>
            </a:r>
            <a:r>
              <a:rPr lang="ru-RU" dirty="0"/>
              <a:t> </a:t>
            </a:r>
            <a:r>
              <a:rPr lang="ru-RU" dirty="0" err="1"/>
              <a:t>отруєння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тяжкості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наслідках</a:t>
            </a:r>
            <a:r>
              <a:rPr lang="ru-RU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58847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При </a:t>
            </a:r>
            <a:r>
              <a:rPr lang="ru-RU" sz="1400" dirty="0" err="1"/>
              <a:t>розгляді</a:t>
            </a:r>
            <a:r>
              <a:rPr lang="ru-RU" sz="1400" dirty="0"/>
              <a:t> </a:t>
            </a:r>
            <a:r>
              <a:rPr lang="ru-RU" sz="1400" dirty="0" err="1"/>
              <a:t>сукупності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визначають</a:t>
            </a:r>
            <a:r>
              <a:rPr lang="ru-RU" sz="1400" dirty="0"/>
              <a:t> </a:t>
            </a:r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/>
              <a:t>отруєнь</a:t>
            </a:r>
            <a:r>
              <a:rPr lang="ru-RU" sz="1400" dirty="0"/>
              <a:t>, </a:t>
            </a:r>
            <a:r>
              <a:rPr lang="ru-RU" sz="1400" dirty="0" err="1"/>
              <a:t>виділяють</a:t>
            </a:r>
            <a:r>
              <a:rPr lang="ru-RU" sz="1400" dirty="0"/>
              <a:t> </a:t>
            </a:r>
            <a:r>
              <a:rPr lang="ru-RU" sz="1400" dirty="0" err="1"/>
              <a:t>чотири</a:t>
            </a:r>
            <a:r>
              <a:rPr lang="ru-RU" sz="1400" dirty="0"/>
              <a:t> </a:t>
            </a:r>
            <a:r>
              <a:rPr lang="ru-RU" sz="1400" dirty="0" err="1"/>
              <a:t>групи</a:t>
            </a:r>
            <a:r>
              <a:rPr lang="ru-RU" sz="1400" dirty="0"/>
              <a:t>. </a:t>
            </a:r>
          </a:p>
          <a:p>
            <a:r>
              <a:rPr lang="ru-RU" sz="1400" b="1" dirty="0"/>
              <a:t>I. </a:t>
            </a:r>
            <a:r>
              <a:rPr lang="ru-RU" sz="1400" b="1" dirty="0" err="1"/>
              <a:t>Основні</a:t>
            </a:r>
            <a:r>
              <a:rPr lang="ru-RU" sz="1400" b="1" dirty="0"/>
              <a:t> </a:t>
            </a:r>
            <a:r>
              <a:rPr lang="ru-RU" sz="1400" b="1" dirty="0" err="1"/>
              <a:t>фактори</a:t>
            </a:r>
            <a:r>
              <a:rPr lang="ru-RU" sz="1400" b="1" dirty="0"/>
              <a:t>, </a:t>
            </a:r>
            <a:r>
              <a:rPr lang="ru-RU" sz="1400" b="1" dirty="0" err="1"/>
              <a:t>які</a:t>
            </a:r>
            <a:r>
              <a:rPr lang="ru-RU" sz="1400" b="1" dirty="0"/>
              <a:t> </a:t>
            </a:r>
            <a:r>
              <a:rPr lang="ru-RU" sz="1400" b="1" dirty="0" err="1"/>
              <a:t>відносяться</a:t>
            </a:r>
            <a:r>
              <a:rPr lang="ru-RU" sz="1400" b="1" dirty="0"/>
              <a:t> до отрут: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Фізико-хімічні</a:t>
            </a:r>
            <a:r>
              <a:rPr lang="ru-RU" sz="1400" dirty="0"/>
              <a:t> </a:t>
            </a:r>
            <a:r>
              <a:rPr lang="ru-RU" sz="1400" dirty="0" err="1"/>
              <a:t>властивості</a:t>
            </a:r>
            <a:r>
              <a:rPr lang="ru-RU" sz="1400" dirty="0"/>
              <a:t> ОР; </a:t>
            </a:r>
          </a:p>
          <a:p>
            <a:r>
              <a:rPr lang="ru-RU" sz="1400" dirty="0"/>
              <a:t>- Токсична доза та </a:t>
            </a:r>
            <a:r>
              <a:rPr lang="ru-RU" sz="1400" dirty="0" err="1"/>
              <a:t>концентрація</a:t>
            </a:r>
            <a:r>
              <a:rPr lang="ru-RU" sz="1400" dirty="0"/>
              <a:t> ОР в </a:t>
            </a:r>
            <a:r>
              <a:rPr lang="ru-RU" sz="1400" dirty="0" err="1"/>
              <a:t>біосередовищах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; </a:t>
            </a:r>
          </a:p>
          <a:p>
            <a:r>
              <a:rPr lang="ru-RU" sz="1400" dirty="0"/>
              <a:t>- Характер </a:t>
            </a:r>
            <a:r>
              <a:rPr lang="ru-RU" sz="1400" dirty="0" err="1"/>
              <a:t>зв'язку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рецепторами </a:t>
            </a:r>
            <a:r>
              <a:rPr lang="ru-RU" sz="1400" dirty="0" err="1"/>
              <a:t>токсичності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Особливості</a:t>
            </a:r>
            <a:r>
              <a:rPr lang="ru-RU" sz="1400" dirty="0"/>
              <a:t> </a:t>
            </a:r>
            <a:r>
              <a:rPr lang="ru-RU" sz="1400" dirty="0" err="1"/>
              <a:t>розподілу</a:t>
            </a:r>
            <a:r>
              <a:rPr lang="ru-RU" sz="1400" dirty="0"/>
              <a:t> ОР в </a:t>
            </a:r>
            <a:r>
              <a:rPr lang="ru-RU" sz="1400" dirty="0" err="1"/>
              <a:t>біосередовищах</a:t>
            </a:r>
            <a:r>
              <a:rPr lang="ru-RU" sz="1400" dirty="0"/>
              <a:t> </a:t>
            </a:r>
            <a:r>
              <a:rPr lang="ru-RU" sz="1400" dirty="0" err="1"/>
              <a:t>організму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Ступінь</a:t>
            </a:r>
            <a:r>
              <a:rPr lang="ru-RU" sz="1400" dirty="0"/>
              <a:t> </a:t>
            </a:r>
            <a:r>
              <a:rPr lang="ru-RU" sz="1400" dirty="0" err="1"/>
              <a:t>хімічної</a:t>
            </a:r>
            <a:r>
              <a:rPr lang="ru-RU" sz="1400" dirty="0"/>
              <a:t> </a:t>
            </a:r>
            <a:r>
              <a:rPr lang="ru-RU" sz="1400" dirty="0" err="1"/>
              <a:t>чистоти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наявність</a:t>
            </a:r>
            <a:r>
              <a:rPr lang="ru-RU" sz="1400" dirty="0"/>
              <a:t> </a:t>
            </a:r>
            <a:r>
              <a:rPr lang="ru-RU" sz="1400" dirty="0" err="1"/>
              <a:t>домішок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Стійкість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характер </a:t>
            </a:r>
            <a:r>
              <a:rPr lang="ru-RU" sz="1400" dirty="0" err="1"/>
              <a:t>змін</a:t>
            </a:r>
            <a:r>
              <a:rPr lang="ru-RU" sz="1400" dirty="0"/>
              <a:t> при </a:t>
            </a:r>
            <a:r>
              <a:rPr lang="ru-RU" sz="1400" dirty="0" err="1"/>
              <a:t>зберіганні</a:t>
            </a:r>
            <a:r>
              <a:rPr lang="ru-RU" sz="1400" dirty="0"/>
              <a:t>. </a:t>
            </a:r>
          </a:p>
          <a:p>
            <a:r>
              <a:rPr lang="ru-RU" sz="1400" b="1" dirty="0"/>
              <a:t>II. </a:t>
            </a:r>
            <a:r>
              <a:rPr lang="ru-RU" sz="1400" b="1" dirty="0" err="1"/>
              <a:t>Основні</a:t>
            </a:r>
            <a:r>
              <a:rPr lang="ru-RU" sz="1400" b="1" dirty="0"/>
              <a:t> </a:t>
            </a:r>
            <a:r>
              <a:rPr lang="ru-RU" sz="1400" b="1" dirty="0" err="1"/>
              <a:t>фактори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характеризують</a:t>
            </a:r>
            <a:r>
              <a:rPr lang="ru-RU" sz="1400" b="1" dirty="0"/>
              <a:t> </a:t>
            </a:r>
            <a:r>
              <a:rPr lang="ru-RU" sz="1400" b="1" dirty="0" err="1"/>
              <a:t>потерпілого</a:t>
            </a:r>
            <a:r>
              <a:rPr lang="ru-RU" sz="1400" b="1" dirty="0"/>
              <a:t>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Видова</a:t>
            </a:r>
            <a:r>
              <a:rPr lang="ru-RU" sz="1400" dirty="0"/>
              <a:t> </a:t>
            </a:r>
            <a:r>
              <a:rPr lang="ru-RU" sz="1400" dirty="0" err="1"/>
              <a:t>чутливість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Маса</a:t>
            </a:r>
            <a:r>
              <a:rPr lang="ru-RU" sz="1400" dirty="0"/>
              <a:t> </a:t>
            </a:r>
            <a:r>
              <a:rPr lang="ru-RU" sz="1400" dirty="0" err="1"/>
              <a:t>тіла</a:t>
            </a:r>
            <a:r>
              <a:rPr lang="ru-RU" sz="1400" dirty="0"/>
              <a:t>, структура </a:t>
            </a:r>
            <a:r>
              <a:rPr lang="ru-RU" sz="1400" dirty="0" err="1"/>
              <a:t>харчування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характер </a:t>
            </a:r>
            <a:r>
              <a:rPr lang="ru-RU" sz="1400" dirty="0" err="1"/>
              <a:t>фізичного</a:t>
            </a:r>
            <a:r>
              <a:rPr lang="ru-RU" sz="1400" dirty="0"/>
              <a:t> </a:t>
            </a:r>
            <a:r>
              <a:rPr lang="ru-RU" sz="1400" dirty="0" err="1"/>
              <a:t>навантаження</a:t>
            </a:r>
            <a:r>
              <a:rPr lang="ru-RU" sz="1400" dirty="0"/>
              <a:t>; </a:t>
            </a:r>
          </a:p>
          <a:p>
            <a:r>
              <a:rPr lang="ru-RU" sz="1400" dirty="0"/>
              <a:t>-Стать;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Вікові</a:t>
            </a:r>
            <a:r>
              <a:rPr lang="ru-RU" sz="1400" dirty="0"/>
              <a:t> </a:t>
            </a:r>
            <a:r>
              <a:rPr lang="ru-RU" sz="1400" dirty="0" err="1"/>
              <a:t>особливості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Індивідуальна</a:t>
            </a:r>
            <a:r>
              <a:rPr lang="ru-RU" sz="1400" dirty="0"/>
              <a:t> </a:t>
            </a:r>
            <a:r>
              <a:rPr lang="ru-RU" sz="1400" dirty="0" err="1"/>
              <a:t>варіабельність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спадковість</a:t>
            </a:r>
            <a:r>
              <a:rPr lang="ru-RU" sz="1400" dirty="0"/>
              <a:t>;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140968"/>
            <a:ext cx="856895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-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розвитку</a:t>
            </a:r>
            <a:r>
              <a:rPr lang="ru-RU" sz="1400" dirty="0"/>
              <a:t> </a:t>
            </a:r>
            <a:r>
              <a:rPr lang="ru-RU" sz="1400" dirty="0" err="1"/>
              <a:t>алергії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токсикоманії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Вплив</a:t>
            </a:r>
            <a:r>
              <a:rPr lang="ru-RU" sz="1400" dirty="0"/>
              <a:t> </a:t>
            </a:r>
            <a:r>
              <a:rPr lang="ru-RU" sz="1400" dirty="0" err="1"/>
              <a:t>біоритмів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т.д. </a:t>
            </a:r>
          </a:p>
          <a:p>
            <a:r>
              <a:rPr lang="ru-RU" sz="1400" b="1" dirty="0"/>
              <a:t>III. </a:t>
            </a:r>
            <a:r>
              <a:rPr lang="ru-RU" sz="1400" b="1" dirty="0" err="1"/>
              <a:t>Додаткові</a:t>
            </a:r>
            <a:r>
              <a:rPr lang="ru-RU" sz="1400" b="1" dirty="0"/>
              <a:t> </a:t>
            </a:r>
            <a:r>
              <a:rPr lang="ru-RU" sz="1400" b="1" dirty="0" err="1"/>
              <a:t>фактори</a:t>
            </a:r>
            <a:r>
              <a:rPr lang="ru-RU" sz="1400" b="1" dirty="0"/>
              <a:t>, </a:t>
            </a:r>
            <a:r>
              <a:rPr lang="ru-RU" sz="1400" b="1" dirty="0" err="1"/>
              <a:t>що</a:t>
            </a:r>
            <a:r>
              <a:rPr lang="ru-RU" sz="1400" b="1" dirty="0"/>
              <a:t> </a:t>
            </a:r>
            <a:r>
              <a:rPr lang="ru-RU" sz="1400" b="1" dirty="0" err="1"/>
              <a:t>впливають</a:t>
            </a:r>
            <a:r>
              <a:rPr lang="ru-RU" sz="1400" b="1" dirty="0"/>
              <a:t> на </a:t>
            </a:r>
            <a:r>
              <a:rPr lang="ru-RU" sz="1400" b="1" dirty="0" err="1"/>
              <a:t>потерпілого</a:t>
            </a:r>
            <a:r>
              <a:rPr lang="ru-RU" sz="1400" b="1" dirty="0"/>
              <a:t>: </a:t>
            </a:r>
          </a:p>
          <a:p>
            <a:r>
              <a:rPr lang="ru-RU" sz="1400" dirty="0"/>
              <a:t>- Температура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вологість</a:t>
            </a:r>
            <a:r>
              <a:rPr lang="ru-RU" sz="1400" dirty="0"/>
              <a:t> </a:t>
            </a:r>
            <a:r>
              <a:rPr lang="ru-RU" sz="1400" dirty="0" err="1"/>
              <a:t>навколишнього</a:t>
            </a:r>
            <a:r>
              <a:rPr lang="ru-RU" sz="1400" dirty="0"/>
              <a:t> </a:t>
            </a:r>
            <a:r>
              <a:rPr lang="ru-RU" sz="1400" dirty="0" err="1"/>
              <a:t>повітря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Барометричний</a:t>
            </a:r>
            <a:r>
              <a:rPr lang="ru-RU" sz="1400" dirty="0"/>
              <a:t> </a:t>
            </a:r>
            <a:r>
              <a:rPr lang="ru-RU" sz="1400" dirty="0" err="1"/>
              <a:t>тиск</a:t>
            </a:r>
            <a:r>
              <a:rPr lang="ru-RU" sz="1400" dirty="0"/>
              <a:t>; </a:t>
            </a:r>
          </a:p>
          <a:p>
            <a:r>
              <a:rPr lang="ru-RU" sz="1400" dirty="0"/>
              <a:t>- Шум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вібрація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Промениста</a:t>
            </a:r>
            <a:r>
              <a:rPr lang="ru-RU" sz="1400" dirty="0"/>
              <a:t> </a:t>
            </a:r>
            <a:r>
              <a:rPr lang="ru-RU" sz="1400" dirty="0" err="1"/>
              <a:t>енергія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Магнітні</a:t>
            </a:r>
            <a:r>
              <a:rPr lang="ru-RU" sz="1400" dirty="0"/>
              <a:t> </a:t>
            </a:r>
            <a:r>
              <a:rPr lang="ru-RU" sz="1400" dirty="0" err="1"/>
              <a:t>бурі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т.д. </a:t>
            </a:r>
          </a:p>
          <a:p>
            <a:r>
              <a:rPr lang="ru-RU" sz="1400" b="1" dirty="0"/>
              <a:t>IV. </a:t>
            </a:r>
            <a:r>
              <a:rPr lang="ru-RU" sz="1400" b="1" dirty="0" err="1"/>
              <a:t>Додаткові</a:t>
            </a:r>
            <a:r>
              <a:rPr lang="ru-RU" sz="1400" b="1" dirty="0"/>
              <a:t> </a:t>
            </a:r>
            <a:r>
              <a:rPr lang="ru-RU" sz="1400" b="1" dirty="0" err="1"/>
              <a:t>фактори</a:t>
            </a:r>
            <a:r>
              <a:rPr lang="ru-RU" sz="1400" b="1" dirty="0"/>
              <a:t>, </a:t>
            </a:r>
            <a:r>
              <a:rPr lang="ru-RU" sz="1400" b="1" dirty="0" err="1"/>
              <a:t>пов'язані</a:t>
            </a:r>
            <a:r>
              <a:rPr lang="ru-RU" sz="1400" b="1" dirty="0"/>
              <a:t> </a:t>
            </a:r>
            <a:r>
              <a:rPr lang="ru-RU" sz="1400" b="1" dirty="0" err="1"/>
              <a:t>з</a:t>
            </a:r>
            <a:r>
              <a:rPr lang="ru-RU" sz="1400" b="1" dirty="0"/>
              <a:t> конкретною «токсичною </a:t>
            </a:r>
            <a:r>
              <a:rPr lang="ru-RU" sz="1400" b="1" dirty="0" err="1"/>
              <a:t>ситуацією</a:t>
            </a:r>
            <a:r>
              <a:rPr lang="ru-RU" sz="1400" b="1" dirty="0"/>
              <a:t>»: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Спосіб</a:t>
            </a:r>
            <a:r>
              <a:rPr lang="ru-RU" sz="1400" dirty="0"/>
              <a:t>, вид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швидкість</a:t>
            </a:r>
            <a:r>
              <a:rPr lang="ru-RU" sz="1400" dirty="0"/>
              <a:t> </a:t>
            </a:r>
            <a:r>
              <a:rPr lang="ru-RU" sz="1400" dirty="0" err="1"/>
              <a:t>надходження</a:t>
            </a:r>
            <a:r>
              <a:rPr lang="ru-RU" sz="1400" dirty="0"/>
              <a:t> </a:t>
            </a:r>
            <a:r>
              <a:rPr lang="ru-RU" sz="1400" dirty="0" err="1"/>
              <a:t>отрути</a:t>
            </a:r>
            <a:r>
              <a:rPr lang="ru-RU" sz="1400" dirty="0"/>
              <a:t> в </a:t>
            </a:r>
            <a:r>
              <a:rPr lang="ru-RU" sz="1400" dirty="0" err="1"/>
              <a:t>організм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/>
              <a:t>кумуляції</a:t>
            </a:r>
            <a:r>
              <a:rPr lang="ru-RU" sz="1400" dirty="0"/>
              <a:t> та </a:t>
            </a:r>
            <a:r>
              <a:rPr lang="ru-RU" sz="1400" dirty="0" err="1"/>
              <a:t>звикання</a:t>
            </a:r>
            <a:r>
              <a:rPr lang="ru-RU" sz="1400" dirty="0"/>
              <a:t> до </a:t>
            </a:r>
            <a:r>
              <a:rPr lang="ru-RU" sz="1400" dirty="0" err="1"/>
              <a:t>отрути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Спільна</a:t>
            </a:r>
            <a:r>
              <a:rPr lang="ru-RU" sz="1400" dirty="0"/>
              <a:t> </a:t>
            </a:r>
            <a:r>
              <a:rPr lang="ru-RU" sz="1400" dirty="0" err="1"/>
              <a:t>дія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іншими</a:t>
            </a:r>
            <a:r>
              <a:rPr lang="ru-RU" sz="1400" dirty="0"/>
              <a:t> </a:t>
            </a:r>
            <a:r>
              <a:rPr lang="ru-RU" sz="1400" dirty="0" err="1"/>
              <a:t>токсичними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лікарськими</a:t>
            </a:r>
            <a:r>
              <a:rPr lang="ru-RU" sz="1400" dirty="0"/>
              <a:t> </a:t>
            </a:r>
            <a:r>
              <a:rPr lang="ru-RU" sz="1400" dirty="0" err="1"/>
              <a:t>речовинами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Успішне</a:t>
            </a:r>
            <a:r>
              <a:rPr lang="ru-RU" sz="1400" dirty="0"/>
              <a:t> </a:t>
            </a:r>
            <a:r>
              <a:rPr lang="ru-RU" sz="1400" dirty="0" err="1"/>
              <a:t>лікування</a:t>
            </a:r>
            <a:r>
              <a:rPr lang="ru-RU" sz="1400" dirty="0"/>
              <a:t> </a:t>
            </a:r>
            <a:r>
              <a:rPr lang="ru-RU" sz="1400" dirty="0" err="1"/>
              <a:t>отруєнь</a:t>
            </a:r>
            <a:r>
              <a:rPr lang="ru-RU" sz="1400" dirty="0"/>
              <a:t> </a:t>
            </a:r>
            <a:r>
              <a:rPr lang="ru-RU" sz="1400" dirty="0" err="1"/>
              <a:t>залежить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врахування</a:t>
            </a:r>
            <a:r>
              <a:rPr lang="ru-RU" sz="1400" dirty="0"/>
              <a:t> </a:t>
            </a:r>
            <a:r>
              <a:rPr lang="ru-RU" sz="1400" dirty="0" err="1"/>
              <a:t>багатьох</a:t>
            </a:r>
            <a:r>
              <a:rPr lang="ru-RU" sz="1400" dirty="0"/>
              <a:t> </a:t>
            </a:r>
            <a:r>
              <a:rPr lang="ru-RU" sz="1400" dirty="0" err="1"/>
              <a:t>факторів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визначають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вплив</a:t>
            </a:r>
            <a:r>
              <a:rPr lang="ru-RU" sz="1400" dirty="0"/>
              <a:t> на </a:t>
            </a:r>
            <a:r>
              <a:rPr lang="ru-RU" sz="1400" dirty="0" err="1"/>
              <a:t>організм</a:t>
            </a:r>
            <a:r>
              <a:rPr lang="ru-RU" sz="1400" dirty="0"/>
              <a:t>. </a:t>
            </a:r>
            <a:r>
              <a:rPr lang="ru-RU" sz="1400" dirty="0" err="1"/>
              <a:t>Велику</a:t>
            </a:r>
            <a:r>
              <a:rPr lang="ru-RU" sz="1400" dirty="0"/>
              <a:t> роль при </a:t>
            </a:r>
            <a:r>
              <a:rPr lang="ru-RU" sz="1400" dirty="0" err="1"/>
              <a:t>цьому</a:t>
            </a:r>
            <a:r>
              <a:rPr lang="ru-RU" sz="1400" dirty="0"/>
              <a:t> </a:t>
            </a:r>
            <a:r>
              <a:rPr lang="ru-RU" sz="1400" dirty="0" err="1"/>
              <a:t>відіграє</a:t>
            </a:r>
            <a:r>
              <a:rPr lang="ru-RU" sz="1400" dirty="0"/>
              <a:t> </a:t>
            </a:r>
            <a:r>
              <a:rPr lang="ru-RU" sz="1400" dirty="0" err="1"/>
              <a:t>своєчасне</a:t>
            </a:r>
            <a:r>
              <a:rPr lang="ru-RU" sz="1400" dirty="0"/>
              <a:t> та </a:t>
            </a:r>
            <a:r>
              <a:rPr lang="ru-RU" sz="1400" dirty="0" err="1"/>
              <a:t>кваліфіковане</a:t>
            </a:r>
            <a:r>
              <a:rPr lang="ru-RU" sz="1400" dirty="0"/>
              <a:t> </a:t>
            </a:r>
            <a:r>
              <a:rPr lang="ru-RU" sz="1400" dirty="0" err="1"/>
              <a:t>надання</a:t>
            </a:r>
            <a:r>
              <a:rPr lang="ru-RU" sz="1400" dirty="0"/>
              <a:t> </a:t>
            </a:r>
            <a:r>
              <a:rPr lang="ru-RU" sz="1400" dirty="0" err="1"/>
              <a:t>медичної</a:t>
            </a:r>
            <a:r>
              <a:rPr lang="ru-RU" sz="1400" dirty="0"/>
              <a:t> </a:t>
            </a:r>
            <a:r>
              <a:rPr lang="ru-RU" sz="1400" dirty="0" err="1"/>
              <a:t>допомоги</a:t>
            </a:r>
            <a:r>
              <a:rPr lang="ru-RU" sz="1400" dirty="0"/>
              <a:t> як на </a:t>
            </a:r>
            <a:r>
              <a:rPr lang="ru-RU" sz="1400" dirty="0" err="1"/>
              <a:t>місці</a:t>
            </a:r>
            <a:r>
              <a:rPr lang="ru-RU" sz="1400" dirty="0"/>
              <a:t> </a:t>
            </a:r>
            <a:r>
              <a:rPr lang="ru-RU" sz="1400" dirty="0" err="1"/>
              <a:t>події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в </a:t>
            </a:r>
            <a:r>
              <a:rPr lang="ru-RU" sz="1400" dirty="0" err="1"/>
              <a:t>лікувальному</a:t>
            </a:r>
            <a:r>
              <a:rPr lang="ru-RU" sz="1400" dirty="0"/>
              <a:t> </a:t>
            </a:r>
            <a:r>
              <a:rPr lang="ru-RU" sz="1400" dirty="0" err="1"/>
              <a:t>закладі</a:t>
            </a:r>
            <a:r>
              <a:rPr lang="ru-RU" sz="1400" dirty="0"/>
              <a:t>. </a:t>
            </a:r>
          </a:p>
        </p:txBody>
      </p:sp>
      <p:pic>
        <p:nvPicPr>
          <p:cNvPr id="12290" name="Picture 2" descr="ХАРЧОВІ ОТРУЄНН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96752"/>
            <a:ext cx="3059832" cy="3248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3763</Words>
  <Application>Microsoft Office PowerPoint</Application>
  <PresentationFormat>Экран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Лекція 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5</dc:title>
  <dc:creator>Руслан Аминов</dc:creator>
  <cp:lastModifiedBy>Руслан Аминов</cp:lastModifiedBy>
  <cp:revision>7</cp:revision>
  <dcterms:created xsi:type="dcterms:W3CDTF">2022-10-02T17:59:24Z</dcterms:created>
  <dcterms:modified xsi:type="dcterms:W3CDTF">2022-10-02T18:28:20Z</dcterms:modified>
</cp:coreProperties>
</file>