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0" r:id="rId3"/>
    <p:sldId id="261" r:id="rId4"/>
    <p:sldId id="263" r:id="rId5"/>
    <p:sldId id="264" r:id="rId6"/>
    <p:sldId id="265" r:id="rId7"/>
    <p:sldId id="266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3970"/>
    <a:srgbClr val="293F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2"/>
  </p:normalViewPr>
  <p:slideViewPr>
    <p:cSldViewPr snapToGrid="0">
      <p:cViewPr varScale="1">
        <p:scale>
          <a:sx n="86" d="100"/>
          <a:sy n="86" d="100"/>
        </p:scale>
        <p:origin x="11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09/06/2024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98113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09/06/2024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73909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09/06/2024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2610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09/06/2024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06218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09/06/2024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72466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09/06/2024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93271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09/06/2024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6363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09/06/2024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12591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09/06/2024</a:t>
            </a:fld>
            <a:endParaRPr lang="ru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2122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09/06/2024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29530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09/06/2024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70377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EF7A1-CE54-F243-BDA0-C4F8592DFF0E}" type="datetimeFigureOut">
              <a:rPr lang="ru-UA" smtClean="0"/>
              <a:t>09/06/2024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4F1A6-9479-BF4B-86DD-F25A41F458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84275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39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CFF045-5EA2-C613-C31B-B511148369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287" y="354330"/>
            <a:ext cx="8842160" cy="4306447"/>
          </a:xfrm>
        </p:spPr>
        <p:txBody>
          <a:bodyPr anchor="t">
            <a:noAutofit/>
          </a:bodyPr>
          <a:lstStyle/>
          <a:p>
            <a:pPr algn="l"/>
            <a:r>
              <a:rPr lang="ru-RU" sz="4800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Тема 1. Теретичні основи проблеми психологічного супроводу дітей та підлітків з особливими освітніми потребами в умовах інклюзивної освіти</a:t>
            </a:r>
            <a:endParaRPr lang="ru-UA" sz="4800" b="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04DB895-1833-BFDF-DFA1-8CADC9BAA6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2938" y="5360670"/>
            <a:ext cx="6858000" cy="65406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Д</a:t>
            </a:r>
            <a:r>
              <a:rPr lang="ru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оповідач</a:t>
            </a: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: Леся Залановська, доцент кафедри психології, к. психол. наук</a:t>
            </a:r>
            <a:endParaRPr lang="ru-UA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F785FB4-9A5A-BBE1-20C2-15AC9FBB5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7995" y="5360670"/>
            <a:ext cx="960567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660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588E90-A919-953E-2D5A-2475C090E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Питання які розглядаються на лекції:</a:t>
            </a:r>
            <a:endParaRPr lang="ru-UA" b="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4BB236E5-AF84-8922-DCB8-9DD2ADD54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063" y="1690689"/>
            <a:ext cx="8700117" cy="4486274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1. Поняття психологічного супроводу та його характеристики.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2. Аналіз стану психологічного супроводу дітей з особливими потребами у сучасній Україні.</a:t>
            </a:r>
          </a:p>
          <a:p>
            <a:pPr marL="0" indent="0">
              <a:buNone/>
            </a:pPr>
            <a:endParaRPr lang="ru-UA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DFAFA46-0A9C-A443-64BC-605CA5CC2205}"/>
              </a:ext>
            </a:extLst>
          </p:cNvPr>
          <p:cNvSpPr txBox="1">
            <a:spLocks/>
          </p:cNvSpPr>
          <p:nvPr/>
        </p:nvSpPr>
        <p:spPr>
          <a:xfrm>
            <a:off x="628650" y="2107488"/>
            <a:ext cx="7886700" cy="332951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UA" sz="3300" b="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059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1C70D1-F12F-161C-244D-6400AD854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084" y="870012"/>
            <a:ext cx="8637973" cy="88776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1. Поняття психологічного супроводу та його характеристики</a:t>
            </a:r>
            <a:b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endParaRPr lang="ru-UA" b="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B955D6-EF77-1CE6-D44F-CD5FE7A29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10" y="1633491"/>
            <a:ext cx="8806646" cy="454347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	Психологічний супровід – це система професійної діяльності психолога, спрямована на створення оптимальних умов для успішного навчання, розвитку та соціалізації дитини.</a:t>
            </a:r>
            <a:endParaRPr lang="uk-UA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	За результатами досліджень Ю.Найди та А.Колупаєвої психолого – педагогічний супровід – це: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один із видів цілісної й комплексної системи соціальної підтримки та психолого – педагогічної допомоги;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•	інтегративна технологія, змістом якої є створення умов для відновлення потенціалу розвитку та саморозвитку особистості;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•	процес особливого виду стосунків між особами, які надають супровід, та тими, хто потребує допомоги.</a:t>
            </a:r>
          </a:p>
          <a:p>
            <a:pPr marL="0" indent="0">
              <a:buNone/>
            </a:pPr>
            <a:endParaRPr lang="ru-UA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905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DB955D6-EF77-1CE6-D44F-CD5FE7A29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15" y="2388094"/>
            <a:ext cx="8549197" cy="1731145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	Головною </a:t>
            </a:r>
            <a:r>
              <a:rPr lang="ru-RU" sz="4000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метою 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психологічного супроводу дитини з особливими освітніми потребами є </a:t>
            </a:r>
            <a:r>
              <a:rPr lang="ru-RU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її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підготовка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до </a:t>
            </a:r>
            <a:r>
              <a:rPr lang="ru-RU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самостійного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життя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соціалізація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.</a:t>
            </a:r>
            <a:endParaRPr lang="ru-UA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293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DB955D6-EF77-1CE6-D44F-CD5FE7A29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3" y="1500326"/>
            <a:ext cx="8797771" cy="467663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1. Профілактика, або </a:t>
            </a:r>
            <a:r>
              <a:rPr lang="ru-RU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попередження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виникнення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явищ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дезадаптації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дошкілят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2. Розробка </a:t>
            </a:r>
            <a:r>
              <a:rPr lang="ru-RU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конкретних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рекомендацій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педагогічним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працівникам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, батькам з </a:t>
            </a:r>
            <a:r>
              <a:rPr lang="ru-RU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надання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допомоги в </a:t>
            </a:r>
            <a:r>
              <a:rPr lang="ru-RU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питаннях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виховання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, навчання і розвитку з урахуванням </a:t>
            </a:r>
            <a:r>
              <a:rPr lang="ru-RU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вікових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та </a:t>
            </a:r>
            <a:r>
              <a:rPr lang="ru-RU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індивідуальних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особливостей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3. Комплексна </a:t>
            </a:r>
            <a:r>
              <a:rPr lang="ru-RU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діагностика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особливостей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розвитку дитини та </a:t>
            </a:r>
            <a:r>
              <a:rPr lang="ru-RU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її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родини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4. </a:t>
            </a:r>
            <a:r>
              <a:rPr lang="ru-RU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Індивідуальна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і </a:t>
            </a:r>
            <a:r>
              <a:rPr lang="ru-RU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групова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корекційно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– </a:t>
            </a:r>
            <a:r>
              <a:rPr lang="ru-RU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розвивальна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робота.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5. </a:t>
            </a:r>
            <a:r>
              <a:rPr lang="ru-RU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Психологічна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просвіта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і </a:t>
            </a:r>
            <a:r>
              <a:rPr lang="ru-RU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консультування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педагогів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, які </a:t>
            </a:r>
            <a:r>
              <a:rPr lang="ru-RU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працюють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з </a:t>
            </a:r>
            <a:r>
              <a:rPr lang="ru-RU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дитиною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та </a:t>
            </a:r>
            <a:r>
              <a:rPr lang="ru-RU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батьків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6. </a:t>
            </a:r>
            <a:r>
              <a:rPr lang="ru-RU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Формування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психологічної культури, </a:t>
            </a:r>
            <a:r>
              <a:rPr lang="ru-RU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розвиток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психолого – педагогічної </a:t>
            </a:r>
            <a:r>
              <a:rPr lang="ru-RU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компетенції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адміністрації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навчального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закладу, </a:t>
            </a:r>
            <a:r>
              <a:rPr lang="ru-RU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педагогів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батьків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7. </a:t>
            </a:r>
            <a:r>
              <a:rPr lang="ru-RU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Експертиза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навчальних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програм, </a:t>
            </a:r>
            <a:r>
              <a:rPr lang="ru-RU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проектів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посібників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освітнього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середовища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, професійної діяльності </a:t>
            </a:r>
            <a:r>
              <a:rPr lang="ru-RU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спеціалістів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навчальних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закладів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.</a:t>
            </a:r>
          </a:p>
          <a:p>
            <a:pPr marL="0" indent="0">
              <a:buNone/>
            </a:pPr>
            <a:endParaRPr lang="ru-UA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32BA36D-7788-42CD-A579-B0E557164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330" y="365126"/>
            <a:ext cx="8620218" cy="1325563"/>
          </a:xfrm>
        </p:spPr>
        <p:txBody>
          <a:bodyPr>
            <a:normAutofit/>
          </a:bodyPr>
          <a:lstStyle/>
          <a:p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</a:t>
            </a:r>
            <a:r>
              <a:rPr lang="uk-UA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сихологічний супровід дітей з особливими освітніми потребами містить такі напрямки діяльності як: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536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DB955D6-EF77-1CE6-D44F-CD5FE7A29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15" y="221942"/>
            <a:ext cx="8549197" cy="644518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	</a:t>
            </a:r>
            <a:endParaRPr lang="ru-UA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6E067A-35BB-4DCD-B007-67E9DB691463}"/>
              </a:ext>
            </a:extLst>
          </p:cNvPr>
          <p:cNvSpPr txBox="1"/>
          <p:nvPr/>
        </p:nvSpPr>
        <p:spPr>
          <a:xfrm>
            <a:off x="124288" y="221942"/>
            <a:ext cx="8895423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solidFill>
                  <a:schemeClr val="bg1"/>
                </a:solidFill>
              </a:rPr>
              <a:t>	</a:t>
            </a:r>
            <a:r>
              <a:rPr lang="uk-UA" sz="2200" dirty="0">
                <a:solidFill>
                  <a:schemeClr val="bg1"/>
                </a:solidFill>
              </a:rPr>
              <a:t>На думку С.А. </a:t>
            </a:r>
            <a:r>
              <a:rPr lang="uk-UA" sz="2200" dirty="0" err="1">
                <a:solidFill>
                  <a:schemeClr val="bg1"/>
                </a:solidFill>
              </a:rPr>
              <a:t>Місяк</a:t>
            </a:r>
            <a:r>
              <a:rPr lang="uk-UA" sz="2200" dirty="0">
                <a:solidFill>
                  <a:schemeClr val="bg1"/>
                </a:solidFill>
              </a:rPr>
              <a:t>, основними проблемами, які заважають процесу інтеграції дітей з особливими освітніми потребами у дошкільних та загальних навчальних закладах України, є:</a:t>
            </a:r>
          </a:p>
          <a:p>
            <a:pPr algn="just"/>
            <a:r>
              <a:rPr lang="uk-UA" sz="2200" dirty="0">
                <a:solidFill>
                  <a:schemeClr val="bg1"/>
                </a:solidFill>
              </a:rPr>
              <a:t>	1. Недостатня кількість компетентних фахівців для роботи з дітьми з психофізичними порушеннями.</a:t>
            </a:r>
          </a:p>
          <a:p>
            <a:pPr algn="just"/>
            <a:r>
              <a:rPr lang="uk-UA" sz="2200" dirty="0">
                <a:solidFill>
                  <a:schemeClr val="bg1"/>
                </a:solidFill>
              </a:rPr>
              <a:t>	2. Погане матеріально – технічне забезпечення навчальних закладів, в яких перебувають діти з особливими потребами.</a:t>
            </a:r>
          </a:p>
          <a:p>
            <a:pPr algn="just"/>
            <a:r>
              <a:rPr lang="uk-UA" sz="2200" dirty="0">
                <a:solidFill>
                  <a:schemeClr val="bg1"/>
                </a:solidFill>
              </a:rPr>
              <a:t>	3. Проблеми пов’язані з науково – методичним забезпеченням навчального процесу.</a:t>
            </a:r>
          </a:p>
          <a:p>
            <a:pPr algn="just"/>
            <a:r>
              <a:rPr lang="uk-UA" sz="2200" dirty="0">
                <a:solidFill>
                  <a:schemeClr val="bg1"/>
                </a:solidFill>
              </a:rPr>
              <a:t>	4. Відсутня взаємодія міністерств освіти, охорони здоров’я, праці та соціальної політики, державного комітету у справах сім’ї та молоді в питаннях освіти й реабілітації інвалідів, причиною чого є різні джерела фінансування.</a:t>
            </a:r>
          </a:p>
          <a:p>
            <a:pPr algn="just"/>
            <a:r>
              <a:rPr lang="uk-UA" sz="2200" dirty="0">
                <a:solidFill>
                  <a:schemeClr val="bg1"/>
                </a:solidFill>
              </a:rPr>
              <a:t>	5. Недостатня соціально-практична спрямованість навчального процесу, наслідками якої є: погана орієнтація в системі соціальних норм і правил, незадовільний рівень сформованості соціально-побутової компетентності дітей, та відсутність навичок самостійної життєдіяльності.</a:t>
            </a:r>
          </a:p>
        </p:txBody>
      </p:sp>
    </p:spTree>
    <p:extLst>
      <p:ext uri="{BB962C8B-B14F-4D97-AF65-F5344CB8AC3E}">
        <p14:creationId xmlns:p14="http://schemas.microsoft.com/office/powerpoint/2010/main" val="3344847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DB955D6-EF77-1CE6-D44F-CD5FE7A29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15" y="221942"/>
            <a:ext cx="8549197" cy="644518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	</a:t>
            </a:r>
            <a:endParaRPr lang="ru-UA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6E067A-35BB-4DCD-B007-67E9DB691463}"/>
              </a:ext>
            </a:extLst>
          </p:cNvPr>
          <p:cNvSpPr txBox="1"/>
          <p:nvPr/>
        </p:nvSpPr>
        <p:spPr>
          <a:xfrm>
            <a:off x="741285" y="936529"/>
            <a:ext cx="7661429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solidFill>
                  <a:schemeClr val="bg1"/>
                </a:solidFill>
              </a:rPr>
              <a:t>Психологічний супровід </a:t>
            </a:r>
            <a:r>
              <a:rPr lang="ru-RU" sz="2200" dirty="0" err="1">
                <a:solidFill>
                  <a:schemeClr val="bg1"/>
                </a:solidFill>
              </a:rPr>
              <a:t>спрямований</a:t>
            </a:r>
            <a:r>
              <a:rPr lang="ru-RU" sz="2200" dirty="0">
                <a:solidFill>
                  <a:schemeClr val="bg1"/>
                </a:solidFill>
              </a:rPr>
              <a:t> на </a:t>
            </a:r>
            <a:r>
              <a:rPr lang="ru-RU" sz="2200" dirty="0" err="1">
                <a:solidFill>
                  <a:schemeClr val="bg1"/>
                </a:solidFill>
              </a:rPr>
              <a:t>забезпечення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двох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процесів</a:t>
            </a:r>
            <a:endParaRPr lang="ru-RU" sz="2200" dirty="0">
              <a:solidFill>
                <a:schemeClr val="bg1"/>
              </a:solidFill>
            </a:endParaRPr>
          </a:p>
          <a:p>
            <a:pPr algn="just"/>
            <a:endParaRPr lang="ru-RU" sz="2200" dirty="0">
              <a:solidFill>
                <a:schemeClr val="bg1"/>
              </a:solidFill>
            </a:endParaRPr>
          </a:p>
          <a:p>
            <a:pPr algn="just"/>
            <a:endParaRPr lang="ru-RU" sz="2200" dirty="0">
              <a:solidFill>
                <a:schemeClr val="bg1"/>
              </a:solidFill>
            </a:endParaRPr>
          </a:p>
          <a:p>
            <a:pPr algn="just"/>
            <a:endParaRPr lang="ru-RU" sz="2200" dirty="0">
              <a:solidFill>
                <a:schemeClr val="bg1"/>
              </a:solidFill>
            </a:endParaRPr>
          </a:p>
          <a:p>
            <a:pPr algn="just"/>
            <a:endParaRPr lang="ru-RU" sz="2200" dirty="0">
              <a:solidFill>
                <a:schemeClr val="bg1"/>
              </a:solidFill>
            </a:endParaRPr>
          </a:p>
          <a:p>
            <a:pPr algn="just"/>
            <a:endParaRPr lang="ru-RU" sz="2200" dirty="0">
              <a:solidFill>
                <a:schemeClr val="bg1"/>
              </a:solidFill>
            </a:endParaRPr>
          </a:p>
          <a:p>
            <a:pPr algn="just"/>
            <a:endParaRPr lang="ru-RU" sz="2200" dirty="0">
              <a:solidFill>
                <a:schemeClr val="bg1"/>
              </a:solidFill>
            </a:endParaRPr>
          </a:p>
          <a:p>
            <a:pPr algn="just"/>
            <a:endParaRPr lang="ru-RU" dirty="0">
              <a:solidFill>
                <a:schemeClr val="bg1"/>
              </a:solidFill>
            </a:endParaRPr>
          </a:p>
          <a:p>
            <a:pPr algn="just"/>
            <a:endParaRPr lang="ru-RU" dirty="0">
              <a:solidFill>
                <a:schemeClr val="bg1"/>
              </a:solidFill>
            </a:endParaRPr>
          </a:p>
          <a:p>
            <a:pPr algn="just"/>
            <a:endParaRPr lang="ru-RU" dirty="0">
              <a:solidFill>
                <a:schemeClr val="bg1"/>
              </a:solidFill>
            </a:endParaRPr>
          </a:p>
          <a:p>
            <a:pPr algn="just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15F2BD3A-FEE0-4893-8695-853F541D4907}"/>
              </a:ext>
            </a:extLst>
          </p:cNvPr>
          <p:cNvSpPr/>
          <p:nvPr/>
        </p:nvSpPr>
        <p:spPr>
          <a:xfrm>
            <a:off x="1580225" y="1855432"/>
            <a:ext cx="870012" cy="665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4577F0D-C2DA-4072-8231-032E82471559}"/>
              </a:ext>
            </a:extLst>
          </p:cNvPr>
          <p:cNvSpPr/>
          <p:nvPr/>
        </p:nvSpPr>
        <p:spPr>
          <a:xfrm>
            <a:off x="297402" y="2793288"/>
            <a:ext cx="3435658" cy="1975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індивідуальний</a:t>
            </a:r>
            <a:r>
              <a:rPr lang="ru-RU" dirty="0"/>
              <a:t> супровід дітей з особливими потребами в </a:t>
            </a:r>
            <a:r>
              <a:rPr lang="ru-RU" dirty="0" err="1"/>
              <a:t>освітніх</a:t>
            </a:r>
            <a:r>
              <a:rPr lang="ru-RU" dirty="0"/>
              <a:t> закладах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4D0E752-A4BC-47C3-8030-90B56C593877}"/>
              </a:ext>
            </a:extLst>
          </p:cNvPr>
          <p:cNvSpPr/>
          <p:nvPr/>
        </p:nvSpPr>
        <p:spPr>
          <a:xfrm>
            <a:off x="5313284" y="2870009"/>
            <a:ext cx="3435658" cy="1975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системний супровід, спрямований на профілактику або корекцію проблеми, характерної не для однієї дитини, а для системи загалом</a:t>
            </a:r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4ADD95FA-A47A-40D3-B001-60147B49D66B}"/>
              </a:ext>
            </a:extLst>
          </p:cNvPr>
          <p:cNvSpPr/>
          <p:nvPr/>
        </p:nvSpPr>
        <p:spPr>
          <a:xfrm>
            <a:off x="6498454" y="1855432"/>
            <a:ext cx="870012" cy="665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393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C85F4A-FFF9-8F00-C2F1-390081DB5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723" y="216698"/>
            <a:ext cx="4091552" cy="994172"/>
          </a:xfrm>
        </p:spPr>
        <p:txBody>
          <a:bodyPr>
            <a:normAutofit/>
          </a:bodyPr>
          <a:lstStyle/>
          <a:p>
            <a:r>
              <a:rPr lang="uk-UA" sz="2500" b="1" dirty="0">
                <a:solidFill>
                  <a:srgbClr val="03397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Завдання до практичного заняття:</a:t>
            </a:r>
            <a:endParaRPr lang="ru-UA" sz="2500" b="1" dirty="0">
              <a:solidFill>
                <a:srgbClr val="033970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9D3A70-CE02-5820-930C-1C88535F4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994" y="1276562"/>
            <a:ext cx="4091552" cy="5364740"/>
          </a:xfrm>
        </p:spPr>
        <p:txBody>
          <a:bodyPr>
            <a:normAutofit fontScale="55000" lnSpcReduction="20000"/>
          </a:bodyPr>
          <a:lstStyle/>
          <a:p>
            <a:pPr marL="457200" indent="-457200">
              <a:buAutoNum type="arabicPeriod"/>
            </a:pPr>
            <a:r>
              <a:rPr lang="uk-UA" sz="3800" dirty="0">
                <a:solidFill>
                  <a:srgbClr val="03397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Самостійно розгляньте питання:</a:t>
            </a:r>
          </a:p>
          <a:p>
            <a:r>
              <a:rPr lang="uk-UA" sz="3800" dirty="0">
                <a:solidFill>
                  <a:srgbClr val="03397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Інклюзивна освіта: сутність,  завдання, принципи. </a:t>
            </a:r>
          </a:p>
          <a:p>
            <a:r>
              <a:rPr lang="uk-UA" sz="3800" dirty="0">
                <a:solidFill>
                  <a:srgbClr val="03397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Зарубіжний досвід інклюзивної освіти. Національне законодавство у сфері інклюзивної освіти.</a:t>
            </a:r>
          </a:p>
          <a:p>
            <a:pPr marL="0" indent="0">
              <a:buNone/>
            </a:pPr>
            <a:endParaRPr lang="uk-UA" sz="3800" dirty="0">
              <a:solidFill>
                <a:srgbClr val="033970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marL="0" indent="0">
              <a:buNone/>
            </a:pPr>
            <a:r>
              <a:rPr lang="uk-UA" sz="3800" dirty="0">
                <a:solidFill>
                  <a:srgbClr val="03397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2. Аналіз законодавчої бази інклюзивної освіти:</a:t>
            </a:r>
          </a:p>
          <a:p>
            <a:pPr marL="0" indent="0">
              <a:buNone/>
            </a:pPr>
            <a:r>
              <a:rPr lang="uk-UA" sz="3800" dirty="0">
                <a:solidFill>
                  <a:srgbClr val="03397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•	Вивчіть основні нормативно-правові акти, які регулюють інклюзивну освіту в Україні.</a:t>
            </a:r>
          </a:p>
          <a:p>
            <a:pPr marL="0" indent="0">
              <a:buNone/>
            </a:pPr>
            <a:r>
              <a:rPr lang="uk-UA" sz="3800" dirty="0">
                <a:solidFill>
                  <a:srgbClr val="03397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•	Підготуйте короткий звіт, у якому визначте ключові положення щодо прав дітей з особливими освітніми потребами </a:t>
            </a:r>
          </a:p>
          <a:p>
            <a:pPr marL="0" indent="0">
              <a:buNone/>
            </a:pPr>
            <a:endParaRPr lang="ru-UA" sz="2100" dirty="0">
              <a:solidFill>
                <a:srgbClr val="033970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9154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202</TotalTime>
  <Words>568</Words>
  <Application>Microsoft Office PowerPoint</Application>
  <PresentationFormat>Экран (4:3)</PresentationFormat>
  <Paragraphs>47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Gotham Pro</vt:lpstr>
      <vt:lpstr>Times New Roman</vt:lpstr>
      <vt:lpstr>Тема Office</vt:lpstr>
      <vt:lpstr>Тема 1. Теретичні основи проблеми психологічного супроводу дітей та підлітків з особливими освітніми потребами в умовах інклюзивної освіти</vt:lpstr>
      <vt:lpstr>Питання які розглядаються на лекції:</vt:lpstr>
      <vt:lpstr>1. Поняття психологічного супроводу та його характеристики </vt:lpstr>
      <vt:lpstr>Презентация PowerPoint</vt:lpstr>
      <vt:lpstr>Психологічний супровід дітей з особливими освітніми потребами містить такі напрямки діяльності як:</vt:lpstr>
      <vt:lpstr>Презентация PowerPoint</vt:lpstr>
      <vt:lpstr>Презентация PowerPoint</vt:lpstr>
      <vt:lpstr>Завдання до практичного заняття: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 презентації</dc:title>
  <dc:creator>Microsoft Office User</dc:creator>
  <cp:lastModifiedBy>Леся</cp:lastModifiedBy>
  <cp:revision>8</cp:revision>
  <dcterms:created xsi:type="dcterms:W3CDTF">2023-12-13T16:18:17Z</dcterms:created>
  <dcterms:modified xsi:type="dcterms:W3CDTF">2024-09-06T11:18:43Z</dcterms:modified>
</cp:coreProperties>
</file>