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397" r:id="rId3"/>
    <p:sldId id="421" r:id="rId4"/>
    <p:sldId id="410" r:id="rId5"/>
    <p:sldId id="411" r:id="rId6"/>
    <p:sldId id="415" r:id="rId7"/>
    <p:sldId id="413" r:id="rId8"/>
    <p:sldId id="414" r:id="rId9"/>
    <p:sldId id="416" r:id="rId10"/>
    <p:sldId id="417" r:id="rId11"/>
    <p:sldId id="418" r:id="rId12"/>
    <p:sldId id="419" r:id="rId13"/>
    <p:sldId id="420" r:id="rId14"/>
    <p:sldId id="399" r:id="rId15"/>
    <p:sldId id="400" r:id="rId16"/>
    <p:sldId id="401" r:id="rId17"/>
    <p:sldId id="404" r:id="rId18"/>
    <p:sldId id="422" r:id="rId19"/>
    <p:sldId id="423" r:id="rId20"/>
    <p:sldId id="403" r:id="rId21"/>
    <p:sldId id="405" r:id="rId22"/>
    <p:sldId id="406" r:id="rId23"/>
    <p:sldId id="407" r:id="rId24"/>
    <p:sldId id="408" r:id="rId25"/>
    <p:sldId id="409" r:id="rId26"/>
    <p:sldId id="40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220044"/>
    <a:srgbClr val="37006E"/>
    <a:srgbClr val="48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444" autoAdjust="0"/>
  </p:normalViewPr>
  <p:slideViewPr>
    <p:cSldViewPr>
      <p:cViewPr varScale="1">
        <p:scale>
          <a:sx n="65" d="100"/>
          <a:sy n="65" d="100"/>
        </p:scale>
        <p:origin x="11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742E-6CDE-4873-AC52-AAD17CCD9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81970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EC28-8B4D-40BD-9FAF-E100A089D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664430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F1FEB-0BD0-4520-AC95-882FCB077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9316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04B8-D619-4CD5-B862-A0A507DD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312730"/>
      </p:ext>
    </p:extLst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12D6-3E45-4D91-96F6-6B472018B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548568"/>
      </p:ext>
    </p:extLst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1BE-B6F7-4A2F-9694-478157507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45622"/>
      </p:ext>
    </p:extLst>
  </p:cSld>
  <p:clrMapOvr>
    <a:masterClrMapping/>
  </p:clrMapOvr>
  <p:transition spd="med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62D8-5093-4348-A4B7-00E16E24E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59671"/>
      </p:ext>
    </p:extLst>
  </p:cSld>
  <p:clrMapOvr>
    <a:masterClrMapping/>
  </p:clrMapOvr>
  <p:transition spd="med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2B2B-C740-494B-A1B9-9C5EA7347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71239"/>
      </p:ext>
    </p:extLst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C8DC-E97B-497C-9635-D43104A4D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82306"/>
      </p:ext>
    </p:extLst>
  </p:cSld>
  <p:clrMapOvr>
    <a:masterClrMapping/>
  </p:clrMapOvr>
  <p:transition spd="med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AB009-5D80-472E-8270-A09F3F63E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54730"/>
      </p:ext>
    </p:extLst>
  </p:cSld>
  <p:clrMapOvr>
    <a:masterClrMapping/>
  </p:clrMapOvr>
  <p:transition spd="med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0D29-4B60-4BB1-8F43-F4B06CFF4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73174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F969-4FB3-44BD-B89B-E6640BF5F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809536"/>
      </p:ext>
    </p:extLst>
  </p:cSld>
  <p:clrMapOvr>
    <a:masterClrMapping/>
  </p:clrMapOvr>
  <p:transition spd="med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82F4-E5E1-4CA6-83C9-CB67D2316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59099"/>
      </p:ext>
    </p:extLst>
  </p:cSld>
  <p:clrMapOvr>
    <a:masterClrMapping/>
  </p:clrMapOvr>
  <p:transition spd="med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8C71-58FC-4711-9FF2-E87D7CC44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35967"/>
      </p:ext>
    </p:extLst>
  </p:cSld>
  <p:clrMapOvr>
    <a:masterClrMapping/>
  </p:clrMapOvr>
  <p:transition spd="med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2D1B-0F1A-46FA-8537-17333FFC0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93859"/>
      </p:ext>
    </p:extLst>
  </p:cSld>
  <p:clrMapOvr>
    <a:masterClrMapping/>
  </p:clrMapOvr>
  <p:transition spd="med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4076-3CAC-4C06-BF54-A4F2EB455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11232"/>
      </p:ext>
    </p:extLst>
  </p:cSld>
  <p:clrMapOvr>
    <a:masterClrMapping/>
  </p:clrMapOvr>
  <p:transition spd="med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B704-4306-4494-B7A2-3235461E7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692893"/>
      </p:ext>
    </p:extLst>
  </p:cSld>
  <p:clrMapOvr>
    <a:masterClrMapping/>
  </p:clrMapOvr>
  <p:transition spd="med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3587-CA92-4522-B7EF-74DF7DF5B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22857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0734-A469-4556-B8BA-7A3BB209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985359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1281A-F1C0-476A-9DD0-3CBCF378F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91994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9E73-77DD-43E0-9A71-42D6FD582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2151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7F3D-A569-4EC6-B52B-13A3151AE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46011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7926-6EAD-42CA-B550-1BFA91928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113586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F77F-36F0-4F9E-A212-FF0706F14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46920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EC98-64CD-4842-904E-4B5325EAF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858205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1A8160-C5B3-4D27-9123-BF95E89E9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transition spd="med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6A08992-C8C3-4E37-98D6-777B87A3F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bric-maker.com/?utm_campaign=ce_rubmkr_ref&amp;utm_source=ce&amp;utm_medium=ce_body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497"/>
            <a:ext cx="5730875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324600" y="685800"/>
            <a:ext cx="2209800" cy="2514600"/>
          </a:xfrm>
        </p:spPr>
        <p:txBody>
          <a:bodyPr vert="horz"/>
          <a:lstStyle/>
          <a:p>
            <a:r>
              <a:rPr lang="en-US" b="1" dirty="0" smtClean="0">
                <a:solidFill>
                  <a:srgbClr val="FF0000"/>
                </a:solidFill>
              </a:rPr>
              <a:t>How to assess CW?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Self-edit</a:t>
            </a:r>
          </a:p>
          <a:p>
            <a:r>
              <a:rPr lang="en-US" dirty="0" smtClean="0"/>
              <a:t>Self-correct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4" y="2638500"/>
            <a:ext cx="7602751" cy="158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24" y="4018587"/>
            <a:ext cx="7440001" cy="2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6" y="152400"/>
            <a:ext cx="8229600" cy="399743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871930"/>
            <a:ext cx="8566861" cy="39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731838"/>
          </a:xfrm>
        </p:spPr>
        <p:txBody>
          <a:bodyPr/>
          <a:lstStyle/>
          <a:p>
            <a:r>
              <a:rPr lang="en-US" dirty="0" smtClean="0"/>
              <a:t>Error Checklist / Directed Questions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7039" y="1410264"/>
            <a:ext cx="9293600" cy="1889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8991600" cy="3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Rubrics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want to be as specific about your expectations as possible. 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Creating </a:t>
            </a:r>
            <a:r>
              <a:rPr lang="en-US" dirty="0">
                <a:hlinkClick r:id="rId2"/>
              </a:rPr>
              <a:t>a rubric</a:t>
            </a:r>
            <a:r>
              <a:rPr lang="en-US" dirty="0"/>
              <a:t> for the final product and various components of </a:t>
            </a:r>
            <a:r>
              <a:rPr lang="en-US" dirty="0" smtClean="0"/>
              <a:t>CW </a:t>
            </a:r>
            <a:r>
              <a:rPr lang="en-US" dirty="0"/>
              <a:t>work can ensure a more accurate, specific, and useful assessment.</a:t>
            </a:r>
          </a:p>
        </p:txBody>
      </p:sp>
    </p:spTree>
    <p:extLst>
      <p:ext uri="{BB962C8B-B14F-4D97-AF65-F5344CB8AC3E}">
        <p14:creationId xmlns:p14="http://schemas.microsoft.com/office/powerpoint/2010/main" val="35914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407275" cy="1219200"/>
          </a:xfrm>
        </p:spPr>
        <p:txBody>
          <a:bodyPr/>
          <a:lstStyle/>
          <a:p>
            <a:r>
              <a:rPr lang="en-US" dirty="0" smtClean="0"/>
              <a:t>A rubric is an authentic assessment tool that: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clear expectations for a </a:t>
            </a:r>
            <a:r>
              <a:rPr lang="en-US" dirty="0" smtClean="0"/>
              <a:t>CW project</a:t>
            </a:r>
            <a:r>
              <a:rPr lang="en-US" dirty="0"/>
              <a:t>.</a:t>
            </a:r>
          </a:p>
          <a:p>
            <a:r>
              <a:rPr lang="en-US" dirty="0"/>
              <a:t>Examines the </a:t>
            </a:r>
            <a:r>
              <a:rPr lang="en-US" dirty="0" smtClean="0"/>
              <a:t>product.</a:t>
            </a:r>
            <a:endParaRPr lang="en-US" dirty="0"/>
          </a:p>
          <a:p>
            <a:r>
              <a:rPr lang="en-US" dirty="0"/>
              <a:t>Enumerates the performances on which students will be evaluated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Explains what constitutes excellence during the writing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students understand what they need to do to excel.</a:t>
            </a:r>
          </a:p>
          <a:p>
            <a:r>
              <a:rPr lang="en-US" dirty="0" smtClean="0"/>
              <a:t>Helps remove subjectivity and bias from the evaluation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rubric </a:t>
            </a:r>
            <a:r>
              <a:rPr lang="en-US" smtClean="0"/>
              <a:t>is “a </a:t>
            </a:r>
            <a:r>
              <a:rPr lang="en-US" dirty="0" smtClean="0"/>
              <a:t>set of criteria for grading assignments”</a:t>
            </a:r>
          </a:p>
          <a:p>
            <a:r>
              <a:rPr lang="en-US" dirty="0" smtClean="0"/>
              <a:t>(a) </a:t>
            </a:r>
            <a:r>
              <a:rPr lang="en-US" b="1" dirty="0" smtClean="0">
                <a:solidFill>
                  <a:srgbClr val="FF0000"/>
                </a:solidFill>
              </a:rPr>
              <a:t>holistic</a:t>
            </a:r>
            <a:r>
              <a:rPr lang="en-US" dirty="0" smtClean="0"/>
              <a:t> rubrics which evaluate the overall quality of writing, </a:t>
            </a:r>
          </a:p>
          <a:p>
            <a:r>
              <a:rPr lang="en-US" dirty="0" smtClean="0"/>
              <a:t>(b) </a:t>
            </a:r>
            <a:r>
              <a:rPr lang="en-US" b="1" dirty="0" smtClean="0">
                <a:solidFill>
                  <a:srgbClr val="FF0000"/>
                </a:solidFill>
              </a:rPr>
              <a:t>analytical</a:t>
            </a:r>
            <a:r>
              <a:rPr lang="en-US" dirty="0" smtClean="0"/>
              <a:t> rubrics which focus on different aspects of writing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4" y="838200"/>
            <a:ext cx="906189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25195"/>
      </p:ext>
    </p:extLst>
  </p:cSld>
  <p:clrMapOvr>
    <a:masterClrMapping/>
  </p:clrMapOvr>
  <p:transition spd="med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700"/>
            <a:ext cx="8953500" cy="64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104"/>
      </p:ext>
    </p:extLst>
  </p:cSld>
  <p:clrMapOvr>
    <a:masterClrMapping/>
  </p:clrMapOvr>
  <p:transition spd="med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includes 4 major qualities: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C0000"/>
                </a:solidFill>
              </a:rPr>
              <a:t>image, </a:t>
            </a:r>
          </a:p>
          <a:p>
            <a:r>
              <a:rPr lang="en-US" sz="3600" b="1" dirty="0" smtClean="0">
                <a:solidFill>
                  <a:srgbClr val="CC0000"/>
                </a:solidFill>
              </a:rPr>
              <a:t>voice, </a:t>
            </a:r>
          </a:p>
          <a:p>
            <a:r>
              <a:rPr lang="en-US" sz="3600" b="1" dirty="0" smtClean="0">
                <a:solidFill>
                  <a:srgbClr val="CC0000"/>
                </a:solidFill>
              </a:rPr>
              <a:t>characterization (direct/indirect)</a:t>
            </a:r>
          </a:p>
          <a:p>
            <a:r>
              <a:rPr lang="en-US" sz="3600" b="1" dirty="0" smtClean="0">
                <a:solidFill>
                  <a:srgbClr val="CC0000"/>
                </a:solidFill>
              </a:rPr>
              <a:t>story </a:t>
            </a:r>
            <a:endParaRPr lang="en-US" sz="3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Confucius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ÐÐ°ÑÑÐ¸Ð½ÐºÐ¸ Ð¿Ð¾ Ð·Ð°Ð¿ÑÐ¾ÑÑ confuci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457200"/>
            <a:ext cx="2971800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43000" y="2590800"/>
            <a:ext cx="4419600" cy="3535363"/>
          </a:xfrm>
        </p:spPr>
        <p:txBody>
          <a:bodyPr/>
          <a:lstStyle/>
          <a:p>
            <a:pPr algn="ctr"/>
            <a:r>
              <a:rPr lang="en-US" sz="3600" i="1" dirty="0" smtClean="0">
                <a:latin typeface="Century Schoolbook" panose="02040604050505020304" pitchFamily="18" charset="0"/>
              </a:rPr>
              <a:t>A man who has committed a mistake and doesn’t correct it is committing another mistake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levels of achievement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3400" y="1390599"/>
            <a:ext cx="6553200" cy="4648200"/>
          </a:xfrm>
        </p:spPr>
        <p:txBody>
          <a:bodyPr/>
          <a:lstStyle/>
          <a:p>
            <a:r>
              <a:rPr lang="en-US" dirty="0" smtClean="0"/>
              <a:t>1). Excellent: Writing in this category demonstrates an excellent use of the criterion.</a:t>
            </a:r>
          </a:p>
          <a:p>
            <a:r>
              <a:rPr lang="en-US" dirty="0" smtClean="0"/>
              <a:t>2). Good: For writings which fall in this level the criterion is partially achieved. </a:t>
            </a:r>
          </a:p>
          <a:p>
            <a:r>
              <a:rPr lang="en-US" dirty="0" smtClean="0"/>
              <a:t>3). Fair: In this category, the criterion is minimally achieved. </a:t>
            </a:r>
          </a:p>
          <a:p>
            <a:r>
              <a:rPr lang="en-US" dirty="0" smtClean="0"/>
              <a:t>4). Poor: Writing in this category does not meet the criterion in any respect.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533400"/>
            <a:ext cx="9723492" cy="48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457200"/>
            <a:ext cx="6477000" cy="5668963"/>
          </a:xfrm>
        </p:spPr>
        <p:txBody>
          <a:bodyPr/>
          <a:lstStyle/>
          <a:p>
            <a:r>
              <a:rPr lang="en-US" dirty="0"/>
              <a:t>Debbie was a very stubborn and completely independent person and was always doing things her way despite her parents’ efforts to get her to conform. Her father was an executive in a dress manufacturing company and was able to afford his family all the luxuries and comforts of life. But Debbie was completely indifferent to her family’s affluence. </a:t>
            </a:r>
          </a:p>
        </p:txBody>
      </p:sp>
    </p:spTree>
    <p:extLst>
      <p:ext uri="{BB962C8B-B14F-4D97-AF65-F5344CB8AC3E}">
        <p14:creationId xmlns:p14="http://schemas.microsoft.com/office/powerpoint/2010/main" val="37027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2400" y="457200"/>
            <a:ext cx="8991600" cy="5668963"/>
          </a:xfrm>
        </p:spPr>
        <p:txBody>
          <a:bodyPr/>
          <a:lstStyle/>
          <a:p>
            <a:r>
              <a:rPr lang="en-US" sz="3000" dirty="0" smtClean="0"/>
              <a:t>Debbie would wear a tank top to a tea party if she pleased, with fluorescent earrings and ankle-strap sandals. </a:t>
            </a:r>
          </a:p>
          <a:p>
            <a:r>
              <a:rPr lang="en-US" sz="3000" dirty="0" smtClean="0"/>
              <a:t>“Oh, sweetheart,”</a:t>
            </a:r>
            <a:r>
              <a:rPr lang="en-US" sz="3000" dirty="0" err="1" smtClean="0"/>
              <a:t>Mrs</a:t>
            </a:r>
            <a:r>
              <a:rPr lang="en-US" sz="3000" dirty="0" smtClean="0"/>
              <a:t>. </a:t>
            </a:r>
            <a:r>
              <a:rPr lang="en-US" sz="3000" dirty="0" err="1" smtClean="0"/>
              <a:t>Chiddister</a:t>
            </a:r>
            <a:r>
              <a:rPr lang="en-US" sz="3000" dirty="0" smtClean="0"/>
              <a:t> would stand in the doorway wringing her hands. “It’s not </a:t>
            </a:r>
            <a:r>
              <a:rPr lang="en-US" sz="3000" i="1" dirty="0" smtClean="0"/>
              <a:t>nice</a:t>
            </a:r>
            <a:r>
              <a:rPr lang="en-US" sz="3000" dirty="0" smtClean="0"/>
              <a:t>.” </a:t>
            </a:r>
          </a:p>
          <a:p>
            <a:r>
              <a:rPr lang="en-US" sz="3000" dirty="0" smtClean="0"/>
              <a:t>“Not who?” Debbie would say, and add a fringed belt. Mr. </a:t>
            </a:r>
            <a:r>
              <a:rPr lang="en-US" sz="3000" dirty="0" err="1" smtClean="0"/>
              <a:t>Chiddister</a:t>
            </a:r>
            <a:r>
              <a:rPr lang="en-US" sz="3000" dirty="0" smtClean="0"/>
              <a:t> was Artistic Director of the Boston branch of Cardin, and had a high respect for what he called “elegant textures,” which ranged from handwoven tweed to gold filigree, and which he willingly offered his daughter. Debbie preferred her laminated bangles.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309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5" y="1417638"/>
            <a:ext cx="5257800" cy="4525963"/>
          </a:xfrm>
        </p:spPr>
        <p:txBody>
          <a:bodyPr/>
          <a:lstStyle/>
          <a:p>
            <a:r>
              <a:rPr lang="en-US" dirty="0" smtClean="0"/>
              <a:t>What other rubrics can we include in assessment of CW?</a:t>
            </a:r>
          </a:p>
          <a:p>
            <a:endParaRPr lang="en-US" dirty="0"/>
          </a:p>
        </p:txBody>
      </p:sp>
      <p:pic>
        <p:nvPicPr>
          <p:cNvPr id="92164" name="Picture 4" descr="Garfield Thinking GIF - Garfield Thinking Think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68663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8800" y="2286000"/>
            <a:ext cx="30697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https://resources.depaul.edu/teaching-commons/teaching-guides/feedback-grading/rubrics/Pages/types-of-rubrics.aspx</a:t>
            </a:r>
          </a:p>
        </p:txBody>
      </p:sp>
    </p:spTree>
    <p:extLst>
      <p:ext uri="{BB962C8B-B14F-4D97-AF65-F5344CB8AC3E}">
        <p14:creationId xmlns:p14="http://schemas.microsoft.com/office/powerpoint/2010/main" val="25595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grid at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https://www.rubric-maker.com</a:t>
            </a:r>
            <a:endParaRPr lang="en-US" dirty="0"/>
          </a:p>
        </p:txBody>
      </p:sp>
      <p:pic>
        <p:nvPicPr>
          <p:cNvPr id="93186" name="Picture 2" descr="ÐÐ°ÑÑÐ¸Ð½ÐºÐ¸ Ð¿Ð¾ Ð·Ð°Ð¿ÑÐ¾ÑÑ hometask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93999"/>
            <a:ext cx="50768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and Correcting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222625" cy="4525963"/>
          </a:xfrm>
        </p:spPr>
        <p:txBody>
          <a:bodyPr/>
          <a:lstStyle/>
          <a:p>
            <a:r>
              <a:rPr lang="en-US" dirty="0" smtClean="0"/>
              <a:t>Accuracy of performance</a:t>
            </a:r>
          </a:p>
          <a:p>
            <a:r>
              <a:rPr lang="en-US" dirty="0" smtClean="0"/>
              <a:t>Content and design of their writing</a:t>
            </a:r>
          </a:p>
          <a:p>
            <a:r>
              <a:rPr lang="en-US" dirty="0" smtClean="0"/>
              <a:t>Discussing rather than judging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84624" y="1600200"/>
            <a:ext cx="3559175" cy="4525963"/>
          </a:xfrm>
        </p:spPr>
        <p:txBody>
          <a:bodyPr/>
          <a:lstStyle/>
          <a:p>
            <a:r>
              <a:rPr lang="en-US" dirty="0" smtClean="0"/>
              <a:t>Indicate when </a:t>
            </a:r>
            <a:r>
              <a:rPr lang="en-US" dirty="0" err="1" smtClean="0"/>
              <a:t>smth</a:t>
            </a:r>
            <a:r>
              <a:rPr lang="en-US" dirty="0" smtClean="0"/>
              <a:t> is not right</a:t>
            </a:r>
          </a:p>
          <a:p>
            <a:pPr>
              <a:buNone/>
            </a:pPr>
            <a:r>
              <a:rPr lang="en-US" dirty="0" smtClean="0"/>
              <a:t>(syntax, concord, collocation)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and correcting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useful if students can do </a:t>
            </a:r>
            <a:r>
              <a:rPr lang="en-US" dirty="0" err="1" smtClean="0"/>
              <a:t>smth</a:t>
            </a:r>
            <a:r>
              <a:rPr lang="en-US" dirty="0" smtClean="0"/>
              <a:t> with the feedback</a:t>
            </a:r>
          </a:p>
          <a:p>
            <a:r>
              <a:rPr lang="en-US" dirty="0" smtClean="0"/>
              <a:t>Ensure that students understand what the mistakes are and how to correct them</a:t>
            </a:r>
          </a:p>
          <a:p>
            <a:r>
              <a:rPr lang="en-US" dirty="0" smtClean="0"/>
              <a:t>Selective correction</a:t>
            </a:r>
          </a:p>
          <a:p>
            <a:r>
              <a:rPr lang="en-US" dirty="0" smtClean="0"/>
              <a:t>Using marking scales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symbols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48" y="1301101"/>
            <a:ext cx="7705353" cy="55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correction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Reformulation</a:t>
            </a:r>
          </a:p>
          <a:p>
            <a:r>
              <a:rPr lang="en-US" dirty="0" smtClean="0"/>
              <a:t>Referring students to a dictionary or grammar book</a:t>
            </a:r>
          </a:p>
          <a:p>
            <a:r>
              <a:rPr lang="en-US" dirty="0" smtClean="0"/>
              <a:t>Ask me</a:t>
            </a:r>
          </a:p>
          <a:p>
            <a:r>
              <a:rPr lang="en-US" dirty="0" smtClean="0"/>
              <a:t>Remedial teaching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students are involved in work-in-progress stage</a:t>
            </a:r>
          </a:p>
          <a:p>
            <a:r>
              <a:rPr lang="en-US" dirty="0" smtClean="0"/>
              <a:t>Responding by written comment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23066"/>
            <a:ext cx="7630898" cy="3834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Post-task statements (future statements – “how I can improve in future” )</a:t>
            </a:r>
          </a:p>
          <a:p>
            <a:r>
              <a:rPr lang="en-US" dirty="0" smtClean="0"/>
              <a:t>Electronic comments (“Track changes tool”)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8245"/>
            <a:ext cx="6642674" cy="41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777069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529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Century Schoolbook</vt:lpstr>
      <vt:lpstr>Default Design</vt:lpstr>
      <vt:lpstr>Stack of books design template</vt:lpstr>
      <vt:lpstr>How to assess CW?</vt:lpstr>
      <vt:lpstr>Confucius </vt:lpstr>
      <vt:lpstr>Responding and Correcting </vt:lpstr>
      <vt:lpstr>Responding and correcting</vt:lpstr>
      <vt:lpstr>Correction symbols</vt:lpstr>
      <vt:lpstr>Ways of correction</vt:lpstr>
      <vt:lpstr>Responding</vt:lpstr>
      <vt:lpstr>Презентация PowerPoint</vt:lpstr>
      <vt:lpstr>Peer review</vt:lpstr>
      <vt:lpstr>Презентация PowerPoint</vt:lpstr>
      <vt:lpstr>Презентация PowerPoint</vt:lpstr>
      <vt:lpstr>Error Checklist / Directed Questions</vt:lpstr>
      <vt:lpstr>Creating Rubrics</vt:lpstr>
      <vt:lpstr>A rubric is an authentic assessment tool that: </vt:lpstr>
      <vt:lpstr>Презентация PowerPoint</vt:lpstr>
      <vt:lpstr>Презентация PowerPoint</vt:lpstr>
      <vt:lpstr>Презентация PowerPoint</vt:lpstr>
      <vt:lpstr>Презентация PowerPoint</vt:lpstr>
      <vt:lpstr>CW includes 4 major qualities:</vt:lpstr>
      <vt:lpstr>4 levels of achievement</vt:lpstr>
      <vt:lpstr>Презентация PowerPoint</vt:lpstr>
      <vt:lpstr>Презентация PowerPoint</vt:lpstr>
      <vt:lpstr>Презентация PowerPoint</vt:lpstr>
      <vt:lpstr>Think!</vt:lpstr>
      <vt:lpstr>Create your own grid 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</dc:creator>
  <cp:lastModifiedBy>ПК</cp:lastModifiedBy>
  <cp:revision>160</cp:revision>
  <dcterms:created xsi:type="dcterms:W3CDTF">2009-01-22T04:25:20Z</dcterms:created>
  <dcterms:modified xsi:type="dcterms:W3CDTF">2022-05-06T18:48:12Z</dcterms:modified>
</cp:coreProperties>
</file>