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6" r:id="rId2"/>
    <p:sldId id="257" r:id="rId3"/>
    <p:sldId id="275" r:id="rId4"/>
    <p:sldId id="258" r:id="rId5"/>
    <p:sldId id="259" r:id="rId6"/>
    <p:sldId id="260" r:id="rId7"/>
    <p:sldId id="261" r:id="rId8"/>
    <p:sldId id="262" r:id="rId9"/>
    <p:sldId id="263" r:id="rId10"/>
    <p:sldId id="264" r:id="rId11"/>
    <p:sldId id="265" r:id="rId12"/>
    <p:sldId id="266" r:id="rId13"/>
    <p:sldId id="274" r:id="rId14"/>
    <p:sldId id="267" r:id="rId15"/>
    <p:sldId id="268"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69" r:id="rId33"/>
    <p:sldId id="270" r:id="rId34"/>
    <p:sldId id="271" r:id="rId35"/>
    <p:sldId id="272" r:id="rId36"/>
    <p:sldId id="292" r:id="rId37"/>
    <p:sldId id="293" r:id="rId38"/>
    <p:sldId id="273" r:id="rId39"/>
  </p:sldIdLst>
  <p:sldSz cx="9144000" cy="5143500" type="screen16x9"/>
  <p:notesSz cx="6858000" cy="9144000"/>
  <p:embeddedFontLst>
    <p:embeddedFont>
      <p:font typeface="Roboto" panose="02000000000000000000" pitchFamily="2" charset="0"/>
      <p:regular r:id="rId41"/>
      <p:bold r:id="rId42"/>
      <p:italic r:id="rId43"/>
      <p:boldItalic r:id="rId44"/>
    </p:embeddedFont>
    <p:embeddedFont>
      <p:font typeface="Segoe UI" panose="020B0502040204020203"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5" autoAdjust="0"/>
    <p:restoredTop sz="94660"/>
  </p:normalViewPr>
  <p:slideViewPr>
    <p:cSldViewPr snapToGrid="0">
      <p:cViewPr>
        <p:scale>
          <a:sx n="66" d="100"/>
          <a:sy n="66" d="100"/>
        </p:scale>
        <p:origin x="2856" y="138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981644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606d781a56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606d781a56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44250" y="557550"/>
            <a:ext cx="8213700" cy="299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 dirty="0"/>
              <a:t>Обладнання підприємств торівлі та </a:t>
            </a:r>
            <a:r>
              <a:rPr lang="ru" dirty="0" smtClean="0"/>
              <a:t>сфери послуг</a:t>
            </a:r>
            <a:endParaRPr dirty="0"/>
          </a:p>
        </p:txBody>
      </p:sp>
      <p:sp>
        <p:nvSpPr>
          <p:cNvPr id="68" name="Google Shape;68;p13"/>
          <p:cNvSpPr txBox="1">
            <a:spLocks noGrp="1"/>
          </p:cNvSpPr>
          <p:nvPr>
            <p:ph type="subTitle" idx="1"/>
          </p:nvPr>
        </p:nvSpPr>
        <p:spPr>
          <a:xfrm>
            <a:off x="808600" y="4243764"/>
            <a:ext cx="48705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Полусмяк Юлія Ігорівна</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solidFill>
                  <a:schemeClr val="bg2"/>
                </a:solidFill>
              </a:rPr>
              <a:t>Торгово-експлуатаційні</a:t>
            </a:r>
            <a:r>
              <a:rPr lang="ru-RU" b="1" dirty="0" smtClean="0">
                <a:solidFill>
                  <a:schemeClr val="bg2"/>
                </a:solidFill>
              </a:rPr>
              <a:t> </a:t>
            </a:r>
            <a:r>
              <a:rPr lang="ru-RU" b="1" dirty="0" err="1" smtClean="0">
                <a:solidFill>
                  <a:schemeClr val="bg2"/>
                </a:solidFill>
              </a:rPr>
              <a:t>вимоги</a:t>
            </a:r>
            <a:r>
              <a:rPr lang="ru-RU" b="1" dirty="0" smtClean="0">
                <a:solidFill>
                  <a:schemeClr val="bg2"/>
                </a:solidFill>
              </a:rPr>
              <a:t>:  </a:t>
            </a:r>
            <a:br>
              <a:rPr lang="ru-RU" b="1" dirty="0" smtClean="0">
                <a:solidFill>
                  <a:schemeClr val="bg2"/>
                </a:solidFill>
              </a:rPr>
            </a:br>
            <a:endParaRPr lang="ru-RU" b="1" dirty="0">
              <a:solidFill>
                <a:schemeClr val="bg2"/>
              </a:solidFill>
            </a:endParaRPr>
          </a:p>
        </p:txBody>
      </p:sp>
      <p:sp>
        <p:nvSpPr>
          <p:cNvPr id="3" name="Текст 2"/>
          <p:cNvSpPr>
            <a:spLocks noGrp="1"/>
          </p:cNvSpPr>
          <p:nvPr>
            <p:ph type="body" idx="1"/>
          </p:nvPr>
        </p:nvSpPr>
        <p:spPr>
          <a:xfrm>
            <a:off x="19613" y="1433803"/>
            <a:ext cx="4646645" cy="3709697"/>
          </a:xfrm>
          <a:ln>
            <a:solidFill>
              <a:schemeClr val="bg2"/>
            </a:solidFill>
          </a:ln>
        </p:spPr>
        <p:txBody>
          <a:bodyPr/>
          <a:lstStyle/>
          <a:p>
            <a:pPr algn="just">
              <a:lnSpc>
                <a:spcPct val="100000"/>
              </a:lnSpc>
              <a:buNone/>
            </a:pPr>
            <a:r>
              <a:rPr lang="ru-RU" dirty="0" smtClean="0"/>
              <a:t> -  </a:t>
            </a:r>
            <a:r>
              <a:rPr lang="ru-RU" b="1" dirty="0" smtClean="0"/>
              <a:t>максимальна     </a:t>
            </a:r>
            <a:r>
              <a:rPr lang="ru-RU" b="1" dirty="0" err="1" smtClean="0"/>
              <a:t>швидкість</a:t>
            </a:r>
            <a:r>
              <a:rPr lang="ru-RU" b="1" dirty="0" smtClean="0"/>
              <a:t>     </a:t>
            </a:r>
            <a:r>
              <a:rPr lang="ru-RU" b="1" dirty="0" err="1" smtClean="0"/>
              <a:t>зважування</a:t>
            </a:r>
            <a:r>
              <a:rPr lang="ru-RU" b="1" dirty="0" smtClean="0"/>
              <a:t>.     </a:t>
            </a:r>
            <a:r>
              <a:rPr lang="ru-RU" dirty="0" err="1" smtClean="0"/>
              <a:t>Виконання</a:t>
            </a:r>
            <a:r>
              <a:rPr lang="ru-RU" dirty="0" smtClean="0"/>
              <a:t>     </a:t>
            </a:r>
            <a:r>
              <a:rPr lang="ru-RU" dirty="0" err="1" smtClean="0"/>
              <a:t>цієї</a:t>
            </a:r>
            <a:r>
              <a:rPr lang="ru-RU" dirty="0" smtClean="0"/>
              <a:t>     </a:t>
            </a:r>
            <a:r>
              <a:rPr lang="ru-RU" dirty="0" err="1" smtClean="0"/>
              <a:t>вимоги</a:t>
            </a:r>
            <a:r>
              <a:rPr lang="ru-RU" dirty="0" smtClean="0"/>
              <a:t> </a:t>
            </a:r>
            <a:r>
              <a:rPr lang="ru-RU" dirty="0" err="1" smtClean="0"/>
              <a:t>забезпечується</a:t>
            </a:r>
            <a:r>
              <a:rPr lang="ru-RU" dirty="0" smtClean="0"/>
              <a:t>   установкою   в   </a:t>
            </a:r>
            <a:r>
              <a:rPr lang="ru-RU" dirty="0" err="1" smtClean="0"/>
              <a:t>механічних</a:t>
            </a:r>
            <a:r>
              <a:rPr lang="ru-RU" dirty="0" smtClean="0"/>
              <a:t>   вагах   </a:t>
            </a:r>
            <a:r>
              <a:rPr lang="ru-RU" dirty="0" err="1" smtClean="0"/>
              <a:t>обмежувачів</a:t>
            </a:r>
            <a:r>
              <a:rPr lang="ru-RU" dirty="0" smtClean="0"/>
              <a:t>   </a:t>
            </a:r>
            <a:r>
              <a:rPr lang="ru-RU" dirty="0" err="1" smtClean="0"/>
              <a:t>коливань</a:t>
            </a:r>
            <a:r>
              <a:rPr lang="ru-RU" dirty="0" smtClean="0"/>
              <a:t>,   </a:t>
            </a:r>
            <a:r>
              <a:rPr lang="ru-RU" dirty="0" err="1" smtClean="0"/>
              <a:t>які</a:t>
            </a:r>
            <a:r>
              <a:rPr lang="ru-RU" dirty="0" smtClean="0"/>
              <a:t> </a:t>
            </a:r>
            <a:r>
              <a:rPr lang="ru-RU" dirty="0" err="1" smtClean="0"/>
              <a:t>зменшують</a:t>
            </a:r>
            <a:r>
              <a:rPr lang="ru-RU" dirty="0" smtClean="0"/>
              <a:t> кут </a:t>
            </a:r>
            <a:r>
              <a:rPr lang="ru-RU" dirty="0" err="1" smtClean="0"/>
              <a:t>нахилу</a:t>
            </a:r>
            <a:r>
              <a:rPr lang="ru-RU" dirty="0" smtClean="0"/>
              <a:t> </a:t>
            </a:r>
            <a:r>
              <a:rPr lang="ru-RU" dirty="0" err="1" smtClean="0"/>
              <a:t>коромисла</a:t>
            </a:r>
            <a:r>
              <a:rPr lang="ru-RU" dirty="0" smtClean="0"/>
              <a:t> </a:t>
            </a:r>
            <a:r>
              <a:rPr lang="ru-RU" dirty="0" err="1" smtClean="0"/>
              <a:t>і</a:t>
            </a:r>
            <a:r>
              <a:rPr lang="ru-RU" dirty="0" smtClean="0"/>
              <a:t> </a:t>
            </a:r>
            <a:r>
              <a:rPr lang="ru-RU" dirty="0" err="1" smtClean="0"/>
              <a:t>сприяють</a:t>
            </a:r>
            <a:r>
              <a:rPr lang="ru-RU" dirty="0" smtClean="0"/>
              <a:t> </a:t>
            </a:r>
            <a:r>
              <a:rPr lang="ru-RU" dirty="0" err="1" smtClean="0"/>
              <a:t>швидкому</a:t>
            </a:r>
            <a:r>
              <a:rPr lang="ru-RU" dirty="0" smtClean="0"/>
              <a:t> </a:t>
            </a:r>
            <a:r>
              <a:rPr lang="ru-RU" dirty="0" err="1" smtClean="0"/>
              <a:t>згасанню</a:t>
            </a:r>
            <a:r>
              <a:rPr lang="ru-RU" dirty="0" smtClean="0"/>
              <a:t> </a:t>
            </a:r>
            <a:r>
              <a:rPr lang="ru-RU" dirty="0" err="1" smtClean="0"/>
              <a:t>його</a:t>
            </a:r>
            <a:r>
              <a:rPr lang="ru-RU" dirty="0" smtClean="0"/>
              <a:t> </a:t>
            </a:r>
            <a:r>
              <a:rPr lang="ru-RU" dirty="0" err="1" smtClean="0"/>
              <a:t>коливань</a:t>
            </a:r>
            <a:r>
              <a:rPr lang="ru-RU" dirty="0" smtClean="0"/>
              <a:t>. </a:t>
            </a:r>
          </a:p>
          <a:p>
            <a:pPr algn="just">
              <a:lnSpc>
                <a:spcPct val="100000"/>
              </a:lnSpc>
              <a:buNone/>
            </a:pPr>
            <a:r>
              <a:rPr lang="ru-RU" dirty="0" smtClean="0"/>
              <a:t>-  </a:t>
            </a:r>
            <a:r>
              <a:rPr lang="ru-RU" b="1" dirty="0" err="1" smtClean="0"/>
              <a:t>наочність</a:t>
            </a:r>
            <a:r>
              <a:rPr lang="ru-RU" b="1" dirty="0" smtClean="0"/>
              <a:t>  </a:t>
            </a:r>
            <a:r>
              <a:rPr lang="ru-RU" b="1" dirty="0" err="1" smtClean="0"/>
              <a:t>показань</a:t>
            </a:r>
            <a:r>
              <a:rPr lang="ru-RU" b="1" dirty="0" smtClean="0"/>
              <a:t>  </a:t>
            </a:r>
            <a:r>
              <a:rPr lang="ru-RU" b="1" dirty="0" err="1" smtClean="0"/>
              <a:t>зважування</a:t>
            </a:r>
            <a:r>
              <a:rPr lang="ru-RU" b="1" dirty="0" smtClean="0"/>
              <a:t>.  </a:t>
            </a:r>
            <a:r>
              <a:rPr lang="ru-RU" dirty="0" smtClean="0"/>
              <a:t>Ваги  </a:t>
            </a:r>
            <a:r>
              <a:rPr lang="ru-RU" dirty="0" err="1" smtClean="0"/>
              <a:t>повинні</a:t>
            </a:r>
            <a:r>
              <a:rPr lang="ru-RU" dirty="0" smtClean="0"/>
              <a:t>  бути  </a:t>
            </a:r>
            <a:r>
              <a:rPr lang="ru-RU" dirty="0" err="1" smtClean="0"/>
              <a:t>забезпечені</a:t>
            </a:r>
            <a:r>
              <a:rPr lang="ru-RU" dirty="0" smtClean="0"/>
              <a:t>  такими </a:t>
            </a:r>
            <a:r>
              <a:rPr lang="ru-RU" dirty="0" err="1" smtClean="0"/>
              <a:t>вказівними</a:t>
            </a:r>
            <a:r>
              <a:rPr lang="ru-RU" dirty="0" smtClean="0"/>
              <a:t>    (</a:t>
            </a:r>
            <a:r>
              <a:rPr lang="ru-RU" dirty="0" err="1" smtClean="0"/>
              <a:t>відліковими</a:t>
            </a:r>
            <a:r>
              <a:rPr lang="ru-RU" dirty="0" smtClean="0"/>
              <a:t>)    </a:t>
            </a:r>
            <a:r>
              <a:rPr lang="ru-RU" dirty="0" err="1" smtClean="0"/>
              <a:t>пристроями</a:t>
            </a:r>
            <a:r>
              <a:rPr lang="ru-RU" dirty="0" smtClean="0"/>
              <a:t>,    </a:t>
            </a:r>
            <a:r>
              <a:rPr lang="ru-RU" dirty="0" err="1" smtClean="0"/>
              <a:t>які</a:t>
            </a:r>
            <a:r>
              <a:rPr lang="ru-RU" dirty="0" smtClean="0"/>
              <a:t>    </a:t>
            </a:r>
            <a:r>
              <a:rPr lang="ru-RU" dirty="0" err="1" smtClean="0"/>
              <a:t>дозволяють</a:t>
            </a:r>
            <a:r>
              <a:rPr lang="ru-RU" dirty="0" smtClean="0"/>
              <a:t>    </a:t>
            </a:r>
            <a:r>
              <a:rPr lang="ru-RU" dirty="0" err="1" smtClean="0"/>
              <a:t>спостерігати</a:t>
            </a:r>
            <a:r>
              <a:rPr lang="ru-RU" dirty="0" smtClean="0"/>
              <a:t>    за </a:t>
            </a:r>
            <a:r>
              <a:rPr lang="ru-RU" dirty="0" err="1" smtClean="0"/>
              <a:t>показаннями</a:t>
            </a:r>
            <a:r>
              <a:rPr lang="ru-RU" dirty="0" smtClean="0"/>
              <a:t> </a:t>
            </a:r>
            <a:r>
              <a:rPr lang="ru-RU" dirty="0" err="1" smtClean="0"/>
              <a:t>зважування</a:t>
            </a:r>
            <a:r>
              <a:rPr lang="ru-RU" dirty="0" smtClean="0"/>
              <a:t> </a:t>
            </a:r>
            <a:r>
              <a:rPr lang="ru-RU" dirty="0" err="1" smtClean="0"/>
              <a:t>і</a:t>
            </a:r>
            <a:r>
              <a:rPr lang="ru-RU" dirty="0" smtClean="0"/>
              <a:t> </a:t>
            </a:r>
            <a:r>
              <a:rPr lang="ru-RU" dirty="0" err="1" smtClean="0"/>
              <a:t>контролювати</a:t>
            </a:r>
            <a:r>
              <a:rPr lang="ru-RU" dirty="0" smtClean="0"/>
              <a:t> </a:t>
            </a:r>
            <a:r>
              <a:rPr lang="ru-RU" dirty="0" err="1" smtClean="0"/>
              <a:t>точність</a:t>
            </a:r>
            <a:r>
              <a:rPr lang="ru-RU" dirty="0" smtClean="0"/>
              <a:t> </a:t>
            </a:r>
            <a:r>
              <a:rPr lang="ru-RU" dirty="0" err="1" smtClean="0"/>
              <a:t>окремих</a:t>
            </a:r>
            <a:r>
              <a:rPr lang="ru-RU" dirty="0" smtClean="0"/>
              <a:t> </a:t>
            </a:r>
            <a:r>
              <a:rPr lang="ru-RU" dirty="0" err="1" smtClean="0"/>
              <a:t>схилів</a:t>
            </a:r>
            <a:r>
              <a:rPr lang="ru-RU" dirty="0" smtClean="0"/>
              <a:t>. </a:t>
            </a:r>
          </a:p>
          <a:p>
            <a:pPr algn="just">
              <a:lnSpc>
                <a:spcPct val="100000"/>
              </a:lnSpc>
              <a:buNone/>
            </a:pPr>
            <a:r>
              <a:rPr lang="ru-RU" dirty="0" smtClean="0"/>
              <a:t>-  </a:t>
            </a:r>
            <a:r>
              <a:rPr lang="ru-RU" dirty="0" err="1" smtClean="0"/>
              <a:t>відповідність</a:t>
            </a:r>
            <a:r>
              <a:rPr lang="ru-RU" dirty="0" smtClean="0"/>
              <a:t>  </a:t>
            </a:r>
            <a:r>
              <a:rPr lang="ru-RU" dirty="0" err="1" smtClean="0"/>
              <a:t>вагового</a:t>
            </a:r>
            <a:r>
              <a:rPr lang="ru-RU" dirty="0" smtClean="0"/>
              <a:t>  </a:t>
            </a:r>
            <a:r>
              <a:rPr lang="ru-RU" dirty="0" err="1" smtClean="0"/>
              <a:t>приладу</a:t>
            </a:r>
            <a:r>
              <a:rPr lang="ru-RU" dirty="0" smtClean="0"/>
              <a:t>  характеру  </a:t>
            </a:r>
            <a:r>
              <a:rPr lang="ru-RU" dirty="0" err="1" smtClean="0"/>
              <a:t>зважуваного</a:t>
            </a:r>
            <a:r>
              <a:rPr lang="ru-RU" dirty="0" smtClean="0"/>
              <a:t>  товару.  Ваги  за </a:t>
            </a:r>
            <a:r>
              <a:rPr lang="ru-RU" dirty="0" err="1" smtClean="0"/>
              <a:t>своєю</a:t>
            </a:r>
            <a:r>
              <a:rPr lang="ru-RU" dirty="0" smtClean="0"/>
              <a:t> </a:t>
            </a:r>
            <a:r>
              <a:rPr lang="ru-RU" dirty="0" err="1" smtClean="0"/>
              <a:t>конструкцією</a:t>
            </a:r>
            <a:r>
              <a:rPr lang="ru-RU" dirty="0" smtClean="0"/>
              <a:t> </a:t>
            </a:r>
            <a:r>
              <a:rPr lang="ru-RU" dirty="0" err="1" smtClean="0"/>
              <a:t>повинні</a:t>
            </a:r>
            <a:r>
              <a:rPr lang="ru-RU" dirty="0" smtClean="0"/>
              <a:t> бути максимально </a:t>
            </a:r>
            <a:r>
              <a:rPr lang="ru-RU" dirty="0" err="1" smtClean="0"/>
              <a:t>зручними</a:t>
            </a:r>
            <a:r>
              <a:rPr lang="ru-RU" dirty="0" smtClean="0"/>
              <a:t> для </a:t>
            </a:r>
            <a:r>
              <a:rPr lang="ru-RU" dirty="0" err="1" smtClean="0"/>
              <a:t>зважування</a:t>
            </a:r>
            <a:r>
              <a:rPr lang="ru-RU" dirty="0" smtClean="0"/>
              <a:t> тих </a:t>
            </a:r>
            <a:r>
              <a:rPr lang="ru-RU" dirty="0" err="1" smtClean="0"/>
              <a:t>або</a:t>
            </a:r>
            <a:r>
              <a:rPr lang="ru-RU" dirty="0" smtClean="0"/>
              <a:t> </a:t>
            </a:r>
            <a:r>
              <a:rPr lang="ru-RU" dirty="0" err="1" smtClean="0"/>
              <a:t>інших</a:t>
            </a:r>
            <a:r>
              <a:rPr lang="ru-RU" dirty="0" smtClean="0"/>
              <a:t>  </a:t>
            </a:r>
            <a:r>
              <a:rPr lang="ru-RU" dirty="0" err="1" smtClean="0"/>
              <a:t>вантажів</a:t>
            </a:r>
            <a:r>
              <a:rPr lang="ru-RU" dirty="0" smtClean="0"/>
              <a:t>.  </a:t>
            </a:r>
          </a:p>
        </p:txBody>
      </p:sp>
      <p:sp>
        <p:nvSpPr>
          <p:cNvPr id="4" name="Текст 3"/>
          <p:cNvSpPr>
            <a:spLocks noGrp="1"/>
          </p:cNvSpPr>
          <p:nvPr>
            <p:ph type="body" idx="2"/>
          </p:nvPr>
        </p:nvSpPr>
        <p:spPr>
          <a:xfrm>
            <a:off x="4666258" y="1586204"/>
            <a:ext cx="4328452" cy="3557296"/>
          </a:xfrm>
          <a:ln>
            <a:solidFill>
              <a:schemeClr val="bg2"/>
            </a:solidFill>
          </a:ln>
        </p:spPr>
        <p:txBody>
          <a:bodyPr/>
          <a:lstStyle/>
          <a:p>
            <a:pPr algn="just">
              <a:lnSpc>
                <a:spcPct val="100000"/>
              </a:lnSpc>
              <a:buNone/>
            </a:pPr>
            <a:r>
              <a:rPr lang="ru-RU" b="1" dirty="0" smtClean="0"/>
              <a:t>-  </a:t>
            </a:r>
            <a:r>
              <a:rPr lang="ru-RU" b="1" dirty="0" err="1" smtClean="0"/>
              <a:t>міцність</a:t>
            </a:r>
            <a:r>
              <a:rPr lang="ru-RU" b="1" dirty="0" smtClean="0"/>
              <a:t>  ваг.  </a:t>
            </a:r>
            <a:r>
              <a:rPr lang="ru-RU" dirty="0" err="1" smtClean="0"/>
              <a:t>Від</a:t>
            </a:r>
            <a:r>
              <a:rPr lang="ru-RU" dirty="0" smtClean="0"/>
              <a:t>  </a:t>
            </a:r>
            <a:r>
              <a:rPr lang="ru-RU" dirty="0" err="1" smtClean="0"/>
              <a:t>якості</a:t>
            </a:r>
            <a:r>
              <a:rPr lang="ru-RU" dirty="0" smtClean="0"/>
              <a:t>  </a:t>
            </a:r>
            <a:r>
              <a:rPr lang="ru-RU" dirty="0" err="1" smtClean="0"/>
              <a:t>матеріалу</a:t>
            </a:r>
            <a:r>
              <a:rPr lang="ru-RU" dirty="0" smtClean="0"/>
              <a:t>,  </a:t>
            </a:r>
            <a:r>
              <a:rPr lang="ru-RU" dirty="0" err="1" smtClean="0"/>
              <a:t>з</a:t>
            </a:r>
            <a:r>
              <a:rPr lang="ru-RU" dirty="0" smtClean="0"/>
              <a:t>  </a:t>
            </a:r>
            <a:r>
              <a:rPr lang="ru-RU" dirty="0" err="1" smtClean="0"/>
              <a:t>якого</a:t>
            </a:r>
            <a:r>
              <a:rPr lang="ru-RU" dirty="0" smtClean="0"/>
              <a:t>  </a:t>
            </a:r>
            <a:r>
              <a:rPr lang="ru-RU" dirty="0" err="1" smtClean="0"/>
              <a:t>виготовлені</a:t>
            </a:r>
            <a:r>
              <a:rPr lang="ru-RU" dirty="0" smtClean="0"/>
              <a:t>  ваги,  </a:t>
            </a:r>
            <a:r>
              <a:rPr lang="ru-RU" dirty="0" err="1" smtClean="0"/>
              <a:t>залежить</a:t>
            </a:r>
            <a:r>
              <a:rPr lang="ru-RU" dirty="0" smtClean="0"/>
              <a:t>  </a:t>
            </a:r>
            <a:r>
              <a:rPr lang="ru-RU" dirty="0" err="1" smtClean="0"/>
              <a:t>їх</a:t>
            </a:r>
            <a:r>
              <a:rPr lang="ru-RU" dirty="0" smtClean="0"/>
              <a:t> </a:t>
            </a:r>
            <a:r>
              <a:rPr lang="ru-RU" dirty="0" err="1" smtClean="0"/>
              <a:t>термін</a:t>
            </a:r>
            <a:r>
              <a:rPr lang="ru-RU" dirty="0" smtClean="0"/>
              <a:t>  </a:t>
            </a:r>
            <a:r>
              <a:rPr lang="ru-RU" dirty="0" err="1" smtClean="0"/>
              <a:t>служби</a:t>
            </a:r>
            <a:r>
              <a:rPr lang="ru-RU" dirty="0" smtClean="0"/>
              <a:t>.  Стандартом  </a:t>
            </a:r>
            <a:r>
              <a:rPr lang="ru-RU" dirty="0" err="1" smtClean="0"/>
              <a:t>встановлена</a:t>
            </a:r>
            <a:r>
              <a:rPr lang="ru-RU" dirty="0" smtClean="0"/>
              <a:t>  межа  </a:t>
            </a:r>
            <a:r>
              <a:rPr lang="ru-RU" dirty="0" err="1" smtClean="0"/>
              <a:t>ймовірності</a:t>
            </a:r>
            <a:r>
              <a:rPr lang="ru-RU" dirty="0" smtClean="0"/>
              <a:t>  </a:t>
            </a:r>
            <a:r>
              <a:rPr lang="ru-RU" dirty="0" err="1" smtClean="0"/>
              <a:t>безвідмовної</a:t>
            </a:r>
            <a:r>
              <a:rPr lang="ru-RU" dirty="0" smtClean="0"/>
              <a:t>  </a:t>
            </a:r>
            <a:r>
              <a:rPr lang="ru-RU" dirty="0" err="1" smtClean="0"/>
              <a:t>роботи</a:t>
            </a:r>
            <a:r>
              <a:rPr lang="ru-RU" dirty="0" smtClean="0"/>
              <a:t> ваг  </a:t>
            </a:r>
            <a:r>
              <a:rPr lang="ru-RU" dirty="0" err="1" smtClean="0"/>
              <a:t>і</a:t>
            </a:r>
            <a:r>
              <a:rPr lang="ru-RU" dirty="0" smtClean="0"/>
              <a:t>  </a:t>
            </a:r>
            <a:r>
              <a:rPr lang="ru-RU" dirty="0" err="1" smtClean="0"/>
              <a:t>загальна</a:t>
            </a:r>
            <a:r>
              <a:rPr lang="ru-RU" dirty="0" smtClean="0"/>
              <a:t>  </a:t>
            </a:r>
            <a:r>
              <a:rPr lang="ru-RU" dirty="0" err="1" smtClean="0"/>
              <a:t>їх</a:t>
            </a:r>
            <a:r>
              <a:rPr lang="ru-RU" dirty="0" smtClean="0"/>
              <a:t>  </a:t>
            </a:r>
            <a:r>
              <a:rPr lang="ru-RU" dirty="0" err="1" smtClean="0"/>
              <a:t>надійність</a:t>
            </a:r>
            <a:r>
              <a:rPr lang="ru-RU" dirty="0" smtClean="0"/>
              <a:t>;  </a:t>
            </a:r>
            <a:r>
              <a:rPr lang="ru-RU" dirty="0" err="1" smtClean="0"/>
              <a:t>визначені</a:t>
            </a:r>
            <a:r>
              <a:rPr lang="ru-RU" dirty="0" smtClean="0"/>
              <a:t>  </a:t>
            </a:r>
            <a:r>
              <a:rPr lang="ru-RU" dirty="0" err="1" smtClean="0"/>
              <a:t>також</a:t>
            </a:r>
            <a:r>
              <a:rPr lang="ru-RU" dirty="0" smtClean="0"/>
              <a:t>  </a:t>
            </a:r>
            <a:r>
              <a:rPr lang="ru-RU" dirty="0" err="1" smtClean="0"/>
              <a:t>матеріали</a:t>
            </a:r>
            <a:r>
              <a:rPr lang="ru-RU" dirty="0" smtClean="0"/>
              <a:t>,  </a:t>
            </a:r>
            <a:r>
              <a:rPr lang="ru-RU" dirty="0" err="1" smtClean="0"/>
              <a:t>з</a:t>
            </a:r>
            <a:r>
              <a:rPr lang="ru-RU" dirty="0" smtClean="0"/>
              <a:t>  </a:t>
            </a:r>
            <a:r>
              <a:rPr lang="ru-RU" dirty="0" err="1" smtClean="0"/>
              <a:t>яких</a:t>
            </a:r>
            <a:r>
              <a:rPr lang="ru-RU" dirty="0" smtClean="0"/>
              <a:t>  </a:t>
            </a:r>
            <a:r>
              <a:rPr lang="ru-RU" dirty="0" err="1" smtClean="0"/>
              <a:t>виготовляються</a:t>
            </a:r>
            <a:r>
              <a:rPr lang="ru-RU" dirty="0" smtClean="0"/>
              <a:t> </a:t>
            </a:r>
            <a:r>
              <a:rPr lang="ru-RU" dirty="0" err="1" smtClean="0"/>
              <a:t>деталі</a:t>
            </a:r>
            <a:r>
              <a:rPr lang="ru-RU" dirty="0" smtClean="0"/>
              <a:t> ваг, </a:t>
            </a:r>
            <a:r>
              <a:rPr lang="ru-RU" dirty="0" err="1" smtClean="0"/>
              <a:t>їх</a:t>
            </a:r>
            <a:r>
              <a:rPr lang="ru-RU" dirty="0" smtClean="0"/>
              <a:t> </a:t>
            </a:r>
            <a:r>
              <a:rPr lang="ru-RU" dirty="0" err="1" smtClean="0"/>
              <a:t>якісні</a:t>
            </a:r>
            <a:r>
              <a:rPr lang="ru-RU" dirty="0" smtClean="0"/>
              <a:t> </a:t>
            </a:r>
            <a:r>
              <a:rPr lang="ru-RU" dirty="0" err="1" smtClean="0"/>
              <a:t>показники</a:t>
            </a:r>
            <a:r>
              <a:rPr lang="ru-RU" dirty="0" smtClean="0"/>
              <a:t>, </a:t>
            </a:r>
            <a:r>
              <a:rPr lang="ru-RU" dirty="0" err="1" smtClean="0"/>
              <a:t>вимоги</a:t>
            </a:r>
            <a:r>
              <a:rPr lang="ru-RU" dirty="0" smtClean="0"/>
              <a:t> до </a:t>
            </a:r>
            <a:r>
              <a:rPr lang="ru-RU" dirty="0" err="1" smtClean="0"/>
              <a:t>обробки</a:t>
            </a:r>
            <a:r>
              <a:rPr lang="ru-RU" dirty="0" smtClean="0"/>
              <a:t> </a:t>
            </a:r>
            <a:r>
              <a:rPr lang="ru-RU" dirty="0" err="1" smtClean="0"/>
              <a:t>і</a:t>
            </a:r>
            <a:r>
              <a:rPr lang="ru-RU" dirty="0" smtClean="0"/>
              <a:t> </a:t>
            </a:r>
            <a:r>
              <a:rPr lang="ru-RU" dirty="0" err="1" smtClean="0"/>
              <a:t>якості</a:t>
            </a:r>
            <a:r>
              <a:rPr lang="ru-RU" dirty="0" smtClean="0"/>
              <a:t> самих деталей. </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solidFill>
                  <a:schemeClr val="bg2"/>
                </a:solidFill>
              </a:rPr>
              <a:t>Санітарно-гігієнічні</a:t>
            </a:r>
            <a:r>
              <a:rPr lang="ru-RU" b="1" dirty="0" smtClean="0">
                <a:solidFill>
                  <a:schemeClr val="bg2"/>
                </a:solidFill>
              </a:rPr>
              <a:t> </a:t>
            </a:r>
            <a:r>
              <a:rPr lang="ru-RU" b="1" dirty="0" err="1" smtClean="0">
                <a:solidFill>
                  <a:schemeClr val="bg2"/>
                </a:solidFill>
              </a:rPr>
              <a:t>вимоги</a:t>
            </a:r>
            <a:r>
              <a:rPr lang="ru-RU" b="1" dirty="0" smtClean="0">
                <a:solidFill>
                  <a:schemeClr val="bg2"/>
                </a:solidFill>
              </a:rPr>
              <a:t>: </a:t>
            </a:r>
            <a:endParaRPr lang="ru-RU" b="1" dirty="0">
              <a:solidFill>
                <a:schemeClr val="bg2"/>
              </a:solidFill>
            </a:endParaRPr>
          </a:p>
        </p:txBody>
      </p:sp>
      <p:sp>
        <p:nvSpPr>
          <p:cNvPr id="3" name="Текст 2"/>
          <p:cNvSpPr>
            <a:spLocks noGrp="1"/>
          </p:cNvSpPr>
          <p:nvPr>
            <p:ph type="body" idx="1"/>
          </p:nvPr>
        </p:nvSpPr>
        <p:spPr>
          <a:xfrm>
            <a:off x="317240" y="1791477"/>
            <a:ext cx="4170784" cy="2836507"/>
          </a:xfrm>
          <a:ln>
            <a:solidFill>
              <a:schemeClr val="bg2"/>
            </a:solidFill>
          </a:ln>
        </p:spPr>
        <p:txBody>
          <a:bodyPr/>
          <a:lstStyle/>
          <a:p>
            <a:pPr algn="just">
              <a:buNone/>
            </a:pPr>
            <a:r>
              <a:rPr lang="ru-RU" dirty="0" smtClean="0"/>
              <a:t>-  </a:t>
            </a:r>
            <a:r>
              <a:rPr lang="ru-RU" dirty="0" err="1" smtClean="0"/>
              <a:t>нейтральність</a:t>
            </a:r>
            <a:r>
              <a:rPr lang="ru-RU" dirty="0" smtClean="0"/>
              <a:t>  </a:t>
            </a:r>
            <a:r>
              <a:rPr lang="ru-RU" dirty="0" err="1" smtClean="0"/>
              <a:t>матеріалу</a:t>
            </a:r>
            <a:r>
              <a:rPr lang="ru-RU" dirty="0" smtClean="0"/>
              <a:t>,  </a:t>
            </a:r>
            <a:r>
              <a:rPr lang="ru-RU" dirty="0" err="1" smtClean="0"/>
              <a:t>з</a:t>
            </a:r>
            <a:r>
              <a:rPr lang="ru-RU" dirty="0" smtClean="0"/>
              <a:t>  </a:t>
            </a:r>
            <a:r>
              <a:rPr lang="ru-RU" dirty="0" err="1" smtClean="0"/>
              <a:t>якого</a:t>
            </a:r>
            <a:r>
              <a:rPr lang="ru-RU" dirty="0" smtClean="0"/>
              <a:t>  </a:t>
            </a:r>
            <a:r>
              <a:rPr lang="ru-RU" dirty="0" err="1" smtClean="0"/>
              <a:t>виготовлені</a:t>
            </a:r>
            <a:r>
              <a:rPr lang="ru-RU" dirty="0" smtClean="0"/>
              <a:t>  ваги.  </a:t>
            </a:r>
            <a:r>
              <a:rPr lang="ru-RU" dirty="0" err="1" smtClean="0"/>
              <a:t>Деталі</a:t>
            </a:r>
            <a:r>
              <a:rPr lang="ru-RU" dirty="0" smtClean="0"/>
              <a:t>  ваг,  </a:t>
            </a:r>
            <a:r>
              <a:rPr lang="ru-RU" dirty="0" err="1" smtClean="0"/>
              <a:t>дотичні</a:t>
            </a:r>
            <a:r>
              <a:rPr lang="ru-RU" dirty="0" smtClean="0"/>
              <a:t>  </a:t>
            </a:r>
            <a:r>
              <a:rPr lang="ru-RU" dirty="0" err="1" smtClean="0"/>
              <a:t>з</a:t>
            </a:r>
            <a:r>
              <a:rPr lang="ru-RU" dirty="0" smtClean="0"/>
              <a:t> </a:t>
            </a:r>
            <a:r>
              <a:rPr lang="ru-RU" dirty="0" err="1" smtClean="0"/>
              <a:t>харчовими</a:t>
            </a:r>
            <a:r>
              <a:rPr lang="ru-RU" dirty="0" smtClean="0"/>
              <a:t> продуктами, </a:t>
            </a:r>
            <a:r>
              <a:rPr lang="ru-RU" dirty="0" err="1" smtClean="0"/>
              <a:t>повинні</a:t>
            </a:r>
            <a:r>
              <a:rPr lang="ru-RU" dirty="0" smtClean="0"/>
              <a:t> бути  </a:t>
            </a:r>
            <a:r>
              <a:rPr lang="ru-RU" dirty="0" err="1" smtClean="0"/>
              <a:t>з</a:t>
            </a:r>
            <a:r>
              <a:rPr lang="ru-RU" dirty="0" smtClean="0"/>
              <a:t>  </a:t>
            </a:r>
            <a:r>
              <a:rPr lang="ru-RU" dirty="0" err="1" smtClean="0"/>
              <a:t>неіржавіючої</a:t>
            </a:r>
            <a:r>
              <a:rPr lang="ru-RU" dirty="0" smtClean="0"/>
              <a:t> </a:t>
            </a:r>
            <a:r>
              <a:rPr lang="ru-RU" dirty="0" err="1" smtClean="0"/>
              <a:t>сталі</a:t>
            </a:r>
            <a:r>
              <a:rPr lang="ru-RU" dirty="0" smtClean="0"/>
              <a:t>,  </a:t>
            </a:r>
            <a:r>
              <a:rPr lang="ru-RU" dirty="0" err="1" smtClean="0"/>
              <a:t>харчового</a:t>
            </a:r>
            <a:r>
              <a:rPr lang="ru-RU" dirty="0" smtClean="0"/>
              <a:t> </a:t>
            </a:r>
            <a:r>
              <a:rPr lang="ru-RU" dirty="0" err="1" smtClean="0"/>
              <a:t>алюмінію</a:t>
            </a:r>
            <a:r>
              <a:rPr lang="ru-RU" dirty="0" smtClean="0"/>
              <a:t>, </a:t>
            </a:r>
            <a:r>
              <a:rPr lang="ru-RU" dirty="0" err="1" smtClean="0"/>
              <a:t>пластмасових</a:t>
            </a:r>
            <a:r>
              <a:rPr lang="ru-RU" dirty="0" smtClean="0"/>
              <a:t>   </a:t>
            </a:r>
            <a:r>
              <a:rPr lang="ru-RU" dirty="0" err="1" smtClean="0"/>
              <a:t>матеріалів</a:t>
            </a:r>
            <a:r>
              <a:rPr lang="ru-RU" dirty="0" smtClean="0"/>
              <a:t>,   </a:t>
            </a:r>
            <a:r>
              <a:rPr lang="ru-RU" dirty="0" err="1" smtClean="0"/>
              <a:t>нейтральних</a:t>
            </a:r>
            <a:r>
              <a:rPr lang="ru-RU" dirty="0" smtClean="0"/>
              <a:t>   до   </a:t>
            </a:r>
            <a:r>
              <a:rPr lang="ru-RU" dirty="0" err="1" smtClean="0"/>
              <a:t>продовольчих</a:t>
            </a:r>
            <a:r>
              <a:rPr lang="ru-RU" dirty="0" smtClean="0"/>
              <a:t>   </a:t>
            </a:r>
            <a:r>
              <a:rPr lang="ru-RU" dirty="0" err="1" smtClean="0"/>
              <a:t>товарів</a:t>
            </a:r>
            <a:r>
              <a:rPr lang="ru-RU" dirty="0" smtClean="0"/>
              <a:t>.   </a:t>
            </a:r>
            <a:r>
              <a:rPr lang="ru-RU" dirty="0" err="1" smtClean="0"/>
              <a:t>Поверхні</a:t>
            </a:r>
            <a:r>
              <a:rPr lang="ru-RU" dirty="0" smtClean="0"/>
              <a:t> </a:t>
            </a:r>
            <a:r>
              <a:rPr lang="ru-RU" dirty="0" err="1" smtClean="0"/>
              <a:t>матеріалів</a:t>
            </a:r>
            <a:r>
              <a:rPr lang="ru-RU" dirty="0" smtClean="0"/>
              <a:t>,   </a:t>
            </a:r>
            <a:r>
              <a:rPr lang="ru-RU" dirty="0" err="1" smtClean="0"/>
              <a:t>що</a:t>
            </a:r>
            <a:r>
              <a:rPr lang="ru-RU" dirty="0" smtClean="0"/>
              <a:t>   </a:t>
            </a:r>
            <a:r>
              <a:rPr lang="ru-RU" dirty="0" err="1" smtClean="0"/>
              <a:t>контактують</a:t>
            </a:r>
            <a:r>
              <a:rPr lang="ru-RU" dirty="0" smtClean="0"/>
              <a:t>   </a:t>
            </a:r>
            <a:r>
              <a:rPr lang="ru-RU" dirty="0" err="1" smtClean="0"/>
              <a:t>харчовими</a:t>
            </a:r>
            <a:r>
              <a:rPr lang="ru-RU" dirty="0" smtClean="0"/>
              <a:t>   продуктами,   </a:t>
            </a:r>
            <a:r>
              <a:rPr lang="ru-RU" dirty="0" err="1" smtClean="0"/>
              <a:t>можуть</a:t>
            </a:r>
            <a:r>
              <a:rPr lang="ru-RU" dirty="0" smtClean="0"/>
              <a:t>   </a:t>
            </a:r>
            <a:r>
              <a:rPr lang="ru-RU" dirty="0" err="1" smtClean="0"/>
              <a:t>покриватися</a:t>
            </a:r>
            <a:r>
              <a:rPr lang="ru-RU" dirty="0" smtClean="0"/>
              <a:t> </a:t>
            </a:r>
            <a:r>
              <a:rPr lang="ru-RU" dirty="0" err="1" smtClean="0"/>
              <a:t>фарбами</a:t>
            </a:r>
            <a:r>
              <a:rPr lang="ru-RU" dirty="0" smtClean="0"/>
              <a:t>, </a:t>
            </a:r>
            <a:r>
              <a:rPr lang="ru-RU" dirty="0" err="1" smtClean="0"/>
              <a:t>також</a:t>
            </a:r>
            <a:r>
              <a:rPr lang="ru-RU" dirty="0" smtClean="0"/>
              <a:t> </a:t>
            </a:r>
            <a:r>
              <a:rPr lang="ru-RU" dirty="0" err="1" smtClean="0"/>
              <a:t>нейтральними</a:t>
            </a:r>
            <a:r>
              <a:rPr lang="ru-RU" dirty="0" smtClean="0"/>
              <a:t> до </a:t>
            </a:r>
            <a:r>
              <a:rPr lang="ru-RU" dirty="0" err="1" smtClean="0"/>
              <a:t>зважуваних</a:t>
            </a:r>
            <a:r>
              <a:rPr lang="ru-RU" dirty="0" smtClean="0"/>
              <a:t> </a:t>
            </a:r>
            <a:r>
              <a:rPr lang="ru-RU" dirty="0" err="1" smtClean="0"/>
              <a:t>товарів</a:t>
            </a:r>
            <a:r>
              <a:rPr lang="ru-RU" dirty="0" smtClean="0"/>
              <a:t>; </a:t>
            </a:r>
          </a:p>
        </p:txBody>
      </p:sp>
      <p:sp>
        <p:nvSpPr>
          <p:cNvPr id="4" name="Текст 3"/>
          <p:cNvSpPr>
            <a:spLocks noGrp="1"/>
          </p:cNvSpPr>
          <p:nvPr>
            <p:ph type="body" idx="2"/>
          </p:nvPr>
        </p:nvSpPr>
        <p:spPr>
          <a:xfrm>
            <a:off x="4609321" y="1800808"/>
            <a:ext cx="4282751" cy="2828467"/>
          </a:xfrm>
          <a:ln>
            <a:solidFill>
              <a:schemeClr val="bg2"/>
            </a:solidFill>
          </a:ln>
        </p:spPr>
        <p:txBody>
          <a:bodyPr/>
          <a:lstStyle/>
          <a:p>
            <a:pPr>
              <a:buNone/>
            </a:pPr>
            <a:r>
              <a:rPr lang="ru-RU" dirty="0" smtClean="0"/>
              <a:t>- </a:t>
            </a:r>
            <a:r>
              <a:rPr lang="ru-RU" dirty="0" err="1" smtClean="0"/>
              <a:t>зручність</a:t>
            </a:r>
            <a:r>
              <a:rPr lang="ru-RU" dirty="0" smtClean="0"/>
              <a:t> догляду за вагами. Конструктивно ваги </a:t>
            </a:r>
            <a:r>
              <a:rPr lang="ru-RU" dirty="0" err="1" smtClean="0"/>
              <a:t>повинні</a:t>
            </a:r>
            <a:r>
              <a:rPr lang="ru-RU" dirty="0" smtClean="0"/>
              <a:t> бути </a:t>
            </a:r>
            <a:r>
              <a:rPr lang="ru-RU" dirty="0" err="1" smtClean="0"/>
              <a:t>зручними</a:t>
            </a:r>
            <a:r>
              <a:rPr lang="ru-RU" dirty="0" smtClean="0"/>
              <a:t> для </a:t>
            </a:r>
            <a:r>
              <a:rPr lang="ru-RU" dirty="0" err="1" smtClean="0"/>
              <a:t>проведення</a:t>
            </a:r>
            <a:r>
              <a:rPr lang="ru-RU" dirty="0" smtClean="0"/>
              <a:t> </a:t>
            </a:r>
            <a:r>
              <a:rPr lang="ru-RU" dirty="0" err="1" smtClean="0"/>
              <a:t>санітарної</a:t>
            </a:r>
            <a:r>
              <a:rPr lang="ru-RU" dirty="0" smtClean="0"/>
              <a:t> </a:t>
            </a:r>
            <a:r>
              <a:rPr lang="ru-RU" dirty="0" err="1" smtClean="0"/>
              <a:t>обробки</a:t>
            </a:r>
            <a:r>
              <a:rPr lang="ru-RU" dirty="0" smtClean="0"/>
              <a:t> – </a:t>
            </a:r>
            <a:r>
              <a:rPr lang="ru-RU" dirty="0" err="1" smtClean="0"/>
              <a:t>миття</a:t>
            </a:r>
            <a:r>
              <a:rPr lang="ru-RU" dirty="0" smtClean="0"/>
              <a:t> </a:t>
            </a:r>
            <a:r>
              <a:rPr lang="ru-RU" dirty="0" err="1" smtClean="0"/>
              <a:t>і</a:t>
            </a:r>
            <a:r>
              <a:rPr lang="ru-RU" dirty="0" smtClean="0"/>
              <a:t> </a:t>
            </a:r>
            <a:r>
              <a:rPr lang="ru-RU" dirty="0" err="1" smtClean="0"/>
              <a:t>очищення</a:t>
            </a:r>
            <a:r>
              <a:rPr lang="ru-RU" dirty="0" smtClean="0"/>
              <a:t>. </a:t>
            </a:r>
            <a:r>
              <a:rPr lang="ru-RU" dirty="0" err="1" smtClean="0"/>
              <a:t>Сучасні</a:t>
            </a:r>
            <a:r>
              <a:rPr lang="ru-RU" dirty="0" smtClean="0"/>
              <a:t> ваги </a:t>
            </a:r>
            <a:r>
              <a:rPr lang="ru-RU" dirty="0" err="1" smtClean="0"/>
              <a:t>оснащують</a:t>
            </a:r>
            <a:r>
              <a:rPr lang="ru-RU" dirty="0" smtClean="0"/>
              <a:t> кожухом,  </a:t>
            </a:r>
            <a:r>
              <a:rPr lang="ru-RU" dirty="0" err="1" smtClean="0"/>
              <a:t>який</a:t>
            </a:r>
            <a:r>
              <a:rPr lang="ru-RU" dirty="0" smtClean="0"/>
              <a:t>  </a:t>
            </a:r>
            <a:r>
              <a:rPr lang="ru-RU" dirty="0" err="1" smtClean="0"/>
              <a:t>оберігає</a:t>
            </a:r>
            <a:r>
              <a:rPr lang="ru-RU" dirty="0" smtClean="0"/>
              <a:t>  </a:t>
            </a:r>
            <a:r>
              <a:rPr lang="ru-RU" dirty="0" err="1" smtClean="0"/>
              <a:t>від</a:t>
            </a:r>
            <a:r>
              <a:rPr lang="ru-RU" dirty="0" smtClean="0"/>
              <a:t>,  </a:t>
            </a:r>
            <a:r>
              <a:rPr lang="ru-RU" dirty="0" err="1" smtClean="0"/>
              <a:t>вологу</a:t>
            </a:r>
            <a:r>
              <a:rPr lang="ru-RU" dirty="0" smtClean="0"/>
              <a:t>  </a:t>
            </a:r>
            <a:r>
              <a:rPr lang="ru-RU" dirty="0" err="1" smtClean="0"/>
              <a:t>і</a:t>
            </a:r>
            <a:r>
              <a:rPr lang="ru-RU" dirty="0" smtClean="0"/>
              <a:t>  комах.  </a:t>
            </a:r>
            <a:r>
              <a:rPr lang="ru-RU" dirty="0" err="1" smtClean="0"/>
              <a:t>Відкриті</a:t>
            </a:r>
            <a:r>
              <a:rPr lang="ru-RU" dirty="0" smtClean="0"/>
              <a:t>  </a:t>
            </a:r>
            <a:r>
              <a:rPr lang="ru-RU" dirty="0" err="1" smtClean="0"/>
              <a:t>деталі</a:t>
            </a:r>
            <a:r>
              <a:rPr lang="ru-RU" dirty="0" smtClean="0"/>
              <a:t>  </a:t>
            </a:r>
            <a:r>
              <a:rPr lang="ru-RU" dirty="0" err="1" smtClean="0"/>
              <a:t>повинні</a:t>
            </a:r>
            <a:r>
              <a:rPr lang="ru-RU" dirty="0" smtClean="0"/>
              <a:t>  бути  добре </a:t>
            </a:r>
            <a:r>
              <a:rPr lang="ru-RU" dirty="0" err="1" smtClean="0"/>
              <a:t>відшліфовані</a:t>
            </a:r>
            <a:r>
              <a:rPr lang="ru-RU" dirty="0" smtClean="0"/>
              <a:t>, </a:t>
            </a:r>
            <a:r>
              <a:rPr lang="ru-RU" dirty="0" err="1" smtClean="0"/>
              <a:t>пофарбовані</a:t>
            </a:r>
            <a:r>
              <a:rPr lang="ru-RU" dirty="0" smtClean="0"/>
              <a:t>. </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sp>
        <p:nvSpPr>
          <p:cNvPr id="7" name="Прямоугольник 6"/>
          <p:cNvSpPr/>
          <p:nvPr/>
        </p:nvSpPr>
        <p:spPr>
          <a:xfrm>
            <a:off x="485192" y="1007706"/>
            <a:ext cx="8108302" cy="2554545"/>
          </a:xfrm>
          <a:prstGeom prst="rect">
            <a:avLst/>
          </a:prstGeom>
        </p:spPr>
        <p:txBody>
          <a:bodyPr wrap="square">
            <a:spAutoFit/>
          </a:bodyPr>
          <a:lstStyle/>
          <a:p>
            <a:pPr algn="ctr"/>
            <a:r>
              <a:rPr lang="ru-RU" sz="1600" dirty="0" smtClean="0"/>
              <a:t>Для  </a:t>
            </a:r>
            <a:r>
              <a:rPr lang="ru-RU" sz="1600" dirty="0" err="1" smtClean="0"/>
              <a:t>забезпечення</a:t>
            </a:r>
            <a:r>
              <a:rPr lang="ru-RU" sz="1600" dirty="0" smtClean="0"/>
              <a:t>  </a:t>
            </a:r>
            <a:r>
              <a:rPr lang="ru-RU" sz="1600" dirty="0" err="1" smtClean="0"/>
              <a:t>належної</a:t>
            </a:r>
            <a:r>
              <a:rPr lang="ru-RU" sz="1600" dirty="0" smtClean="0"/>
              <a:t>  </a:t>
            </a:r>
            <a:r>
              <a:rPr lang="ru-RU" sz="1600" dirty="0" err="1" smtClean="0"/>
              <a:t>експлуатації</a:t>
            </a:r>
            <a:r>
              <a:rPr lang="ru-RU" sz="1600" dirty="0" smtClean="0"/>
              <a:t>  </a:t>
            </a:r>
            <a:r>
              <a:rPr lang="ru-RU" sz="1600" dirty="0" err="1" smtClean="0"/>
              <a:t>вимірювального</a:t>
            </a:r>
            <a:r>
              <a:rPr lang="ru-RU" sz="1600" dirty="0" smtClean="0"/>
              <a:t>  </a:t>
            </a:r>
            <a:r>
              <a:rPr lang="ru-RU" sz="1600" dirty="0" err="1" smtClean="0"/>
              <a:t>обладнання</a:t>
            </a:r>
            <a:r>
              <a:rPr lang="ru-RU" sz="1600" dirty="0" smtClean="0"/>
              <a:t>  </a:t>
            </a:r>
            <a:r>
              <a:rPr lang="ru-RU" sz="1600" dirty="0" err="1" smtClean="0"/>
              <a:t>і</a:t>
            </a:r>
            <a:r>
              <a:rPr lang="ru-RU" sz="1600" dirty="0" smtClean="0"/>
              <a:t> </a:t>
            </a:r>
          </a:p>
          <a:p>
            <a:pPr algn="ctr"/>
            <a:r>
              <a:rPr lang="ru-RU" sz="1600" dirty="0" err="1" smtClean="0"/>
              <a:t>точності</a:t>
            </a:r>
            <a:r>
              <a:rPr lang="ru-RU" sz="1600" dirty="0" smtClean="0"/>
              <a:t>  </a:t>
            </a:r>
            <a:r>
              <a:rPr lang="ru-RU" sz="1600" dirty="0" err="1" smtClean="0"/>
              <a:t>застосованих</a:t>
            </a:r>
            <a:r>
              <a:rPr lang="ru-RU" sz="1600" dirty="0" smtClean="0"/>
              <a:t>  </a:t>
            </a:r>
            <a:r>
              <a:rPr lang="ru-RU" sz="1600" dirty="0" err="1" smtClean="0"/>
              <a:t>заходів</a:t>
            </a:r>
            <a:r>
              <a:rPr lang="ru-RU" sz="1600" dirty="0" smtClean="0"/>
              <a:t>  в  </a:t>
            </a:r>
            <a:r>
              <a:rPr lang="ru-RU" sz="1600" dirty="0" err="1" smtClean="0"/>
              <a:t>Україні</a:t>
            </a:r>
            <a:r>
              <a:rPr lang="ru-RU" sz="1600" dirty="0" smtClean="0"/>
              <a:t>  </a:t>
            </a:r>
            <a:r>
              <a:rPr lang="ru-RU" sz="1600" dirty="0" err="1" smtClean="0"/>
              <a:t>встановлена</a:t>
            </a:r>
            <a:r>
              <a:rPr lang="ru-RU" sz="1600" dirty="0" smtClean="0"/>
              <a:t>  система  </a:t>
            </a:r>
            <a:r>
              <a:rPr lang="ru-RU" sz="1600" dirty="0" err="1" smtClean="0"/>
              <a:t>метрологічного</a:t>
            </a:r>
            <a:r>
              <a:rPr lang="ru-RU" sz="1600" dirty="0" smtClean="0"/>
              <a:t> </a:t>
            </a:r>
          </a:p>
          <a:p>
            <a:pPr algn="ctr"/>
            <a:r>
              <a:rPr lang="ru-RU" sz="1600" dirty="0" smtClean="0"/>
              <a:t>контролю за </a:t>
            </a:r>
            <a:r>
              <a:rPr lang="ru-RU" sz="1600" dirty="0" err="1" smtClean="0"/>
              <a:t>мірами</a:t>
            </a:r>
            <a:r>
              <a:rPr lang="ru-RU" sz="1600" dirty="0" smtClean="0"/>
              <a:t> та </a:t>
            </a:r>
            <a:r>
              <a:rPr lang="ru-RU" sz="1600" dirty="0" err="1" smtClean="0"/>
              <a:t>вимірювальними</a:t>
            </a:r>
            <a:r>
              <a:rPr lang="ru-RU" sz="1600" dirty="0" smtClean="0"/>
              <a:t> </a:t>
            </a:r>
            <a:r>
              <a:rPr lang="ru-RU" sz="1600" dirty="0" err="1" smtClean="0"/>
              <a:t>приладами</a:t>
            </a:r>
            <a:r>
              <a:rPr lang="ru-RU" sz="1600" dirty="0" smtClean="0"/>
              <a:t>, яка </a:t>
            </a:r>
            <a:r>
              <a:rPr lang="ru-RU" sz="1600" dirty="0" err="1" smtClean="0"/>
              <a:t>включає</a:t>
            </a:r>
            <a:r>
              <a:rPr lang="ru-RU" sz="1600" dirty="0" smtClean="0"/>
              <a:t> в себе комплекс </a:t>
            </a:r>
          </a:p>
          <a:p>
            <a:pPr algn="ctr"/>
            <a:r>
              <a:rPr lang="ru-RU" sz="1600" dirty="0" smtClean="0"/>
              <a:t>правил,  </a:t>
            </a:r>
            <a:r>
              <a:rPr lang="ru-RU" sz="1600" dirty="0" err="1" smtClean="0"/>
              <a:t>положень</a:t>
            </a:r>
            <a:r>
              <a:rPr lang="ru-RU" sz="1600" dirty="0" smtClean="0"/>
              <a:t>  та  </a:t>
            </a:r>
            <a:r>
              <a:rPr lang="ru-RU" sz="1600" dirty="0" err="1" smtClean="0"/>
              <a:t>вимог</a:t>
            </a:r>
            <a:r>
              <a:rPr lang="ru-RU" sz="1600" dirty="0" smtClean="0"/>
              <a:t>,  </a:t>
            </a:r>
            <a:r>
              <a:rPr lang="ru-RU" sz="1600" dirty="0" err="1" smtClean="0"/>
              <a:t>що</a:t>
            </a:r>
            <a:r>
              <a:rPr lang="ru-RU" sz="1600" dirty="0" smtClean="0"/>
              <a:t>  </a:t>
            </a:r>
            <a:r>
              <a:rPr lang="ru-RU" sz="1600" dirty="0" err="1" smtClean="0"/>
              <a:t>визначають</a:t>
            </a:r>
            <a:r>
              <a:rPr lang="ru-RU" sz="1600" dirty="0" smtClean="0"/>
              <a:t>  </a:t>
            </a:r>
            <a:r>
              <a:rPr lang="ru-RU" sz="1600" dirty="0" err="1" smtClean="0"/>
              <a:t>організацію</a:t>
            </a:r>
            <a:r>
              <a:rPr lang="ru-RU" sz="1600" dirty="0" smtClean="0"/>
              <a:t>  </a:t>
            </a:r>
            <a:r>
              <a:rPr lang="ru-RU" sz="1600" dirty="0" err="1" smtClean="0"/>
              <a:t>та</a:t>
            </a:r>
            <a:r>
              <a:rPr lang="ru-RU" sz="1600" dirty="0" smtClean="0"/>
              <a:t>  порядок  </a:t>
            </a:r>
            <a:r>
              <a:rPr lang="ru-RU" sz="1600" dirty="0" err="1" smtClean="0"/>
              <a:t>проведення</a:t>
            </a:r>
            <a:r>
              <a:rPr lang="ru-RU" sz="1600" dirty="0" smtClean="0"/>
              <a:t> </a:t>
            </a:r>
            <a:r>
              <a:rPr lang="ru-RU" sz="1600" dirty="0" err="1" smtClean="0"/>
              <a:t>повірки</a:t>
            </a:r>
            <a:r>
              <a:rPr lang="ru-RU" sz="1600" dirty="0" smtClean="0"/>
              <a:t>,  </a:t>
            </a:r>
            <a:r>
              <a:rPr lang="ru-RU" sz="1600" dirty="0" err="1" smtClean="0"/>
              <a:t>ревізії</a:t>
            </a:r>
            <a:r>
              <a:rPr lang="ru-RU" sz="1600" dirty="0" smtClean="0"/>
              <a:t>  та  </a:t>
            </a:r>
            <a:r>
              <a:rPr lang="ru-RU" sz="1600" dirty="0" err="1" smtClean="0"/>
              <a:t>експертизи</a:t>
            </a:r>
            <a:r>
              <a:rPr lang="ru-RU" sz="1600" dirty="0" smtClean="0"/>
              <a:t>  </a:t>
            </a:r>
            <a:r>
              <a:rPr lang="ru-RU" sz="1600" dirty="0" err="1" smtClean="0"/>
              <a:t>вимірювальних</a:t>
            </a:r>
            <a:r>
              <a:rPr lang="ru-RU" sz="1600" dirty="0" smtClean="0"/>
              <a:t>  </a:t>
            </a:r>
            <a:r>
              <a:rPr lang="ru-RU" sz="1600" dirty="0" err="1" smtClean="0"/>
              <a:t>пристроїв</a:t>
            </a:r>
            <a:r>
              <a:rPr lang="ru-RU" sz="1600" dirty="0" smtClean="0"/>
              <a:t>.  Закон  </a:t>
            </a:r>
            <a:r>
              <a:rPr lang="ru-RU" sz="1600" dirty="0" err="1" smtClean="0"/>
              <a:t>України</a:t>
            </a:r>
            <a:r>
              <a:rPr lang="ru-RU" sz="1600" dirty="0" smtClean="0"/>
              <a:t>  «Про </a:t>
            </a:r>
            <a:r>
              <a:rPr lang="ru-RU" sz="1600" dirty="0" err="1" smtClean="0"/>
              <a:t>метрологію</a:t>
            </a:r>
            <a:r>
              <a:rPr lang="ru-RU" sz="1600" dirty="0" smtClean="0"/>
              <a:t>  та  </a:t>
            </a:r>
            <a:r>
              <a:rPr lang="ru-RU" sz="1600" dirty="0" err="1" smtClean="0"/>
              <a:t>метрологічну</a:t>
            </a:r>
            <a:r>
              <a:rPr lang="ru-RU" sz="1600" dirty="0" smtClean="0"/>
              <a:t>  </a:t>
            </a:r>
            <a:r>
              <a:rPr lang="ru-RU" sz="1600" dirty="0" err="1" smtClean="0"/>
              <a:t>діяльність</a:t>
            </a:r>
            <a:r>
              <a:rPr lang="ru-RU" sz="1600" dirty="0" smtClean="0"/>
              <a:t>»  </a:t>
            </a:r>
            <a:r>
              <a:rPr lang="ru-RU" sz="1600" dirty="0" err="1" smtClean="0"/>
              <a:t>із</a:t>
            </a:r>
            <a:r>
              <a:rPr lang="ru-RU" sz="1600" dirty="0" smtClean="0"/>
              <a:t>  </a:t>
            </a:r>
            <a:r>
              <a:rPr lang="ru-RU" sz="1600" dirty="0" err="1" smtClean="0"/>
              <a:t>змінами</a:t>
            </a:r>
            <a:r>
              <a:rPr lang="ru-RU" sz="1600" dirty="0" smtClean="0"/>
              <a:t>  №  1756-</a:t>
            </a:r>
            <a:r>
              <a:rPr lang="en-US" sz="1600" dirty="0" smtClean="0"/>
              <a:t>IV  (1765-15)  </a:t>
            </a:r>
            <a:r>
              <a:rPr lang="ru-RU" sz="1600" dirty="0" err="1" smtClean="0"/>
              <a:t>від</a:t>
            </a:r>
            <a:r>
              <a:rPr lang="ru-RU" sz="1600" dirty="0" smtClean="0"/>
              <a:t> 15.06.2004 р. </a:t>
            </a:r>
            <a:r>
              <a:rPr lang="ru-RU" sz="1600" dirty="0" err="1" smtClean="0"/>
              <a:t>визначає</a:t>
            </a:r>
            <a:r>
              <a:rPr lang="ru-RU" sz="1600" dirty="0" smtClean="0"/>
              <a:t> </a:t>
            </a:r>
            <a:r>
              <a:rPr lang="ru-RU" sz="1600" dirty="0" err="1" smtClean="0"/>
              <a:t>правові</a:t>
            </a:r>
            <a:r>
              <a:rPr lang="ru-RU" sz="1600" dirty="0" smtClean="0"/>
              <a:t> </a:t>
            </a:r>
            <a:r>
              <a:rPr lang="ru-RU" sz="1600" dirty="0" err="1" smtClean="0"/>
              <a:t>основи</a:t>
            </a:r>
            <a:r>
              <a:rPr lang="ru-RU" sz="1600" dirty="0" smtClean="0"/>
              <a:t> </a:t>
            </a:r>
            <a:r>
              <a:rPr lang="ru-RU" sz="1600" dirty="0" err="1" smtClean="0"/>
              <a:t>забезпечення</a:t>
            </a:r>
            <a:r>
              <a:rPr lang="ru-RU" sz="1600" dirty="0" smtClean="0"/>
              <a:t> </a:t>
            </a:r>
            <a:r>
              <a:rPr lang="ru-RU" sz="1600" dirty="0" err="1" smtClean="0"/>
              <a:t>єдності</a:t>
            </a:r>
            <a:r>
              <a:rPr lang="ru-RU" sz="1600" dirty="0" smtClean="0"/>
              <a:t> </a:t>
            </a:r>
            <a:r>
              <a:rPr lang="ru-RU" sz="1600" dirty="0" err="1" smtClean="0"/>
              <a:t>вимірювань</a:t>
            </a:r>
            <a:r>
              <a:rPr lang="ru-RU" sz="1600" dirty="0" smtClean="0"/>
              <a:t> в </a:t>
            </a:r>
            <a:r>
              <a:rPr lang="ru-RU" sz="1600" dirty="0" err="1" smtClean="0"/>
              <a:t>Україні</a:t>
            </a:r>
            <a:r>
              <a:rPr lang="ru-RU" sz="1600" dirty="0" smtClean="0"/>
              <a:t>, </a:t>
            </a:r>
            <a:r>
              <a:rPr lang="ru-RU" sz="1600" dirty="0" err="1" smtClean="0"/>
              <a:t>регулює</a:t>
            </a:r>
            <a:r>
              <a:rPr lang="ru-RU" sz="1600" dirty="0" smtClean="0"/>
              <a:t>  </a:t>
            </a:r>
            <a:r>
              <a:rPr lang="ru-RU" sz="1600" dirty="0" err="1" smtClean="0"/>
              <a:t>відносини</a:t>
            </a:r>
            <a:r>
              <a:rPr lang="ru-RU" sz="1600" dirty="0" smtClean="0"/>
              <a:t>  у  </a:t>
            </a:r>
            <a:r>
              <a:rPr lang="ru-RU" sz="1600" dirty="0" err="1" smtClean="0"/>
              <a:t>сфері</a:t>
            </a:r>
            <a:r>
              <a:rPr lang="ru-RU" sz="1600" dirty="0" smtClean="0"/>
              <a:t>  </a:t>
            </a:r>
            <a:r>
              <a:rPr lang="ru-RU" sz="1600" dirty="0" err="1" smtClean="0"/>
              <a:t>метрологічної</a:t>
            </a:r>
            <a:r>
              <a:rPr lang="ru-RU" sz="1600" dirty="0" smtClean="0"/>
              <a:t>  </a:t>
            </a:r>
            <a:r>
              <a:rPr lang="ru-RU" sz="1600" dirty="0" err="1" smtClean="0"/>
              <a:t>діяльності</a:t>
            </a:r>
            <a:r>
              <a:rPr lang="ru-RU" sz="1600" dirty="0" smtClean="0"/>
              <a:t>  та  </a:t>
            </a:r>
            <a:r>
              <a:rPr lang="ru-RU" sz="1600" dirty="0" err="1" smtClean="0"/>
              <a:t>спрямований</a:t>
            </a:r>
            <a:r>
              <a:rPr lang="ru-RU" sz="1600" dirty="0" smtClean="0"/>
              <a:t>  на  </a:t>
            </a:r>
            <a:r>
              <a:rPr lang="ru-RU" sz="1600" dirty="0" err="1" smtClean="0"/>
              <a:t>захист</a:t>
            </a:r>
            <a:r>
              <a:rPr lang="ru-RU" sz="1600" dirty="0" smtClean="0"/>
              <a:t> </a:t>
            </a:r>
            <a:r>
              <a:rPr lang="ru-RU" sz="1600" dirty="0" err="1" smtClean="0"/>
              <a:t>громадян</a:t>
            </a:r>
            <a:r>
              <a:rPr lang="ru-RU" sz="1600" dirty="0" smtClean="0"/>
              <a:t>   </a:t>
            </a:r>
            <a:r>
              <a:rPr lang="ru-RU" sz="1600" dirty="0" err="1" smtClean="0"/>
              <a:t>і</a:t>
            </a:r>
            <a:r>
              <a:rPr lang="ru-RU" sz="1600" dirty="0" smtClean="0"/>
              <a:t>   </a:t>
            </a:r>
            <a:r>
              <a:rPr lang="ru-RU" sz="1600" dirty="0" err="1" smtClean="0"/>
              <a:t>національної</a:t>
            </a:r>
            <a:r>
              <a:rPr lang="ru-RU" sz="1600" dirty="0" smtClean="0"/>
              <a:t>   </a:t>
            </a:r>
            <a:r>
              <a:rPr lang="ru-RU" sz="1600" dirty="0" err="1" smtClean="0"/>
              <a:t>економіки</a:t>
            </a:r>
            <a:r>
              <a:rPr lang="ru-RU" sz="1600" dirty="0" smtClean="0"/>
              <a:t>   </a:t>
            </a:r>
            <a:r>
              <a:rPr lang="ru-RU" sz="1600" dirty="0" err="1" smtClean="0"/>
              <a:t>від</a:t>
            </a:r>
            <a:r>
              <a:rPr lang="ru-RU" sz="1600" dirty="0" smtClean="0"/>
              <a:t>   </a:t>
            </a:r>
            <a:r>
              <a:rPr lang="ru-RU" sz="1600" dirty="0" err="1" smtClean="0"/>
              <a:t>наслідків</a:t>
            </a:r>
            <a:r>
              <a:rPr lang="ru-RU" sz="1600" dirty="0" smtClean="0"/>
              <a:t>   </a:t>
            </a:r>
            <a:r>
              <a:rPr lang="ru-RU" sz="1600" dirty="0" err="1" smtClean="0"/>
              <a:t>недостовірних</a:t>
            </a:r>
            <a:r>
              <a:rPr lang="ru-RU" sz="1600" dirty="0" smtClean="0"/>
              <a:t>   </a:t>
            </a:r>
            <a:r>
              <a:rPr lang="ru-RU" sz="1600" dirty="0" err="1" smtClean="0"/>
              <a:t>результатів</a:t>
            </a:r>
            <a:r>
              <a:rPr lang="ru-RU" sz="1600" dirty="0" smtClean="0"/>
              <a:t> </a:t>
            </a:r>
            <a:r>
              <a:rPr lang="ru-RU" sz="1600" dirty="0" err="1" smtClean="0"/>
              <a:t>вимірювань</a:t>
            </a:r>
            <a:r>
              <a:rPr lang="ru-RU" sz="1600" dirty="0" smtClean="0"/>
              <a:t>. </a:t>
            </a:r>
            <a:endParaRPr lang="ru-RU"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3" name="Рисунок 2"/>
          <p:cNvPicPr>
            <a:picLocks noChangeAspect="1"/>
          </p:cNvPicPr>
          <p:nvPr/>
        </p:nvPicPr>
        <p:blipFill rotWithShape="1">
          <a:blip r:embed="rId2"/>
          <a:srcRect l="18333" t="32408" r="36146" b="23333"/>
          <a:stretch/>
        </p:blipFill>
        <p:spPr>
          <a:xfrm>
            <a:off x="349125" y="317700"/>
            <a:ext cx="8324850" cy="4552950"/>
          </a:xfrm>
          <a:prstGeom prst="rect">
            <a:avLst/>
          </a:prstGeom>
        </p:spPr>
      </p:pic>
    </p:spTree>
    <p:extLst>
      <p:ext uri="{BB962C8B-B14F-4D97-AF65-F5344CB8AC3E}">
        <p14:creationId xmlns:p14="http://schemas.microsoft.com/office/powerpoint/2010/main" val="3218827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sp>
        <p:nvSpPr>
          <p:cNvPr id="10" name="Прямоугольник 9"/>
          <p:cNvSpPr/>
          <p:nvPr/>
        </p:nvSpPr>
        <p:spPr>
          <a:xfrm>
            <a:off x="1931436" y="923731"/>
            <a:ext cx="6913984" cy="2677656"/>
          </a:xfrm>
          <a:prstGeom prst="rect">
            <a:avLst/>
          </a:prstGeom>
        </p:spPr>
        <p:txBody>
          <a:bodyPr wrap="square">
            <a:spAutoFit/>
          </a:bodyPr>
          <a:lstStyle/>
          <a:p>
            <a:r>
              <a:rPr lang="ru-RU" b="1" i="1" u="sng" dirty="0" smtClean="0"/>
              <a:t>Ваги  </a:t>
            </a:r>
            <a:r>
              <a:rPr lang="ru-RU" b="1" i="1" u="sng" dirty="0" err="1" smtClean="0"/>
              <a:t>настільні</a:t>
            </a:r>
            <a:r>
              <a:rPr lang="ru-RU" b="1" i="1" u="sng" dirty="0" smtClean="0"/>
              <a:t>  </a:t>
            </a:r>
            <a:r>
              <a:rPr lang="ru-RU" b="1" i="1" u="sng" dirty="0" err="1" smtClean="0"/>
              <a:t>циферблатні</a:t>
            </a:r>
            <a:r>
              <a:rPr lang="ru-RU" dirty="0" smtClean="0"/>
              <a:t>  </a:t>
            </a:r>
            <a:r>
              <a:rPr lang="ru-RU" dirty="0" err="1" smtClean="0"/>
              <a:t>застосовуються</a:t>
            </a:r>
            <a:r>
              <a:rPr lang="ru-RU" dirty="0" smtClean="0"/>
              <a:t>  як  при  </a:t>
            </a:r>
            <a:r>
              <a:rPr lang="ru-RU" dirty="0" err="1" smtClean="0"/>
              <a:t>безпосередньому</a:t>
            </a:r>
            <a:r>
              <a:rPr lang="ru-RU" dirty="0" smtClean="0"/>
              <a:t> </a:t>
            </a:r>
          </a:p>
          <a:p>
            <a:r>
              <a:rPr lang="ru-RU" dirty="0" smtClean="0"/>
              <a:t>продажу  </a:t>
            </a:r>
            <a:r>
              <a:rPr lang="ru-RU" dirty="0" err="1" smtClean="0"/>
              <a:t>товарів</a:t>
            </a:r>
            <a:r>
              <a:rPr lang="ru-RU" dirty="0" smtClean="0"/>
              <a:t>  </a:t>
            </a:r>
            <a:r>
              <a:rPr lang="ru-RU" dirty="0" err="1" smtClean="0"/>
              <a:t>покупцям</a:t>
            </a:r>
            <a:r>
              <a:rPr lang="ru-RU" dirty="0" smtClean="0"/>
              <a:t>,  так  </a:t>
            </a:r>
            <a:r>
              <a:rPr lang="ru-RU" dirty="0" err="1" smtClean="0"/>
              <a:t>і</a:t>
            </a:r>
            <a:r>
              <a:rPr lang="ru-RU" dirty="0" smtClean="0"/>
              <a:t>  в  </a:t>
            </a:r>
            <a:r>
              <a:rPr lang="ru-RU" dirty="0" err="1" smtClean="0"/>
              <a:t>підсобних</a:t>
            </a:r>
            <a:r>
              <a:rPr lang="ru-RU" dirty="0" smtClean="0"/>
              <a:t>  </a:t>
            </a:r>
            <a:r>
              <a:rPr lang="ru-RU" dirty="0" err="1" smtClean="0"/>
              <a:t>приміщеннях</a:t>
            </a:r>
            <a:r>
              <a:rPr lang="ru-RU" dirty="0" smtClean="0"/>
              <a:t>    </a:t>
            </a:r>
            <a:r>
              <a:rPr lang="ru-RU" dirty="0" err="1" smtClean="0"/>
              <a:t>і</a:t>
            </a:r>
            <a:r>
              <a:rPr lang="ru-RU" dirty="0" smtClean="0"/>
              <a:t>  на  складах  –  при </a:t>
            </a:r>
            <a:r>
              <a:rPr lang="ru-RU" dirty="0" err="1" smtClean="0"/>
              <a:t>прийомі</a:t>
            </a:r>
            <a:r>
              <a:rPr lang="ru-RU" dirty="0" smtClean="0"/>
              <a:t> </a:t>
            </a:r>
            <a:r>
              <a:rPr lang="ru-RU" dirty="0" err="1" smtClean="0"/>
              <a:t>і</a:t>
            </a:r>
            <a:r>
              <a:rPr lang="ru-RU" dirty="0" smtClean="0"/>
              <a:t> </a:t>
            </a:r>
            <a:r>
              <a:rPr lang="ru-RU" dirty="0" err="1" smtClean="0"/>
              <a:t>відпуску</a:t>
            </a:r>
            <a:r>
              <a:rPr lang="ru-RU" dirty="0" smtClean="0"/>
              <a:t> </a:t>
            </a:r>
            <a:r>
              <a:rPr lang="ru-RU" dirty="0" err="1" smtClean="0"/>
              <a:t>товарів</a:t>
            </a:r>
            <a:r>
              <a:rPr lang="ru-RU" dirty="0" smtClean="0"/>
              <a:t> </a:t>
            </a:r>
            <a:r>
              <a:rPr lang="ru-RU" dirty="0" err="1" smtClean="0"/>
              <a:t>дрібними</a:t>
            </a:r>
            <a:r>
              <a:rPr lang="ru-RU" dirty="0" smtClean="0"/>
              <a:t> </a:t>
            </a:r>
            <a:r>
              <a:rPr lang="ru-RU" dirty="0" err="1" smtClean="0"/>
              <a:t>партіями</a:t>
            </a:r>
            <a:r>
              <a:rPr lang="ru-RU" dirty="0" smtClean="0"/>
              <a:t>.  </a:t>
            </a:r>
          </a:p>
          <a:p>
            <a:endParaRPr lang="ru-RU" dirty="0" smtClean="0"/>
          </a:p>
          <a:p>
            <a:endParaRPr lang="ru-RU" dirty="0" smtClean="0"/>
          </a:p>
          <a:p>
            <a:r>
              <a:rPr lang="ru-RU" b="1" i="1" u="sng" dirty="0" smtClean="0"/>
              <a:t>Ваги    </a:t>
            </a:r>
            <a:r>
              <a:rPr lang="ru-RU" b="1" i="1" u="sng" dirty="0" err="1" smtClean="0"/>
              <a:t>настільні</a:t>
            </a:r>
            <a:r>
              <a:rPr lang="ru-RU" b="1" i="1" u="sng" dirty="0" smtClean="0"/>
              <a:t>    </a:t>
            </a:r>
            <a:r>
              <a:rPr lang="ru-RU" b="1" i="1" u="sng" dirty="0" err="1" smtClean="0"/>
              <a:t>електронні</a:t>
            </a:r>
            <a:r>
              <a:rPr lang="ru-RU" b="1" i="1" u="sng" dirty="0" smtClean="0"/>
              <a:t>    </a:t>
            </a:r>
            <a:r>
              <a:rPr lang="ru-RU" dirty="0" err="1" smtClean="0"/>
              <a:t>забезпечують</a:t>
            </a:r>
            <a:r>
              <a:rPr lang="ru-RU" dirty="0" smtClean="0"/>
              <a:t>    </a:t>
            </a:r>
            <a:r>
              <a:rPr lang="ru-RU" dirty="0" err="1" smtClean="0"/>
              <a:t>одночасне</a:t>
            </a:r>
            <a:r>
              <a:rPr lang="ru-RU" dirty="0" smtClean="0"/>
              <a:t>    </a:t>
            </a:r>
            <a:r>
              <a:rPr lang="ru-RU" dirty="0" err="1" smtClean="0"/>
              <a:t>зважування</a:t>
            </a:r>
            <a:r>
              <a:rPr lang="ru-RU" dirty="0" smtClean="0"/>
              <a:t>, </a:t>
            </a:r>
          </a:p>
          <a:p>
            <a:r>
              <a:rPr lang="ru-RU" dirty="0" err="1" smtClean="0"/>
              <a:t>автоматичний</a:t>
            </a:r>
            <a:r>
              <a:rPr lang="ru-RU" dirty="0" smtClean="0"/>
              <a:t> </a:t>
            </a:r>
            <a:r>
              <a:rPr lang="ru-RU" dirty="0" err="1" smtClean="0"/>
              <a:t>підрахунок</a:t>
            </a:r>
            <a:r>
              <a:rPr lang="ru-RU" dirty="0" smtClean="0"/>
              <a:t> </a:t>
            </a:r>
            <a:r>
              <a:rPr lang="ru-RU" dirty="0" err="1" smtClean="0"/>
              <a:t>вартості</a:t>
            </a:r>
            <a:r>
              <a:rPr lang="ru-RU" dirty="0" smtClean="0"/>
              <a:t> товару </a:t>
            </a:r>
            <a:r>
              <a:rPr lang="ru-RU" dirty="0" err="1" smtClean="0"/>
              <a:t>відповідно</a:t>
            </a:r>
            <a:r>
              <a:rPr lang="ru-RU" dirty="0" smtClean="0"/>
              <a:t> </a:t>
            </a:r>
            <a:r>
              <a:rPr lang="ru-RU" dirty="0" err="1" smtClean="0"/>
              <a:t>установленої</a:t>
            </a:r>
            <a:r>
              <a:rPr lang="ru-RU" dirty="0" smtClean="0"/>
              <a:t> </a:t>
            </a:r>
            <a:r>
              <a:rPr lang="ru-RU" dirty="0" err="1" smtClean="0"/>
              <a:t>ціни</a:t>
            </a:r>
            <a:r>
              <a:rPr lang="ru-RU" dirty="0" smtClean="0"/>
              <a:t> за 1 кг. </a:t>
            </a:r>
          </a:p>
          <a:p>
            <a:endParaRPr lang="ru-RU" b="1" i="1" u="sng" dirty="0" smtClean="0"/>
          </a:p>
          <a:p>
            <a:endParaRPr lang="ru-RU" b="1" i="1" u="sng" dirty="0" smtClean="0"/>
          </a:p>
          <a:p>
            <a:r>
              <a:rPr lang="ru-RU" b="1" i="1" u="sng" dirty="0" smtClean="0"/>
              <a:t>Ваги  </a:t>
            </a:r>
            <a:r>
              <a:rPr lang="ru-RU" b="1" i="1" u="sng" dirty="0" err="1" smtClean="0"/>
              <a:t>пересувні</a:t>
            </a:r>
            <a:r>
              <a:rPr lang="ru-RU" b="1" i="1" u="sng" dirty="0" smtClean="0"/>
              <a:t>  </a:t>
            </a:r>
            <a:r>
              <a:rPr lang="ru-RU" dirty="0" smtClean="0"/>
              <a:t>–  </a:t>
            </a:r>
            <a:r>
              <a:rPr lang="ru-RU" dirty="0" err="1" smtClean="0"/>
              <a:t>ваги</a:t>
            </a:r>
            <a:r>
              <a:rPr lang="ru-RU" dirty="0" smtClean="0"/>
              <a:t>  </a:t>
            </a:r>
            <a:r>
              <a:rPr lang="ru-RU" dirty="0" err="1" smtClean="0"/>
              <a:t>загального</a:t>
            </a:r>
            <a:r>
              <a:rPr lang="ru-RU" dirty="0" smtClean="0"/>
              <a:t>  </a:t>
            </a:r>
            <a:r>
              <a:rPr lang="ru-RU" dirty="0" err="1" smtClean="0"/>
              <a:t>призначення</a:t>
            </a:r>
            <a:r>
              <a:rPr lang="ru-RU" dirty="0" smtClean="0"/>
              <a:t>,  </a:t>
            </a:r>
            <a:r>
              <a:rPr lang="ru-RU" dirty="0" err="1" smtClean="0"/>
              <a:t>використовуються</a:t>
            </a:r>
            <a:r>
              <a:rPr lang="ru-RU" dirty="0" smtClean="0"/>
              <a:t>  на </a:t>
            </a:r>
          </a:p>
          <a:p>
            <a:r>
              <a:rPr lang="ru-RU" dirty="0" err="1" smtClean="0"/>
              <a:t>підприємствах</a:t>
            </a:r>
            <a:r>
              <a:rPr lang="ru-RU" dirty="0" smtClean="0"/>
              <a:t> </a:t>
            </a:r>
            <a:r>
              <a:rPr lang="ru-RU" dirty="0" err="1" smtClean="0"/>
              <a:t>торгівлі</a:t>
            </a:r>
            <a:r>
              <a:rPr lang="ru-RU" dirty="0" smtClean="0"/>
              <a:t> для </a:t>
            </a:r>
            <a:r>
              <a:rPr lang="ru-RU" dirty="0" err="1" smtClean="0"/>
              <a:t>зважування</a:t>
            </a:r>
            <a:r>
              <a:rPr lang="ru-RU" dirty="0" smtClean="0"/>
              <a:t> </a:t>
            </a:r>
            <a:r>
              <a:rPr lang="ru-RU" dirty="0" err="1" smtClean="0"/>
              <a:t>значних</a:t>
            </a:r>
            <a:r>
              <a:rPr lang="ru-RU" dirty="0" smtClean="0"/>
              <a:t> </a:t>
            </a:r>
            <a:r>
              <a:rPr lang="ru-RU" dirty="0" err="1" smtClean="0"/>
              <a:t>мас</a:t>
            </a:r>
            <a:r>
              <a:rPr lang="ru-RU" dirty="0" smtClean="0"/>
              <a:t> </a:t>
            </a:r>
            <a:r>
              <a:rPr lang="ru-RU" dirty="0" err="1" smtClean="0"/>
              <a:t>вантажів</a:t>
            </a:r>
            <a:r>
              <a:rPr lang="ru-RU" dirty="0" smtClean="0"/>
              <a:t> при </a:t>
            </a:r>
            <a:r>
              <a:rPr lang="ru-RU" dirty="0" err="1" smtClean="0"/>
              <a:t>їх</a:t>
            </a:r>
            <a:r>
              <a:rPr lang="ru-RU" dirty="0" smtClean="0"/>
              <a:t> </a:t>
            </a:r>
            <a:r>
              <a:rPr lang="ru-RU" dirty="0" err="1" smtClean="0"/>
              <a:t>прийманні</a:t>
            </a:r>
            <a:r>
              <a:rPr lang="ru-RU" dirty="0" smtClean="0"/>
              <a:t> </a:t>
            </a:r>
            <a:r>
              <a:rPr lang="ru-RU" dirty="0" err="1" smtClean="0"/>
              <a:t>і</a:t>
            </a:r>
            <a:r>
              <a:rPr lang="ru-RU" dirty="0" smtClean="0"/>
              <a:t> </a:t>
            </a:r>
          </a:p>
          <a:p>
            <a:r>
              <a:rPr lang="ru-RU" dirty="0" err="1" smtClean="0"/>
              <a:t>відпусканні</a:t>
            </a:r>
            <a:r>
              <a:rPr lang="ru-RU" dirty="0" smtClean="0"/>
              <a:t>. </a:t>
            </a:r>
            <a:endParaRPr lang="ru-RU" dirty="0"/>
          </a:p>
        </p:txBody>
      </p:sp>
      <p:sp>
        <p:nvSpPr>
          <p:cNvPr id="1026" name="AutoShape 2" descr="ÐÐ°ÑÑÐ¸Ð½ÐºÐ¸ Ð¿Ð¾ Ð·Ð°Ð¿ÑÐ¾ÑÑ Ð²Ð°Ð³Ð¸ Ð½Ð°ÑÑÑÐ»ÑÐ½Ñ ÑÐ¸ÑÐµÑÐ±Ð»Ð°ÑÐ½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ÐÐ°ÑÑÐ¸Ð½ÐºÐ¸ Ð¿Ð¾ Ð·Ð°Ð¿ÑÐ¾ÑÑ Ð²Ð°Ð³Ð¸ Ð½Ð°ÑÑÑÐ»ÑÐ½Ñ ÑÐ¸ÑÐµÑÐ±Ð»Ð°ÑÐ½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ÐÐ°ÑÑÐ¸Ð½ÐºÐ¸ Ð¿Ð¾ Ð·Ð°Ð¿ÑÐ¾ÑÑ Ð²Ð°Ð³Ð¸ Ð½Ð°ÑÑÑÐ»ÑÐ½Ñ ÑÐ¸ÑÐµÑÐ±Ð»Ð°ÑÐ½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ÐÐ°ÑÑÐ¸Ð½ÐºÐ¸ Ð¿Ð¾ Ð·Ð°Ð¿ÑÐ¾ÑÑ Ð²Ð°Ð³Ð¸ Ð½Ð°ÑÑÑÐ»ÑÐ½Ñ ÑÐ¸ÑÐµÑÐ±Ð»Ð°ÑÐ½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4" name="AutoShape 10" descr="ÐÐ°ÑÑÐ¸Ð½ÐºÐ¸ Ð¿Ð¾ Ð·Ð°Ð¿ÑÐ¾ÑÑ Ð²Ð°Ð³Ð¸ Ð½Ð°ÑÑÑÐ»ÑÐ½Ñ ÑÐ¸ÑÐµÑÐ±Ð»Ð°ÑÐ½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5" name="Picture 11" descr="D:\загружено.jpg"/>
          <p:cNvPicPr>
            <a:picLocks noChangeAspect="1" noChangeArrowheads="1"/>
          </p:cNvPicPr>
          <p:nvPr/>
        </p:nvPicPr>
        <p:blipFill>
          <a:blip r:embed="rId2"/>
          <a:srcRect/>
          <a:stretch>
            <a:fillRect/>
          </a:stretch>
        </p:blipFill>
        <p:spPr bwMode="auto">
          <a:xfrm>
            <a:off x="115855" y="709223"/>
            <a:ext cx="1812319" cy="1483471"/>
          </a:xfrm>
          <a:prstGeom prst="rect">
            <a:avLst/>
          </a:prstGeom>
          <a:noFill/>
        </p:spPr>
      </p:pic>
      <p:pic>
        <p:nvPicPr>
          <p:cNvPr id="1036" name="Picture 12" descr="D:\A-H1-K1-9-750x750.jpg"/>
          <p:cNvPicPr>
            <a:picLocks noChangeAspect="1" noChangeArrowheads="1"/>
          </p:cNvPicPr>
          <p:nvPr/>
        </p:nvPicPr>
        <p:blipFill>
          <a:blip r:embed="rId3"/>
          <a:srcRect/>
          <a:stretch>
            <a:fillRect/>
          </a:stretch>
        </p:blipFill>
        <p:spPr bwMode="auto">
          <a:xfrm>
            <a:off x="0" y="2067897"/>
            <a:ext cx="1856792" cy="1856792"/>
          </a:xfrm>
          <a:prstGeom prst="rect">
            <a:avLst/>
          </a:prstGeom>
          <a:noFill/>
        </p:spPr>
      </p:pic>
      <p:pic>
        <p:nvPicPr>
          <p:cNvPr id="1037" name="Picture 13" descr="D:\il_special750m-mp_front_image_w958_retina.jpg"/>
          <p:cNvPicPr>
            <a:picLocks noChangeAspect="1" noChangeArrowheads="1"/>
          </p:cNvPicPr>
          <p:nvPr/>
        </p:nvPicPr>
        <p:blipFill>
          <a:blip r:embed="rId4"/>
          <a:srcRect/>
          <a:stretch>
            <a:fillRect/>
          </a:stretch>
        </p:blipFill>
        <p:spPr bwMode="auto">
          <a:xfrm>
            <a:off x="5775649" y="3439176"/>
            <a:ext cx="2564858" cy="1443067"/>
          </a:xfrm>
          <a:prstGeom prst="rect">
            <a:avLst/>
          </a:prstGeom>
          <a:noFill/>
        </p:spPr>
      </p:pic>
      <p:sp>
        <p:nvSpPr>
          <p:cNvPr id="19" name="Прямоугольник 18"/>
          <p:cNvSpPr/>
          <p:nvPr/>
        </p:nvSpPr>
        <p:spPr>
          <a:xfrm>
            <a:off x="3359020" y="3395898"/>
            <a:ext cx="2202025" cy="1169551"/>
          </a:xfrm>
          <a:prstGeom prst="rect">
            <a:avLst/>
          </a:prstGeom>
        </p:spPr>
        <p:txBody>
          <a:bodyPr wrap="square">
            <a:spAutoFit/>
          </a:bodyPr>
          <a:lstStyle/>
          <a:p>
            <a:r>
              <a:rPr lang="ru-RU" dirty="0" smtClean="0"/>
              <a:t>Ваги </a:t>
            </a:r>
            <a:r>
              <a:rPr lang="ru-RU" dirty="0" err="1" smtClean="0"/>
              <a:t>пересувні</a:t>
            </a:r>
            <a:r>
              <a:rPr lang="ru-RU" dirty="0" smtClean="0"/>
              <a:t>: </a:t>
            </a:r>
          </a:p>
          <a:p>
            <a:r>
              <a:rPr lang="ru-RU" dirty="0" smtClean="0"/>
              <a:t>- </a:t>
            </a:r>
            <a:r>
              <a:rPr lang="ru-RU" dirty="0" err="1" smtClean="0"/>
              <a:t>шкально-гирьові</a:t>
            </a:r>
            <a:r>
              <a:rPr lang="ru-RU" dirty="0" smtClean="0"/>
              <a:t>; </a:t>
            </a:r>
          </a:p>
          <a:p>
            <a:r>
              <a:rPr lang="ru-RU" dirty="0" smtClean="0"/>
              <a:t>- </a:t>
            </a:r>
            <a:r>
              <a:rPr lang="ru-RU" dirty="0" err="1" smtClean="0"/>
              <a:t>шкальні</a:t>
            </a:r>
            <a:r>
              <a:rPr lang="ru-RU" dirty="0" smtClean="0"/>
              <a:t>; </a:t>
            </a:r>
          </a:p>
          <a:p>
            <a:r>
              <a:rPr lang="ru-RU" dirty="0" smtClean="0"/>
              <a:t>- </a:t>
            </a:r>
            <a:r>
              <a:rPr lang="ru-RU" dirty="0" err="1" smtClean="0"/>
              <a:t>циферблатні</a:t>
            </a:r>
            <a:r>
              <a:rPr lang="ru-RU" dirty="0" smtClean="0"/>
              <a:t>; </a:t>
            </a:r>
          </a:p>
          <a:p>
            <a:r>
              <a:rPr lang="ru-RU" dirty="0" smtClean="0"/>
              <a:t>- </a:t>
            </a:r>
            <a:r>
              <a:rPr lang="ru-RU" dirty="0" err="1" smtClean="0"/>
              <a:t>дискретно-цифрові</a:t>
            </a:r>
            <a:r>
              <a:rPr lang="ru-RU" dirty="0" smtClean="0"/>
              <a:t>. </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Прямоугольник 3"/>
          <p:cNvSpPr/>
          <p:nvPr/>
        </p:nvSpPr>
        <p:spPr>
          <a:xfrm>
            <a:off x="242597" y="690465"/>
            <a:ext cx="8686800" cy="2246769"/>
          </a:xfrm>
          <a:prstGeom prst="rect">
            <a:avLst/>
          </a:prstGeom>
        </p:spPr>
        <p:txBody>
          <a:bodyPr wrap="square">
            <a:spAutoFit/>
          </a:bodyPr>
          <a:lstStyle/>
          <a:p>
            <a:r>
              <a:rPr lang="ru-RU" b="1" dirty="0" smtClean="0"/>
              <a:t>Ваги   </a:t>
            </a:r>
            <a:r>
              <a:rPr lang="ru-RU" b="1" dirty="0" err="1" smtClean="0"/>
              <a:t>шкально-гирьові</a:t>
            </a:r>
            <a:r>
              <a:rPr lang="ru-RU" b="1" dirty="0" smtClean="0"/>
              <a:t>   </a:t>
            </a:r>
            <a:r>
              <a:rPr lang="ru-RU" dirty="0" err="1" smtClean="0"/>
              <a:t>призначаються</a:t>
            </a:r>
            <a:r>
              <a:rPr lang="ru-RU" dirty="0" smtClean="0"/>
              <a:t>   для   </a:t>
            </a:r>
            <a:r>
              <a:rPr lang="ru-RU" dirty="0" err="1" smtClean="0"/>
              <a:t>зважування</a:t>
            </a:r>
            <a:r>
              <a:rPr lang="ru-RU" dirty="0" smtClean="0"/>
              <a:t>   </a:t>
            </a:r>
            <a:r>
              <a:rPr lang="ru-RU" dirty="0" err="1" smtClean="0"/>
              <a:t>різноманітних</a:t>
            </a:r>
            <a:r>
              <a:rPr lang="ru-RU" dirty="0" smtClean="0"/>
              <a:t> </a:t>
            </a:r>
            <a:r>
              <a:rPr lang="ru-RU" dirty="0" err="1" smtClean="0"/>
              <a:t>вантажів</a:t>
            </a:r>
            <a:r>
              <a:rPr lang="ru-RU" dirty="0" smtClean="0"/>
              <a:t>.  </a:t>
            </a:r>
            <a:r>
              <a:rPr lang="ru-RU" dirty="0" err="1" smtClean="0"/>
              <a:t>Розрізняються</a:t>
            </a:r>
            <a:r>
              <a:rPr lang="ru-RU" dirty="0" smtClean="0"/>
              <a:t>  за  </a:t>
            </a:r>
            <a:r>
              <a:rPr lang="ru-RU" dirty="0" err="1" smtClean="0"/>
              <a:t>устроєм</a:t>
            </a:r>
            <a:r>
              <a:rPr lang="ru-RU" dirty="0" smtClean="0"/>
              <a:t>:  </a:t>
            </a:r>
            <a:r>
              <a:rPr lang="ru-RU" dirty="0" err="1" smtClean="0"/>
              <a:t>з</a:t>
            </a:r>
            <a:r>
              <a:rPr lang="ru-RU" dirty="0" smtClean="0"/>
              <a:t>  </a:t>
            </a:r>
            <a:r>
              <a:rPr lang="ru-RU" dirty="0" err="1" smtClean="0"/>
              <a:t>коромислом</a:t>
            </a:r>
            <a:r>
              <a:rPr lang="ru-RU" dirty="0" smtClean="0"/>
              <a:t>,  </a:t>
            </a:r>
            <a:r>
              <a:rPr lang="ru-RU" dirty="0" err="1" smtClean="0"/>
              <a:t>що</a:t>
            </a:r>
            <a:r>
              <a:rPr lang="ru-RU" dirty="0" smtClean="0"/>
              <a:t>  </a:t>
            </a:r>
            <a:r>
              <a:rPr lang="ru-RU" dirty="0" err="1" smtClean="0"/>
              <a:t>підвішується</a:t>
            </a:r>
            <a:r>
              <a:rPr lang="ru-RU" dirty="0" smtClean="0"/>
              <a:t>  на  </a:t>
            </a:r>
            <a:r>
              <a:rPr lang="ru-RU" dirty="0" err="1" smtClean="0"/>
              <a:t>серзі</a:t>
            </a:r>
            <a:r>
              <a:rPr lang="ru-RU" dirty="0" smtClean="0"/>
              <a:t>;  </a:t>
            </a:r>
            <a:r>
              <a:rPr lang="ru-RU" dirty="0" err="1" smtClean="0"/>
              <a:t>з</a:t>
            </a:r>
            <a:r>
              <a:rPr lang="ru-RU" dirty="0" smtClean="0"/>
              <a:t> </a:t>
            </a:r>
            <a:r>
              <a:rPr lang="ru-RU" dirty="0" err="1" smtClean="0"/>
              <a:t>коромислом</a:t>
            </a:r>
            <a:r>
              <a:rPr lang="ru-RU" dirty="0" smtClean="0"/>
              <a:t>, </a:t>
            </a:r>
            <a:r>
              <a:rPr lang="ru-RU" dirty="0" err="1" smtClean="0"/>
              <a:t>що</a:t>
            </a:r>
            <a:r>
              <a:rPr lang="ru-RU" dirty="0" smtClean="0"/>
              <a:t> </a:t>
            </a:r>
            <a:r>
              <a:rPr lang="ru-RU" dirty="0" err="1" smtClean="0"/>
              <a:t>спирається</a:t>
            </a:r>
            <a:r>
              <a:rPr lang="ru-RU" dirty="0" smtClean="0"/>
              <a:t> на колону. </a:t>
            </a:r>
            <a:r>
              <a:rPr lang="ru-RU" b="1" dirty="0" smtClean="0"/>
              <a:t>Ваги   </a:t>
            </a:r>
            <a:r>
              <a:rPr lang="ru-RU" b="1" dirty="0" err="1" smtClean="0"/>
              <a:t>пересувні</a:t>
            </a:r>
            <a:r>
              <a:rPr lang="ru-RU" b="1" dirty="0" smtClean="0"/>
              <a:t>   </a:t>
            </a:r>
            <a:r>
              <a:rPr lang="ru-RU" b="1" dirty="0" err="1" smtClean="0"/>
              <a:t>циферблатні</a:t>
            </a:r>
            <a:r>
              <a:rPr lang="ru-RU" b="1" dirty="0" smtClean="0"/>
              <a:t>:   </a:t>
            </a:r>
            <a:r>
              <a:rPr lang="ru-RU" dirty="0" err="1" smtClean="0"/>
              <a:t>з</a:t>
            </a:r>
            <a:r>
              <a:rPr lang="ru-RU" dirty="0" smtClean="0"/>
              <a:t>   границею   </a:t>
            </a:r>
            <a:r>
              <a:rPr lang="ru-RU" dirty="0" err="1" smtClean="0"/>
              <a:t>зважування</a:t>
            </a:r>
            <a:r>
              <a:rPr lang="ru-RU" dirty="0" smtClean="0"/>
              <a:t>,   яка   </a:t>
            </a:r>
            <a:r>
              <a:rPr lang="ru-RU" dirty="0" err="1" smtClean="0"/>
              <a:t>дорівнює</a:t>
            </a:r>
            <a:r>
              <a:rPr lang="ru-RU" dirty="0" smtClean="0"/>
              <a:t> </a:t>
            </a:r>
            <a:r>
              <a:rPr lang="ru-RU" dirty="0" err="1" smtClean="0"/>
              <a:t>найбільшій</a:t>
            </a:r>
            <a:r>
              <a:rPr lang="ru-RU" dirty="0" smtClean="0"/>
              <a:t>  </a:t>
            </a:r>
            <a:r>
              <a:rPr lang="ru-RU" dirty="0" err="1" smtClean="0"/>
              <a:t>границі</a:t>
            </a:r>
            <a:r>
              <a:rPr lang="ru-RU" dirty="0" smtClean="0"/>
              <a:t>  </a:t>
            </a:r>
            <a:r>
              <a:rPr lang="ru-RU" dirty="0" err="1" smtClean="0"/>
              <a:t>показань</a:t>
            </a:r>
            <a:r>
              <a:rPr lang="ru-RU" dirty="0" smtClean="0"/>
              <a:t>  на  </a:t>
            </a:r>
            <a:r>
              <a:rPr lang="ru-RU" dirty="0" err="1" smtClean="0"/>
              <a:t>шкалі</a:t>
            </a:r>
            <a:r>
              <a:rPr lang="ru-RU" dirty="0" smtClean="0"/>
              <a:t>  циферблата;  </a:t>
            </a:r>
            <a:r>
              <a:rPr lang="ru-RU" dirty="0" err="1" smtClean="0"/>
              <a:t>зі</a:t>
            </a:r>
            <a:r>
              <a:rPr lang="ru-RU" dirty="0" smtClean="0"/>
              <a:t>  </a:t>
            </a:r>
            <a:r>
              <a:rPr lang="ru-RU" dirty="0" err="1" smtClean="0"/>
              <a:t>ступінчастим</a:t>
            </a:r>
            <a:r>
              <a:rPr lang="ru-RU" dirty="0" smtClean="0"/>
              <a:t>  </a:t>
            </a:r>
            <a:r>
              <a:rPr lang="ru-RU" dirty="0" err="1" smtClean="0"/>
              <a:t>зміненням</a:t>
            </a:r>
            <a:r>
              <a:rPr lang="ru-RU" dirty="0" smtClean="0"/>
              <a:t> </a:t>
            </a:r>
            <a:r>
              <a:rPr lang="ru-RU" dirty="0" err="1" smtClean="0"/>
              <a:t>границі</a:t>
            </a:r>
            <a:r>
              <a:rPr lang="ru-RU" dirty="0" smtClean="0"/>
              <a:t> </a:t>
            </a:r>
            <a:r>
              <a:rPr lang="ru-RU" dirty="0" err="1" smtClean="0"/>
              <a:t>показань</a:t>
            </a:r>
            <a:r>
              <a:rPr lang="ru-RU" dirty="0" smtClean="0"/>
              <a:t> на </a:t>
            </a:r>
            <a:r>
              <a:rPr lang="ru-RU" dirty="0" err="1" smtClean="0"/>
              <a:t>шкалі</a:t>
            </a:r>
            <a:r>
              <a:rPr lang="ru-RU" dirty="0" smtClean="0"/>
              <a:t> циферблата. </a:t>
            </a:r>
          </a:p>
          <a:p>
            <a:pPr algn="ctr"/>
            <a:r>
              <a:rPr lang="ru-RU" b="1" dirty="0" smtClean="0"/>
              <a:t>Ваги </a:t>
            </a:r>
            <a:r>
              <a:rPr lang="ru-RU" b="1" dirty="0" err="1" smtClean="0"/>
              <a:t>стаціонарні</a:t>
            </a:r>
            <a:r>
              <a:rPr lang="ru-RU" b="1" dirty="0" smtClean="0"/>
              <a:t> </a:t>
            </a:r>
            <a:r>
              <a:rPr lang="ru-RU" dirty="0" smtClean="0"/>
              <a:t>– </a:t>
            </a:r>
            <a:r>
              <a:rPr lang="ru-RU" dirty="0" err="1" smtClean="0"/>
              <a:t>призначені</a:t>
            </a:r>
            <a:r>
              <a:rPr lang="ru-RU" dirty="0" smtClean="0"/>
              <a:t> для </a:t>
            </a:r>
            <a:r>
              <a:rPr lang="ru-RU" dirty="0" err="1" smtClean="0"/>
              <a:t>зважування</a:t>
            </a:r>
            <a:r>
              <a:rPr lang="ru-RU" dirty="0" smtClean="0"/>
              <a:t> </a:t>
            </a:r>
            <a:r>
              <a:rPr lang="ru-RU" dirty="0" err="1" smtClean="0"/>
              <a:t>вантажів</a:t>
            </a:r>
            <a:r>
              <a:rPr lang="ru-RU" dirty="0" smtClean="0"/>
              <a:t> </a:t>
            </a:r>
            <a:r>
              <a:rPr lang="ru-RU" dirty="0" err="1" smtClean="0"/>
              <a:t>великої</a:t>
            </a:r>
            <a:r>
              <a:rPr lang="ru-RU" dirty="0" smtClean="0"/>
              <a:t> </a:t>
            </a:r>
            <a:r>
              <a:rPr lang="ru-RU" dirty="0" err="1" smtClean="0"/>
              <a:t>маси</a:t>
            </a:r>
            <a:r>
              <a:rPr lang="ru-RU" dirty="0" smtClean="0"/>
              <a:t>, </a:t>
            </a:r>
            <a:r>
              <a:rPr lang="ru-RU" dirty="0" err="1" smtClean="0"/>
              <a:t>що</a:t>
            </a:r>
            <a:r>
              <a:rPr lang="ru-RU" dirty="0" smtClean="0"/>
              <a:t> </a:t>
            </a:r>
            <a:r>
              <a:rPr lang="ru-RU" dirty="0" err="1" smtClean="0"/>
              <a:t>транспортуються</a:t>
            </a:r>
            <a:r>
              <a:rPr lang="ru-RU" dirty="0" smtClean="0"/>
              <a:t> на </a:t>
            </a:r>
            <a:r>
              <a:rPr lang="ru-RU" dirty="0" err="1" smtClean="0"/>
              <a:t>візках</a:t>
            </a:r>
            <a:r>
              <a:rPr lang="ru-RU" dirty="0" smtClean="0"/>
              <a:t>, в контейнерах, </a:t>
            </a:r>
            <a:r>
              <a:rPr lang="ru-RU" dirty="0" err="1" smtClean="0"/>
              <a:t>великогабаритній</a:t>
            </a:r>
            <a:r>
              <a:rPr lang="ru-RU" dirty="0" smtClean="0"/>
              <a:t> </a:t>
            </a:r>
            <a:r>
              <a:rPr lang="ru-RU" dirty="0" err="1" smtClean="0"/>
              <a:t>тарі</a:t>
            </a:r>
            <a:r>
              <a:rPr lang="ru-RU" dirty="0" smtClean="0"/>
              <a:t>. </a:t>
            </a:r>
          </a:p>
          <a:p>
            <a:pPr algn="just"/>
            <a:r>
              <a:rPr lang="ru-RU" b="1" dirty="0" smtClean="0"/>
              <a:t>Ваги </a:t>
            </a:r>
            <a:r>
              <a:rPr lang="ru-RU" b="1" dirty="0" err="1" smtClean="0"/>
              <a:t>автомобільні</a:t>
            </a:r>
            <a:r>
              <a:rPr lang="ru-RU" b="1" dirty="0" smtClean="0"/>
              <a:t> </a:t>
            </a:r>
            <a:r>
              <a:rPr lang="ru-RU" b="1" dirty="0" err="1" smtClean="0"/>
              <a:t>стаціонарні</a:t>
            </a:r>
            <a:r>
              <a:rPr lang="ru-RU" b="1" dirty="0" smtClean="0"/>
              <a:t> </a:t>
            </a:r>
            <a:r>
              <a:rPr lang="ru-RU" dirty="0" err="1" smtClean="0"/>
              <a:t>застосовуються</a:t>
            </a:r>
            <a:r>
              <a:rPr lang="ru-RU" dirty="0" smtClean="0"/>
              <a:t> на складах для </a:t>
            </a:r>
            <a:r>
              <a:rPr lang="ru-RU" dirty="0" err="1" smtClean="0"/>
              <a:t>зважування</a:t>
            </a:r>
            <a:r>
              <a:rPr lang="ru-RU" dirty="0" smtClean="0"/>
              <a:t> </a:t>
            </a:r>
            <a:r>
              <a:rPr lang="ru-RU" dirty="0" err="1" smtClean="0"/>
              <a:t>вантажів</a:t>
            </a:r>
            <a:r>
              <a:rPr lang="ru-RU" dirty="0" smtClean="0"/>
              <a:t> разом </a:t>
            </a:r>
            <a:r>
              <a:rPr lang="ru-RU" dirty="0" err="1" smtClean="0"/>
              <a:t>із</a:t>
            </a:r>
            <a:r>
              <a:rPr lang="ru-RU" dirty="0" smtClean="0"/>
              <a:t> транспортом в статичному </a:t>
            </a:r>
            <a:r>
              <a:rPr lang="ru-RU" dirty="0" err="1" smtClean="0"/>
              <a:t>стані</a:t>
            </a:r>
            <a:r>
              <a:rPr lang="ru-RU" dirty="0" smtClean="0"/>
              <a:t>. </a:t>
            </a:r>
          </a:p>
          <a:p>
            <a:r>
              <a:rPr lang="ru-RU" b="1" dirty="0" smtClean="0"/>
              <a:t>Ваги  </a:t>
            </a:r>
            <a:r>
              <a:rPr lang="ru-RU" b="1" dirty="0" err="1" smtClean="0"/>
              <a:t>вагонні</a:t>
            </a:r>
            <a:r>
              <a:rPr lang="ru-RU" b="1" dirty="0" smtClean="0"/>
              <a:t>  </a:t>
            </a:r>
            <a:r>
              <a:rPr lang="ru-RU" dirty="0" err="1" smtClean="0"/>
              <a:t>застосовують</a:t>
            </a:r>
            <a:r>
              <a:rPr lang="ru-RU" dirty="0" smtClean="0"/>
              <a:t>  для  </a:t>
            </a:r>
            <a:r>
              <a:rPr lang="ru-RU" dirty="0" err="1" smtClean="0"/>
              <a:t>зважування</a:t>
            </a:r>
            <a:r>
              <a:rPr lang="ru-RU" dirty="0" smtClean="0"/>
              <a:t>  </a:t>
            </a:r>
            <a:r>
              <a:rPr lang="ru-RU" dirty="0" err="1" smtClean="0"/>
              <a:t>вантажів</a:t>
            </a:r>
            <a:r>
              <a:rPr lang="ru-RU" dirty="0" smtClean="0"/>
              <a:t>  у  вагонах,  </a:t>
            </a:r>
            <a:r>
              <a:rPr lang="ru-RU" dirty="0" err="1" smtClean="0"/>
              <a:t>межі</a:t>
            </a:r>
            <a:r>
              <a:rPr lang="ru-RU" dirty="0" smtClean="0"/>
              <a:t> </a:t>
            </a:r>
            <a:r>
              <a:rPr lang="ru-RU" dirty="0" err="1" smtClean="0"/>
              <a:t>зважування</a:t>
            </a:r>
            <a:r>
              <a:rPr lang="ru-RU" dirty="0" smtClean="0"/>
              <a:t> </a:t>
            </a:r>
            <a:r>
              <a:rPr lang="ru-RU" dirty="0" err="1" smtClean="0"/>
              <a:t>коливаються</a:t>
            </a:r>
            <a:r>
              <a:rPr lang="ru-RU" dirty="0" smtClean="0"/>
              <a:t> </a:t>
            </a:r>
            <a:r>
              <a:rPr lang="ru-RU" dirty="0" err="1" smtClean="0"/>
              <a:t>від</a:t>
            </a:r>
            <a:r>
              <a:rPr lang="ru-RU" dirty="0" smtClean="0"/>
              <a:t> 60 т до 100 т. </a:t>
            </a:r>
            <a:endParaRPr lang="ru-RU" dirty="0"/>
          </a:p>
        </p:txBody>
      </p:sp>
      <p:pic>
        <p:nvPicPr>
          <p:cNvPr id="28674" name="Picture 2"/>
          <p:cNvPicPr>
            <a:picLocks noChangeAspect="1" noChangeArrowheads="1"/>
          </p:cNvPicPr>
          <p:nvPr/>
        </p:nvPicPr>
        <p:blipFill>
          <a:blip r:embed="rId2"/>
          <a:srcRect/>
          <a:stretch>
            <a:fillRect/>
          </a:stretch>
        </p:blipFill>
        <p:spPr bwMode="auto">
          <a:xfrm>
            <a:off x="1968759" y="2691106"/>
            <a:ext cx="5577488" cy="23007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3" name="Рисунок 2"/>
          <p:cNvPicPr>
            <a:picLocks noChangeAspect="1"/>
          </p:cNvPicPr>
          <p:nvPr/>
        </p:nvPicPr>
        <p:blipFill rotWithShape="1">
          <a:blip r:embed="rId2"/>
          <a:srcRect l="16428" t="22884" r="34683" b="38135"/>
          <a:stretch/>
        </p:blipFill>
        <p:spPr>
          <a:xfrm>
            <a:off x="0" y="16350"/>
            <a:ext cx="7082972" cy="3176793"/>
          </a:xfrm>
          <a:prstGeom prst="rect">
            <a:avLst/>
          </a:prstGeom>
        </p:spPr>
      </p:pic>
      <p:pic>
        <p:nvPicPr>
          <p:cNvPr id="4" name="Рисунок 3"/>
          <p:cNvPicPr>
            <a:picLocks noChangeAspect="1"/>
          </p:cNvPicPr>
          <p:nvPr/>
        </p:nvPicPr>
        <p:blipFill rotWithShape="1">
          <a:blip r:embed="rId2"/>
          <a:srcRect l="26270" t="62814" r="48651" b="9814"/>
          <a:stretch/>
        </p:blipFill>
        <p:spPr>
          <a:xfrm>
            <a:off x="5878286" y="2996029"/>
            <a:ext cx="3497943" cy="2147471"/>
          </a:xfrm>
          <a:prstGeom prst="rect">
            <a:avLst/>
          </a:prstGeom>
        </p:spPr>
      </p:pic>
    </p:spTree>
    <p:extLst>
      <p:ext uri="{BB962C8B-B14F-4D97-AF65-F5344CB8AC3E}">
        <p14:creationId xmlns:p14="http://schemas.microsoft.com/office/powerpoint/2010/main" val="1701049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3" name="Рисунок 2"/>
          <p:cNvPicPr>
            <a:picLocks noChangeAspect="1"/>
          </p:cNvPicPr>
          <p:nvPr/>
        </p:nvPicPr>
        <p:blipFill rotWithShape="1">
          <a:blip r:embed="rId2"/>
          <a:srcRect l="14683" t="38686" r="34206" b="40715"/>
          <a:stretch/>
        </p:blipFill>
        <p:spPr>
          <a:xfrm>
            <a:off x="-162051" y="619050"/>
            <a:ext cx="9347201" cy="2119085"/>
          </a:xfrm>
          <a:prstGeom prst="rect">
            <a:avLst/>
          </a:prstGeom>
        </p:spPr>
      </p:pic>
      <p:pic>
        <p:nvPicPr>
          <p:cNvPr id="4" name="Рисунок 3"/>
          <p:cNvPicPr>
            <a:picLocks noChangeAspect="1"/>
          </p:cNvPicPr>
          <p:nvPr/>
        </p:nvPicPr>
        <p:blipFill rotWithShape="1">
          <a:blip r:embed="rId3"/>
          <a:srcRect l="26270" t="62814" r="48651" b="9814"/>
          <a:stretch/>
        </p:blipFill>
        <p:spPr>
          <a:xfrm>
            <a:off x="5529943" y="2996029"/>
            <a:ext cx="3497943" cy="2147471"/>
          </a:xfrm>
          <a:prstGeom prst="rect">
            <a:avLst/>
          </a:prstGeom>
        </p:spPr>
      </p:pic>
    </p:spTree>
    <p:extLst>
      <p:ext uri="{BB962C8B-B14F-4D97-AF65-F5344CB8AC3E}">
        <p14:creationId xmlns:p14="http://schemas.microsoft.com/office/powerpoint/2010/main" val="1502381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Прямоугольник 2"/>
          <p:cNvSpPr/>
          <p:nvPr/>
        </p:nvSpPr>
        <p:spPr>
          <a:xfrm>
            <a:off x="98250" y="721071"/>
            <a:ext cx="6146800" cy="2893100"/>
          </a:xfrm>
          <a:prstGeom prst="rect">
            <a:avLst/>
          </a:prstGeom>
        </p:spPr>
        <p:txBody>
          <a:bodyPr wrap="square">
            <a:spAutoFit/>
          </a:bodyPr>
          <a:lstStyle/>
          <a:p>
            <a:pPr algn="ctr"/>
            <a:r>
              <a:rPr lang="uk-UA" b="1" dirty="0">
                <a:latin typeface="Myriad Pro"/>
              </a:rPr>
              <a:t>Додаткові функції вагового обладнання</a:t>
            </a:r>
          </a:p>
          <a:p>
            <a:r>
              <a:rPr lang="uk-UA" dirty="0">
                <a:latin typeface="Segoe UI" panose="020B0502040204020203" pitchFamily="34" charset="0"/>
              </a:rPr>
              <a:t>У багатьох моделях електронних ваг передбачені додаткові опції, такі як:</a:t>
            </a:r>
            <a:br>
              <a:rPr lang="uk-UA" dirty="0">
                <a:latin typeface="Segoe UI" panose="020B0502040204020203" pitchFamily="34" charset="0"/>
              </a:rPr>
            </a:br>
            <a:endParaRPr lang="uk-UA" dirty="0">
              <a:latin typeface="Segoe UI" panose="020B0502040204020203" pitchFamily="34" charset="0"/>
            </a:endParaRPr>
          </a:p>
          <a:p>
            <a:pPr>
              <a:buFont typeface="Arial" panose="020B0604020202020204" pitchFamily="34" charset="0"/>
              <a:buChar char="•"/>
            </a:pPr>
            <a:r>
              <a:rPr lang="uk-UA" dirty="0" err="1">
                <a:latin typeface="Segoe UI" panose="020B0502040204020203" pitchFamily="34" charset="0"/>
              </a:rPr>
              <a:t>нержавеющее</a:t>
            </a:r>
            <a:r>
              <a:rPr lang="uk-UA" dirty="0">
                <a:latin typeface="Segoe UI" panose="020B0502040204020203" pitchFamily="34" charset="0"/>
              </a:rPr>
              <a:t> покриття</a:t>
            </a:r>
          </a:p>
          <a:p>
            <a:pPr>
              <a:buFont typeface="Arial" panose="020B0604020202020204" pitchFamily="34" charset="0"/>
              <a:buChar char="•"/>
            </a:pPr>
            <a:r>
              <a:rPr lang="uk-UA" dirty="0">
                <a:latin typeface="Segoe UI" panose="020B0502040204020203" pitchFamily="34" charset="0"/>
              </a:rPr>
              <a:t>додатковий захист від вологи</a:t>
            </a:r>
          </a:p>
          <a:p>
            <a:pPr>
              <a:buFont typeface="Arial" panose="020B0604020202020204" pitchFamily="34" charset="0"/>
              <a:buChar char="•"/>
            </a:pPr>
            <a:r>
              <a:rPr lang="uk-UA" dirty="0">
                <a:latin typeface="Segoe UI" panose="020B0502040204020203" pitchFamily="34" charset="0"/>
              </a:rPr>
              <a:t>оснащення виносним або вбудованим індикатором</a:t>
            </a:r>
          </a:p>
          <a:p>
            <a:pPr>
              <a:buFont typeface="Arial" panose="020B0604020202020204" pitchFamily="34" charset="0"/>
              <a:buChar char="•"/>
            </a:pPr>
            <a:r>
              <a:rPr lang="uk-UA" dirty="0">
                <a:latin typeface="Segoe UI" panose="020B0502040204020203" pitchFamily="34" charset="0"/>
              </a:rPr>
              <a:t>вибір типу харчування</a:t>
            </a:r>
            <a:br>
              <a:rPr lang="uk-UA" dirty="0">
                <a:latin typeface="Segoe UI" panose="020B0502040204020203" pitchFamily="34" charset="0"/>
              </a:rPr>
            </a:br>
            <a:endParaRPr lang="uk-UA" dirty="0">
              <a:latin typeface="Segoe UI" panose="020B0502040204020203" pitchFamily="34" charset="0"/>
            </a:endParaRPr>
          </a:p>
          <a:p>
            <a:pPr algn="just"/>
            <a:r>
              <a:rPr lang="uk-UA" dirty="0">
                <a:latin typeface="Segoe UI" panose="020B0502040204020203" pitchFamily="34" charset="0"/>
              </a:rPr>
              <a:t>Перед покупкою електронних ваг важливо вивчити умови, в яких буде експлуатуватися пристрій. Якщо в приміщенні сиро і холодно, то доцільно розглянути придбання пристрою з додатковим захистом від вологості і з нержавіючим покриттям.</a:t>
            </a:r>
          </a:p>
        </p:txBody>
      </p:sp>
      <p:pic>
        <p:nvPicPr>
          <p:cNvPr id="4" name="Picture 12" descr="D:\A-H1-K1-9-750x750.jpg"/>
          <p:cNvPicPr>
            <a:picLocks noChangeAspect="1" noChangeArrowheads="1"/>
          </p:cNvPicPr>
          <p:nvPr/>
        </p:nvPicPr>
        <p:blipFill>
          <a:blip r:embed="rId2"/>
          <a:srcRect/>
          <a:stretch>
            <a:fillRect/>
          </a:stretch>
        </p:blipFill>
        <p:spPr bwMode="auto">
          <a:xfrm>
            <a:off x="6850743" y="2924239"/>
            <a:ext cx="1856792" cy="1856792"/>
          </a:xfrm>
          <a:prstGeom prst="rect">
            <a:avLst/>
          </a:prstGeom>
          <a:noFill/>
        </p:spPr>
      </p:pic>
    </p:spTree>
    <p:extLst>
      <p:ext uri="{BB962C8B-B14F-4D97-AF65-F5344CB8AC3E}">
        <p14:creationId xmlns:p14="http://schemas.microsoft.com/office/powerpoint/2010/main" val="467148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3" name="Рисунок 2"/>
          <p:cNvPicPr>
            <a:picLocks noChangeAspect="1"/>
          </p:cNvPicPr>
          <p:nvPr/>
        </p:nvPicPr>
        <p:blipFill rotWithShape="1">
          <a:blip r:embed="rId2"/>
          <a:srcRect l="20317" t="21755" r="36429" b="41861"/>
          <a:stretch/>
        </p:blipFill>
        <p:spPr>
          <a:xfrm>
            <a:off x="1035377" y="957942"/>
            <a:ext cx="7300687" cy="3454400"/>
          </a:xfrm>
          <a:prstGeom prst="rect">
            <a:avLst/>
          </a:prstGeom>
        </p:spPr>
      </p:pic>
    </p:spTree>
    <p:extLst>
      <p:ext uri="{BB962C8B-B14F-4D97-AF65-F5344CB8AC3E}">
        <p14:creationId xmlns:p14="http://schemas.microsoft.com/office/powerpoint/2010/main" val="4272598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15916" y="1195925"/>
            <a:ext cx="8222100" cy="767700"/>
          </a:xfrm>
          <a:prstGeom prst="rect">
            <a:avLst/>
          </a:prstGeom>
        </p:spPr>
        <p:txBody>
          <a:bodyPr spcFirstLastPara="1" wrap="square" lIns="91425" tIns="91425" rIns="91425" bIns="91425" anchor="b" anchorCtr="0">
            <a:noAutofit/>
          </a:bodyPr>
          <a:lstStyle/>
          <a:p>
            <a:pPr algn="ctr"/>
            <a:r>
              <a:rPr lang="ru-RU" sz="1800" dirty="0" smtClean="0"/>
              <a:t/>
            </a:r>
            <a:br>
              <a:rPr lang="ru-RU" sz="1800" dirty="0" smtClean="0"/>
            </a:br>
            <a:r>
              <a:rPr lang="ru-RU" sz="1800" dirty="0" smtClean="0"/>
              <a:t/>
            </a:r>
            <a:br>
              <a:rPr lang="ru-RU" sz="1800" dirty="0" smtClean="0"/>
            </a:br>
            <a:endParaRPr sz="1800"/>
          </a:p>
        </p:txBody>
      </p:sp>
      <p:sp>
        <p:nvSpPr>
          <p:cNvPr id="74" name="Google Shape;74;p14"/>
          <p:cNvSpPr txBox="1">
            <a:spLocks noGrp="1"/>
          </p:cNvSpPr>
          <p:nvPr>
            <p:ph type="body" idx="1"/>
          </p:nvPr>
        </p:nvSpPr>
        <p:spPr>
          <a:xfrm>
            <a:off x="397256" y="1657818"/>
            <a:ext cx="8222100" cy="2710200"/>
          </a:xfrm>
          <a:prstGeom prst="rect">
            <a:avLst/>
          </a:prstGeom>
        </p:spPr>
        <p:txBody>
          <a:bodyPr spcFirstLastPara="1" wrap="square" lIns="91425" tIns="91425" rIns="91425" bIns="91425" anchor="t" anchorCtr="0">
            <a:noAutofit/>
          </a:bodyPr>
          <a:lstStyle/>
          <a:p>
            <a:pPr marL="0" indent="0">
              <a:buNone/>
            </a:pPr>
            <a:r>
              <a:rPr lang="uk-UA" b="1" i="1" dirty="0" smtClean="0"/>
              <a:t>Тема 5. Вимірювальне устаткування підприємств торгівлі</a:t>
            </a:r>
            <a:endParaRPr lang="ru-RU" dirty="0" smtClean="0"/>
          </a:p>
          <a:p>
            <a:r>
              <a:rPr lang="uk-UA" dirty="0" smtClean="0"/>
              <a:t>Класифікація ваговимірювального обладнання. </a:t>
            </a:r>
          </a:p>
          <a:p>
            <a:r>
              <a:rPr lang="uk-UA" dirty="0" smtClean="0"/>
              <a:t>Основні поняття точності зважування, стійкості та чутливості ваг, сталість показників зважування. </a:t>
            </a:r>
          </a:p>
          <a:p>
            <a:r>
              <a:rPr lang="uk-UA" dirty="0" smtClean="0"/>
              <a:t>Механічне та електронне ваговимірювальне обладнання. Процес зважування. </a:t>
            </a:r>
          </a:p>
          <a:p>
            <a:r>
              <a:rPr lang="uk-UA" dirty="0" smtClean="0"/>
              <a:t>Законодавча база контролю за вимірювальними приладами. </a:t>
            </a:r>
          </a:p>
          <a:p>
            <a:r>
              <a:rPr lang="uk-UA" dirty="0" smtClean="0"/>
              <a:t>Визначення мінімально-необхідної кількості ваговимірювальних пристроїв для підприємства.</a:t>
            </a:r>
            <a:endParaRPr lang="ru-RU" dirty="0"/>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12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Тема 5. Вимірювальне устаткування підприємств торгівлі</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12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Тема 5. Вимірювальне устаткування підприємств торгівлі</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3" name="Рисунок 2"/>
          <p:cNvPicPr>
            <a:picLocks noChangeAspect="1"/>
          </p:cNvPicPr>
          <p:nvPr/>
        </p:nvPicPr>
        <p:blipFill rotWithShape="1">
          <a:blip r:embed="rId2"/>
          <a:srcRect l="20317" t="33679" r="36429" b="10944"/>
          <a:stretch/>
        </p:blipFill>
        <p:spPr>
          <a:xfrm>
            <a:off x="977320" y="-114161"/>
            <a:ext cx="7300687" cy="5257661"/>
          </a:xfrm>
          <a:prstGeom prst="rect">
            <a:avLst/>
          </a:prstGeom>
        </p:spPr>
      </p:pic>
    </p:spTree>
    <p:extLst>
      <p:ext uri="{BB962C8B-B14F-4D97-AF65-F5344CB8AC3E}">
        <p14:creationId xmlns:p14="http://schemas.microsoft.com/office/powerpoint/2010/main" val="2184940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3" name="Рисунок 2"/>
          <p:cNvPicPr>
            <a:picLocks noChangeAspect="1"/>
          </p:cNvPicPr>
          <p:nvPr/>
        </p:nvPicPr>
        <p:blipFill rotWithShape="1">
          <a:blip r:embed="rId2"/>
          <a:srcRect l="18889" t="25988" r="33810" b="36340"/>
          <a:stretch/>
        </p:blipFill>
        <p:spPr>
          <a:xfrm>
            <a:off x="0" y="1"/>
            <a:ext cx="8650514" cy="3875314"/>
          </a:xfrm>
          <a:prstGeom prst="rect">
            <a:avLst/>
          </a:prstGeom>
        </p:spPr>
      </p:pic>
      <p:pic>
        <p:nvPicPr>
          <p:cNvPr id="4" name="Рисунок 3"/>
          <p:cNvPicPr>
            <a:picLocks noChangeAspect="1"/>
          </p:cNvPicPr>
          <p:nvPr/>
        </p:nvPicPr>
        <p:blipFill rotWithShape="1">
          <a:blip r:embed="rId2"/>
          <a:srcRect l="31349" t="61967" r="47143" b="10096"/>
          <a:stretch/>
        </p:blipFill>
        <p:spPr>
          <a:xfrm>
            <a:off x="5210628" y="2554515"/>
            <a:ext cx="3933372" cy="2397390"/>
          </a:xfrm>
          <a:prstGeom prst="rect">
            <a:avLst/>
          </a:prstGeom>
        </p:spPr>
      </p:pic>
    </p:spTree>
    <p:extLst>
      <p:ext uri="{BB962C8B-B14F-4D97-AF65-F5344CB8AC3E}">
        <p14:creationId xmlns:p14="http://schemas.microsoft.com/office/powerpoint/2010/main" val="3044805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Прямоугольник 2"/>
          <p:cNvSpPr/>
          <p:nvPr/>
        </p:nvSpPr>
        <p:spPr>
          <a:xfrm>
            <a:off x="0" y="619050"/>
            <a:ext cx="9144000" cy="4616648"/>
          </a:xfrm>
          <a:prstGeom prst="rect">
            <a:avLst/>
          </a:prstGeom>
        </p:spPr>
        <p:txBody>
          <a:bodyPr wrap="square">
            <a:spAutoFit/>
          </a:bodyPr>
          <a:lstStyle/>
          <a:p>
            <a:r>
              <a:rPr lang="uk-UA" dirty="0">
                <a:latin typeface="Segoe UI" panose="020B0502040204020203" pitchFamily="34" charset="0"/>
              </a:rPr>
              <a:t>Сучасні електронні ваги можуть бути оснащені такими додатковими можливостями:</a:t>
            </a:r>
            <a:br>
              <a:rPr lang="uk-UA" dirty="0">
                <a:latin typeface="Segoe UI" panose="020B0502040204020203" pitchFamily="34" charset="0"/>
              </a:rPr>
            </a:br>
            <a:endParaRPr lang="uk-UA" dirty="0">
              <a:latin typeface="Segoe UI" panose="020B0502040204020203" pitchFamily="34" charset="0"/>
            </a:endParaRPr>
          </a:p>
          <a:p>
            <a:pPr>
              <a:buFont typeface="Arial" panose="020B0604020202020204" pitchFamily="34" charset="0"/>
              <a:buChar char="•"/>
            </a:pPr>
            <a:r>
              <a:rPr lang="uk-UA" dirty="0">
                <a:latin typeface="Segoe UI" panose="020B0502040204020203" pitchFamily="34" charset="0"/>
              </a:rPr>
              <a:t>наявність чаші для зважування</a:t>
            </a:r>
          </a:p>
          <a:p>
            <a:pPr>
              <a:buFont typeface="Arial" panose="020B0604020202020204" pitchFamily="34" charset="0"/>
              <a:buChar char="•"/>
            </a:pPr>
            <a:r>
              <a:rPr lang="uk-UA" dirty="0">
                <a:latin typeface="Segoe UI" panose="020B0502040204020203" pitchFamily="34" charset="0"/>
              </a:rPr>
              <a:t>робота пристрою здійснюється за допомогою акумуляторної батареї</a:t>
            </a:r>
          </a:p>
          <a:p>
            <a:pPr>
              <a:buFont typeface="Arial" panose="020B0604020202020204" pitchFamily="34" charset="0"/>
              <a:buChar char="•"/>
            </a:pPr>
            <a:r>
              <a:rPr lang="uk-UA" dirty="0">
                <a:latin typeface="Segoe UI" panose="020B0502040204020203" pitchFamily="34" charset="0"/>
              </a:rPr>
              <a:t>додатковий дисплей, на якому відображається вартість і маса товару</a:t>
            </a:r>
          </a:p>
          <a:p>
            <a:pPr>
              <a:buFont typeface="Arial" panose="020B0604020202020204" pitchFamily="34" charset="0"/>
              <a:buChar char="•"/>
            </a:pPr>
            <a:r>
              <a:rPr lang="uk-UA" dirty="0">
                <a:latin typeface="Segoe UI" panose="020B0502040204020203" pitchFamily="34" charset="0"/>
              </a:rPr>
              <a:t>бездротової монітор</a:t>
            </a:r>
          </a:p>
          <a:p>
            <a:pPr>
              <a:buFont typeface="Arial" panose="020B0604020202020204" pitchFamily="34" charset="0"/>
              <a:buChar char="•"/>
            </a:pPr>
            <a:r>
              <a:rPr lang="uk-UA" dirty="0">
                <a:latin typeface="Segoe UI" panose="020B0502040204020203" pitchFamily="34" charset="0"/>
              </a:rPr>
              <a:t>адаптивність під певні кліматичні умови</a:t>
            </a:r>
            <a:br>
              <a:rPr lang="uk-UA" dirty="0">
                <a:latin typeface="Segoe UI" panose="020B0502040204020203" pitchFamily="34" charset="0"/>
              </a:rPr>
            </a:br>
            <a:endParaRPr lang="uk-UA" dirty="0">
              <a:latin typeface="Segoe UI" panose="020B0502040204020203" pitchFamily="34" charset="0"/>
            </a:endParaRPr>
          </a:p>
          <a:p>
            <a:r>
              <a:rPr lang="uk-UA" dirty="0">
                <a:latin typeface="Segoe UI" panose="020B0502040204020203" pitchFamily="34" charset="0"/>
              </a:rPr>
              <a:t> При виборі електронних ваг слід звертати особливу увагу на дисплей, який повинен відповідати ряду ключових вимог:</a:t>
            </a:r>
            <a:br>
              <a:rPr lang="uk-UA" dirty="0">
                <a:latin typeface="Segoe UI" panose="020B0502040204020203" pitchFamily="34" charset="0"/>
              </a:rPr>
            </a:br>
            <a:endParaRPr lang="uk-UA" dirty="0">
              <a:latin typeface="Segoe UI" panose="020B0502040204020203" pitchFamily="34" charset="0"/>
            </a:endParaRPr>
          </a:p>
          <a:p>
            <a:pPr>
              <a:buFont typeface="Arial" panose="020B0604020202020204" pitchFamily="34" charset="0"/>
              <a:buChar char="•"/>
            </a:pPr>
            <a:r>
              <a:rPr lang="uk-UA" dirty="0">
                <a:latin typeface="Segoe UI" panose="020B0502040204020203" pitchFamily="34" charset="0"/>
              </a:rPr>
              <a:t>хороший кут огляду</a:t>
            </a:r>
          </a:p>
          <a:p>
            <a:pPr>
              <a:buFont typeface="Arial" panose="020B0604020202020204" pitchFamily="34" charset="0"/>
              <a:buChar char="•"/>
            </a:pPr>
            <a:r>
              <a:rPr lang="uk-UA" dirty="0">
                <a:latin typeface="Segoe UI" panose="020B0502040204020203" pitchFamily="34" charset="0"/>
              </a:rPr>
              <a:t>прийнятна яскравість і контрастність яка відображається інформації</a:t>
            </a:r>
          </a:p>
          <a:p>
            <a:pPr>
              <a:buFont typeface="Arial" panose="020B0604020202020204" pitchFamily="34" charset="0"/>
              <a:buChar char="•"/>
            </a:pPr>
            <a:r>
              <a:rPr lang="uk-UA" dirty="0">
                <a:latin typeface="Segoe UI" panose="020B0502040204020203" pitchFamily="34" charset="0"/>
              </a:rPr>
              <a:t>наявність матричної рядки для відображення текстових даних</a:t>
            </a:r>
          </a:p>
          <a:p>
            <a:pPr>
              <a:buFont typeface="Arial" panose="020B0604020202020204" pitchFamily="34" charset="0"/>
              <a:buChar char="•"/>
            </a:pPr>
            <a:r>
              <a:rPr lang="uk-UA" dirty="0">
                <a:latin typeface="Segoe UI" panose="020B0502040204020203" pitchFamily="34" charset="0"/>
              </a:rPr>
              <a:t>тривалий період автономної роботи (якщо пристрій працює за допомогою акумуляторної батареї)</a:t>
            </a:r>
            <a:br>
              <a:rPr lang="uk-UA" dirty="0">
                <a:latin typeface="Segoe UI" panose="020B0502040204020203" pitchFamily="34" charset="0"/>
              </a:rPr>
            </a:br>
            <a:endParaRPr lang="uk-UA" dirty="0">
              <a:latin typeface="Segoe UI" panose="020B0502040204020203" pitchFamily="34" charset="0"/>
            </a:endParaRPr>
          </a:p>
          <a:p>
            <a:r>
              <a:rPr lang="uk-UA" dirty="0">
                <a:latin typeface="Segoe UI" panose="020B0502040204020203" pitchFamily="34" charset="0"/>
              </a:rPr>
              <a:t> Дисплей електронного вагового обладнання буває 3 типів:</a:t>
            </a:r>
            <a:br>
              <a:rPr lang="uk-UA" dirty="0">
                <a:latin typeface="Segoe UI" panose="020B0502040204020203" pitchFamily="34" charset="0"/>
              </a:rPr>
            </a:br>
            <a:endParaRPr lang="uk-UA" dirty="0">
              <a:latin typeface="Segoe UI" panose="020B0502040204020203" pitchFamily="34" charset="0"/>
            </a:endParaRPr>
          </a:p>
          <a:p>
            <a:pPr>
              <a:buFont typeface="Arial" panose="020B0604020202020204" pitchFamily="34" charset="0"/>
              <a:buChar char="•"/>
            </a:pPr>
            <a:r>
              <a:rPr lang="uk-UA" dirty="0">
                <a:latin typeface="Segoe UI" panose="020B0502040204020203" pitchFamily="34" charset="0"/>
              </a:rPr>
              <a:t>світлодіодний</a:t>
            </a:r>
          </a:p>
          <a:p>
            <a:pPr>
              <a:buFont typeface="Arial" panose="020B0604020202020204" pitchFamily="34" charset="0"/>
              <a:buChar char="•"/>
            </a:pPr>
            <a:r>
              <a:rPr lang="uk-UA" dirty="0">
                <a:latin typeface="Segoe UI" panose="020B0502040204020203" pitchFamily="34" charset="0"/>
              </a:rPr>
              <a:t>вакуумний</a:t>
            </a:r>
          </a:p>
          <a:p>
            <a:pPr>
              <a:buFont typeface="Arial" panose="020B0604020202020204" pitchFamily="34" charset="0"/>
              <a:buChar char="•"/>
            </a:pPr>
            <a:r>
              <a:rPr lang="uk-UA" dirty="0">
                <a:latin typeface="Segoe UI" panose="020B0502040204020203" pitchFamily="34" charset="0"/>
              </a:rPr>
              <a:t>рідкокристалічний</a:t>
            </a:r>
          </a:p>
        </p:txBody>
      </p:sp>
    </p:spTree>
    <p:extLst>
      <p:ext uri="{BB962C8B-B14F-4D97-AF65-F5344CB8AC3E}">
        <p14:creationId xmlns:p14="http://schemas.microsoft.com/office/powerpoint/2010/main" val="4206207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3" name="Рисунок 2"/>
          <p:cNvPicPr>
            <a:picLocks noChangeAspect="1"/>
          </p:cNvPicPr>
          <p:nvPr/>
        </p:nvPicPr>
        <p:blipFill rotWithShape="1">
          <a:blip r:embed="rId2"/>
          <a:srcRect l="18096" t="49973" r="31905" b="7699"/>
          <a:stretch/>
        </p:blipFill>
        <p:spPr>
          <a:xfrm>
            <a:off x="1" y="0"/>
            <a:ext cx="7802878" cy="3715657"/>
          </a:xfrm>
          <a:prstGeom prst="rect">
            <a:avLst/>
          </a:prstGeom>
        </p:spPr>
      </p:pic>
      <p:pic>
        <p:nvPicPr>
          <p:cNvPr id="4" name="Рисунок 3"/>
          <p:cNvPicPr>
            <a:picLocks noChangeAspect="1"/>
          </p:cNvPicPr>
          <p:nvPr/>
        </p:nvPicPr>
        <p:blipFill rotWithShape="1">
          <a:blip r:embed="rId2"/>
          <a:srcRect l="33977" t="23871" r="49674" b="50309"/>
          <a:stretch/>
        </p:blipFill>
        <p:spPr>
          <a:xfrm>
            <a:off x="6561907" y="502079"/>
            <a:ext cx="2481943" cy="2204833"/>
          </a:xfrm>
          <a:prstGeom prst="rect">
            <a:avLst/>
          </a:prstGeom>
        </p:spPr>
      </p:pic>
    </p:spTree>
    <p:extLst>
      <p:ext uri="{BB962C8B-B14F-4D97-AF65-F5344CB8AC3E}">
        <p14:creationId xmlns:p14="http://schemas.microsoft.com/office/powerpoint/2010/main" val="2986782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3" name="Рисунок 2"/>
          <p:cNvPicPr>
            <a:picLocks noChangeAspect="1"/>
          </p:cNvPicPr>
          <p:nvPr/>
        </p:nvPicPr>
        <p:blipFill rotWithShape="1">
          <a:blip r:embed="rId2"/>
          <a:srcRect l="19286" t="29656" r="35873" b="28016"/>
          <a:stretch/>
        </p:blipFill>
        <p:spPr>
          <a:xfrm>
            <a:off x="217713" y="789213"/>
            <a:ext cx="8200573" cy="4354287"/>
          </a:xfrm>
          <a:prstGeom prst="rect">
            <a:avLst/>
          </a:prstGeom>
        </p:spPr>
      </p:pic>
    </p:spTree>
    <p:extLst>
      <p:ext uri="{BB962C8B-B14F-4D97-AF65-F5344CB8AC3E}">
        <p14:creationId xmlns:p14="http://schemas.microsoft.com/office/powerpoint/2010/main" val="3758210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3" name="Рисунок 2"/>
          <p:cNvPicPr>
            <a:picLocks noChangeAspect="1"/>
          </p:cNvPicPr>
          <p:nvPr/>
        </p:nvPicPr>
        <p:blipFill rotWithShape="1">
          <a:blip r:embed="rId2"/>
          <a:srcRect l="18492" t="34876" r="34603" b="22091"/>
          <a:stretch/>
        </p:blipFill>
        <p:spPr>
          <a:xfrm>
            <a:off x="0" y="493486"/>
            <a:ext cx="8577943" cy="4426858"/>
          </a:xfrm>
          <a:prstGeom prst="rect">
            <a:avLst/>
          </a:prstGeom>
        </p:spPr>
      </p:pic>
    </p:spTree>
    <p:extLst>
      <p:ext uri="{BB962C8B-B14F-4D97-AF65-F5344CB8AC3E}">
        <p14:creationId xmlns:p14="http://schemas.microsoft.com/office/powerpoint/2010/main" val="2907896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3" name="Рисунок 2"/>
          <p:cNvPicPr>
            <a:picLocks noChangeAspect="1"/>
          </p:cNvPicPr>
          <p:nvPr/>
        </p:nvPicPr>
        <p:blipFill rotWithShape="1">
          <a:blip r:embed="rId2"/>
          <a:srcRect l="18492" t="76357" r="34603" b="3466"/>
          <a:stretch/>
        </p:blipFill>
        <p:spPr>
          <a:xfrm>
            <a:off x="222578" y="1010935"/>
            <a:ext cx="8577943" cy="2075543"/>
          </a:xfrm>
          <a:prstGeom prst="rect">
            <a:avLst/>
          </a:prstGeom>
        </p:spPr>
      </p:pic>
    </p:spTree>
    <p:extLst>
      <p:ext uri="{BB962C8B-B14F-4D97-AF65-F5344CB8AC3E}">
        <p14:creationId xmlns:p14="http://schemas.microsoft.com/office/powerpoint/2010/main" val="1589263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3" name="Рисунок 2"/>
          <p:cNvPicPr>
            <a:picLocks noChangeAspect="1"/>
          </p:cNvPicPr>
          <p:nvPr/>
        </p:nvPicPr>
        <p:blipFill rotWithShape="1">
          <a:blip r:embed="rId2"/>
          <a:srcRect l="18016" t="22178" r="36349" b="25617"/>
          <a:stretch/>
        </p:blipFill>
        <p:spPr>
          <a:xfrm>
            <a:off x="624153" y="140589"/>
            <a:ext cx="7774794" cy="5002911"/>
          </a:xfrm>
          <a:prstGeom prst="rect">
            <a:avLst/>
          </a:prstGeom>
        </p:spPr>
      </p:pic>
    </p:spTree>
    <p:extLst>
      <p:ext uri="{BB962C8B-B14F-4D97-AF65-F5344CB8AC3E}">
        <p14:creationId xmlns:p14="http://schemas.microsoft.com/office/powerpoint/2010/main" val="3445972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3" name="Рисунок 2"/>
          <p:cNvPicPr>
            <a:picLocks noChangeAspect="1"/>
          </p:cNvPicPr>
          <p:nvPr/>
        </p:nvPicPr>
        <p:blipFill rotWithShape="1">
          <a:blip r:embed="rId2"/>
          <a:srcRect l="19364" t="27398" r="34286" b="22654"/>
          <a:stretch/>
        </p:blipFill>
        <p:spPr>
          <a:xfrm>
            <a:off x="448507" y="0"/>
            <a:ext cx="8476343" cy="5138057"/>
          </a:xfrm>
          <a:prstGeom prst="rect">
            <a:avLst/>
          </a:prstGeom>
        </p:spPr>
      </p:pic>
    </p:spTree>
    <p:extLst>
      <p:ext uri="{BB962C8B-B14F-4D97-AF65-F5344CB8AC3E}">
        <p14:creationId xmlns:p14="http://schemas.microsoft.com/office/powerpoint/2010/main" val="708905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3" name="Рисунок 2"/>
          <p:cNvPicPr>
            <a:picLocks noChangeAspect="1"/>
          </p:cNvPicPr>
          <p:nvPr/>
        </p:nvPicPr>
        <p:blipFill rotWithShape="1">
          <a:blip r:embed="rId2"/>
          <a:srcRect l="19364" t="82284" r="34286" b="3888"/>
          <a:stretch/>
        </p:blipFill>
        <p:spPr>
          <a:xfrm>
            <a:off x="0" y="740228"/>
            <a:ext cx="8476343" cy="1422401"/>
          </a:xfrm>
          <a:prstGeom prst="rect">
            <a:avLst/>
          </a:prstGeom>
        </p:spPr>
      </p:pic>
    </p:spTree>
    <p:extLst>
      <p:ext uri="{BB962C8B-B14F-4D97-AF65-F5344CB8AC3E}">
        <p14:creationId xmlns:p14="http://schemas.microsoft.com/office/powerpoint/2010/main" val="3531661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a:xfrm>
            <a:off x="231912" y="1746796"/>
            <a:ext cx="8733183" cy="2710200"/>
          </a:xfrm>
        </p:spPr>
        <p:txBody>
          <a:bodyPr/>
          <a:lstStyle/>
          <a:p>
            <a:pPr marL="114300" indent="0" algn="just">
              <a:buNone/>
            </a:pPr>
            <a:r>
              <a:rPr lang="uk-UA" dirty="0">
                <a:latin typeface="Times New Roman" panose="02020603050405020304" pitchFamily="18" charset="0"/>
                <a:cs typeface="Times New Roman" panose="02020603050405020304" pitchFamily="18" charset="0"/>
              </a:rPr>
              <a:t>Обов'язковий атрибут як в роздрібній, так і в оптовій комерційної діяльності - це торгові ваги, відповідні </a:t>
            </a:r>
            <a:r>
              <a:rPr lang="uk-UA" dirty="0" err="1">
                <a:latin typeface="Times New Roman" panose="02020603050405020304" pitchFamily="18" charset="0"/>
                <a:cs typeface="Times New Roman" panose="02020603050405020304" pitchFamily="18" charset="0"/>
              </a:rPr>
              <a:t>ГОСТу</a:t>
            </a:r>
            <a:r>
              <a:rPr lang="uk-UA"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Відповідно </a:t>
            </a:r>
            <a:r>
              <a:rPr lang="uk-UA" dirty="0">
                <a:latin typeface="Times New Roman" panose="02020603050405020304" pitchFamily="18" charset="0"/>
                <a:cs typeface="Times New Roman" panose="02020603050405020304" pitchFamily="18" charset="0"/>
              </a:rPr>
              <a:t>до </a:t>
            </a:r>
            <a:r>
              <a:rPr lang="uk-UA" dirty="0" smtClean="0">
                <a:latin typeface="Times New Roman" panose="02020603050405020304" pitchFamily="18" charset="0"/>
                <a:cs typeface="Times New Roman" panose="02020603050405020304" pitchFamily="18" charset="0"/>
              </a:rPr>
              <a:t>чинних </a:t>
            </a:r>
            <a:r>
              <a:rPr lang="uk-UA"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правових норм</a:t>
            </a:r>
            <a:r>
              <a:rPr lang="uk-UA" dirty="0">
                <a:latin typeface="Times New Roman" panose="02020603050405020304" pitchFamily="18" charset="0"/>
                <a:cs typeface="Times New Roman" panose="02020603050405020304" pitchFamily="18" charset="0"/>
              </a:rPr>
              <a:t>, в кожному торговому залі або в роздрібному магазині </a:t>
            </a:r>
            <a:r>
              <a:rPr lang="uk-UA" dirty="0" smtClean="0">
                <a:latin typeface="Times New Roman" panose="02020603050405020304" pitchFamily="18" charset="0"/>
                <a:cs typeface="Times New Roman" panose="02020603050405020304" pitchFamily="18" charset="0"/>
              </a:rPr>
              <a:t>повинно знаходитися</a:t>
            </a:r>
            <a:r>
              <a:rPr lang="uk-UA" dirty="0">
                <a:latin typeface="Times New Roman" panose="02020603050405020304" pitchFamily="18" charset="0"/>
                <a:cs typeface="Times New Roman" panose="02020603050405020304" pitchFamily="18" charset="0"/>
              </a:rPr>
              <a:t> спеціальне вагове обладнання. </a:t>
            </a:r>
            <a:r>
              <a:rPr lang="uk-UA" dirty="0" smtClean="0">
                <a:latin typeface="Times New Roman" panose="02020603050405020304" pitchFamily="18" charset="0"/>
                <a:cs typeface="Times New Roman" panose="02020603050405020304" pitchFamily="18" charset="0"/>
              </a:rPr>
              <a:t>Тому</a:t>
            </a:r>
            <a:r>
              <a:rPr lang="uk-UA" dirty="0">
                <a:latin typeface="Times New Roman" panose="02020603050405020304" pitchFamily="18" charset="0"/>
                <a:cs typeface="Times New Roman" panose="02020603050405020304" pitchFamily="18" charset="0"/>
              </a:rPr>
              <a:t> кожен другий підприємець </a:t>
            </a:r>
            <a:r>
              <a:rPr lang="uk-UA" dirty="0" smtClean="0">
                <a:latin typeface="Times New Roman" panose="02020603050405020304" pitchFamily="18" charset="0"/>
                <a:cs typeface="Times New Roman" panose="02020603050405020304" pitchFamily="18" charset="0"/>
              </a:rPr>
              <a:t>на початку</a:t>
            </a:r>
            <a:r>
              <a:rPr lang="uk-UA" dirty="0">
                <a:latin typeface="Times New Roman" panose="02020603050405020304" pitchFamily="18" charset="0"/>
                <a:cs typeface="Times New Roman" panose="02020603050405020304" pitchFamily="18" charset="0"/>
              </a:rPr>
              <a:t> комерційної діяльності стикається з проблемою вибору ваг, оскільки на ринку представлено безліч моделей від різних виробників.</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1812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3" name="Рисунок 2"/>
          <p:cNvPicPr>
            <a:picLocks noChangeAspect="1"/>
          </p:cNvPicPr>
          <p:nvPr/>
        </p:nvPicPr>
        <p:blipFill rotWithShape="1">
          <a:blip r:embed="rId2"/>
          <a:srcRect l="20714" t="25282" r="36349" b="19409"/>
          <a:stretch/>
        </p:blipFill>
        <p:spPr>
          <a:xfrm>
            <a:off x="870856" y="42841"/>
            <a:ext cx="7039429" cy="5100659"/>
          </a:xfrm>
          <a:prstGeom prst="rect">
            <a:avLst/>
          </a:prstGeom>
        </p:spPr>
      </p:pic>
    </p:spTree>
    <p:extLst>
      <p:ext uri="{BB962C8B-B14F-4D97-AF65-F5344CB8AC3E}">
        <p14:creationId xmlns:p14="http://schemas.microsoft.com/office/powerpoint/2010/main" val="5377884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Прямоугольник 2"/>
          <p:cNvSpPr/>
          <p:nvPr/>
        </p:nvSpPr>
        <p:spPr>
          <a:xfrm>
            <a:off x="406400" y="966234"/>
            <a:ext cx="8302171" cy="2462213"/>
          </a:xfrm>
          <a:prstGeom prst="rect">
            <a:avLst/>
          </a:prstGeom>
        </p:spPr>
        <p:txBody>
          <a:bodyPr wrap="square">
            <a:spAutoFit/>
          </a:bodyPr>
          <a:lstStyle/>
          <a:p>
            <a:pPr algn="just"/>
            <a:r>
              <a:rPr lang="uk-UA" dirty="0">
                <a:latin typeface="Segoe UI" panose="020B0502040204020203" pitchFamily="34" charset="0"/>
              </a:rPr>
              <a:t>За статистикою, виникне під час роботи постійної експлуатації продукції згаданих виробників виникають вкрай </a:t>
            </a:r>
            <a:r>
              <a:rPr lang="uk-UA" dirty="0" err="1">
                <a:latin typeface="Segoe UI" panose="020B0502040204020203" pitchFamily="34" charset="0"/>
              </a:rPr>
              <a:t>рідко</a:t>
            </a:r>
            <a:r>
              <a:rPr lang="uk-UA" dirty="0">
                <a:latin typeface="Segoe UI" panose="020B0502040204020203" pitchFamily="34" charset="0"/>
              </a:rPr>
              <a:t>. Вагові пристрої від зарубіжних виробників будуть коштувати дорожче вітчизняних аналогів, проте показник надійності і тривалості експлуатації значно вище. Також важливо враховувати, що відповідно до чинних правових норм, будь-яке торговельне вагове обладнання, яке використовується в комерційних цілях, підлягає постійним перевіркам на предмет відповідності допустимих показників похибки. Подібний аудит повинен проводиться співробітниками уповноважених структур не менше 1 разу на рік, а також після сервісного обслуговування вагового обладнання. Вимоги до регулярних перевірок поширюється виключно на комерційні пристрої, які визначають розрахунок між продавцем і покупцем. Інші ваги прийнято називати технологічними, перевіряти показник похибки яких представники виконавчої влади не зобов'язані.</a:t>
            </a:r>
            <a:endParaRPr lang="uk-UA" dirty="0"/>
          </a:p>
        </p:txBody>
      </p:sp>
      <p:sp>
        <p:nvSpPr>
          <p:cNvPr id="4" name="Прямоугольник 3"/>
          <p:cNvSpPr/>
          <p:nvPr/>
        </p:nvSpPr>
        <p:spPr>
          <a:xfrm>
            <a:off x="232229" y="3428447"/>
            <a:ext cx="8476341" cy="954107"/>
          </a:xfrm>
          <a:prstGeom prst="rect">
            <a:avLst/>
          </a:prstGeom>
        </p:spPr>
        <p:txBody>
          <a:bodyPr wrap="square">
            <a:spAutoFit/>
          </a:bodyPr>
          <a:lstStyle/>
          <a:p>
            <a:pPr algn="ctr"/>
            <a:r>
              <a:rPr lang="ru-RU" b="1" dirty="0" err="1">
                <a:latin typeface="Myriad Pro"/>
              </a:rPr>
              <a:t>Вагове</a:t>
            </a:r>
            <a:r>
              <a:rPr lang="ru-RU" b="1" dirty="0">
                <a:latin typeface="Myriad Pro"/>
              </a:rPr>
              <a:t> </a:t>
            </a:r>
            <a:r>
              <a:rPr lang="ru-RU" b="1" dirty="0" err="1">
                <a:latin typeface="Myriad Pro"/>
              </a:rPr>
              <a:t>обладнання</a:t>
            </a:r>
            <a:r>
              <a:rPr lang="ru-RU" b="1" dirty="0">
                <a:latin typeface="Myriad Pro"/>
              </a:rPr>
              <a:t> та </a:t>
            </a:r>
            <a:r>
              <a:rPr lang="ru-RU" b="1" dirty="0" err="1">
                <a:latin typeface="Myriad Pro"/>
              </a:rPr>
              <a:t>комп'ютеризовані</a:t>
            </a:r>
            <a:r>
              <a:rPr lang="ru-RU" b="1" dirty="0">
                <a:latin typeface="Myriad Pro"/>
              </a:rPr>
              <a:t> </a:t>
            </a:r>
            <a:r>
              <a:rPr lang="ru-RU" b="1" dirty="0" err="1">
                <a:latin typeface="Myriad Pro"/>
              </a:rPr>
              <a:t>торговельні</a:t>
            </a:r>
            <a:r>
              <a:rPr lang="ru-RU" b="1" dirty="0">
                <a:latin typeface="Myriad Pro"/>
              </a:rPr>
              <a:t> </a:t>
            </a:r>
            <a:r>
              <a:rPr lang="ru-RU" b="1" dirty="0" err="1">
                <a:latin typeface="Myriad Pro"/>
              </a:rPr>
              <a:t>системи</a:t>
            </a:r>
            <a:endParaRPr lang="ru-RU" b="1" dirty="0">
              <a:latin typeface="Myriad Pro"/>
            </a:endParaRPr>
          </a:p>
          <a:p>
            <a:pPr algn="just"/>
            <a:r>
              <a:rPr lang="ru-RU" dirty="0">
                <a:latin typeface="Segoe UI" panose="020B0502040204020203" pitchFamily="34" charset="0"/>
              </a:rPr>
              <a:t>У </a:t>
            </a:r>
            <a:r>
              <a:rPr lang="ru-RU" dirty="0" err="1">
                <a:latin typeface="Segoe UI" panose="020B0502040204020203" pitchFamily="34" charset="0"/>
              </a:rPr>
              <a:t>гіпермаркетах</a:t>
            </a:r>
            <a:r>
              <a:rPr lang="ru-RU" dirty="0">
                <a:latin typeface="Segoe UI" panose="020B0502040204020203" pitchFamily="34" charset="0"/>
              </a:rPr>
              <a:t> все </a:t>
            </a:r>
            <a:r>
              <a:rPr lang="ru-RU" dirty="0" err="1">
                <a:latin typeface="Segoe UI" panose="020B0502040204020203" pitchFamily="34" charset="0"/>
              </a:rPr>
              <a:t>вагові</a:t>
            </a:r>
            <a:r>
              <a:rPr lang="ru-RU" dirty="0">
                <a:latin typeface="Segoe UI" panose="020B0502040204020203" pitchFamily="34" charset="0"/>
              </a:rPr>
              <a:t> </a:t>
            </a:r>
            <a:r>
              <a:rPr lang="ru-RU" dirty="0" err="1">
                <a:latin typeface="Segoe UI" panose="020B0502040204020203" pitchFamily="34" charset="0"/>
              </a:rPr>
              <a:t>пристрої</a:t>
            </a:r>
            <a:r>
              <a:rPr lang="ru-RU" dirty="0">
                <a:latin typeface="Segoe UI" panose="020B0502040204020203" pitchFamily="34" charset="0"/>
              </a:rPr>
              <a:t> </a:t>
            </a:r>
            <a:r>
              <a:rPr lang="ru-RU" dirty="0" err="1">
                <a:latin typeface="Segoe UI" panose="020B0502040204020203" pitchFamily="34" charset="0"/>
              </a:rPr>
              <a:t>повинні</a:t>
            </a:r>
            <a:r>
              <a:rPr lang="ru-RU" dirty="0">
                <a:latin typeface="Segoe UI" panose="020B0502040204020203" pitchFamily="34" charset="0"/>
              </a:rPr>
              <a:t> бути </a:t>
            </a:r>
            <a:r>
              <a:rPr lang="ru-RU" dirty="0" err="1">
                <a:latin typeface="Segoe UI" panose="020B0502040204020203" pitchFamily="34" charset="0"/>
              </a:rPr>
              <a:t>інтегровані</a:t>
            </a:r>
            <a:r>
              <a:rPr lang="ru-RU" dirty="0">
                <a:latin typeface="Segoe UI" panose="020B0502040204020203" pitchFamily="34" charset="0"/>
              </a:rPr>
              <a:t> в одну </a:t>
            </a:r>
            <a:r>
              <a:rPr lang="ru-RU" dirty="0" err="1">
                <a:latin typeface="Segoe UI" panose="020B0502040204020203" pitchFamily="34" charset="0"/>
              </a:rPr>
              <a:t>торговельну</a:t>
            </a:r>
            <a:r>
              <a:rPr lang="ru-RU" dirty="0">
                <a:latin typeface="Segoe UI" panose="020B0502040204020203" pitchFamily="34" charset="0"/>
              </a:rPr>
              <a:t> систему. </a:t>
            </a:r>
            <a:endParaRPr lang="ru-RU" dirty="0" smtClean="0">
              <a:latin typeface="Segoe UI" panose="020B0502040204020203" pitchFamily="34" charset="0"/>
            </a:endParaRPr>
          </a:p>
          <a:p>
            <a:pPr algn="just"/>
            <a:r>
              <a:rPr lang="ru-RU" dirty="0" smtClean="0">
                <a:latin typeface="Segoe UI" panose="020B0502040204020203" pitchFamily="34" charset="0"/>
              </a:rPr>
              <a:t>Тому</a:t>
            </a:r>
            <a:r>
              <a:rPr lang="ru-RU" dirty="0">
                <a:latin typeface="Segoe UI" panose="020B0502040204020203" pitchFamily="34" charset="0"/>
              </a:rPr>
              <a:t> при </a:t>
            </a:r>
            <a:r>
              <a:rPr lang="ru-RU" dirty="0" err="1">
                <a:latin typeface="Segoe UI" panose="020B0502040204020203" pitchFamily="34" charset="0"/>
              </a:rPr>
              <a:t>покупці</a:t>
            </a:r>
            <a:r>
              <a:rPr lang="ru-RU" dirty="0">
                <a:latin typeface="Segoe UI" panose="020B0502040204020203" pitchFamily="34" charset="0"/>
              </a:rPr>
              <a:t> </a:t>
            </a:r>
            <a:r>
              <a:rPr lang="ru-RU" dirty="0" err="1">
                <a:latin typeface="Segoe UI" panose="020B0502040204020203" pitchFamily="34" charset="0"/>
              </a:rPr>
              <a:t>вагового</a:t>
            </a:r>
            <a:r>
              <a:rPr lang="ru-RU" dirty="0">
                <a:latin typeface="Segoe UI" panose="020B0502040204020203" pitchFamily="34" charset="0"/>
              </a:rPr>
              <a:t> </a:t>
            </a:r>
            <a:r>
              <a:rPr lang="ru-RU" dirty="0" err="1">
                <a:latin typeface="Segoe UI" panose="020B0502040204020203" pitchFamily="34" charset="0"/>
              </a:rPr>
              <a:t>обладнання</a:t>
            </a:r>
            <a:r>
              <a:rPr lang="ru-RU" dirty="0">
                <a:latin typeface="Segoe UI" panose="020B0502040204020203" pitchFamily="34" charset="0"/>
              </a:rPr>
              <a:t> </a:t>
            </a:r>
            <a:r>
              <a:rPr lang="ru-RU" dirty="0" err="1">
                <a:latin typeface="Segoe UI" panose="020B0502040204020203" pitchFamily="34" charset="0"/>
              </a:rPr>
              <a:t>важливо</a:t>
            </a:r>
            <a:r>
              <a:rPr lang="ru-RU" dirty="0">
                <a:latin typeface="Segoe UI" panose="020B0502040204020203" pitchFamily="34" charset="0"/>
              </a:rPr>
              <a:t> </a:t>
            </a:r>
            <a:r>
              <a:rPr lang="ru-RU" dirty="0" err="1">
                <a:latin typeface="Segoe UI" panose="020B0502040204020203" pitchFamily="34" charset="0"/>
              </a:rPr>
              <a:t>починати</a:t>
            </a:r>
            <a:r>
              <a:rPr lang="ru-RU" dirty="0">
                <a:latin typeface="Segoe UI" panose="020B0502040204020203" pitchFamily="34" charset="0"/>
              </a:rPr>
              <a:t> </a:t>
            </a:r>
            <a:r>
              <a:rPr lang="ru-RU" dirty="0" err="1">
                <a:latin typeface="Segoe UI" panose="020B0502040204020203" pitchFamily="34" charset="0"/>
              </a:rPr>
              <a:t>вибір</a:t>
            </a:r>
            <a:r>
              <a:rPr lang="ru-RU" dirty="0">
                <a:latin typeface="Segoe UI" panose="020B0502040204020203" pitchFamily="34" charset="0"/>
              </a:rPr>
              <a:t> </a:t>
            </a:r>
            <a:r>
              <a:rPr lang="ru-RU" dirty="0" err="1">
                <a:latin typeface="Segoe UI" panose="020B0502040204020203" pitchFamily="34" charset="0"/>
              </a:rPr>
              <a:t>саме</a:t>
            </a:r>
            <a:r>
              <a:rPr lang="ru-RU" dirty="0">
                <a:latin typeface="Segoe UI" panose="020B0502040204020203" pitchFamily="34" charset="0"/>
              </a:rPr>
              <a:t> з </a:t>
            </a:r>
            <a:r>
              <a:rPr lang="ru-RU" dirty="0" err="1">
                <a:latin typeface="Segoe UI" panose="020B0502040204020203" pitchFamily="34" charset="0"/>
              </a:rPr>
              <a:t>торгової</a:t>
            </a:r>
            <a:r>
              <a:rPr lang="ru-RU" dirty="0">
                <a:latin typeface="Segoe UI" panose="020B0502040204020203" pitchFamily="34" charset="0"/>
              </a:rPr>
              <a:t> </a:t>
            </a:r>
            <a:r>
              <a:rPr lang="ru-RU" dirty="0" err="1">
                <a:latin typeface="Segoe UI" panose="020B0502040204020203" pitchFamily="34" charset="0"/>
              </a:rPr>
              <a:t>системи</a:t>
            </a:r>
            <a:r>
              <a:rPr lang="ru-RU" dirty="0">
                <a:latin typeface="Segoe UI" panose="020B0502040204020203" pitchFamily="34" charset="0"/>
              </a:rPr>
              <a:t>, </a:t>
            </a:r>
            <a:r>
              <a:rPr lang="ru-RU" dirty="0" err="1">
                <a:latin typeface="Segoe UI" panose="020B0502040204020203" pitchFamily="34" charset="0"/>
              </a:rPr>
              <a:t>кожна</a:t>
            </a:r>
            <a:r>
              <a:rPr lang="ru-RU" dirty="0">
                <a:latin typeface="Segoe UI" panose="020B0502040204020203" pitchFamily="34" charset="0"/>
              </a:rPr>
              <a:t> з </a:t>
            </a:r>
            <a:r>
              <a:rPr lang="ru-RU" dirty="0" err="1">
                <a:latin typeface="Segoe UI" panose="020B0502040204020203" pitchFamily="34" charset="0"/>
              </a:rPr>
              <a:t>яких</a:t>
            </a:r>
            <a:r>
              <a:rPr lang="ru-RU" dirty="0">
                <a:latin typeface="Segoe UI" panose="020B0502040204020203" pitchFamily="34" charset="0"/>
              </a:rPr>
              <a:t> </a:t>
            </a:r>
            <a:r>
              <a:rPr lang="ru-RU" dirty="0" err="1">
                <a:latin typeface="Segoe UI" panose="020B0502040204020203" pitchFamily="34" charset="0"/>
              </a:rPr>
              <a:t>має</a:t>
            </a:r>
            <a:r>
              <a:rPr lang="ru-RU" dirty="0">
                <a:latin typeface="Segoe UI" panose="020B0502040204020203" pitchFamily="34" charset="0"/>
              </a:rPr>
              <a:t> список </a:t>
            </a:r>
            <a:r>
              <a:rPr lang="ru-RU" dirty="0" err="1">
                <a:latin typeface="Segoe UI" panose="020B0502040204020203" pitchFamily="34" charset="0"/>
              </a:rPr>
              <a:t>сумісних</a:t>
            </a:r>
            <a:r>
              <a:rPr lang="ru-RU" dirty="0">
                <a:latin typeface="Segoe UI" panose="020B0502040204020203" pitchFamily="34" charset="0"/>
              </a:rPr>
              <a:t> моделей ваг. </a:t>
            </a:r>
          </a:p>
        </p:txBody>
      </p:sp>
    </p:spTree>
    <p:extLst>
      <p:ext uri="{BB962C8B-B14F-4D97-AF65-F5344CB8AC3E}">
        <p14:creationId xmlns:p14="http://schemas.microsoft.com/office/powerpoint/2010/main" val="18305628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u="sng" dirty="0" err="1" smtClean="0">
                <a:solidFill>
                  <a:schemeClr val="bg2"/>
                </a:solidFill>
              </a:rPr>
              <a:t>Повірка</a:t>
            </a:r>
            <a:r>
              <a:rPr lang="ru-RU" b="1" u="sng" dirty="0" smtClean="0">
                <a:solidFill>
                  <a:schemeClr val="bg2"/>
                </a:solidFill>
              </a:rPr>
              <a:t>     </a:t>
            </a:r>
            <a:r>
              <a:rPr lang="ru-RU" b="1" u="sng" dirty="0" err="1" smtClean="0">
                <a:solidFill>
                  <a:schemeClr val="bg2"/>
                </a:solidFill>
              </a:rPr>
              <a:t>вимірювального</a:t>
            </a:r>
            <a:r>
              <a:rPr lang="ru-RU" b="1" u="sng" dirty="0" smtClean="0">
                <a:solidFill>
                  <a:schemeClr val="bg2"/>
                </a:solidFill>
              </a:rPr>
              <a:t>     </a:t>
            </a:r>
            <a:r>
              <a:rPr lang="ru-RU" b="1" u="sng" dirty="0" err="1" smtClean="0">
                <a:solidFill>
                  <a:schemeClr val="bg2"/>
                </a:solidFill>
              </a:rPr>
              <a:t>обладнання</a:t>
            </a:r>
            <a:r>
              <a:rPr lang="ru-RU" b="1" u="sng" dirty="0" smtClean="0">
                <a:solidFill>
                  <a:schemeClr val="bg2"/>
                </a:solidFill>
              </a:rPr>
              <a:t>     </a:t>
            </a:r>
            <a:r>
              <a:rPr lang="ru-RU" b="1" u="sng" dirty="0" err="1" smtClean="0">
                <a:solidFill>
                  <a:schemeClr val="bg2"/>
                </a:solidFill>
              </a:rPr>
              <a:t>здійснюється</a:t>
            </a:r>
            <a:r>
              <a:rPr lang="ru-RU" b="1" u="sng" dirty="0" smtClean="0">
                <a:solidFill>
                  <a:schemeClr val="bg2"/>
                </a:solidFill>
              </a:rPr>
              <a:t>     </a:t>
            </a:r>
            <a:r>
              <a:rPr lang="ru-RU" b="1" u="sng" dirty="0" err="1" smtClean="0">
                <a:solidFill>
                  <a:schemeClr val="bg2"/>
                </a:solidFill>
              </a:rPr>
              <a:t>з</a:t>
            </a:r>
            <a:r>
              <a:rPr lang="ru-RU" b="1" u="sng" dirty="0" smtClean="0">
                <a:solidFill>
                  <a:schemeClr val="bg2"/>
                </a:solidFill>
              </a:rPr>
              <a:t>     такими </a:t>
            </a:r>
            <a:br>
              <a:rPr lang="ru-RU" b="1" u="sng" dirty="0" smtClean="0">
                <a:solidFill>
                  <a:schemeClr val="bg2"/>
                </a:solidFill>
              </a:rPr>
            </a:br>
            <a:r>
              <a:rPr lang="ru-RU" b="1" u="sng" dirty="0" err="1" smtClean="0">
                <a:solidFill>
                  <a:schemeClr val="bg2"/>
                </a:solidFill>
              </a:rPr>
              <a:t>інтервалами</a:t>
            </a:r>
            <a:r>
              <a:rPr lang="ru-RU" b="1" u="sng" dirty="0" smtClean="0">
                <a:solidFill>
                  <a:schemeClr val="bg2"/>
                </a:solidFill>
              </a:rPr>
              <a:t>:</a:t>
            </a:r>
            <a:endParaRPr lang="ru-RU" b="1" u="sng" dirty="0">
              <a:solidFill>
                <a:schemeClr val="bg2"/>
              </a:solidFill>
            </a:endParaRPr>
          </a:p>
        </p:txBody>
      </p:sp>
      <p:sp>
        <p:nvSpPr>
          <p:cNvPr id="3" name="Прямоугольник 2"/>
          <p:cNvSpPr/>
          <p:nvPr/>
        </p:nvSpPr>
        <p:spPr>
          <a:xfrm>
            <a:off x="1129004" y="987759"/>
            <a:ext cx="6662058" cy="954107"/>
          </a:xfrm>
          <a:prstGeom prst="rect">
            <a:avLst/>
          </a:prstGeom>
        </p:spPr>
        <p:txBody>
          <a:bodyPr wrap="square">
            <a:spAutoFit/>
          </a:bodyPr>
          <a:lstStyle/>
          <a:p>
            <a:r>
              <a:rPr lang="ru-RU" dirty="0" smtClean="0"/>
              <a:t>-    для    </a:t>
            </a:r>
            <a:r>
              <a:rPr lang="ru-RU" dirty="0" err="1" smtClean="0"/>
              <a:t>вимірювального</a:t>
            </a:r>
            <a:r>
              <a:rPr lang="ru-RU" dirty="0" smtClean="0"/>
              <a:t>    </a:t>
            </a:r>
            <a:r>
              <a:rPr lang="ru-RU" dirty="0" err="1" smtClean="0"/>
              <a:t>обладнання</a:t>
            </a:r>
            <a:r>
              <a:rPr lang="ru-RU" dirty="0" smtClean="0"/>
              <a:t>,    </a:t>
            </a:r>
            <a:r>
              <a:rPr lang="ru-RU" dirty="0" err="1" smtClean="0"/>
              <a:t>призначеного</a:t>
            </a:r>
            <a:r>
              <a:rPr lang="ru-RU" dirty="0" smtClean="0"/>
              <a:t>    </a:t>
            </a:r>
            <a:r>
              <a:rPr lang="ru-RU" dirty="0" err="1" smtClean="0"/>
              <a:t>для</a:t>
            </a:r>
            <a:r>
              <a:rPr lang="ru-RU" dirty="0" smtClean="0"/>
              <a:t>    </a:t>
            </a:r>
            <a:r>
              <a:rPr lang="ru-RU" dirty="0" err="1" smtClean="0"/>
              <a:t>зважування</a:t>
            </a:r>
            <a:r>
              <a:rPr lang="ru-RU" dirty="0" smtClean="0"/>
              <a:t> </a:t>
            </a:r>
          </a:p>
          <a:p>
            <a:r>
              <a:rPr lang="ru-RU" dirty="0" err="1" smtClean="0"/>
              <a:t>сільськогосподарських</a:t>
            </a:r>
            <a:r>
              <a:rPr lang="ru-RU" dirty="0" smtClean="0"/>
              <a:t> та </a:t>
            </a:r>
            <a:r>
              <a:rPr lang="ru-RU" dirty="0" err="1" smtClean="0"/>
              <a:t>харчових</a:t>
            </a:r>
            <a:r>
              <a:rPr lang="ru-RU" dirty="0" smtClean="0"/>
              <a:t> </a:t>
            </a:r>
            <a:r>
              <a:rPr lang="ru-RU" dirty="0" err="1" smtClean="0"/>
              <a:t>вантажів</a:t>
            </a:r>
            <a:r>
              <a:rPr lang="ru-RU" dirty="0" smtClean="0"/>
              <a:t>, - 6 </a:t>
            </a:r>
            <a:r>
              <a:rPr lang="ru-RU" dirty="0" err="1" smtClean="0"/>
              <a:t>місяців</a:t>
            </a:r>
            <a:r>
              <a:rPr lang="ru-RU" dirty="0" smtClean="0"/>
              <a:t>; </a:t>
            </a:r>
          </a:p>
          <a:p>
            <a:r>
              <a:rPr lang="ru-RU" dirty="0" smtClean="0"/>
              <a:t>-  для  </a:t>
            </a:r>
            <a:r>
              <a:rPr lang="ru-RU" dirty="0" err="1" smtClean="0"/>
              <a:t>вимірювального</a:t>
            </a:r>
            <a:r>
              <a:rPr lang="ru-RU" dirty="0" smtClean="0"/>
              <a:t>  </a:t>
            </a:r>
            <a:r>
              <a:rPr lang="ru-RU" dirty="0" err="1" smtClean="0"/>
              <a:t>обладнання</a:t>
            </a:r>
            <a:r>
              <a:rPr lang="ru-RU" dirty="0" smtClean="0"/>
              <a:t>,  </a:t>
            </a:r>
            <a:r>
              <a:rPr lang="ru-RU" dirty="0" err="1" smtClean="0"/>
              <a:t>призначеного</a:t>
            </a:r>
            <a:r>
              <a:rPr lang="ru-RU" dirty="0" smtClean="0"/>
              <a:t>  </a:t>
            </a:r>
            <a:r>
              <a:rPr lang="ru-RU" dirty="0" err="1" smtClean="0"/>
              <a:t>для</a:t>
            </a:r>
            <a:r>
              <a:rPr lang="ru-RU" dirty="0" smtClean="0"/>
              <a:t>  </a:t>
            </a:r>
            <a:r>
              <a:rPr lang="ru-RU" dirty="0" err="1" smtClean="0"/>
              <a:t>зважування</a:t>
            </a:r>
            <a:r>
              <a:rPr lang="ru-RU" dirty="0" smtClean="0"/>
              <a:t>  </a:t>
            </a:r>
            <a:r>
              <a:rPr lang="ru-RU" dirty="0" err="1" smtClean="0"/>
              <a:t>решти</a:t>
            </a:r>
            <a:r>
              <a:rPr lang="ru-RU" dirty="0" smtClean="0"/>
              <a:t> </a:t>
            </a:r>
          </a:p>
          <a:p>
            <a:r>
              <a:rPr lang="ru-RU" dirty="0" err="1" smtClean="0"/>
              <a:t>вантажів</a:t>
            </a:r>
            <a:r>
              <a:rPr lang="ru-RU" dirty="0" smtClean="0"/>
              <a:t>, - 12 </a:t>
            </a:r>
            <a:r>
              <a:rPr lang="ru-RU" dirty="0" err="1" smtClean="0"/>
              <a:t>місяців</a:t>
            </a:r>
            <a:r>
              <a:rPr lang="ru-RU" dirty="0" smtClean="0"/>
              <a:t>. </a:t>
            </a:r>
            <a:endParaRPr lang="ru-RU" dirty="0"/>
          </a:p>
        </p:txBody>
      </p:sp>
      <p:sp>
        <p:nvSpPr>
          <p:cNvPr id="4" name="Прямоугольник 3"/>
          <p:cNvSpPr/>
          <p:nvPr/>
        </p:nvSpPr>
        <p:spPr>
          <a:xfrm>
            <a:off x="1054359" y="2344944"/>
            <a:ext cx="4572000" cy="1384995"/>
          </a:xfrm>
          <a:prstGeom prst="rect">
            <a:avLst/>
          </a:prstGeom>
        </p:spPr>
        <p:txBody>
          <a:bodyPr>
            <a:spAutoFit/>
          </a:bodyPr>
          <a:lstStyle/>
          <a:p>
            <a:pPr algn="just"/>
            <a:r>
              <a:rPr lang="ru-RU" dirty="0" err="1" smtClean="0"/>
              <a:t>Засоби</a:t>
            </a:r>
            <a:r>
              <a:rPr lang="ru-RU" dirty="0" smtClean="0"/>
              <a:t> </a:t>
            </a:r>
            <a:r>
              <a:rPr lang="ru-RU" dirty="0" err="1" smtClean="0"/>
              <a:t>вимірювання</a:t>
            </a:r>
            <a:r>
              <a:rPr lang="ru-RU" dirty="0" smtClean="0"/>
              <a:t> </a:t>
            </a:r>
            <a:r>
              <a:rPr lang="ru-RU" dirty="0" err="1" smtClean="0"/>
              <a:t>повинні</a:t>
            </a:r>
            <a:r>
              <a:rPr lang="ru-RU" dirty="0" smtClean="0"/>
              <a:t> </a:t>
            </a:r>
            <a:r>
              <a:rPr lang="ru-RU" dirty="0" err="1" smtClean="0"/>
              <a:t>відповідати</a:t>
            </a:r>
            <a:r>
              <a:rPr lang="ru-RU" dirty="0" smtClean="0"/>
              <a:t> </a:t>
            </a:r>
            <a:r>
              <a:rPr lang="ru-RU" dirty="0" err="1" smtClean="0"/>
              <a:t>вимогам</a:t>
            </a:r>
            <a:r>
              <a:rPr lang="ru-RU" dirty="0" smtClean="0"/>
              <a:t> </a:t>
            </a:r>
            <a:r>
              <a:rPr lang="ru-RU" dirty="0" err="1" smtClean="0"/>
              <a:t>нормативно-правових</a:t>
            </a:r>
            <a:r>
              <a:rPr lang="ru-RU" dirty="0" smtClean="0"/>
              <a:t> та </a:t>
            </a:r>
            <a:r>
              <a:rPr lang="ru-RU" dirty="0" err="1" smtClean="0"/>
              <a:t>нормативно-технічних</a:t>
            </a:r>
            <a:r>
              <a:rPr lang="ru-RU" dirty="0" smtClean="0"/>
              <a:t>    </a:t>
            </a:r>
            <a:r>
              <a:rPr lang="ru-RU" dirty="0" err="1" smtClean="0"/>
              <a:t>актів</a:t>
            </a:r>
            <a:r>
              <a:rPr lang="ru-RU" dirty="0" smtClean="0"/>
              <a:t>    </a:t>
            </a:r>
            <a:r>
              <a:rPr lang="ru-RU" dirty="0" err="1" smtClean="0"/>
              <a:t>з</a:t>
            </a:r>
            <a:r>
              <a:rPr lang="ru-RU" dirty="0" smtClean="0"/>
              <a:t>    </a:t>
            </a:r>
            <a:r>
              <a:rPr lang="ru-RU" dirty="0" err="1" smtClean="0"/>
              <a:t>питань</a:t>
            </a:r>
            <a:r>
              <a:rPr lang="ru-RU" dirty="0" smtClean="0"/>
              <a:t>    </a:t>
            </a:r>
            <a:r>
              <a:rPr lang="ru-RU" dirty="0" err="1" smtClean="0"/>
              <a:t>метрології</a:t>
            </a:r>
            <a:r>
              <a:rPr lang="ru-RU" dirty="0" smtClean="0"/>
              <a:t>    </a:t>
            </a:r>
            <a:r>
              <a:rPr lang="ru-RU" dirty="0" err="1" smtClean="0"/>
              <a:t>і</a:t>
            </a:r>
            <a:r>
              <a:rPr lang="ru-RU" dirty="0" smtClean="0"/>
              <a:t>    </a:t>
            </a:r>
            <a:r>
              <a:rPr lang="ru-RU" dirty="0" err="1" smtClean="0"/>
              <a:t>повірені</a:t>
            </a:r>
            <a:r>
              <a:rPr lang="ru-RU" dirty="0" smtClean="0"/>
              <a:t>    органами, </a:t>
            </a:r>
            <a:r>
              <a:rPr lang="ru-RU" dirty="0" err="1" smtClean="0"/>
              <a:t>акредитованими</a:t>
            </a:r>
            <a:r>
              <a:rPr lang="ru-RU" dirty="0" smtClean="0"/>
              <a:t>  на  право  </a:t>
            </a:r>
            <a:r>
              <a:rPr lang="ru-RU" dirty="0" err="1" smtClean="0"/>
              <a:t>проведення</a:t>
            </a:r>
            <a:r>
              <a:rPr lang="ru-RU" dirty="0" smtClean="0"/>
              <a:t>  </a:t>
            </a:r>
            <a:r>
              <a:rPr lang="ru-RU" dirty="0" err="1" smtClean="0"/>
              <a:t>повірки</a:t>
            </a:r>
            <a:r>
              <a:rPr lang="ru-RU" dirty="0" smtClean="0"/>
              <a:t>,  у  </a:t>
            </a:r>
            <a:r>
              <a:rPr lang="ru-RU" dirty="0" err="1" smtClean="0"/>
              <a:t>відповідності</a:t>
            </a:r>
            <a:r>
              <a:rPr lang="ru-RU" dirty="0" smtClean="0"/>
              <a:t>  до  </a:t>
            </a:r>
            <a:r>
              <a:rPr lang="ru-RU" dirty="0" err="1" smtClean="0"/>
              <a:t>вимог</a:t>
            </a:r>
            <a:r>
              <a:rPr lang="ru-RU" dirty="0" smtClean="0"/>
              <a:t>  ДСТУ 2708, ГОСТ 8.453, ГОСТ 7328, ГОСТ 29329, ГОСТ 30414. </a:t>
            </a: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149290" y="688341"/>
            <a:ext cx="4572000" cy="1600438"/>
          </a:xfrm>
          <a:prstGeom prst="rect">
            <a:avLst/>
          </a:prstGeom>
          <a:ln>
            <a:solidFill>
              <a:schemeClr val="bg2"/>
            </a:solidFill>
          </a:ln>
        </p:spPr>
        <p:txBody>
          <a:bodyPr>
            <a:spAutoFit/>
          </a:bodyPr>
          <a:lstStyle/>
          <a:p>
            <a:pPr algn="just"/>
            <a:r>
              <a:rPr lang="ru-RU" dirty="0" err="1" smtClean="0"/>
              <a:t>Перевірка</a:t>
            </a:r>
            <a:r>
              <a:rPr lang="ru-RU" dirty="0" smtClean="0"/>
              <a:t>  </a:t>
            </a:r>
            <a:r>
              <a:rPr lang="ru-RU" dirty="0" err="1" smtClean="0"/>
              <a:t>настільних</a:t>
            </a:r>
            <a:r>
              <a:rPr lang="ru-RU" dirty="0" smtClean="0"/>
              <a:t>  </a:t>
            </a:r>
            <a:r>
              <a:rPr lang="ru-RU" dirty="0" err="1" smtClean="0"/>
              <a:t>циферблатних</a:t>
            </a:r>
            <a:r>
              <a:rPr lang="ru-RU" dirty="0" smtClean="0"/>
              <a:t>  ваг.  Перед  </a:t>
            </a:r>
            <a:r>
              <a:rPr lang="ru-RU" dirty="0" err="1" smtClean="0"/>
              <a:t>перевіркою</a:t>
            </a:r>
            <a:r>
              <a:rPr lang="ru-RU" dirty="0" smtClean="0"/>
              <a:t>  </a:t>
            </a:r>
            <a:r>
              <a:rPr lang="ru-RU" dirty="0" err="1" smtClean="0"/>
              <a:t>з’ясовують</a:t>
            </a:r>
            <a:r>
              <a:rPr lang="ru-RU" dirty="0" smtClean="0"/>
              <a:t> </a:t>
            </a:r>
            <a:r>
              <a:rPr lang="ru-RU" dirty="0" err="1" smtClean="0"/>
              <a:t>справність</a:t>
            </a:r>
            <a:r>
              <a:rPr lang="ru-RU" dirty="0" smtClean="0"/>
              <a:t>  ваг:  вони  </a:t>
            </a:r>
            <a:r>
              <a:rPr lang="ru-RU" dirty="0" err="1" smtClean="0"/>
              <a:t>повинні</a:t>
            </a:r>
            <a:r>
              <a:rPr lang="ru-RU" dirty="0" smtClean="0"/>
              <a:t>  </a:t>
            </a:r>
            <a:r>
              <a:rPr lang="ru-RU" dirty="0" err="1" smtClean="0"/>
              <a:t>мати</a:t>
            </a:r>
            <a:r>
              <a:rPr lang="ru-RU" dirty="0" smtClean="0"/>
              <a:t>  добре  </a:t>
            </a:r>
            <a:r>
              <a:rPr lang="ru-RU" dirty="0" err="1" smtClean="0"/>
              <a:t>укріплені</a:t>
            </a:r>
            <a:r>
              <a:rPr lang="ru-RU" dirty="0" smtClean="0"/>
              <a:t>  </a:t>
            </a:r>
            <a:r>
              <a:rPr lang="ru-RU" dirty="0" err="1" smtClean="0"/>
              <a:t>шкали</a:t>
            </a:r>
            <a:r>
              <a:rPr lang="ru-RU" dirty="0" smtClean="0"/>
              <a:t>,  </a:t>
            </a:r>
            <a:r>
              <a:rPr lang="ru-RU" dirty="0" err="1" smtClean="0"/>
              <a:t>чіткий</a:t>
            </a:r>
            <a:r>
              <a:rPr lang="ru-RU" dirty="0" smtClean="0"/>
              <a:t>  циферблат. </a:t>
            </a:r>
            <a:r>
              <a:rPr lang="ru-RU" dirty="0" err="1" smtClean="0"/>
              <a:t>Стрілки</a:t>
            </a:r>
            <a:r>
              <a:rPr lang="ru-RU" dirty="0" smtClean="0"/>
              <a:t>  шкал  </a:t>
            </a:r>
            <a:r>
              <a:rPr lang="ru-RU" dirty="0" err="1" smtClean="0"/>
              <a:t>мають</a:t>
            </a:r>
            <a:r>
              <a:rPr lang="ru-RU" dirty="0" smtClean="0"/>
              <a:t>  бути  на  одному  </a:t>
            </a:r>
            <a:r>
              <a:rPr lang="ru-RU" dirty="0" err="1" smtClean="0"/>
              <a:t>рівні</a:t>
            </a:r>
            <a:r>
              <a:rPr lang="ru-RU" dirty="0" smtClean="0"/>
              <a:t>,  плавно  </a:t>
            </a:r>
            <a:r>
              <a:rPr lang="ru-RU" dirty="0" err="1" smtClean="0"/>
              <a:t>переміщуватись</a:t>
            </a:r>
            <a:r>
              <a:rPr lang="ru-RU" dirty="0" smtClean="0"/>
              <a:t>  </a:t>
            </a:r>
            <a:r>
              <a:rPr lang="ru-RU" dirty="0" err="1" smtClean="0"/>
              <a:t>уздовж</a:t>
            </a:r>
            <a:r>
              <a:rPr lang="ru-RU" dirty="0" smtClean="0"/>
              <a:t> циферблата </a:t>
            </a:r>
            <a:r>
              <a:rPr lang="ru-RU" dirty="0" err="1" smtClean="0"/>
              <a:t>і</a:t>
            </a:r>
            <a:r>
              <a:rPr lang="ru-RU" dirty="0" smtClean="0"/>
              <a:t> </a:t>
            </a:r>
            <a:r>
              <a:rPr lang="ru-RU" dirty="0" err="1" smtClean="0"/>
              <a:t>зупинятись</a:t>
            </a:r>
            <a:r>
              <a:rPr lang="ru-RU" dirty="0" smtClean="0"/>
              <a:t> </a:t>
            </a:r>
            <a:r>
              <a:rPr lang="ru-RU" dirty="0" err="1" smtClean="0"/>
              <a:t>після</a:t>
            </a:r>
            <a:r>
              <a:rPr lang="ru-RU" dirty="0" smtClean="0"/>
              <a:t> </a:t>
            </a:r>
            <a:r>
              <a:rPr lang="ru-RU" dirty="0" err="1" smtClean="0"/>
              <a:t>трьох-чотирьох</a:t>
            </a:r>
            <a:r>
              <a:rPr lang="ru-RU" dirty="0" smtClean="0"/>
              <a:t> </a:t>
            </a:r>
            <a:r>
              <a:rPr lang="ru-RU" dirty="0" err="1" smtClean="0"/>
              <a:t>коливань</a:t>
            </a:r>
            <a:r>
              <a:rPr lang="ru-RU" dirty="0" smtClean="0"/>
              <a:t>. Ваги </a:t>
            </a:r>
            <a:r>
              <a:rPr lang="ru-RU" dirty="0" err="1" smtClean="0"/>
              <a:t>встановлюються</a:t>
            </a:r>
            <a:r>
              <a:rPr lang="ru-RU" dirty="0" smtClean="0"/>
              <a:t> за </a:t>
            </a:r>
            <a:r>
              <a:rPr lang="ru-RU" dirty="0" err="1" smtClean="0"/>
              <a:t>рівнем</a:t>
            </a:r>
            <a:r>
              <a:rPr lang="ru-RU" dirty="0" smtClean="0"/>
              <a:t>. </a:t>
            </a:r>
            <a:endParaRPr lang="ru-RU" dirty="0"/>
          </a:p>
        </p:txBody>
      </p:sp>
      <p:sp>
        <p:nvSpPr>
          <p:cNvPr id="4" name="Прямоугольник 3"/>
          <p:cNvSpPr/>
          <p:nvPr/>
        </p:nvSpPr>
        <p:spPr>
          <a:xfrm>
            <a:off x="4572000" y="2182078"/>
            <a:ext cx="4572000" cy="1384995"/>
          </a:xfrm>
          <a:prstGeom prst="rect">
            <a:avLst/>
          </a:prstGeom>
          <a:ln>
            <a:solidFill>
              <a:schemeClr val="bg2"/>
            </a:solidFill>
          </a:ln>
        </p:spPr>
        <p:txBody>
          <a:bodyPr>
            <a:spAutoFit/>
          </a:bodyPr>
          <a:lstStyle/>
          <a:p>
            <a:pPr algn="just"/>
            <a:r>
              <a:rPr lang="ru-RU" dirty="0" err="1" smtClean="0"/>
              <a:t>Перевірка</a:t>
            </a:r>
            <a:r>
              <a:rPr lang="ru-RU" dirty="0" smtClean="0"/>
              <a:t>  </a:t>
            </a:r>
            <a:r>
              <a:rPr lang="ru-RU" dirty="0" err="1" smtClean="0"/>
              <a:t>товарних</a:t>
            </a:r>
            <a:r>
              <a:rPr lang="ru-RU" dirty="0" smtClean="0"/>
              <a:t>  ваг.  </a:t>
            </a:r>
            <a:r>
              <a:rPr lang="ru-RU" dirty="0" err="1" smtClean="0"/>
              <a:t>Першочергово</a:t>
            </a:r>
            <a:r>
              <a:rPr lang="ru-RU" dirty="0" smtClean="0"/>
              <a:t>  </a:t>
            </a:r>
            <a:r>
              <a:rPr lang="ru-RU" dirty="0" err="1" smtClean="0"/>
              <a:t>перевіряють</a:t>
            </a:r>
            <a:r>
              <a:rPr lang="ru-RU" dirty="0" smtClean="0"/>
              <a:t>,  </a:t>
            </a:r>
            <a:r>
              <a:rPr lang="ru-RU" dirty="0" err="1" smtClean="0"/>
              <a:t>чи</a:t>
            </a:r>
            <a:r>
              <a:rPr lang="ru-RU" dirty="0" smtClean="0"/>
              <a:t>  стоять  ваги горизонтально. </a:t>
            </a:r>
            <a:r>
              <a:rPr lang="ru-RU" dirty="0" err="1" smtClean="0"/>
              <a:t>Стійкість</a:t>
            </a:r>
            <a:r>
              <a:rPr lang="ru-RU" dirty="0" smtClean="0"/>
              <a:t> </a:t>
            </a:r>
            <a:r>
              <a:rPr lang="ru-RU" dirty="0" err="1" smtClean="0"/>
              <a:t>перевіряють</a:t>
            </a:r>
            <a:r>
              <a:rPr lang="ru-RU" dirty="0" smtClean="0"/>
              <a:t>,  </a:t>
            </a:r>
            <a:r>
              <a:rPr lang="ru-RU" dirty="0" err="1" smtClean="0"/>
              <a:t>виводячи</a:t>
            </a:r>
            <a:r>
              <a:rPr lang="ru-RU" dirty="0" smtClean="0"/>
              <a:t> </a:t>
            </a:r>
            <a:r>
              <a:rPr lang="ru-RU" dirty="0" err="1" smtClean="0"/>
              <a:t>ненавантажені</a:t>
            </a:r>
            <a:r>
              <a:rPr lang="ru-RU" dirty="0" smtClean="0"/>
              <a:t> ваги </a:t>
            </a:r>
            <a:r>
              <a:rPr lang="ru-RU" dirty="0" err="1" smtClean="0"/>
              <a:t>з</a:t>
            </a:r>
            <a:r>
              <a:rPr lang="ru-RU" dirty="0" smtClean="0"/>
              <a:t> </a:t>
            </a:r>
            <a:r>
              <a:rPr lang="ru-RU" dirty="0" err="1" smtClean="0"/>
              <a:t>рівноваги</a:t>
            </a:r>
            <a:r>
              <a:rPr lang="ru-RU" dirty="0" smtClean="0"/>
              <a:t>, </a:t>
            </a:r>
            <a:r>
              <a:rPr lang="ru-RU" dirty="0" err="1" smtClean="0"/>
              <a:t>після</a:t>
            </a:r>
            <a:r>
              <a:rPr lang="ru-RU" dirty="0" smtClean="0"/>
              <a:t>  </a:t>
            </a:r>
            <a:r>
              <a:rPr lang="ru-RU" dirty="0" err="1" smtClean="0"/>
              <a:t>декількох</a:t>
            </a:r>
            <a:r>
              <a:rPr lang="ru-RU" dirty="0" smtClean="0"/>
              <a:t>  </a:t>
            </a:r>
            <a:r>
              <a:rPr lang="ru-RU" dirty="0" err="1" smtClean="0"/>
              <a:t>коливань</a:t>
            </a:r>
            <a:r>
              <a:rPr lang="ru-RU" dirty="0" smtClean="0"/>
              <a:t>  </a:t>
            </a:r>
            <a:r>
              <a:rPr lang="ru-RU" dirty="0" err="1" smtClean="0"/>
              <a:t>покажчики</a:t>
            </a:r>
            <a:r>
              <a:rPr lang="ru-RU" dirty="0" smtClean="0"/>
              <a:t>  </a:t>
            </a:r>
            <a:r>
              <a:rPr lang="ru-RU" dirty="0" err="1" smtClean="0"/>
              <a:t>рівноваги</a:t>
            </a:r>
            <a:r>
              <a:rPr lang="ru-RU" dirty="0" smtClean="0"/>
              <a:t>  </a:t>
            </a:r>
            <a:r>
              <a:rPr lang="ru-RU" dirty="0" err="1" smtClean="0"/>
              <a:t>повинні</a:t>
            </a:r>
            <a:r>
              <a:rPr lang="ru-RU" dirty="0" smtClean="0"/>
              <a:t>  </a:t>
            </a:r>
            <a:r>
              <a:rPr lang="ru-RU" dirty="0" err="1" smtClean="0"/>
              <a:t>повернутись</a:t>
            </a:r>
            <a:r>
              <a:rPr lang="ru-RU" dirty="0" smtClean="0"/>
              <a:t>  у  </a:t>
            </a:r>
            <a:r>
              <a:rPr lang="ru-RU" dirty="0" err="1" smtClean="0"/>
              <a:t>вихідне</a:t>
            </a:r>
            <a:r>
              <a:rPr lang="ru-RU" dirty="0" smtClean="0"/>
              <a:t> </a:t>
            </a:r>
            <a:r>
              <a:rPr lang="ru-RU" dirty="0" err="1" smtClean="0"/>
              <a:t>положення</a:t>
            </a:r>
            <a:r>
              <a:rPr lang="ru-RU" dirty="0" smtClean="0"/>
              <a:t>. </a:t>
            </a:r>
            <a:endParaRPr lang="ru-RU" dirty="0"/>
          </a:p>
        </p:txBody>
      </p:sp>
      <p:sp>
        <p:nvSpPr>
          <p:cNvPr id="5" name="Прямоугольник 4"/>
          <p:cNvSpPr/>
          <p:nvPr/>
        </p:nvSpPr>
        <p:spPr>
          <a:xfrm>
            <a:off x="0" y="3112175"/>
            <a:ext cx="4572000" cy="1600438"/>
          </a:xfrm>
          <a:prstGeom prst="rect">
            <a:avLst/>
          </a:prstGeom>
          <a:ln>
            <a:solidFill>
              <a:schemeClr val="bg2"/>
            </a:solidFill>
          </a:ln>
        </p:spPr>
        <p:txBody>
          <a:bodyPr>
            <a:spAutoFit/>
          </a:bodyPr>
          <a:lstStyle/>
          <a:p>
            <a:r>
              <a:rPr lang="ru-RU" dirty="0" err="1" smtClean="0"/>
              <a:t>Перевірка</a:t>
            </a:r>
            <a:r>
              <a:rPr lang="ru-RU" dirty="0" smtClean="0"/>
              <a:t> </a:t>
            </a:r>
            <a:r>
              <a:rPr lang="ru-RU" dirty="0" err="1" smtClean="0"/>
              <a:t>електронних</a:t>
            </a:r>
            <a:r>
              <a:rPr lang="ru-RU" dirty="0" smtClean="0"/>
              <a:t> ваг. Перед </a:t>
            </a:r>
            <a:r>
              <a:rPr lang="ru-RU" dirty="0" err="1" smtClean="0"/>
              <a:t>роботою</a:t>
            </a:r>
            <a:r>
              <a:rPr lang="ru-RU" dirty="0" smtClean="0"/>
              <a:t> на вагах </a:t>
            </a:r>
            <a:r>
              <a:rPr lang="ru-RU" dirty="0" err="1" smtClean="0"/>
              <a:t>здійснюється</a:t>
            </a:r>
            <a:r>
              <a:rPr lang="ru-RU" dirty="0" smtClean="0"/>
              <a:t> </a:t>
            </a:r>
            <a:r>
              <a:rPr lang="ru-RU" dirty="0" err="1" smtClean="0"/>
              <a:t>технічний</a:t>
            </a:r>
            <a:r>
              <a:rPr lang="ru-RU" dirty="0" smtClean="0"/>
              <a:t> </a:t>
            </a:r>
            <a:r>
              <a:rPr lang="ru-RU" dirty="0" err="1" smtClean="0"/>
              <a:t>огляд</a:t>
            </a:r>
            <a:r>
              <a:rPr lang="ru-RU" dirty="0" smtClean="0"/>
              <a:t> </a:t>
            </a:r>
            <a:r>
              <a:rPr lang="ru-RU" dirty="0" err="1" smtClean="0"/>
              <a:t>усіх</a:t>
            </a:r>
            <a:r>
              <a:rPr lang="ru-RU" dirty="0" smtClean="0"/>
              <a:t> </a:t>
            </a:r>
            <a:r>
              <a:rPr lang="ru-RU" dirty="0" err="1" smtClean="0"/>
              <a:t>складових</a:t>
            </a:r>
            <a:r>
              <a:rPr lang="ru-RU" dirty="0" smtClean="0"/>
              <a:t> </a:t>
            </a:r>
            <a:r>
              <a:rPr lang="ru-RU" dirty="0" err="1" smtClean="0"/>
              <a:t>частин</a:t>
            </a:r>
            <a:r>
              <a:rPr lang="ru-RU" dirty="0" smtClean="0"/>
              <a:t>. </a:t>
            </a:r>
            <a:r>
              <a:rPr lang="ru-RU" dirty="0" err="1" smtClean="0"/>
              <a:t>Типи</a:t>
            </a:r>
            <a:r>
              <a:rPr lang="ru-RU" dirty="0" smtClean="0"/>
              <a:t> </a:t>
            </a:r>
            <a:r>
              <a:rPr lang="ru-RU" dirty="0" err="1" smtClean="0"/>
              <a:t>тензометричних</a:t>
            </a:r>
            <a:r>
              <a:rPr lang="ru-RU" dirty="0" smtClean="0"/>
              <a:t> </a:t>
            </a:r>
            <a:r>
              <a:rPr lang="ru-RU" dirty="0" err="1" smtClean="0"/>
              <a:t>датчиків</a:t>
            </a:r>
            <a:r>
              <a:rPr lang="ru-RU" dirty="0" smtClean="0"/>
              <a:t> </a:t>
            </a:r>
            <a:r>
              <a:rPr lang="ru-RU" dirty="0" err="1" smtClean="0"/>
              <a:t>електронних</a:t>
            </a:r>
            <a:r>
              <a:rPr lang="ru-RU" dirty="0" smtClean="0"/>
              <a:t> ваг, </a:t>
            </a:r>
            <a:r>
              <a:rPr lang="ru-RU" dirty="0" err="1" smtClean="0"/>
              <a:t>які</a:t>
            </a:r>
            <a:r>
              <a:rPr lang="ru-RU" dirty="0" smtClean="0"/>
              <a:t> </a:t>
            </a:r>
          </a:p>
          <a:p>
            <a:r>
              <a:rPr lang="ru-RU" dirty="0" err="1" smtClean="0"/>
              <a:t>встановлюються</a:t>
            </a:r>
            <a:r>
              <a:rPr lang="ru-RU" dirty="0" smtClean="0"/>
              <a:t>  </a:t>
            </a:r>
            <a:r>
              <a:rPr lang="ru-RU" dirty="0" err="1" smtClean="0"/>
              <a:t>під</a:t>
            </a:r>
            <a:r>
              <a:rPr lang="ru-RU" dirty="0" smtClean="0"/>
              <a:t>  час  </a:t>
            </a:r>
            <a:r>
              <a:rPr lang="ru-RU" dirty="0" err="1" smtClean="0"/>
              <a:t>реконструкції</a:t>
            </a:r>
            <a:r>
              <a:rPr lang="ru-RU" dirty="0" smtClean="0"/>
              <a:t>,  </a:t>
            </a:r>
            <a:r>
              <a:rPr lang="ru-RU" dirty="0" err="1" smtClean="0"/>
              <a:t>повинні</a:t>
            </a:r>
            <a:r>
              <a:rPr lang="ru-RU" dirty="0" smtClean="0"/>
              <a:t>  бути  </a:t>
            </a:r>
            <a:r>
              <a:rPr lang="ru-RU" dirty="0" err="1" smtClean="0"/>
              <a:t>внесені</a:t>
            </a:r>
            <a:r>
              <a:rPr lang="ru-RU" dirty="0" smtClean="0"/>
              <a:t>  до  Державного </a:t>
            </a:r>
            <a:r>
              <a:rPr lang="ru-RU" dirty="0" err="1" smtClean="0"/>
              <a:t>реєстру</a:t>
            </a:r>
            <a:r>
              <a:rPr lang="ru-RU" dirty="0" smtClean="0"/>
              <a:t>  </a:t>
            </a:r>
            <a:r>
              <a:rPr lang="ru-RU" dirty="0" err="1" smtClean="0"/>
              <a:t>засобів</a:t>
            </a:r>
            <a:r>
              <a:rPr lang="ru-RU" dirty="0" smtClean="0"/>
              <a:t>  </a:t>
            </a:r>
            <a:r>
              <a:rPr lang="ru-RU" dirty="0" err="1" smtClean="0"/>
              <a:t>вимірювальної</a:t>
            </a:r>
            <a:r>
              <a:rPr lang="ru-RU" dirty="0" smtClean="0"/>
              <a:t>  </a:t>
            </a:r>
            <a:r>
              <a:rPr lang="ru-RU" dirty="0" err="1" smtClean="0"/>
              <a:t>техніки</a:t>
            </a:r>
            <a:r>
              <a:rPr lang="ru-RU" dirty="0" smtClean="0"/>
              <a:t>  (ЗВТ),  </a:t>
            </a:r>
            <a:r>
              <a:rPr lang="ru-RU" dirty="0" err="1" smtClean="0"/>
              <a:t>допущених</a:t>
            </a:r>
            <a:r>
              <a:rPr lang="ru-RU" dirty="0" smtClean="0"/>
              <a:t>  до  </a:t>
            </a:r>
            <a:r>
              <a:rPr lang="ru-RU" dirty="0" err="1" smtClean="0"/>
              <a:t>застосування</a:t>
            </a:r>
            <a:r>
              <a:rPr lang="ru-RU" dirty="0" smtClean="0"/>
              <a:t>  в </a:t>
            </a:r>
            <a:r>
              <a:rPr lang="ru-RU" dirty="0" err="1" smtClean="0"/>
              <a:t>Україні</a:t>
            </a:r>
            <a:r>
              <a:rPr lang="ru-RU" dirty="0" smtClean="0"/>
              <a:t>. </a:t>
            </a: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smtClean="0">
                <a:solidFill>
                  <a:schemeClr val="bg2"/>
                </a:solidFill>
              </a:rPr>
              <a:t>Основні</a:t>
            </a:r>
            <a:r>
              <a:rPr lang="ru-RU" b="1" dirty="0" smtClean="0">
                <a:solidFill>
                  <a:schemeClr val="bg2"/>
                </a:solidFill>
              </a:rPr>
              <a:t> </a:t>
            </a:r>
            <a:r>
              <a:rPr lang="ru-RU" b="1" dirty="0" err="1" smtClean="0">
                <a:solidFill>
                  <a:schemeClr val="bg2"/>
                </a:solidFill>
              </a:rPr>
              <a:t>зони</a:t>
            </a:r>
            <a:r>
              <a:rPr lang="ru-RU" b="1" dirty="0" smtClean="0">
                <a:solidFill>
                  <a:schemeClr val="bg2"/>
                </a:solidFill>
              </a:rPr>
              <a:t> </a:t>
            </a:r>
            <a:r>
              <a:rPr lang="ru-RU" b="1" dirty="0" err="1" smtClean="0">
                <a:solidFill>
                  <a:schemeClr val="bg2"/>
                </a:solidFill>
              </a:rPr>
              <a:t>використання</a:t>
            </a:r>
            <a:r>
              <a:rPr lang="ru-RU" b="1" dirty="0" smtClean="0">
                <a:solidFill>
                  <a:schemeClr val="bg2"/>
                </a:solidFill>
              </a:rPr>
              <a:t> </a:t>
            </a:r>
            <a:r>
              <a:rPr lang="ru-RU" b="1" dirty="0" err="1" smtClean="0">
                <a:solidFill>
                  <a:schemeClr val="bg2"/>
                </a:solidFill>
              </a:rPr>
              <a:t>ваговимірювальних</a:t>
            </a:r>
            <a:r>
              <a:rPr lang="ru-RU" b="1" dirty="0" smtClean="0">
                <a:solidFill>
                  <a:schemeClr val="bg2"/>
                </a:solidFill>
              </a:rPr>
              <a:t> </a:t>
            </a:r>
            <a:r>
              <a:rPr lang="ru-RU" b="1" dirty="0" err="1" smtClean="0">
                <a:solidFill>
                  <a:schemeClr val="bg2"/>
                </a:solidFill>
              </a:rPr>
              <a:t>пристроїв</a:t>
            </a:r>
            <a:r>
              <a:rPr lang="ru-RU" b="1" dirty="0" smtClean="0">
                <a:solidFill>
                  <a:schemeClr val="bg2"/>
                </a:solidFill>
              </a:rPr>
              <a:t>:</a:t>
            </a:r>
            <a:endParaRPr lang="ru-RU" b="1" dirty="0">
              <a:solidFill>
                <a:schemeClr val="bg2"/>
              </a:solidFill>
            </a:endParaRPr>
          </a:p>
        </p:txBody>
      </p:sp>
      <p:pic>
        <p:nvPicPr>
          <p:cNvPr id="29698" name="Picture 2"/>
          <p:cNvPicPr>
            <a:picLocks noChangeAspect="1" noChangeArrowheads="1"/>
          </p:cNvPicPr>
          <p:nvPr/>
        </p:nvPicPr>
        <p:blipFill>
          <a:blip r:embed="rId2"/>
          <a:srcRect/>
          <a:stretch>
            <a:fillRect/>
          </a:stretch>
        </p:blipFill>
        <p:spPr bwMode="auto">
          <a:xfrm>
            <a:off x="1382874" y="1117827"/>
            <a:ext cx="6210300" cy="2124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smtClean="0">
                <a:solidFill>
                  <a:schemeClr val="bg2"/>
                </a:solidFill>
              </a:rPr>
              <a:t>Основні</a:t>
            </a:r>
            <a:r>
              <a:rPr lang="ru-RU" b="1" dirty="0" smtClean="0">
                <a:solidFill>
                  <a:schemeClr val="bg2"/>
                </a:solidFill>
              </a:rPr>
              <a:t> </a:t>
            </a:r>
            <a:r>
              <a:rPr lang="ru-RU" b="1" dirty="0" err="1" smtClean="0">
                <a:solidFill>
                  <a:schemeClr val="bg2"/>
                </a:solidFill>
              </a:rPr>
              <a:t>критерії</a:t>
            </a:r>
            <a:r>
              <a:rPr lang="ru-RU" b="1" dirty="0" smtClean="0">
                <a:solidFill>
                  <a:schemeClr val="bg2"/>
                </a:solidFill>
              </a:rPr>
              <a:t> </a:t>
            </a:r>
            <a:r>
              <a:rPr lang="ru-RU" b="1" dirty="0" err="1" smtClean="0">
                <a:solidFill>
                  <a:schemeClr val="bg2"/>
                </a:solidFill>
              </a:rPr>
              <a:t>вибору</a:t>
            </a:r>
            <a:r>
              <a:rPr lang="ru-RU" b="1" dirty="0" smtClean="0">
                <a:solidFill>
                  <a:schemeClr val="bg2"/>
                </a:solidFill>
              </a:rPr>
              <a:t> </a:t>
            </a:r>
            <a:r>
              <a:rPr lang="ru-RU" b="1" dirty="0" err="1" smtClean="0">
                <a:solidFill>
                  <a:schemeClr val="bg2"/>
                </a:solidFill>
              </a:rPr>
              <a:t>ваговимірювального</a:t>
            </a:r>
            <a:r>
              <a:rPr lang="ru-RU" b="1" dirty="0" smtClean="0">
                <a:solidFill>
                  <a:schemeClr val="bg2"/>
                </a:solidFill>
              </a:rPr>
              <a:t> </a:t>
            </a:r>
            <a:r>
              <a:rPr lang="ru-RU" b="1" dirty="0" err="1" smtClean="0">
                <a:solidFill>
                  <a:schemeClr val="bg2"/>
                </a:solidFill>
              </a:rPr>
              <a:t>обладнання</a:t>
            </a:r>
            <a:r>
              <a:rPr lang="ru-RU" b="1" dirty="0" smtClean="0">
                <a:solidFill>
                  <a:schemeClr val="bg2"/>
                </a:solidFill>
              </a:rPr>
              <a:t>:</a:t>
            </a:r>
            <a:endParaRPr lang="ru-RU" b="1" dirty="0">
              <a:solidFill>
                <a:schemeClr val="bg2"/>
              </a:solidFill>
            </a:endParaRPr>
          </a:p>
        </p:txBody>
      </p:sp>
      <p:sp>
        <p:nvSpPr>
          <p:cNvPr id="3" name="Прямоугольник 2"/>
          <p:cNvSpPr/>
          <p:nvPr/>
        </p:nvSpPr>
        <p:spPr>
          <a:xfrm>
            <a:off x="821094" y="1024244"/>
            <a:ext cx="6428792" cy="1384995"/>
          </a:xfrm>
          <a:prstGeom prst="rect">
            <a:avLst/>
          </a:prstGeom>
        </p:spPr>
        <p:txBody>
          <a:bodyPr wrap="square">
            <a:spAutoFit/>
          </a:bodyPr>
          <a:lstStyle/>
          <a:p>
            <a:r>
              <a:rPr lang="ru-RU" dirty="0" smtClean="0"/>
              <a:t>- метод продажу </a:t>
            </a:r>
            <a:r>
              <a:rPr lang="ru-RU" dirty="0" err="1" smtClean="0"/>
              <a:t>товарів</a:t>
            </a:r>
            <a:r>
              <a:rPr lang="ru-RU" dirty="0" smtClean="0"/>
              <a:t>; </a:t>
            </a:r>
          </a:p>
          <a:p>
            <a:r>
              <a:rPr lang="ru-RU" dirty="0" smtClean="0"/>
              <a:t>- </a:t>
            </a:r>
            <a:r>
              <a:rPr lang="ru-RU" dirty="0" err="1" smtClean="0"/>
              <a:t>асортимент</a:t>
            </a:r>
            <a:r>
              <a:rPr lang="ru-RU" dirty="0" smtClean="0"/>
              <a:t> </a:t>
            </a:r>
            <a:r>
              <a:rPr lang="ru-RU" dirty="0" err="1" smtClean="0"/>
              <a:t>зважування</a:t>
            </a:r>
            <a:r>
              <a:rPr lang="ru-RU" dirty="0" smtClean="0"/>
              <a:t> </a:t>
            </a:r>
            <a:r>
              <a:rPr lang="ru-RU" dirty="0" err="1" smtClean="0"/>
              <a:t>товарів</a:t>
            </a:r>
            <a:r>
              <a:rPr lang="ru-RU" dirty="0" smtClean="0"/>
              <a:t> </a:t>
            </a:r>
            <a:r>
              <a:rPr lang="ru-RU" dirty="0" err="1" smtClean="0"/>
              <a:t>і</a:t>
            </a:r>
            <a:r>
              <a:rPr lang="ru-RU" dirty="0" smtClean="0"/>
              <a:t> </a:t>
            </a:r>
            <a:r>
              <a:rPr lang="ru-RU" dirty="0" err="1" smtClean="0"/>
              <a:t>тари</a:t>
            </a:r>
            <a:r>
              <a:rPr lang="ru-RU" dirty="0" smtClean="0"/>
              <a:t>; </a:t>
            </a:r>
          </a:p>
          <a:p>
            <a:r>
              <a:rPr lang="ru-RU" dirty="0" smtClean="0"/>
              <a:t>- </a:t>
            </a:r>
            <a:r>
              <a:rPr lang="ru-RU" dirty="0" err="1" smtClean="0"/>
              <a:t>ефективність</a:t>
            </a:r>
            <a:r>
              <a:rPr lang="ru-RU" dirty="0" smtClean="0"/>
              <a:t> </a:t>
            </a:r>
            <a:r>
              <a:rPr lang="ru-RU" dirty="0" err="1" smtClean="0"/>
              <a:t>і</a:t>
            </a:r>
            <a:r>
              <a:rPr lang="ru-RU" dirty="0" smtClean="0"/>
              <a:t> </a:t>
            </a:r>
            <a:r>
              <a:rPr lang="ru-RU" dirty="0" err="1" smtClean="0"/>
              <a:t>тривалість</a:t>
            </a:r>
            <a:r>
              <a:rPr lang="ru-RU" dirty="0" smtClean="0"/>
              <a:t> </a:t>
            </a:r>
            <a:r>
              <a:rPr lang="ru-RU" dirty="0" err="1" smtClean="0"/>
              <a:t>їх</a:t>
            </a:r>
            <a:r>
              <a:rPr lang="ru-RU" dirty="0" smtClean="0"/>
              <a:t> </a:t>
            </a:r>
            <a:r>
              <a:rPr lang="ru-RU" dirty="0" err="1" smtClean="0"/>
              <a:t>використання</a:t>
            </a:r>
            <a:r>
              <a:rPr lang="ru-RU" dirty="0" smtClean="0"/>
              <a:t> в </a:t>
            </a:r>
            <a:r>
              <a:rPr lang="ru-RU" dirty="0" err="1" smtClean="0"/>
              <a:t>роботі</a:t>
            </a:r>
            <a:r>
              <a:rPr lang="ru-RU" dirty="0" smtClean="0"/>
              <a:t>; </a:t>
            </a:r>
          </a:p>
          <a:p>
            <a:r>
              <a:rPr lang="ru-RU" dirty="0" smtClean="0"/>
              <a:t>-   </a:t>
            </a:r>
            <a:r>
              <a:rPr lang="ru-RU" dirty="0" err="1" smtClean="0"/>
              <a:t>необхідність</a:t>
            </a:r>
            <a:r>
              <a:rPr lang="ru-RU" dirty="0" smtClean="0"/>
              <a:t>   </a:t>
            </a:r>
            <a:r>
              <a:rPr lang="ru-RU" dirty="0" err="1" smtClean="0"/>
              <a:t>виведення</a:t>
            </a:r>
            <a:r>
              <a:rPr lang="ru-RU" dirty="0" smtClean="0"/>
              <a:t>   </a:t>
            </a:r>
            <a:r>
              <a:rPr lang="ru-RU" dirty="0" err="1" smtClean="0"/>
              <a:t>інформації</a:t>
            </a:r>
            <a:r>
              <a:rPr lang="ru-RU" dirty="0" smtClean="0"/>
              <a:t>   про   </a:t>
            </a:r>
            <a:r>
              <a:rPr lang="ru-RU" dirty="0" err="1" smtClean="0"/>
              <a:t>всі</a:t>
            </a:r>
            <a:r>
              <a:rPr lang="ru-RU" dirty="0" smtClean="0"/>
              <a:t>   покупки,   </a:t>
            </a:r>
            <a:r>
              <a:rPr lang="ru-RU" dirty="0" err="1" smtClean="0"/>
              <a:t>роздрукування</a:t>
            </a:r>
            <a:r>
              <a:rPr lang="ru-RU" dirty="0" smtClean="0"/>
              <a:t> </a:t>
            </a:r>
            <a:r>
              <a:rPr lang="ru-RU" dirty="0" err="1" smtClean="0"/>
              <a:t>етикетки</a:t>
            </a:r>
            <a:r>
              <a:rPr lang="ru-RU" dirty="0" smtClean="0"/>
              <a:t> </a:t>
            </a:r>
            <a:r>
              <a:rPr lang="ru-RU" dirty="0" err="1" smtClean="0"/>
              <a:t>з</a:t>
            </a:r>
            <a:r>
              <a:rPr lang="ru-RU" dirty="0" smtClean="0"/>
              <a:t> </a:t>
            </a:r>
            <a:r>
              <a:rPr lang="ru-RU" dirty="0" err="1" smtClean="0"/>
              <a:t>штрих-кодом</a:t>
            </a:r>
            <a:r>
              <a:rPr lang="ru-RU" dirty="0" smtClean="0"/>
              <a:t> </a:t>
            </a:r>
            <a:r>
              <a:rPr lang="ru-RU" dirty="0" err="1" smtClean="0"/>
              <a:t>і</a:t>
            </a:r>
            <a:r>
              <a:rPr lang="ru-RU" dirty="0" smtClean="0"/>
              <a:t> короткою </a:t>
            </a:r>
            <a:r>
              <a:rPr lang="ru-RU" dirty="0" err="1" smtClean="0"/>
              <a:t>анотацією</a:t>
            </a:r>
            <a:r>
              <a:rPr lang="ru-RU" dirty="0" smtClean="0"/>
              <a:t> на товар; </a:t>
            </a:r>
          </a:p>
          <a:p>
            <a:r>
              <a:rPr lang="ru-RU" dirty="0" smtClean="0"/>
              <a:t>- потреба в </a:t>
            </a:r>
            <a:r>
              <a:rPr lang="ru-RU" dirty="0" err="1" smtClean="0"/>
              <a:t>з’єднанні</a:t>
            </a:r>
            <a:r>
              <a:rPr lang="ru-RU" dirty="0" smtClean="0"/>
              <a:t> </a:t>
            </a:r>
            <a:r>
              <a:rPr lang="ru-RU" dirty="0" err="1" smtClean="0"/>
              <a:t>з</a:t>
            </a:r>
            <a:r>
              <a:rPr lang="ru-RU" dirty="0" smtClean="0"/>
              <a:t> локальною мережею магазину. </a:t>
            </a:r>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Прямоугольник 2"/>
          <p:cNvSpPr/>
          <p:nvPr/>
        </p:nvSpPr>
        <p:spPr>
          <a:xfrm>
            <a:off x="0" y="619050"/>
            <a:ext cx="9045750" cy="3754874"/>
          </a:xfrm>
          <a:prstGeom prst="rect">
            <a:avLst/>
          </a:prstGeom>
        </p:spPr>
        <p:txBody>
          <a:bodyPr wrap="square">
            <a:spAutoFit/>
          </a:bodyPr>
          <a:lstStyle/>
          <a:p>
            <a:pPr algn="ctr"/>
            <a:r>
              <a:rPr lang="uk-UA" b="1" dirty="0">
                <a:latin typeface="Myriad Pro"/>
              </a:rPr>
              <a:t>Висновок</a:t>
            </a:r>
          </a:p>
          <a:p>
            <a:r>
              <a:rPr lang="uk-UA" dirty="0">
                <a:latin typeface="Segoe UI" panose="020B0502040204020203" pitchFamily="34" charset="0"/>
              </a:rPr>
              <a:t>Якість вагового обладнання - це ключовий фактор, на який спираються підприємці при виборі пристрою. Цей критерій складається з деяких важливих особливостей такої техніки:</a:t>
            </a:r>
            <a:br>
              <a:rPr lang="uk-UA" dirty="0">
                <a:latin typeface="Segoe UI" panose="020B0502040204020203" pitchFamily="34" charset="0"/>
              </a:rPr>
            </a:br>
            <a:endParaRPr lang="uk-UA" dirty="0">
              <a:latin typeface="Segoe UI" panose="020B0502040204020203" pitchFamily="34" charset="0"/>
            </a:endParaRPr>
          </a:p>
          <a:p>
            <a:pPr>
              <a:buFont typeface="Arial" panose="020B0604020202020204" pitchFamily="34" charset="0"/>
              <a:buChar char="•"/>
            </a:pPr>
            <a:r>
              <a:rPr lang="uk-UA" dirty="0">
                <a:latin typeface="Segoe UI" panose="020B0502040204020203" pitchFamily="34" charset="0"/>
              </a:rPr>
              <a:t>доступність сервісного обслуговування</a:t>
            </a:r>
          </a:p>
          <a:p>
            <a:pPr>
              <a:buFont typeface="Arial" panose="020B0604020202020204" pitchFamily="34" charset="0"/>
              <a:buChar char="•"/>
            </a:pPr>
            <a:r>
              <a:rPr lang="uk-UA" dirty="0">
                <a:latin typeface="Segoe UI" panose="020B0502040204020203" pitchFamily="34" charset="0"/>
              </a:rPr>
              <a:t>надійність</a:t>
            </a:r>
          </a:p>
          <a:p>
            <a:pPr>
              <a:buFont typeface="Arial" panose="020B0604020202020204" pitchFamily="34" charset="0"/>
              <a:buChar char="•"/>
            </a:pPr>
            <a:r>
              <a:rPr lang="uk-UA" dirty="0">
                <a:latin typeface="Segoe UI" panose="020B0502040204020203" pitchFamily="34" charset="0"/>
              </a:rPr>
              <a:t>тривалість і умови експлуатації</a:t>
            </a:r>
          </a:p>
          <a:p>
            <a:pPr>
              <a:buFont typeface="Arial" panose="020B0604020202020204" pitchFamily="34" charset="0"/>
              <a:buChar char="•"/>
            </a:pPr>
            <a:r>
              <a:rPr lang="uk-UA" dirty="0">
                <a:latin typeface="Segoe UI" panose="020B0502040204020203" pitchFamily="34" charset="0"/>
              </a:rPr>
              <a:t>вартість запчастин і витратних матеріалів</a:t>
            </a:r>
          </a:p>
          <a:p>
            <a:pPr>
              <a:buFont typeface="Arial" panose="020B0604020202020204" pitchFamily="34" charset="0"/>
              <a:buChar char="•"/>
            </a:pPr>
            <a:r>
              <a:rPr lang="uk-UA" dirty="0">
                <a:latin typeface="Segoe UI" panose="020B0502040204020203" pitchFamily="34" charset="0"/>
              </a:rPr>
              <a:t>доступність настройки і обслуговування</a:t>
            </a:r>
          </a:p>
          <a:p>
            <a:pPr>
              <a:buFont typeface="Arial" panose="020B0604020202020204" pitchFamily="34" charset="0"/>
              <a:buChar char="•"/>
            </a:pPr>
            <a:r>
              <a:rPr lang="uk-UA" dirty="0">
                <a:latin typeface="Segoe UI" panose="020B0502040204020203" pitchFamily="34" charset="0"/>
              </a:rPr>
              <a:t>простота інтерфейсу</a:t>
            </a:r>
          </a:p>
          <a:p>
            <a:pPr>
              <a:buFont typeface="Arial" panose="020B0604020202020204" pitchFamily="34" charset="0"/>
              <a:buChar char="•"/>
            </a:pPr>
            <a:r>
              <a:rPr lang="uk-UA" dirty="0">
                <a:latin typeface="Segoe UI" panose="020B0502040204020203" pitchFamily="34" charset="0"/>
              </a:rPr>
              <a:t>сумісність з електронною торговельною системою або вартість інтеграції</a:t>
            </a:r>
            <a:br>
              <a:rPr lang="uk-UA" dirty="0">
                <a:latin typeface="Segoe UI" panose="020B0502040204020203" pitchFamily="34" charset="0"/>
              </a:rPr>
            </a:br>
            <a:endParaRPr lang="uk-UA" dirty="0">
              <a:latin typeface="Segoe UI" panose="020B0502040204020203" pitchFamily="34" charset="0"/>
            </a:endParaRPr>
          </a:p>
          <a:p>
            <a:pPr algn="just"/>
            <a:r>
              <a:rPr lang="uk-UA" dirty="0">
                <a:latin typeface="Segoe UI" panose="020B0502040204020203" pitchFamily="34" charset="0"/>
              </a:rPr>
              <a:t> </a:t>
            </a:r>
            <a:br>
              <a:rPr lang="uk-UA" dirty="0">
                <a:latin typeface="Segoe UI" panose="020B0502040204020203" pitchFamily="34" charset="0"/>
              </a:rPr>
            </a:br>
            <a:r>
              <a:rPr lang="uk-UA" dirty="0">
                <a:latin typeface="Segoe UI" panose="020B0502040204020203" pitchFamily="34" charset="0"/>
              </a:rPr>
              <a:t>Для вибору ваг підприємці, як правило, звертаються або до системних адміністраторів за консультацією, або до профільних фахівців. При виборі електронних ваг також варто враховувати індивідуальні переваги. При ідентичних технічних особливостях одна модель може здаватися дещо привабливіше або зручніше інший. Важливо пам'ятати, що вартість пристрою - це останнє, на що варто звертати увагу.</a:t>
            </a:r>
          </a:p>
        </p:txBody>
      </p:sp>
    </p:spTree>
    <p:extLst>
      <p:ext uri="{BB962C8B-B14F-4D97-AF65-F5344CB8AC3E}">
        <p14:creationId xmlns:p14="http://schemas.microsoft.com/office/powerpoint/2010/main" val="32462836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Прямоугольник 2"/>
          <p:cNvSpPr/>
          <p:nvPr/>
        </p:nvSpPr>
        <p:spPr>
          <a:xfrm>
            <a:off x="261257" y="790482"/>
            <a:ext cx="8505372" cy="3754874"/>
          </a:xfrm>
          <a:prstGeom prst="rect">
            <a:avLst/>
          </a:prstGeom>
        </p:spPr>
        <p:txBody>
          <a:bodyPr wrap="square">
            <a:spAutoFit/>
          </a:bodyPr>
          <a:lstStyle/>
          <a:p>
            <a:r>
              <a:rPr lang="uk-UA" dirty="0">
                <a:latin typeface="Segoe UI" panose="020B0502040204020203" pitchFamily="34" charset="0"/>
              </a:rPr>
              <a:t>Щоб знайти потрібні електронні ваги самостійно, слід звертати увагу на такі особливості подібних пристроїв:</a:t>
            </a:r>
            <a:br>
              <a:rPr lang="uk-UA" dirty="0">
                <a:latin typeface="Segoe UI" panose="020B0502040204020203" pitchFamily="34" charset="0"/>
              </a:rPr>
            </a:br>
            <a:endParaRPr lang="uk-UA" dirty="0">
              <a:latin typeface="Segoe UI" panose="020B0502040204020203" pitchFamily="34" charset="0"/>
            </a:endParaRPr>
          </a:p>
          <a:p>
            <a:pPr>
              <a:buFont typeface="Arial" panose="020B0604020202020204" pitchFamily="34" charset="0"/>
              <a:buChar char="•"/>
            </a:pPr>
            <a:r>
              <a:rPr lang="uk-UA" dirty="0">
                <a:latin typeface="Segoe UI" panose="020B0502040204020203" pitchFamily="34" charset="0"/>
              </a:rPr>
              <a:t>діапазон визначається маси</a:t>
            </a:r>
          </a:p>
          <a:p>
            <a:pPr>
              <a:buFont typeface="Arial" panose="020B0604020202020204" pitchFamily="34" charset="0"/>
              <a:buChar char="•"/>
            </a:pPr>
            <a:r>
              <a:rPr lang="uk-UA" dirty="0">
                <a:latin typeface="Segoe UI" panose="020B0502040204020203" pitchFamily="34" charset="0"/>
              </a:rPr>
              <a:t>наявність або відсутність </a:t>
            </a:r>
            <a:r>
              <a:rPr lang="uk-UA" dirty="0" err="1">
                <a:latin typeface="Segoe UI" panose="020B0502040204020203" pitchFamily="34" charset="0"/>
              </a:rPr>
              <a:t>стійки</a:t>
            </a:r>
            <a:endParaRPr lang="uk-UA" dirty="0">
              <a:latin typeface="Segoe UI" panose="020B0502040204020203" pitchFamily="34" charset="0"/>
            </a:endParaRPr>
          </a:p>
          <a:p>
            <a:pPr>
              <a:buFont typeface="Arial" panose="020B0604020202020204" pitchFamily="34" charset="0"/>
              <a:buChar char="•"/>
            </a:pPr>
            <a:r>
              <a:rPr lang="uk-UA" dirty="0">
                <a:latin typeface="Segoe UI" panose="020B0502040204020203" pitchFamily="34" charset="0"/>
              </a:rPr>
              <a:t>дизайнерське рішення пристрою</a:t>
            </a:r>
          </a:p>
          <a:p>
            <a:pPr>
              <a:buFont typeface="Arial" panose="020B0604020202020204" pitchFamily="34" charset="0"/>
              <a:buChar char="•"/>
            </a:pPr>
            <a:r>
              <a:rPr lang="uk-UA" dirty="0">
                <a:latin typeface="Segoe UI" panose="020B0502040204020203" pitchFamily="34" charset="0"/>
              </a:rPr>
              <a:t>матеріал, з якого виготовлена ​​платформа (на більш бюджетних моделях при виготовленні застосовується пластик, однак для більшої надійності рекомендується віддавати перевагу ваг з металевим покриттям)</a:t>
            </a:r>
          </a:p>
          <a:p>
            <a:pPr>
              <a:buFont typeface="Arial" panose="020B0604020202020204" pitchFamily="34" charset="0"/>
              <a:buChar char="•"/>
            </a:pPr>
            <a:r>
              <a:rPr lang="uk-UA" dirty="0">
                <a:latin typeface="Segoe UI" panose="020B0502040204020203" pitchFamily="34" charset="0"/>
              </a:rPr>
              <a:t>вітчизняний або зарубіжний виробник</a:t>
            </a:r>
          </a:p>
          <a:p>
            <a:pPr>
              <a:buFont typeface="Arial" panose="020B0604020202020204" pitchFamily="34" charset="0"/>
              <a:buChar char="•"/>
            </a:pPr>
            <a:r>
              <a:rPr lang="uk-UA" dirty="0">
                <a:latin typeface="Segoe UI" panose="020B0502040204020203" pitchFamily="34" charset="0"/>
              </a:rPr>
              <a:t>сумісність або можливість інтеграції ваг з електронної торгової системою.</a:t>
            </a:r>
            <a:br>
              <a:rPr lang="uk-UA" dirty="0">
                <a:latin typeface="Segoe UI" panose="020B0502040204020203" pitchFamily="34" charset="0"/>
              </a:rPr>
            </a:br>
            <a:endParaRPr lang="uk-UA" dirty="0">
              <a:latin typeface="Segoe UI" panose="020B0502040204020203" pitchFamily="34" charset="0"/>
            </a:endParaRPr>
          </a:p>
          <a:p>
            <a:pPr algn="just"/>
            <a:r>
              <a:rPr lang="uk-UA" dirty="0">
                <a:latin typeface="Segoe UI" panose="020B0502040204020203" pitchFamily="34" charset="0"/>
              </a:rPr>
              <a:t>Від перерахованих параметрів залежить ціна торговельних ваг.</a:t>
            </a:r>
            <a:br>
              <a:rPr lang="uk-UA" dirty="0">
                <a:latin typeface="Segoe UI" panose="020B0502040204020203" pitchFamily="34" charset="0"/>
              </a:rPr>
            </a:br>
            <a:r>
              <a:rPr lang="uk-UA" dirty="0">
                <a:latin typeface="Segoe UI" panose="020B0502040204020203" pitchFamily="34" charset="0"/>
              </a:rPr>
              <a:t> </a:t>
            </a:r>
            <a:br>
              <a:rPr lang="uk-UA" dirty="0">
                <a:latin typeface="Segoe UI" panose="020B0502040204020203" pitchFamily="34" charset="0"/>
              </a:rPr>
            </a:br>
            <a:r>
              <a:rPr lang="uk-UA" dirty="0">
                <a:latin typeface="Segoe UI" panose="020B0502040204020203" pitchFamily="34" charset="0"/>
              </a:rPr>
              <a:t>Це ключові особливості вагового обладнання, на які слід звертати увагу підприємцю перед придбанням пристрою. Купівля торгових ваг - одна з найважливіших особливостей організації власної комерційної діяльності, до якої слід поставитися з максимальною відповідальністю.</a:t>
            </a:r>
          </a:p>
        </p:txBody>
      </p:sp>
    </p:spTree>
    <p:extLst>
      <p:ext uri="{BB962C8B-B14F-4D97-AF65-F5344CB8AC3E}">
        <p14:creationId xmlns:p14="http://schemas.microsoft.com/office/powerpoint/2010/main" val="3797919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22" name="Picture 2"/>
          <p:cNvPicPr>
            <a:picLocks noChangeAspect="1" noChangeArrowheads="1"/>
          </p:cNvPicPr>
          <p:nvPr/>
        </p:nvPicPr>
        <p:blipFill>
          <a:blip r:embed="rId2"/>
          <a:srcRect/>
          <a:stretch>
            <a:fillRect/>
          </a:stretch>
        </p:blipFill>
        <p:spPr bwMode="auto">
          <a:xfrm>
            <a:off x="1315616" y="0"/>
            <a:ext cx="6026120" cy="4133461"/>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a:srcRect/>
          <a:stretch>
            <a:fillRect/>
          </a:stretch>
        </p:blipFill>
        <p:spPr bwMode="auto">
          <a:xfrm>
            <a:off x="1330683" y="4076700"/>
            <a:ext cx="6296025" cy="106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uk-UA" sz="1800" b="1" dirty="0" smtClean="0">
                <a:solidFill>
                  <a:schemeClr val="bg2"/>
                </a:solidFill>
              </a:rPr>
              <a:t>Зважування  –  процес  вимірювання  маси  товару  з  використанням  ефекту гравітаційних сил, що діють на це тіло. </a:t>
            </a:r>
            <a:br>
              <a:rPr lang="uk-UA" sz="1800" b="1" dirty="0" smtClean="0">
                <a:solidFill>
                  <a:schemeClr val="bg2"/>
                </a:solidFill>
              </a:rPr>
            </a:br>
            <a:r>
              <a:rPr lang="uk-UA" sz="1800" b="1" dirty="0" smtClean="0">
                <a:solidFill>
                  <a:schemeClr val="bg2"/>
                </a:solidFill>
              </a:rPr>
              <a:t>За характером процесу зважування, прилади і пристрої для вимірювання і дозування маси розділяються на: </a:t>
            </a:r>
            <a:endParaRPr lang="uk-UA" sz="1800" b="1" dirty="0">
              <a:solidFill>
                <a:schemeClr val="bg2"/>
              </a:solidFill>
            </a:endParaRPr>
          </a:p>
        </p:txBody>
      </p:sp>
      <p:sp>
        <p:nvSpPr>
          <p:cNvPr id="5" name="Текст 4"/>
          <p:cNvSpPr>
            <a:spLocks noGrp="1"/>
          </p:cNvSpPr>
          <p:nvPr>
            <p:ph type="body" idx="1"/>
          </p:nvPr>
        </p:nvSpPr>
        <p:spPr>
          <a:xfrm>
            <a:off x="471900" y="1919075"/>
            <a:ext cx="4093474" cy="3169760"/>
          </a:xfrm>
          <a:ln>
            <a:solidFill>
              <a:schemeClr val="bg2"/>
            </a:solidFill>
          </a:ln>
        </p:spPr>
        <p:txBody>
          <a:bodyPr/>
          <a:lstStyle/>
          <a:p>
            <a:pPr>
              <a:buNone/>
            </a:pPr>
            <a:r>
              <a:rPr lang="ru-RU" dirty="0" smtClean="0">
                <a:solidFill>
                  <a:schemeClr val="bg2"/>
                </a:solidFill>
              </a:rPr>
              <a:t>- </a:t>
            </a:r>
            <a:r>
              <a:rPr lang="uk-UA" dirty="0" smtClean="0">
                <a:solidFill>
                  <a:schemeClr val="bg2"/>
                </a:solidFill>
              </a:rPr>
              <a:t>прилади і пристрої дискретної (періодичної дії) </a:t>
            </a:r>
            <a:r>
              <a:rPr lang="uk-UA" dirty="0" err="1" smtClean="0">
                <a:solidFill>
                  <a:schemeClr val="bg2"/>
                </a:solidFill>
              </a:rPr>
              <a:t>дії</a:t>
            </a:r>
            <a:r>
              <a:rPr lang="uk-UA" dirty="0" smtClean="0">
                <a:solidFill>
                  <a:schemeClr val="bg2"/>
                </a:solidFill>
              </a:rPr>
              <a:t>, які характеризуються вантажопідйомністю, тобто найбільшою масою вантажу, яка може біти заміряна за допомогою ваг того чи іншого типорозміру, значенням найбільшої порції або дози.  Ваги  цього  виду  використовуються  для  зважування  штучних  (одиночних) вантажів і для сумарного обліку та дозування сипких матеріалів і рідин; </a:t>
            </a:r>
            <a:endParaRPr lang="uk-UA" dirty="0">
              <a:solidFill>
                <a:schemeClr val="bg2"/>
              </a:solidFill>
            </a:endParaRPr>
          </a:p>
        </p:txBody>
      </p:sp>
      <p:sp>
        <p:nvSpPr>
          <p:cNvPr id="6" name="Текст 5"/>
          <p:cNvSpPr>
            <a:spLocks noGrp="1"/>
          </p:cNvSpPr>
          <p:nvPr>
            <p:ph type="body" idx="2"/>
          </p:nvPr>
        </p:nvSpPr>
        <p:spPr>
          <a:xfrm>
            <a:off x="4637314" y="1919074"/>
            <a:ext cx="4056836" cy="2895521"/>
          </a:xfrm>
          <a:ln>
            <a:solidFill>
              <a:schemeClr val="bg2"/>
            </a:solidFill>
          </a:ln>
        </p:spPr>
        <p:txBody>
          <a:bodyPr/>
          <a:lstStyle/>
          <a:p>
            <a:pPr>
              <a:buNone/>
            </a:pPr>
            <a:r>
              <a:rPr lang="uk-UA" dirty="0" smtClean="0">
                <a:solidFill>
                  <a:schemeClr val="bg2"/>
                </a:solidFill>
              </a:rPr>
              <a:t>-  ваги  безперервної  дії  характеризуються  продуктивністю,  вираженою  в грамах,   кілограмах   або   тонах   за   одиницю   часу.   Використовуються   для завантаження  матеріалів,  що  поступають  на  ваги  безперервним  потоком  у  ході технологічного процесу. </a:t>
            </a:r>
            <a:endParaRPr lang="uk-UA" dirty="0">
              <a:solidFill>
                <a:schemeClr val="bg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594" y="664080"/>
            <a:ext cx="8222100" cy="767700"/>
          </a:xfrm>
        </p:spPr>
        <p:txBody>
          <a:bodyPr/>
          <a:lstStyle/>
          <a:p>
            <a:pPr algn="ctr"/>
            <a:r>
              <a:rPr lang="uk-UA" sz="2000" b="1" dirty="0" smtClean="0">
                <a:solidFill>
                  <a:schemeClr val="bg2"/>
                </a:solidFill>
              </a:rPr>
              <a:t>Основі конструктивні складові ваговимірювальних приладів: </a:t>
            </a:r>
            <a:endParaRPr lang="uk-UA" sz="2000" b="1" dirty="0">
              <a:solidFill>
                <a:schemeClr val="bg2"/>
              </a:solidFill>
            </a:endParaRPr>
          </a:p>
        </p:txBody>
      </p:sp>
      <p:sp>
        <p:nvSpPr>
          <p:cNvPr id="3" name="Текст 2"/>
          <p:cNvSpPr>
            <a:spLocks noGrp="1"/>
          </p:cNvSpPr>
          <p:nvPr>
            <p:ph type="body" idx="1"/>
          </p:nvPr>
        </p:nvSpPr>
        <p:spPr>
          <a:xfrm>
            <a:off x="471900" y="1919075"/>
            <a:ext cx="4034786" cy="1160027"/>
          </a:xfrm>
        </p:spPr>
        <p:txBody>
          <a:bodyPr/>
          <a:lstStyle/>
          <a:p>
            <a:r>
              <a:rPr lang="ru-RU" dirty="0" smtClean="0"/>
              <a:t>- </a:t>
            </a:r>
            <a:r>
              <a:rPr lang="ru-RU" dirty="0" err="1" smtClean="0"/>
              <a:t>вантажоприймальний</a:t>
            </a:r>
            <a:r>
              <a:rPr lang="ru-RU" dirty="0" smtClean="0"/>
              <a:t> </a:t>
            </a:r>
            <a:r>
              <a:rPr lang="ru-RU" dirty="0" err="1" smtClean="0"/>
              <a:t>пристрій</a:t>
            </a:r>
            <a:r>
              <a:rPr lang="ru-RU" dirty="0" smtClean="0"/>
              <a:t>; </a:t>
            </a:r>
          </a:p>
          <a:p>
            <a:r>
              <a:rPr lang="ru-RU" dirty="0" smtClean="0"/>
              <a:t>- </a:t>
            </a:r>
            <a:r>
              <a:rPr lang="ru-RU" dirty="0" err="1" smtClean="0"/>
              <a:t>ваговий</a:t>
            </a:r>
            <a:r>
              <a:rPr lang="ru-RU" dirty="0" smtClean="0"/>
              <a:t> (</a:t>
            </a:r>
            <a:r>
              <a:rPr lang="ru-RU" dirty="0" err="1" smtClean="0"/>
              <a:t>підплатформовий</a:t>
            </a:r>
            <a:r>
              <a:rPr lang="ru-RU" dirty="0" smtClean="0"/>
              <a:t>) </a:t>
            </a:r>
            <a:r>
              <a:rPr lang="ru-RU" dirty="0" err="1" smtClean="0"/>
              <a:t>пристрій</a:t>
            </a:r>
            <a:r>
              <a:rPr lang="ru-RU" dirty="0" smtClean="0"/>
              <a:t>; </a:t>
            </a:r>
          </a:p>
          <a:p>
            <a:r>
              <a:rPr lang="ru-RU" dirty="0" smtClean="0"/>
              <a:t>- </a:t>
            </a:r>
            <a:r>
              <a:rPr lang="ru-RU" dirty="0" err="1" smtClean="0"/>
              <a:t>вимірювальний</a:t>
            </a:r>
            <a:r>
              <a:rPr lang="ru-RU" dirty="0" smtClean="0"/>
              <a:t> (</a:t>
            </a:r>
            <a:r>
              <a:rPr lang="ru-RU" dirty="0" err="1" smtClean="0"/>
              <a:t>вказівний</a:t>
            </a:r>
            <a:r>
              <a:rPr lang="ru-RU" dirty="0" smtClean="0"/>
              <a:t>) </a:t>
            </a:r>
            <a:r>
              <a:rPr lang="ru-RU" dirty="0" err="1" smtClean="0"/>
              <a:t>пристрій</a:t>
            </a:r>
            <a:r>
              <a:rPr lang="ru-RU" dirty="0" smtClean="0"/>
              <a:t>. </a:t>
            </a:r>
            <a:endParaRPr lang="ru-RU" dirty="0"/>
          </a:p>
        </p:txBody>
      </p:sp>
      <p:sp>
        <p:nvSpPr>
          <p:cNvPr id="4" name="Текст 3"/>
          <p:cNvSpPr>
            <a:spLocks noGrp="1"/>
          </p:cNvSpPr>
          <p:nvPr>
            <p:ph type="body" idx="2"/>
          </p:nvPr>
        </p:nvSpPr>
        <p:spPr>
          <a:xfrm>
            <a:off x="4264090" y="1763486"/>
            <a:ext cx="4758612" cy="3209730"/>
          </a:xfrm>
          <a:ln>
            <a:solidFill>
              <a:schemeClr val="bg2"/>
            </a:solidFill>
          </a:ln>
        </p:spPr>
        <p:txBody>
          <a:bodyPr/>
          <a:lstStyle/>
          <a:p>
            <a:pPr algn="just"/>
            <a:r>
              <a:rPr lang="uk-UA" dirty="0" err="1" smtClean="0"/>
              <a:t>Вантажоприймальний</a:t>
            </a:r>
            <a:r>
              <a:rPr lang="uk-UA" dirty="0" smtClean="0"/>
              <a:t> пристрій – платформа (рама, </a:t>
            </a:r>
            <a:r>
              <a:rPr lang="uk-UA" dirty="0" err="1" smtClean="0"/>
              <a:t>ковш</a:t>
            </a:r>
            <a:r>
              <a:rPr lang="uk-UA" dirty="0" smtClean="0"/>
              <a:t>, стрічка) здатна до плоско-паралельного переміщення. </a:t>
            </a:r>
          </a:p>
          <a:p>
            <a:pPr algn="just"/>
            <a:r>
              <a:rPr lang="uk-UA" dirty="0" smtClean="0"/>
              <a:t>Ваговий  (</a:t>
            </a:r>
            <a:r>
              <a:rPr lang="uk-UA" dirty="0" err="1" smtClean="0"/>
              <a:t>підплатформовий</a:t>
            </a:r>
            <a:r>
              <a:rPr lang="uk-UA" dirty="0" smtClean="0"/>
              <a:t>)  пристрій  –  </a:t>
            </a:r>
            <a:r>
              <a:rPr lang="uk-UA" dirty="0" err="1" smtClean="0"/>
              <a:t>пристрій</a:t>
            </a:r>
            <a:r>
              <a:rPr lang="uk-UA" dirty="0" smtClean="0"/>
              <a:t>  або  система  пристроїв для  перетворення  та  передачі  показників зважування  до  засобу  візуалізації  та реєстрації показників. </a:t>
            </a:r>
          </a:p>
          <a:p>
            <a:r>
              <a:rPr lang="uk-UA" dirty="0" smtClean="0"/>
              <a:t>Вимірювальний (вказівний) пристрій </a:t>
            </a:r>
            <a:r>
              <a:rPr lang="uk-UA" dirty="0" err="1" smtClean="0"/>
              <a:t>–пристрій</a:t>
            </a:r>
            <a:r>
              <a:rPr lang="uk-UA" dirty="0" smtClean="0"/>
              <a:t> для зняття показників у ваговимірювальних пристроях. </a:t>
            </a:r>
            <a:endParaRPr lang="uk-U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idx="2"/>
          </p:nvPr>
        </p:nvSpPr>
        <p:spPr/>
        <p:txBody>
          <a:bodyPr/>
          <a:lstStyle/>
          <a:p>
            <a:endParaRPr lang="ru-RU"/>
          </a:p>
        </p:txBody>
      </p:sp>
      <p:pic>
        <p:nvPicPr>
          <p:cNvPr id="50179" name="Picture 3"/>
          <p:cNvPicPr>
            <a:picLocks noChangeAspect="1" noChangeArrowheads="1"/>
          </p:cNvPicPr>
          <p:nvPr/>
        </p:nvPicPr>
        <p:blipFill>
          <a:blip r:embed="rId2"/>
          <a:srcRect/>
          <a:stretch>
            <a:fillRect/>
          </a:stretch>
        </p:blipFill>
        <p:spPr bwMode="auto">
          <a:xfrm>
            <a:off x="1285875" y="228600"/>
            <a:ext cx="6570663" cy="4686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sp>
        <p:nvSpPr>
          <p:cNvPr id="4" name="Текст 3"/>
          <p:cNvSpPr>
            <a:spLocks noGrp="1"/>
          </p:cNvSpPr>
          <p:nvPr>
            <p:ph type="body" idx="2"/>
          </p:nvPr>
        </p:nvSpPr>
        <p:spPr/>
        <p:txBody>
          <a:bodyPr/>
          <a:lstStyle/>
          <a:p>
            <a:endParaRPr lang="ru-RU"/>
          </a:p>
        </p:txBody>
      </p:sp>
      <p:pic>
        <p:nvPicPr>
          <p:cNvPr id="51202" name="Picture 2"/>
          <p:cNvPicPr>
            <a:picLocks noChangeAspect="1" noChangeArrowheads="1"/>
          </p:cNvPicPr>
          <p:nvPr/>
        </p:nvPicPr>
        <p:blipFill>
          <a:blip r:embed="rId2"/>
          <a:srcRect/>
          <a:stretch>
            <a:fillRect/>
          </a:stretch>
        </p:blipFill>
        <p:spPr bwMode="auto">
          <a:xfrm>
            <a:off x="1528763" y="80963"/>
            <a:ext cx="6086475" cy="4981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000" b="1" dirty="0" err="1" smtClean="0">
                <a:solidFill>
                  <a:schemeClr val="bg2"/>
                </a:solidFill>
              </a:rPr>
              <a:t>Способи</a:t>
            </a:r>
            <a:r>
              <a:rPr lang="ru-RU" sz="2000" b="1" dirty="0" smtClean="0">
                <a:solidFill>
                  <a:schemeClr val="bg2"/>
                </a:solidFill>
              </a:rPr>
              <a:t> </a:t>
            </a:r>
            <a:r>
              <a:rPr lang="ru-RU" sz="2000" b="1" dirty="0" err="1" smtClean="0">
                <a:solidFill>
                  <a:schemeClr val="bg2"/>
                </a:solidFill>
              </a:rPr>
              <a:t>зняття</a:t>
            </a:r>
            <a:r>
              <a:rPr lang="ru-RU" sz="2000" b="1" dirty="0" smtClean="0">
                <a:solidFill>
                  <a:schemeClr val="bg2"/>
                </a:solidFill>
              </a:rPr>
              <a:t> </a:t>
            </a:r>
            <a:r>
              <a:rPr lang="ru-RU" sz="2000" b="1" dirty="0" err="1" smtClean="0">
                <a:solidFill>
                  <a:schemeClr val="bg2"/>
                </a:solidFill>
              </a:rPr>
              <a:t>показників</a:t>
            </a:r>
            <a:r>
              <a:rPr lang="ru-RU" sz="2000" b="1" dirty="0" smtClean="0">
                <a:solidFill>
                  <a:schemeClr val="bg2"/>
                </a:solidFill>
              </a:rPr>
              <a:t> у </a:t>
            </a:r>
            <a:r>
              <a:rPr lang="ru-RU" sz="2000" b="1" dirty="0" err="1" smtClean="0">
                <a:solidFill>
                  <a:schemeClr val="bg2"/>
                </a:solidFill>
              </a:rPr>
              <a:t>ваговимірювальних</a:t>
            </a:r>
            <a:r>
              <a:rPr lang="ru-RU" sz="2000" b="1" dirty="0" smtClean="0">
                <a:solidFill>
                  <a:schemeClr val="bg2"/>
                </a:solidFill>
              </a:rPr>
              <a:t> </a:t>
            </a:r>
            <a:r>
              <a:rPr lang="ru-RU" sz="2000" b="1" dirty="0" err="1" smtClean="0">
                <a:solidFill>
                  <a:schemeClr val="bg2"/>
                </a:solidFill>
              </a:rPr>
              <a:t>пристроях</a:t>
            </a:r>
            <a:r>
              <a:rPr lang="ru-RU" sz="2000" b="1" dirty="0" smtClean="0">
                <a:solidFill>
                  <a:schemeClr val="bg2"/>
                </a:solidFill>
              </a:rPr>
              <a:t>: </a:t>
            </a:r>
            <a:endParaRPr lang="ru-RU" sz="2000" b="1" dirty="0">
              <a:solidFill>
                <a:schemeClr val="bg2"/>
              </a:solidFill>
            </a:endParaRPr>
          </a:p>
        </p:txBody>
      </p:sp>
      <p:sp>
        <p:nvSpPr>
          <p:cNvPr id="3" name="Текст 2"/>
          <p:cNvSpPr>
            <a:spLocks noGrp="1"/>
          </p:cNvSpPr>
          <p:nvPr>
            <p:ph type="body" idx="1"/>
          </p:nvPr>
        </p:nvSpPr>
        <p:spPr/>
        <p:txBody>
          <a:bodyPr/>
          <a:lstStyle/>
          <a:p>
            <a:pPr algn="just"/>
            <a:r>
              <a:rPr lang="uk-UA" dirty="0" smtClean="0"/>
              <a:t>-  місцеве,  безпосередньо  зі  шкали;  вид  відліку  може  бути  або  візуальним, або  з  документальною  реєстрацією  –  збереження  результатів  зважування  на паперовому або електронному носії; </a:t>
            </a:r>
          </a:p>
        </p:txBody>
      </p:sp>
      <p:sp>
        <p:nvSpPr>
          <p:cNvPr id="4" name="Текст 3"/>
          <p:cNvSpPr>
            <a:spLocks noGrp="1"/>
          </p:cNvSpPr>
          <p:nvPr>
            <p:ph type="body" idx="2"/>
          </p:nvPr>
        </p:nvSpPr>
        <p:spPr/>
        <p:txBody>
          <a:bodyPr/>
          <a:lstStyle/>
          <a:p>
            <a:pPr algn="just"/>
            <a:r>
              <a:rPr lang="uk-UA" dirty="0" smtClean="0"/>
              <a:t>- дистанційне, таке, що характеризується можливістю передачі результатів зважування на відстань. </a:t>
            </a:r>
          </a:p>
          <a:p>
            <a:pPr algn="just"/>
            <a:endParaRPr lang="uk-U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400" b="1" dirty="0" smtClean="0">
                <a:solidFill>
                  <a:schemeClr val="bg2"/>
                </a:solidFill>
              </a:rPr>
              <a:t>Вимоги, що пред’являються до вагового обладнання (метрологічні, </a:t>
            </a:r>
            <a:r>
              <a:rPr lang="uk-UA" sz="2400" b="1" dirty="0" err="1" smtClean="0">
                <a:solidFill>
                  <a:schemeClr val="bg2"/>
                </a:solidFill>
              </a:rPr>
              <a:t>торгово-</a:t>
            </a:r>
            <a:r>
              <a:rPr lang="uk-UA" sz="2400" b="1" dirty="0" smtClean="0">
                <a:solidFill>
                  <a:schemeClr val="bg2"/>
                </a:solidFill>
              </a:rPr>
              <a:t> експлуатаційні, санітарно-гігієнічні). </a:t>
            </a:r>
            <a:endParaRPr lang="uk-UA" sz="2400" b="1" dirty="0">
              <a:solidFill>
                <a:schemeClr val="bg2"/>
              </a:solidFill>
            </a:endParaRPr>
          </a:p>
        </p:txBody>
      </p:sp>
      <p:sp>
        <p:nvSpPr>
          <p:cNvPr id="3" name="Текст 2"/>
          <p:cNvSpPr>
            <a:spLocks noGrp="1"/>
          </p:cNvSpPr>
          <p:nvPr>
            <p:ph type="body" idx="1"/>
          </p:nvPr>
        </p:nvSpPr>
        <p:spPr>
          <a:xfrm>
            <a:off x="0" y="1387422"/>
            <a:ext cx="4605130" cy="3820682"/>
          </a:xfrm>
          <a:ln>
            <a:solidFill>
              <a:schemeClr val="bg2"/>
            </a:solidFill>
          </a:ln>
        </p:spPr>
        <p:txBody>
          <a:bodyPr/>
          <a:lstStyle/>
          <a:p>
            <a:pPr marL="0" algn="just">
              <a:buNone/>
            </a:pPr>
            <a:r>
              <a:rPr lang="uk-UA" u="sng" dirty="0" smtClean="0"/>
              <a:t>Метрологічні   вимоги,   що   пред’являються   до   ваг,   такі:   стійкість, чутливість, незмінність показань зважування, точність зважування. </a:t>
            </a:r>
          </a:p>
          <a:p>
            <a:pPr marL="0" algn="just">
              <a:buNone/>
            </a:pPr>
            <a:r>
              <a:rPr lang="uk-UA" i="1" u="sng" dirty="0" smtClean="0"/>
              <a:t>Стійкість ваг </a:t>
            </a:r>
            <a:r>
              <a:rPr lang="uk-UA" dirty="0" smtClean="0"/>
              <a:t>– властивість ваг, виведених зі стану рівноваги, мимоволі, без застосування зовнішніх сил, властивість повертатись після декількох, коливань у первісне  положення.  Стійкість  повинна  бути  в  межах,  визначених  допустимою для даного типу ваг. </a:t>
            </a:r>
          </a:p>
          <a:p>
            <a:pPr marL="0" algn="just">
              <a:buNone/>
            </a:pPr>
            <a:r>
              <a:rPr lang="uk-UA" i="1" u="sng" dirty="0" smtClean="0"/>
              <a:t>Точність зважування </a:t>
            </a:r>
            <a:r>
              <a:rPr lang="uk-UA" dirty="0" smtClean="0"/>
              <a:t>– це властивість ваг давати показання вимірювання маси з відхиленням від дійсних значень у межах допустимих норм погрішності. З метрологічних позицій точністю називають величину, зворотну модулю відносної похибки. </a:t>
            </a:r>
          </a:p>
          <a:p>
            <a:pPr marL="0" algn="just">
              <a:buNone/>
            </a:pPr>
            <a:endParaRPr lang="uk-UA" dirty="0"/>
          </a:p>
        </p:txBody>
      </p:sp>
      <p:sp>
        <p:nvSpPr>
          <p:cNvPr id="4" name="Текст 3"/>
          <p:cNvSpPr>
            <a:spLocks noGrp="1"/>
          </p:cNvSpPr>
          <p:nvPr>
            <p:ph type="body" idx="2"/>
          </p:nvPr>
        </p:nvSpPr>
        <p:spPr>
          <a:xfrm>
            <a:off x="4665307" y="1564510"/>
            <a:ext cx="4478694" cy="3578989"/>
          </a:xfrm>
          <a:ln>
            <a:solidFill>
              <a:schemeClr val="bg2"/>
            </a:solidFill>
          </a:ln>
        </p:spPr>
        <p:txBody>
          <a:bodyPr/>
          <a:lstStyle/>
          <a:p>
            <a:pPr marL="0" algn="just">
              <a:buNone/>
            </a:pPr>
            <a:r>
              <a:rPr lang="uk-UA" u="sng" dirty="0" smtClean="0"/>
              <a:t>Чутливість  ваг  </a:t>
            </a:r>
            <a:r>
              <a:rPr lang="uk-UA" dirty="0" smtClean="0"/>
              <a:t>–  здатність  їх  реагувати  на  різницю  мас  вантажів,  що знаходяться на </a:t>
            </a:r>
            <a:r>
              <a:rPr lang="uk-UA" dirty="0" err="1" smtClean="0"/>
              <a:t>вантажоприймальній</a:t>
            </a:r>
            <a:r>
              <a:rPr lang="uk-UA" dirty="0" smtClean="0"/>
              <a:t> платформі ваг. Чутливість ваг повинна бути такою, щоб зміна маси вантажу, рівна допустимій погрішності, викликала певне значуще відхилення покажчиків рівноваги від положення рівноваги. </a:t>
            </a:r>
          </a:p>
          <a:p>
            <a:pPr marL="0" algn="just">
              <a:buNone/>
            </a:pPr>
            <a:r>
              <a:rPr lang="uk-UA" u="sng" dirty="0" smtClean="0"/>
              <a:t>Постійність  показань  зважування  </a:t>
            </a:r>
            <a:r>
              <a:rPr lang="uk-UA" dirty="0" smtClean="0"/>
              <a:t>–  можливість  ваг  надавати  однакові показання   при багатократному   зважуванні   одного   і   того   ж   виду   вантажу. Постійність  визначається  точністю виготовлення  і  ретельністю  складання  ваг,  а також силою тертя, що виникає між призмами і подушками при роботі механічних ваг. </a:t>
            </a: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TotalTime>
  <Words>1469</Words>
  <Application>Microsoft Office PowerPoint</Application>
  <PresentationFormat>Экран (16:9)</PresentationFormat>
  <Paragraphs>124</Paragraphs>
  <Slides>38</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38</vt:i4>
      </vt:variant>
    </vt:vector>
  </HeadingPairs>
  <TitlesOfParts>
    <vt:vector size="44" baseType="lpstr">
      <vt:lpstr>Myriad Pro</vt:lpstr>
      <vt:lpstr>Times New Roman</vt:lpstr>
      <vt:lpstr>Roboto</vt:lpstr>
      <vt:lpstr>Segoe UI</vt:lpstr>
      <vt:lpstr>Arial</vt:lpstr>
      <vt:lpstr>Material</vt:lpstr>
      <vt:lpstr>Обладнання підприємств торівлі та сфери послуг</vt:lpstr>
      <vt:lpstr>  </vt:lpstr>
      <vt:lpstr>Презентация PowerPoint</vt:lpstr>
      <vt:lpstr>Зважування  –  процес  вимірювання  маси  товару  з  використанням  ефекту гравітаційних сил, що діють на це тіло.  За характером процесу зважування, прилади і пристрої для вимірювання і дозування маси розділяються на: </vt:lpstr>
      <vt:lpstr>Основі конструктивні складові ваговимірювальних приладів: </vt:lpstr>
      <vt:lpstr>Презентация PowerPoint</vt:lpstr>
      <vt:lpstr>Презентация PowerPoint</vt:lpstr>
      <vt:lpstr>Способи зняття показників у ваговимірювальних пристроях: </vt:lpstr>
      <vt:lpstr>Вимоги, що пред’являються до вагового обладнання (метрологічні, торгово- експлуатаційні, санітарно-гігієнічні). </vt:lpstr>
      <vt:lpstr>Торгово-експлуатаційні вимоги:   </vt:lpstr>
      <vt:lpstr>Санітарно-гігієнічні вимоги: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Повірка     вимірювального     обладнання     здійснюється     з     такими  інтервалами:</vt:lpstr>
      <vt:lpstr>Презентация PowerPoint</vt:lpstr>
      <vt:lpstr>Основні зони використання ваговимірювальних пристроїв:</vt:lpstr>
      <vt:lpstr>Основні критерії вибору ваговимірювального обладнання:</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Обладнання підприємств торівлі та послуг</dc:title>
  <cp:lastModifiedBy>RYZEN</cp:lastModifiedBy>
  <cp:revision>50</cp:revision>
  <dcterms:modified xsi:type="dcterms:W3CDTF">2022-10-17T19:17:02Z</dcterms:modified>
</cp:coreProperties>
</file>