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81" r:id="rId5"/>
    <p:sldId id="259" r:id="rId6"/>
    <p:sldId id="282" r:id="rId7"/>
    <p:sldId id="283" r:id="rId8"/>
    <p:sldId id="284" r:id="rId9"/>
    <p:sldId id="285" r:id="rId10"/>
    <p:sldId id="260" r:id="rId11"/>
    <p:sldId id="261" r:id="rId12"/>
    <p:sldId id="262" r:id="rId13"/>
    <p:sldId id="263" r:id="rId14"/>
    <p:sldId id="264" r:id="rId15"/>
    <p:sldId id="265" r:id="rId16"/>
    <p:sldId id="286" r:id="rId17"/>
    <p:sldId id="287" r:id="rId18"/>
    <p:sldId id="266" r:id="rId19"/>
    <p:sldId id="267" r:id="rId20"/>
    <p:sldId id="288" r:id="rId21"/>
    <p:sldId id="268" r:id="rId22"/>
    <p:sldId id="269" r:id="rId23"/>
    <p:sldId id="270" r:id="rId24"/>
    <p:sldId id="271" r:id="rId25"/>
    <p:sldId id="272" r:id="rId26"/>
    <p:sldId id="273" r:id="rId27"/>
    <p:sldId id="295" r:id="rId28"/>
    <p:sldId id="274" r:id="rId29"/>
    <p:sldId id="311" r:id="rId30"/>
    <p:sldId id="296" r:id="rId31"/>
    <p:sldId id="297" r:id="rId32"/>
    <p:sldId id="298" r:id="rId33"/>
    <p:sldId id="275" r:id="rId34"/>
    <p:sldId id="278" r:id="rId35"/>
    <p:sldId id="279" r:id="rId36"/>
    <p:sldId id="280" r:id="rId37"/>
    <p:sldId id="289" r:id="rId38"/>
    <p:sldId id="290" r:id="rId39"/>
    <p:sldId id="291" r:id="rId40"/>
    <p:sldId id="292" r:id="rId41"/>
    <p:sldId id="293" r:id="rId42"/>
    <p:sldId id="294" r:id="rId43"/>
    <p:sldId id="299" r:id="rId44"/>
    <p:sldId id="310" r:id="rId45"/>
    <p:sldId id="300" r:id="rId46"/>
    <p:sldId id="301" r:id="rId47"/>
    <p:sldId id="302" r:id="rId48"/>
    <p:sldId id="303" r:id="rId49"/>
    <p:sldId id="304" r:id="rId50"/>
    <p:sldId id="305" r:id="rId51"/>
    <p:sldId id="306" r:id="rId52"/>
    <p:sldId id="307" r:id="rId53"/>
    <p:sldId id="308" r:id="rId54"/>
    <p:sldId id="309" r:id="rId55"/>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13" autoAdjust="0"/>
    <p:restoredTop sz="94660"/>
  </p:normalViewPr>
  <p:slideViewPr>
    <p:cSldViewPr snapToGrid="0">
      <p:cViewPr varScale="1">
        <p:scale>
          <a:sx n="83" d="100"/>
          <a:sy n="83" d="100"/>
        </p:scale>
        <p:origin x="566"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p:cNvSpPr>
            <a:spLocks noGrp="1"/>
          </p:cNvSpPr>
          <p:nvPr>
            <p:ph type="dt" sz="half" idx="10"/>
          </p:nvPr>
        </p:nvSpPr>
        <p:spPr/>
        <p:txBody>
          <a:bodyPr/>
          <a:lstStyle/>
          <a:p>
            <a:fld id="{D7795200-1EE3-49CE-B238-380643952029}" type="datetimeFigureOut">
              <a:rPr lang="ru-RU" smtClean="0"/>
              <a:t>17.09.2021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500CD913-0550-4574-855F-7C63EC84CAB6}" type="slidenum">
              <a:rPr lang="ru-RU" smtClean="0"/>
              <a:t>‹#›</a:t>
            </a:fld>
            <a:endParaRPr lang="ru-RU"/>
          </a:p>
        </p:txBody>
      </p:sp>
    </p:spTree>
    <p:extLst>
      <p:ext uri="{BB962C8B-B14F-4D97-AF65-F5344CB8AC3E}">
        <p14:creationId xmlns:p14="http://schemas.microsoft.com/office/powerpoint/2010/main" val="33250481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D7795200-1EE3-49CE-B238-380643952029}" type="datetimeFigureOut">
              <a:rPr lang="ru-RU" smtClean="0"/>
              <a:t>17.09.2021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500CD913-0550-4574-855F-7C63EC84CAB6}" type="slidenum">
              <a:rPr lang="ru-RU" smtClean="0"/>
              <a:t>‹#›</a:t>
            </a:fld>
            <a:endParaRPr lang="ru-RU"/>
          </a:p>
        </p:txBody>
      </p:sp>
    </p:spTree>
    <p:extLst>
      <p:ext uri="{BB962C8B-B14F-4D97-AF65-F5344CB8AC3E}">
        <p14:creationId xmlns:p14="http://schemas.microsoft.com/office/powerpoint/2010/main" val="16347421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D7795200-1EE3-49CE-B238-380643952029}" type="datetimeFigureOut">
              <a:rPr lang="ru-RU" smtClean="0"/>
              <a:t>17.09.2021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500CD913-0550-4574-855F-7C63EC84CAB6}" type="slidenum">
              <a:rPr lang="ru-RU" smtClean="0"/>
              <a:t>‹#›</a:t>
            </a:fld>
            <a:endParaRPr lang="ru-RU"/>
          </a:p>
        </p:txBody>
      </p:sp>
    </p:spTree>
    <p:extLst>
      <p:ext uri="{BB962C8B-B14F-4D97-AF65-F5344CB8AC3E}">
        <p14:creationId xmlns:p14="http://schemas.microsoft.com/office/powerpoint/2010/main" val="33081752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D7795200-1EE3-49CE-B238-380643952029}" type="datetimeFigureOut">
              <a:rPr lang="ru-RU" smtClean="0"/>
              <a:t>17.09.2021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500CD913-0550-4574-855F-7C63EC84CAB6}" type="slidenum">
              <a:rPr lang="ru-RU" smtClean="0"/>
              <a:t>‹#›</a:t>
            </a:fld>
            <a:endParaRPr lang="ru-RU"/>
          </a:p>
        </p:txBody>
      </p:sp>
    </p:spTree>
    <p:extLst>
      <p:ext uri="{BB962C8B-B14F-4D97-AF65-F5344CB8AC3E}">
        <p14:creationId xmlns:p14="http://schemas.microsoft.com/office/powerpoint/2010/main" val="29578559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D7795200-1EE3-49CE-B238-380643952029}" type="datetimeFigureOut">
              <a:rPr lang="ru-RU" smtClean="0"/>
              <a:t>17.09.2021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500CD913-0550-4574-855F-7C63EC84CAB6}" type="slidenum">
              <a:rPr lang="ru-RU" smtClean="0"/>
              <a:t>‹#›</a:t>
            </a:fld>
            <a:endParaRPr lang="ru-RU"/>
          </a:p>
        </p:txBody>
      </p:sp>
    </p:spTree>
    <p:extLst>
      <p:ext uri="{BB962C8B-B14F-4D97-AF65-F5344CB8AC3E}">
        <p14:creationId xmlns:p14="http://schemas.microsoft.com/office/powerpoint/2010/main" val="9552510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D7795200-1EE3-49CE-B238-380643952029}" type="datetimeFigureOut">
              <a:rPr lang="ru-RU" smtClean="0"/>
              <a:t>17.09.2021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500CD913-0550-4574-855F-7C63EC84CAB6}" type="slidenum">
              <a:rPr lang="ru-RU" smtClean="0"/>
              <a:t>‹#›</a:t>
            </a:fld>
            <a:endParaRPr lang="ru-RU"/>
          </a:p>
        </p:txBody>
      </p:sp>
    </p:spTree>
    <p:extLst>
      <p:ext uri="{BB962C8B-B14F-4D97-AF65-F5344CB8AC3E}">
        <p14:creationId xmlns:p14="http://schemas.microsoft.com/office/powerpoint/2010/main" val="42319635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D7795200-1EE3-49CE-B238-380643952029}" type="datetimeFigureOut">
              <a:rPr lang="ru-RU" smtClean="0"/>
              <a:t>17.09.2021</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500CD913-0550-4574-855F-7C63EC84CAB6}" type="slidenum">
              <a:rPr lang="ru-RU" smtClean="0"/>
              <a:t>‹#›</a:t>
            </a:fld>
            <a:endParaRPr lang="ru-RU"/>
          </a:p>
        </p:txBody>
      </p:sp>
    </p:spTree>
    <p:extLst>
      <p:ext uri="{BB962C8B-B14F-4D97-AF65-F5344CB8AC3E}">
        <p14:creationId xmlns:p14="http://schemas.microsoft.com/office/powerpoint/2010/main" val="3099307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D7795200-1EE3-49CE-B238-380643952029}" type="datetimeFigureOut">
              <a:rPr lang="ru-RU" smtClean="0"/>
              <a:t>17.09.2021</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500CD913-0550-4574-855F-7C63EC84CAB6}" type="slidenum">
              <a:rPr lang="ru-RU" smtClean="0"/>
              <a:t>‹#›</a:t>
            </a:fld>
            <a:endParaRPr lang="ru-RU"/>
          </a:p>
        </p:txBody>
      </p:sp>
    </p:spTree>
    <p:extLst>
      <p:ext uri="{BB962C8B-B14F-4D97-AF65-F5344CB8AC3E}">
        <p14:creationId xmlns:p14="http://schemas.microsoft.com/office/powerpoint/2010/main" val="36679686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D7795200-1EE3-49CE-B238-380643952029}" type="datetimeFigureOut">
              <a:rPr lang="ru-RU" smtClean="0"/>
              <a:t>17.09.2021</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500CD913-0550-4574-855F-7C63EC84CAB6}" type="slidenum">
              <a:rPr lang="ru-RU" smtClean="0"/>
              <a:t>‹#›</a:t>
            </a:fld>
            <a:endParaRPr lang="ru-RU"/>
          </a:p>
        </p:txBody>
      </p:sp>
    </p:spTree>
    <p:extLst>
      <p:ext uri="{BB962C8B-B14F-4D97-AF65-F5344CB8AC3E}">
        <p14:creationId xmlns:p14="http://schemas.microsoft.com/office/powerpoint/2010/main" val="36746555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D7795200-1EE3-49CE-B238-380643952029}" type="datetimeFigureOut">
              <a:rPr lang="ru-RU" smtClean="0"/>
              <a:t>17.09.2021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500CD913-0550-4574-855F-7C63EC84CAB6}" type="slidenum">
              <a:rPr lang="ru-RU" smtClean="0"/>
              <a:t>‹#›</a:t>
            </a:fld>
            <a:endParaRPr lang="ru-RU"/>
          </a:p>
        </p:txBody>
      </p:sp>
    </p:spTree>
    <p:extLst>
      <p:ext uri="{BB962C8B-B14F-4D97-AF65-F5344CB8AC3E}">
        <p14:creationId xmlns:p14="http://schemas.microsoft.com/office/powerpoint/2010/main" val="42652119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D7795200-1EE3-49CE-B238-380643952029}" type="datetimeFigureOut">
              <a:rPr lang="ru-RU" smtClean="0"/>
              <a:t>17.09.2021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500CD913-0550-4574-855F-7C63EC84CAB6}" type="slidenum">
              <a:rPr lang="ru-RU" smtClean="0"/>
              <a:t>‹#›</a:t>
            </a:fld>
            <a:endParaRPr lang="ru-RU"/>
          </a:p>
        </p:txBody>
      </p:sp>
    </p:spTree>
    <p:extLst>
      <p:ext uri="{BB962C8B-B14F-4D97-AF65-F5344CB8AC3E}">
        <p14:creationId xmlns:p14="http://schemas.microsoft.com/office/powerpoint/2010/main" val="28323964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795200-1EE3-49CE-B238-380643952029}" type="datetimeFigureOut">
              <a:rPr lang="ru-RU" smtClean="0"/>
              <a:t>17.09.2021</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0CD913-0550-4574-855F-7C63EC84CAB6}" type="slidenum">
              <a:rPr lang="ru-RU" smtClean="0"/>
              <a:t>‹#›</a:t>
            </a:fld>
            <a:endParaRPr lang="ru-RU"/>
          </a:p>
        </p:txBody>
      </p:sp>
    </p:spTree>
    <p:extLst>
      <p:ext uri="{BB962C8B-B14F-4D97-AF65-F5344CB8AC3E}">
        <p14:creationId xmlns:p14="http://schemas.microsoft.com/office/powerpoint/2010/main" val="35816405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gi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gi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5.gi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45.png"/></Relationships>
</file>

<file path=ppt/slides/_rels/slide2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7.xml"/><Relationship Id="rId4" Type="http://schemas.openxmlformats.org/officeDocument/2006/relationships/image" Target="../media/image55.jpeg"/></Relationships>
</file>

<file path=ppt/slides/_rels/slide3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7.xml"/><Relationship Id="rId4" Type="http://schemas.openxmlformats.org/officeDocument/2006/relationships/image" Target="../media/image58.jpeg"/></Relationships>
</file>

<file path=ppt/slides/_rels/slide3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7.xml"/><Relationship Id="rId4" Type="http://schemas.openxmlformats.org/officeDocument/2006/relationships/image" Target="../media/image61.jpeg"/></Relationships>
</file>

<file path=ppt/slides/_rels/slide3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7.xml"/><Relationship Id="rId4" Type="http://schemas.openxmlformats.org/officeDocument/2006/relationships/image" Target="../media/image64.jpeg"/></Relationships>
</file>

<file path=ppt/slides/_rels/slide3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7.xml"/><Relationship Id="rId4" Type="http://schemas.openxmlformats.org/officeDocument/2006/relationships/image" Target="../media/image67.jpeg"/></Relationships>
</file>

<file path=ppt/slides/_rels/slide3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7.xml"/><Relationship Id="rId4" Type="http://schemas.openxmlformats.org/officeDocument/2006/relationships/image" Target="../media/image70.jpeg"/></Relationships>
</file>

<file path=ppt/slides/_rels/slide3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7.xml"/><Relationship Id="rId4" Type="http://schemas.openxmlformats.org/officeDocument/2006/relationships/image" Target="../media/image73.jpeg"/></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74.gif"/><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7.xml"/><Relationship Id="rId4" Type="http://schemas.openxmlformats.org/officeDocument/2006/relationships/image" Target="../media/image77.jpeg"/></Relationships>
</file>

<file path=ppt/slides/_rels/slide4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7.xml"/><Relationship Id="rId4" Type="http://schemas.openxmlformats.org/officeDocument/2006/relationships/image" Target="../media/image80.png"/></Relationships>
</file>

<file path=ppt/slides/_rels/slide43.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7.xml"/><Relationship Id="rId4" Type="http://schemas.openxmlformats.org/officeDocument/2006/relationships/image" Target="../media/image88.jpeg"/></Relationships>
</file>

<file path=ppt/slides/_rels/slide47.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7.xml"/><Relationship Id="rId4" Type="http://schemas.openxmlformats.org/officeDocument/2006/relationships/image" Target="../media/image97.jpeg"/></Relationships>
</file>

<file path=ppt/slides/_rels/slide5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jpeg"/><Relationship Id="rId1" Type="http://schemas.openxmlformats.org/officeDocument/2006/relationships/slideLayout" Target="../slideLayouts/slideLayout7.xml"/><Relationship Id="rId4" Type="http://schemas.openxmlformats.org/officeDocument/2006/relationships/image" Target="../media/image100.png"/></Relationships>
</file>

<file path=ppt/slides/_rels/slide52.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png"/><Relationship Id="rId1" Type="http://schemas.openxmlformats.org/officeDocument/2006/relationships/slideLayout" Target="../slideLayouts/slideLayout7.xml"/><Relationship Id="rId4" Type="http://schemas.openxmlformats.org/officeDocument/2006/relationships/image" Target="../media/image103.png"/></Relationships>
</file>

<file path=ppt/slides/_rels/slide53.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7.xml"/><Relationship Id="rId4" Type="http://schemas.openxmlformats.org/officeDocument/2006/relationships/image" Target="../media/image108.png"/></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518984" y="455098"/>
            <a:ext cx="11257005" cy="2387600"/>
          </a:xfrm>
        </p:spPr>
        <p:txBody>
          <a:bodyPr>
            <a:normAutofit/>
          </a:bodyPr>
          <a:lstStyle/>
          <a:p>
            <a:r>
              <a:rPr lang="uk-UA" b="1" dirty="0">
                <a:solidFill>
                  <a:srgbClr val="7030A0"/>
                </a:solidFill>
                <a:latin typeface="Segoe Script" panose="030B0504020000000003" pitchFamily="66" charset="0"/>
              </a:rPr>
              <a:t>Природні кліматичні явища України</a:t>
            </a:r>
            <a:endParaRPr lang="ru-RU" b="1" dirty="0">
              <a:solidFill>
                <a:srgbClr val="7030A0"/>
              </a:solidFill>
              <a:latin typeface="Segoe Script" panose="030B0504020000000003" pitchFamily="66" charset="0"/>
            </a:endParaRPr>
          </a:p>
        </p:txBody>
      </p:sp>
      <p:pic>
        <p:nvPicPr>
          <p:cNvPr id="1028" name="Picture 4" descr="Природа Archives - Україна Неймовірна"/>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5239" y="3152485"/>
            <a:ext cx="6814556" cy="33752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48820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955589" y="531681"/>
            <a:ext cx="6096000" cy="3416320"/>
          </a:xfrm>
          <a:prstGeom prst="rect">
            <a:avLst/>
          </a:prstGeom>
        </p:spPr>
        <p:txBody>
          <a:bodyPr>
            <a:spAutoFit/>
          </a:bodyPr>
          <a:lstStyle/>
          <a:p>
            <a:pPr lvl="0" algn="just" eaLnBrk="0" fontAlgn="base" hangingPunct="0">
              <a:spcBef>
                <a:spcPct val="0"/>
              </a:spcBef>
              <a:spcAft>
                <a:spcPct val="0"/>
              </a:spcAft>
            </a:pPr>
            <a:r>
              <a:rPr lang="uk-UA" altLang="ru-RU" b="1" dirty="0">
                <a:solidFill>
                  <a:srgbClr val="000000"/>
                </a:solidFill>
                <a:latin typeface="Arial" panose="020B0604020202020204" pitchFamily="34" charset="0"/>
                <a:cs typeface="Arial" panose="020B0604020202020204" pitchFamily="34" charset="0"/>
              </a:rPr>
              <a:t>Типи повітряних мас та їх вплив на клімат України</a:t>
            </a:r>
            <a:endParaRPr kumimoji="0" lang="uk-UA" altLang="ru-RU" sz="2800" b="0" i="0" u="none" strike="noStrike" cap="none" normalizeH="0" baseline="0" dirty="0">
              <a:ln>
                <a:noFill/>
              </a:ln>
              <a:solidFill>
                <a:schemeClr val="tx1"/>
              </a:solidFill>
              <a:effectLst/>
            </a:endParaRPr>
          </a:p>
          <a:p>
            <a:pPr lvl="0" algn="just" eaLnBrk="0" fontAlgn="base" hangingPunct="0">
              <a:spcBef>
                <a:spcPct val="0"/>
              </a:spcBef>
              <a:spcAft>
                <a:spcPct val="0"/>
              </a:spcAft>
            </a:pPr>
            <a:endParaRPr lang="uk-UA" altLang="ru-RU" dirty="0">
              <a:solidFill>
                <a:srgbClr val="000000"/>
              </a:solidFill>
              <a:latin typeface="Arial" panose="020B0604020202020204" pitchFamily="34" charset="0"/>
              <a:cs typeface="Arial" panose="020B0604020202020204" pitchFamily="34" charset="0"/>
            </a:endParaRPr>
          </a:p>
          <a:p>
            <a:pPr lvl="0" algn="just" eaLnBrk="0" fontAlgn="base" hangingPunct="0">
              <a:spcBef>
                <a:spcPct val="0"/>
              </a:spcBef>
              <a:spcAft>
                <a:spcPct val="0"/>
              </a:spcAft>
            </a:pPr>
            <a:endParaRPr lang="uk-UA" altLang="ru-RU" dirty="0">
              <a:solidFill>
                <a:srgbClr val="000000"/>
              </a:solidFill>
              <a:latin typeface="Arial" panose="020B0604020202020204" pitchFamily="34" charset="0"/>
              <a:cs typeface="Arial" panose="020B0604020202020204" pitchFamily="34" charset="0"/>
            </a:endParaRPr>
          </a:p>
          <a:p>
            <a:pPr lvl="0" algn="just" eaLnBrk="0" fontAlgn="base" hangingPunct="0">
              <a:spcBef>
                <a:spcPct val="0"/>
              </a:spcBef>
              <a:spcAft>
                <a:spcPct val="0"/>
              </a:spcAft>
            </a:pPr>
            <a:r>
              <a:rPr lang="uk-UA" altLang="ru-RU" dirty="0">
                <a:solidFill>
                  <a:srgbClr val="000000"/>
                </a:solidFill>
                <a:latin typeface="Arial" panose="020B0604020202020204" pitchFamily="34" charset="0"/>
                <a:cs typeface="Arial" panose="020B0604020202020204" pitchFamily="34" charset="0"/>
              </a:rPr>
              <a:t>На клімат України спливають арктичні, помірні і тропічні повітряні маси.</a:t>
            </a:r>
          </a:p>
          <a:p>
            <a:pPr lvl="0" algn="just" eaLnBrk="0" fontAlgn="base" hangingPunct="0">
              <a:spcBef>
                <a:spcPct val="0"/>
              </a:spcBef>
              <a:spcAft>
                <a:spcPct val="0"/>
              </a:spcAft>
            </a:pPr>
            <a:endParaRPr lang="uk-UA" dirty="0"/>
          </a:p>
          <a:p>
            <a:pPr lvl="0" algn="just" eaLnBrk="0" fontAlgn="base" hangingPunct="0">
              <a:spcBef>
                <a:spcPct val="0"/>
              </a:spcBef>
              <a:spcAft>
                <a:spcPct val="0"/>
              </a:spcAft>
            </a:pPr>
            <a:endParaRPr lang="uk-UA" dirty="0"/>
          </a:p>
          <a:p>
            <a:pPr lvl="0" algn="just" eaLnBrk="0" fontAlgn="base" hangingPunct="0">
              <a:spcBef>
                <a:spcPct val="0"/>
              </a:spcBef>
              <a:spcAft>
                <a:spcPct val="0"/>
              </a:spcAft>
            </a:pPr>
            <a:r>
              <a:rPr lang="uk-UA" dirty="0"/>
              <a:t>Арктичне повітря формується над Арктикою. Воно холодне, сухе, чисте. Не зустрічаючи перешкод, воно проникає далеко на південь Східноєвропейської рівнини. Взимку арктичні маси приносять морозну суху та малохмарну погоду, навесні та восени - заморозки.</a:t>
            </a:r>
            <a:endParaRPr kumimoji="0" lang="uk-UA" altLang="ru-RU" sz="2800" b="0" i="0" u="none" strike="noStrike" cap="none" normalizeH="0" baseline="0" dirty="0">
              <a:ln>
                <a:noFill/>
              </a:ln>
              <a:solidFill>
                <a:schemeClr val="tx1"/>
              </a:solidFill>
              <a:effectLst/>
            </a:endParaRPr>
          </a:p>
        </p:txBody>
      </p:sp>
      <p:pic>
        <p:nvPicPr>
          <p:cNvPr id="5" name="Рисунок 4"/>
          <p:cNvPicPr>
            <a:picLocks noChangeAspect="1"/>
          </p:cNvPicPr>
          <p:nvPr/>
        </p:nvPicPr>
        <p:blipFill>
          <a:blip r:embed="rId2"/>
          <a:stretch>
            <a:fillRect/>
          </a:stretch>
        </p:blipFill>
        <p:spPr>
          <a:xfrm>
            <a:off x="7341414" y="1300934"/>
            <a:ext cx="4510904" cy="2801509"/>
          </a:xfrm>
          <a:prstGeom prst="rect">
            <a:avLst/>
          </a:prstGeom>
        </p:spPr>
      </p:pic>
      <p:pic>
        <p:nvPicPr>
          <p:cNvPr id="2055" name="Picture 7" descr="Повітряна маса"/>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6389" y="3948000"/>
            <a:ext cx="3645243" cy="27444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35763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85351" y="382698"/>
            <a:ext cx="11874844" cy="3416320"/>
          </a:xfrm>
          <a:prstGeom prst="rect">
            <a:avLst/>
          </a:prstGeom>
        </p:spPr>
        <p:txBody>
          <a:bodyPr wrap="square">
            <a:spAutoFit/>
          </a:bodyPr>
          <a:lstStyle/>
          <a:p>
            <a:pPr algn="just"/>
            <a:r>
              <a:rPr lang="uk-UA" b="1" i="0" dirty="0">
                <a:solidFill>
                  <a:srgbClr val="000000"/>
                </a:solidFill>
                <a:effectLst/>
                <a:latin typeface="Arial" panose="020B0604020202020204" pitchFamily="34" charset="0"/>
              </a:rPr>
              <a:t>Помірні повітряні маси </a:t>
            </a:r>
            <a:r>
              <a:rPr lang="uk-UA" b="0" i="0" dirty="0">
                <a:solidFill>
                  <a:srgbClr val="000000"/>
                </a:solidFill>
                <a:effectLst/>
                <a:latin typeface="Arial" panose="020B0604020202020204" pitchFamily="34" charset="0"/>
              </a:rPr>
              <a:t>формуються в середніх широтах і дуже відрізняються своїми властивостями від арктичних. На терени України вони приходять здебільшого з Атлантики у вигляді західних вітрів. </a:t>
            </a:r>
          </a:p>
          <a:p>
            <a:pPr algn="just"/>
            <a:r>
              <a:rPr lang="uk-UA" b="1" i="0" dirty="0">
                <a:solidFill>
                  <a:srgbClr val="000000"/>
                </a:solidFill>
                <a:effectLst/>
                <a:latin typeface="Arial" panose="020B0604020202020204" pitchFamily="34" charset="0"/>
              </a:rPr>
              <a:t>Морське помірне повітря </a:t>
            </a:r>
            <a:r>
              <a:rPr lang="uk-UA" b="0" i="0" dirty="0">
                <a:solidFill>
                  <a:srgbClr val="000000"/>
                </a:solidFill>
                <a:effectLst/>
                <a:latin typeface="Arial" panose="020B0604020202020204" pitchFamily="34" charset="0"/>
              </a:rPr>
              <a:t>з Атлантичного океану, просуваючись на схід, поступово віддає свою вологу. Влітку воно зменшує спеку, особливо на заході України, підвищує вологість повітря і приносить опади, а взимку пом'якшує морози, викликає снігопади і відлиги.</a:t>
            </a:r>
          </a:p>
          <a:p>
            <a:pPr algn="just"/>
            <a:r>
              <a:rPr lang="uk-UA" b="1" i="0" dirty="0">
                <a:solidFill>
                  <a:srgbClr val="000000"/>
                </a:solidFill>
                <a:effectLst/>
                <a:latin typeface="Arial" panose="020B0604020202020204" pitchFamily="34" charset="0"/>
              </a:rPr>
              <a:t>Континентальне помірне повітря</a:t>
            </a:r>
            <a:r>
              <a:rPr lang="uk-UA" b="0" i="0" dirty="0">
                <a:solidFill>
                  <a:srgbClr val="000000"/>
                </a:solidFill>
                <a:effectLst/>
                <a:latin typeface="Arial" panose="020B0604020202020204" pitchFamily="34" charset="0"/>
              </a:rPr>
              <a:t> надходить в Україну переважно з внутрішніх районів Євразії і надає клімату сухості. Взимку встановлюється ясна і морозна погода, а влітку - суха, ясна і спекотна.</a:t>
            </a:r>
          </a:p>
          <a:p>
            <a:pPr algn="just"/>
            <a:r>
              <a:rPr lang="uk-UA" b="0" i="0" dirty="0">
                <a:solidFill>
                  <a:srgbClr val="000000"/>
                </a:solidFill>
                <a:effectLst/>
                <a:latin typeface="Arial" panose="020B0604020202020204" pitchFamily="34" charset="0"/>
              </a:rPr>
              <a:t>На клімат нашої країни впливають і </a:t>
            </a:r>
            <a:r>
              <a:rPr lang="uk-UA" b="1" i="0" dirty="0">
                <a:solidFill>
                  <a:srgbClr val="000000"/>
                </a:solidFill>
                <a:effectLst/>
                <a:latin typeface="Arial" panose="020B0604020202020204" pitchFamily="34" charset="0"/>
              </a:rPr>
              <a:t>тропічні повітряні маси, </a:t>
            </a:r>
            <a:r>
              <a:rPr lang="uk-UA" b="0" i="0" dirty="0">
                <a:solidFill>
                  <a:srgbClr val="000000"/>
                </a:solidFill>
                <a:effectLst/>
                <a:latin typeface="Arial" panose="020B0604020202020204" pitchFamily="34" charset="0"/>
              </a:rPr>
              <a:t>морські - з боку Середземного моря, континентальні - з внутрішніх районів Євразійського континенту. Вони завжди теплі, мають високу температуру. Сформувавшись над субтропічними районами Атлантики і прийшовши на терени України, морське тропічне повітря переважно зумовлює влітку теплу похмуру погоду із затяжними дощами, а взимку - різке потепління.</a:t>
            </a:r>
          </a:p>
        </p:txBody>
      </p:sp>
      <p:pic>
        <p:nvPicPr>
          <p:cNvPr id="4" name="Рисунок 3"/>
          <p:cNvPicPr>
            <a:picLocks noChangeAspect="1"/>
          </p:cNvPicPr>
          <p:nvPr/>
        </p:nvPicPr>
        <p:blipFill>
          <a:blip r:embed="rId2"/>
          <a:stretch>
            <a:fillRect/>
          </a:stretch>
        </p:blipFill>
        <p:spPr>
          <a:xfrm>
            <a:off x="3064475" y="3613667"/>
            <a:ext cx="6539738" cy="2994097"/>
          </a:xfrm>
          <a:prstGeom prst="rect">
            <a:avLst/>
          </a:prstGeom>
        </p:spPr>
      </p:pic>
    </p:spTree>
    <p:extLst>
      <p:ext uri="{BB962C8B-B14F-4D97-AF65-F5344CB8AC3E}">
        <p14:creationId xmlns:p14="http://schemas.microsoft.com/office/powerpoint/2010/main" val="29436618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01362" y="601007"/>
            <a:ext cx="6096000" cy="5632311"/>
          </a:xfrm>
          <a:prstGeom prst="rect">
            <a:avLst/>
          </a:prstGeom>
        </p:spPr>
        <p:txBody>
          <a:bodyPr>
            <a:spAutoFit/>
          </a:bodyPr>
          <a:lstStyle/>
          <a:p>
            <a:pPr algn="just"/>
            <a:r>
              <a:rPr lang="uk-UA" b="0" i="0" dirty="0">
                <a:solidFill>
                  <a:srgbClr val="000000"/>
                </a:solidFill>
                <a:effectLst/>
                <a:latin typeface="Arial" panose="020B0604020202020204" pitchFamily="34" charset="0"/>
              </a:rPr>
              <a:t>Континентальне тропічне повітря з внутрішніх районів Азії бідне на вологу, але містить багато пилу. Воно спричиняє спекотну і суху погоду, а інколи посухи та суховії.</a:t>
            </a:r>
          </a:p>
          <a:p>
            <a:pPr algn="just"/>
            <a:endParaRPr lang="uk-UA" b="0" i="0" dirty="0">
              <a:solidFill>
                <a:srgbClr val="000000"/>
              </a:solidFill>
              <a:effectLst/>
              <a:latin typeface="Arial" panose="020B0604020202020204" pitchFamily="34" charset="0"/>
            </a:endParaRPr>
          </a:p>
          <a:p>
            <a:pPr algn="just"/>
            <a:endParaRPr lang="uk-UA" dirty="0">
              <a:solidFill>
                <a:srgbClr val="000000"/>
              </a:solidFill>
              <a:latin typeface="Arial" panose="020B0604020202020204" pitchFamily="34" charset="0"/>
            </a:endParaRPr>
          </a:p>
          <a:p>
            <a:pPr algn="just"/>
            <a:r>
              <a:rPr lang="uk-UA" b="0" i="0" dirty="0">
                <a:solidFill>
                  <a:srgbClr val="000000"/>
                </a:solidFill>
                <a:effectLst/>
                <a:latin typeface="Arial" panose="020B0604020202020204" pitchFamily="34" charset="0"/>
              </a:rPr>
              <a:t>Антициклони і циклони переміщуються на територію здебільшого з заходу на схід. Це зумовлено західним перенесенням повітря у помірних широтах, в яких розміщена територія України. </a:t>
            </a:r>
          </a:p>
          <a:p>
            <a:pPr algn="just"/>
            <a:endParaRPr lang="uk-UA" dirty="0">
              <a:solidFill>
                <a:srgbClr val="000000"/>
              </a:solidFill>
              <a:latin typeface="Arial" panose="020B0604020202020204" pitchFamily="34" charset="0"/>
            </a:endParaRPr>
          </a:p>
          <a:p>
            <a:pPr algn="just"/>
            <a:r>
              <a:rPr lang="uk-UA" b="0" i="0" dirty="0">
                <a:solidFill>
                  <a:srgbClr val="000000"/>
                </a:solidFill>
                <a:effectLst/>
                <a:latin typeface="Arial" panose="020B0604020202020204" pitchFamily="34" charset="0"/>
              </a:rPr>
              <a:t>Тривалість "життя" циклону від 1-2 до 5-7 діб, антициклону - до кількох тижнів. Тому для України пересічна річна кількість днів з циклонами (130) менша, ніж з антициклонами (235), хоч за рік над територією нашої країни проходить понад 45 циклонів і 35 антициклонів. </a:t>
            </a:r>
          </a:p>
          <a:p>
            <a:pPr algn="just"/>
            <a:endParaRPr lang="uk-UA" dirty="0">
              <a:solidFill>
                <a:srgbClr val="000000"/>
              </a:solidFill>
              <a:latin typeface="Arial" panose="020B0604020202020204" pitchFamily="34" charset="0"/>
            </a:endParaRPr>
          </a:p>
          <a:p>
            <a:pPr algn="just"/>
            <a:r>
              <a:rPr lang="uk-UA" b="0" i="0" dirty="0">
                <a:solidFill>
                  <a:srgbClr val="000000"/>
                </a:solidFill>
                <a:effectLst/>
                <a:latin typeface="Arial" panose="020B0604020202020204" pitchFamily="34" charset="0"/>
              </a:rPr>
              <a:t>Найчастіше циклони спостерігаються з листопада до березня, найрідше - наприкінці весни.</a:t>
            </a:r>
          </a:p>
        </p:txBody>
      </p:sp>
      <p:pic>
        <p:nvPicPr>
          <p:cNvPr id="4" name="Рисунок 3"/>
          <p:cNvPicPr>
            <a:picLocks noChangeAspect="1"/>
          </p:cNvPicPr>
          <p:nvPr/>
        </p:nvPicPr>
        <p:blipFill>
          <a:blip r:embed="rId2"/>
          <a:stretch>
            <a:fillRect/>
          </a:stretch>
        </p:blipFill>
        <p:spPr>
          <a:xfrm>
            <a:off x="7174888" y="456813"/>
            <a:ext cx="4585142" cy="3040149"/>
          </a:xfrm>
          <a:prstGeom prst="rect">
            <a:avLst/>
          </a:prstGeom>
        </p:spPr>
      </p:pic>
      <p:sp>
        <p:nvSpPr>
          <p:cNvPr id="7" name="AutoShape 6" descr="Атмосферная циркуляция. География 8 класс"/>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7176" name="Picture 8" descr="Загальна характеристика циклонів та антициклонів - На допомогу учням у  вивченні географії"/>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87752" y="3868485"/>
            <a:ext cx="4872278" cy="26805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74986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90152" y="678243"/>
            <a:ext cx="6096000" cy="3693319"/>
          </a:xfrm>
          <a:prstGeom prst="rect">
            <a:avLst/>
          </a:prstGeom>
        </p:spPr>
        <p:txBody>
          <a:bodyPr>
            <a:spAutoFit/>
          </a:bodyPr>
          <a:lstStyle/>
          <a:p>
            <a:pPr algn="just"/>
            <a:r>
              <a:rPr lang="uk-UA" b="0" i="0" dirty="0">
                <a:solidFill>
                  <a:srgbClr val="000000"/>
                </a:solidFill>
                <a:effectLst/>
                <a:latin typeface="Arial" panose="020B0604020202020204" pitchFamily="34" charset="0"/>
              </a:rPr>
              <a:t>Формуються циклони і антициклони переважно в одних і тих районах земної кулі. </a:t>
            </a:r>
          </a:p>
          <a:p>
            <a:pPr algn="just"/>
            <a:r>
              <a:rPr lang="uk-UA" b="0" i="0" dirty="0">
                <a:solidFill>
                  <a:srgbClr val="000000"/>
                </a:solidFill>
                <a:effectLst/>
                <a:latin typeface="Arial" panose="020B0604020202020204" pitchFamily="34" charset="0"/>
              </a:rPr>
              <a:t>Циклони, що надходять на територію України, зароджуються протягом року північніше Ісландії (Ісландський мінімум). </a:t>
            </a:r>
          </a:p>
          <a:p>
            <a:pPr algn="just"/>
            <a:endParaRPr lang="uk-UA" b="0" i="0" dirty="0">
              <a:solidFill>
                <a:srgbClr val="000000"/>
              </a:solidFill>
              <a:effectLst/>
              <a:latin typeface="Arial" panose="020B0604020202020204" pitchFamily="34" charset="0"/>
            </a:endParaRPr>
          </a:p>
          <a:p>
            <a:pPr algn="just"/>
            <a:r>
              <a:rPr lang="uk-UA" b="0" i="0" dirty="0">
                <a:solidFill>
                  <a:srgbClr val="000000"/>
                </a:solidFill>
                <a:effectLst/>
                <a:latin typeface="Arial" panose="020B0604020202020204" pitchFamily="34" charset="0"/>
              </a:rPr>
              <a:t>Антициклони пов'язані в більшості випадків з діяльністю Азорського максимуму. </a:t>
            </a:r>
          </a:p>
          <a:p>
            <a:pPr algn="just"/>
            <a:endParaRPr lang="uk-UA" dirty="0">
              <a:solidFill>
                <a:srgbClr val="000000"/>
              </a:solidFill>
              <a:latin typeface="Arial" panose="020B0604020202020204" pitchFamily="34" charset="0"/>
            </a:endParaRPr>
          </a:p>
          <a:p>
            <a:pPr algn="just"/>
            <a:r>
              <a:rPr lang="uk-UA" b="0" i="0" dirty="0">
                <a:solidFill>
                  <a:srgbClr val="000000"/>
                </a:solidFill>
                <a:effectLst/>
                <a:latin typeface="Arial" panose="020B0604020202020204" pitchFamily="34" charset="0"/>
              </a:rPr>
              <a:t>Влітку антициклони інколи заходять у межі України з Арктичного, а взимку з Азіатського максимумів. Вони, на відміну від перших центрів дії атмосфери, мають сезонний характер.</a:t>
            </a:r>
            <a:endParaRPr lang="uk-UA" dirty="0"/>
          </a:p>
        </p:txBody>
      </p:sp>
      <p:pic>
        <p:nvPicPr>
          <p:cNvPr id="8194" name="Picture 2" descr="Основные типы воздушных масс"/>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43350" y="786066"/>
            <a:ext cx="4577749" cy="3477672"/>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На Харьков движется антициклон &quot;Элфи&quot;: погода сегодня | Новости"/>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0152" y="4501706"/>
            <a:ext cx="6825991" cy="2217582"/>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Циклон и антициклон сойдутся над Украиной: прогноз погоды на 18 июня"/>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02594" y="4501706"/>
            <a:ext cx="3343361" cy="22248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25871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31806" y="786359"/>
            <a:ext cx="6096000" cy="5355312"/>
          </a:xfrm>
          <a:prstGeom prst="rect">
            <a:avLst/>
          </a:prstGeom>
        </p:spPr>
        <p:txBody>
          <a:bodyPr>
            <a:spAutoFit/>
          </a:bodyPr>
          <a:lstStyle/>
          <a:p>
            <a:pPr algn="just"/>
            <a:r>
              <a:rPr lang="uk-UA" b="1" i="0" dirty="0">
                <a:solidFill>
                  <a:srgbClr val="000000"/>
                </a:solidFill>
                <a:effectLst/>
                <a:latin typeface="Arial" panose="020B0604020202020204" pitchFamily="34" charset="0"/>
              </a:rPr>
              <a:t>Основні кліматичні показники. Розподіл температур повітря і опадів по території України</a:t>
            </a:r>
            <a:endParaRPr lang="uk-UA" b="0" i="0" dirty="0">
              <a:solidFill>
                <a:srgbClr val="000000"/>
              </a:solidFill>
              <a:effectLst/>
              <a:latin typeface="Arial" panose="020B0604020202020204" pitchFamily="34" charset="0"/>
            </a:endParaRPr>
          </a:p>
          <a:p>
            <a:pPr algn="just"/>
            <a:endParaRPr lang="uk-UA" b="0" i="0" dirty="0">
              <a:solidFill>
                <a:srgbClr val="000000"/>
              </a:solidFill>
              <a:effectLst/>
              <a:latin typeface="Arial" panose="020B0604020202020204" pitchFamily="34" charset="0"/>
            </a:endParaRPr>
          </a:p>
          <a:p>
            <a:pPr algn="just"/>
            <a:r>
              <a:rPr lang="uk-UA" b="0" i="0" dirty="0">
                <a:solidFill>
                  <a:srgbClr val="000000"/>
                </a:solidFill>
                <a:effectLst/>
                <a:latin typeface="Arial" panose="020B0604020202020204" pitchFamily="34" charset="0"/>
              </a:rPr>
              <a:t>Характеризуючи погоду, говорять про температуру повітря, опади, вологість а також деякі атмосферні процеси, їх називають </a:t>
            </a:r>
            <a:r>
              <a:rPr lang="uk-UA" b="1" i="0" dirty="0">
                <a:solidFill>
                  <a:srgbClr val="000000"/>
                </a:solidFill>
                <a:effectLst/>
                <a:latin typeface="Arial" panose="020B0604020202020204" pitchFamily="34" charset="0"/>
              </a:rPr>
              <a:t>метеорологічними елементами</a:t>
            </a:r>
            <a:r>
              <a:rPr lang="uk-UA" b="0" i="0" dirty="0">
                <a:solidFill>
                  <a:srgbClr val="000000"/>
                </a:solidFill>
                <a:effectLst/>
                <a:latin typeface="Arial" panose="020B0604020202020204" pitchFamily="34" charset="0"/>
              </a:rPr>
              <a:t>.</a:t>
            </a:r>
          </a:p>
          <a:p>
            <a:pPr algn="just"/>
            <a:endParaRPr lang="uk-UA" b="0" i="0" dirty="0">
              <a:solidFill>
                <a:srgbClr val="000000"/>
              </a:solidFill>
              <a:effectLst/>
              <a:latin typeface="Arial" panose="020B0604020202020204" pitchFamily="34" charset="0"/>
            </a:endParaRPr>
          </a:p>
          <a:p>
            <a:pPr algn="just"/>
            <a:r>
              <a:rPr lang="uk-UA" b="0" i="0" dirty="0">
                <a:solidFill>
                  <a:srgbClr val="000000"/>
                </a:solidFill>
                <a:effectLst/>
                <a:latin typeface="Arial" panose="020B0604020202020204" pitchFamily="34" charset="0"/>
              </a:rPr>
              <a:t>Температура повітря змінюється відповідно до сонячної радіації, а отже знижується з півдня на північ. Середньорічна температура повітря в Україні коливається від +11°С... +13°С на півдні до +5°С... +7°С на півночі.</a:t>
            </a:r>
          </a:p>
          <a:p>
            <a:pPr algn="just"/>
            <a:endParaRPr lang="uk-UA" b="0" i="0" dirty="0">
              <a:solidFill>
                <a:srgbClr val="000000"/>
              </a:solidFill>
              <a:effectLst/>
              <a:latin typeface="Arial" panose="020B0604020202020204" pitchFamily="34" charset="0"/>
            </a:endParaRPr>
          </a:p>
          <a:p>
            <a:pPr algn="just"/>
            <a:r>
              <a:rPr lang="uk-UA" b="0" i="0" dirty="0">
                <a:solidFill>
                  <a:srgbClr val="000000"/>
                </a:solidFill>
                <a:effectLst/>
                <a:latin typeface="Arial" panose="020B0604020202020204" pitchFamily="34" charset="0"/>
              </a:rPr>
              <a:t>Пересічна середня температура найхолоднішого місяця (січня) змінюється від -7°С... -8°С на північному сході країни до +2°С... +4°С на Південному узбережжі Криму. В окремі роки спостерігаються зниження середньомісячних температур до -15"С.</a:t>
            </a:r>
          </a:p>
        </p:txBody>
      </p:sp>
      <p:pic>
        <p:nvPicPr>
          <p:cNvPr id="9218" name="Picture 2" descr="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6374" y="3325515"/>
            <a:ext cx="5143500" cy="3448051"/>
          </a:xfrm>
          <a:prstGeom prst="rect">
            <a:avLst/>
          </a:prstGeom>
          <a:noFill/>
          <a:extLst>
            <a:ext uri="{909E8E84-426E-40DD-AFC4-6F175D3DCCD1}">
              <a14:hiddenFill xmlns:a14="http://schemas.microsoft.com/office/drawing/2010/main">
                <a:solidFill>
                  <a:srgbClr val="FFFFFF"/>
                </a:solidFill>
              </a14:hiddenFill>
            </a:ext>
          </a:extLst>
        </p:spPr>
      </p:pic>
      <p:pic>
        <p:nvPicPr>
          <p:cNvPr id="4" name="Рисунок 3"/>
          <p:cNvPicPr>
            <a:picLocks noChangeAspect="1"/>
          </p:cNvPicPr>
          <p:nvPr/>
        </p:nvPicPr>
        <p:blipFill>
          <a:blip r:embed="rId3"/>
          <a:stretch>
            <a:fillRect/>
          </a:stretch>
        </p:blipFill>
        <p:spPr>
          <a:xfrm>
            <a:off x="6556374" y="95581"/>
            <a:ext cx="4646269" cy="3229934"/>
          </a:xfrm>
          <a:prstGeom prst="rect">
            <a:avLst/>
          </a:prstGeom>
        </p:spPr>
      </p:pic>
    </p:spTree>
    <p:extLst>
      <p:ext uri="{BB962C8B-B14F-4D97-AF65-F5344CB8AC3E}">
        <p14:creationId xmlns:p14="http://schemas.microsoft.com/office/powerpoint/2010/main" val="18597942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42120" y="640507"/>
            <a:ext cx="6326534" cy="5355312"/>
          </a:xfrm>
          <a:prstGeom prst="rect">
            <a:avLst/>
          </a:prstGeom>
        </p:spPr>
        <p:txBody>
          <a:bodyPr wrap="square">
            <a:spAutoFit/>
          </a:bodyPr>
          <a:lstStyle/>
          <a:p>
            <a:pPr algn="just"/>
            <a:r>
              <a:rPr lang="uk-UA" b="0" i="0" dirty="0">
                <a:solidFill>
                  <a:srgbClr val="000000"/>
                </a:solidFill>
                <a:effectLst/>
                <a:latin typeface="Arial" panose="020B0604020202020204" pitchFamily="34" charset="0"/>
              </a:rPr>
              <a:t>У найтеплішому місяці (липні) середньомісячна температура змінюється від +17°С... +19°С на півночі та північному заході країни до +22°С... +23°С у південних районах, +25°С - на Південному узбережжі Криму.</a:t>
            </a:r>
          </a:p>
          <a:p>
            <a:pPr algn="just"/>
            <a:endParaRPr lang="uk-UA" b="0" i="0" dirty="0">
              <a:solidFill>
                <a:srgbClr val="000000"/>
              </a:solidFill>
              <a:effectLst/>
              <a:latin typeface="Arial" panose="020B0604020202020204" pitchFamily="34" charset="0"/>
            </a:endParaRPr>
          </a:p>
          <a:p>
            <a:pPr algn="just"/>
            <a:r>
              <a:rPr lang="uk-UA" b="0" i="0" dirty="0">
                <a:solidFill>
                  <a:srgbClr val="000000"/>
                </a:solidFill>
                <a:effectLst/>
                <a:latin typeface="Arial" panose="020B0604020202020204" pitchFamily="34" charset="0"/>
              </a:rPr>
              <a:t>Січневі ізотерми мають, в основному, напрямок з північною заходу на південний схід, а липневі - з південного заходу на північний схід. Отже, йдуть вони майже перпендикулярно одні до одних, а тому різниця температур найхолоднішого і найтеплішого місяця (амплітуда температур) змінюється з заходу на схід. Ця особливість клімату пов'язана з зменшенням впливу на нього Атлантичного океану. Водночас посилюється вплив материка, тобто континентальність клімату.</a:t>
            </a:r>
          </a:p>
          <a:p>
            <a:pPr algn="just"/>
            <a:r>
              <a:rPr lang="uk-UA" b="0" i="0" dirty="0">
                <a:solidFill>
                  <a:srgbClr val="000000"/>
                </a:solidFill>
                <a:effectLst/>
                <a:latin typeface="Arial" panose="020B0604020202020204" pitchFamily="34" charset="0"/>
              </a:rPr>
              <a:t>Зростання континентальності клімату з заходу на схід підтверджується і тим, що абсолютні мінімальні температури (нижче -40°С) спостерігаються на сході, а абсолютні максимуми (+41 °С... +42°С) - на південному сході України.</a:t>
            </a:r>
          </a:p>
        </p:txBody>
      </p:sp>
      <p:pic>
        <p:nvPicPr>
          <p:cNvPr id="3" name="Picture 4" descr="http://www.osvitanet.com.ua/base_book/geography8/g8_20.files/image004.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37141" y="180358"/>
            <a:ext cx="4851999" cy="3258451"/>
          </a:xfrm>
          <a:prstGeom prst="rect">
            <a:avLst/>
          </a:prstGeom>
          <a:noFill/>
          <a:extLst>
            <a:ext uri="{909E8E84-426E-40DD-AFC4-6F175D3DCCD1}">
              <a14:hiddenFill xmlns:a14="http://schemas.microsoft.com/office/drawing/2010/main">
                <a:solidFill>
                  <a:srgbClr val="FFFFFF"/>
                </a:solidFill>
              </a14:hiddenFill>
            </a:ext>
          </a:extLst>
        </p:spPr>
      </p:pic>
      <p:pic>
        <p:nvPicPr>
          <p:cNvPr id="5" name="Рисунок 4"/>
          <p:cNvPicPr>
            <a:picLocks noChangeAspect="1"/>
          </p:cNvPicPr>
          <p:nvPr/>
        </p:nvPicPr>
        <p:blipFill>
          <a:blip r:embed="rId3"/>
          <a:stretch>
            <a:fillRect/>
          </a:stretch>
        </p:blipFill>
        <p:spPr>
          <a:xfrm>
            <a:off x="7083507" y="3538204"/>
            <a:ext cx="4905633" cy="3182508"/>
          </a:xfrm>
          <a:prstGeom prst="rect">
            <a:avLst/>
          </a:prstGeom>
        </p:spPr>
      </p:pic>
    </p:spTree>
    <p:extLst>
      <p:ext uri="{BB962C8B-B14F-4D97-AF65-F5344CB8AC3E}">
        <p14:creationId xmlns:p14="http://schemas.microsoft.com/office/powerpoint/2010/main" val="40007149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1272746" y="139664"/>
            <a:ext cx="9625913" cy="6592777"/>
          </a:xfrm>
          <a:prstGeom prst="rect">
            <a:avLst/>
          </a:prstGeom>
        </p:spPr>
      </p:pic>
    </p:spTree>
    <p:extLst>
      <p:ext uri="{BB962C8B-B14F-4D97-AF65-F5344CB8AC3E}">
        <p14:creationId xmlns:p14="http://schemas.microsoft.com/office/powerpoint/2010/main" val="19306529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1581666" y="154101"/>
            <a:ext cx="9094572" cy="6502676"/>
          </a:xfrm>
          <a:prstGeom prst="rect">
            <a:avLst/>
          </a:prstGeom>
        </p:spPr>
      </p:pic>
    </p:spTree>
    <p:extLst>
      <p:ext uri="{BB962C8B-B14F-4D97-AF65-F5344CB8AC3E}">
        <p14:creationId xmlns:p14="http://schemas.microsoft.com/office/powerpoint/2010/main" val="21156530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17156" y="571143"/>
            <a:ext cx="6096000" cy="5909310"/>
          </a:xfrm>
          <a:prstGeom prst="rect">
            <a:avLst/>
          </a:prstGeom>
        </p:spPr>
        <p:txBody>
          <a:bodyPr>
            <a:spAutoFit/>
          </a:bodyPr>
          <a:lstStyle/>
          <a:p>
            <a:pPr algn="just"/>
            <a:r>
              <a:rPr lang="uk-UA" b="0" i="0" dirty="0">
                <a:solidFill>
                  <a:srgbClr val="000000"/>
                </a:solidFill>
                <a:effectLst/>
                <a:latin typeface="Arial" panose="020B0604020202020204" pitchFamily="34" charset="0"/>
              </a:rPr>
              <a:t>На рівнинній території України річна кількість опадів також змінюється в напрямку з заходу на схід (від 700 мм на заході Полісся і лісостепу до 300-350 мм у південних районах). </a:t>
            </a:r>
          </a:p>
          <a:p>
            <a:pPr algn="just"/>
            <a:endParaRPr lang="uk-UA" b="0" i="0" dirty="0">
              <a:solidFill>
                <a:srgbClr val="000000"/>
              </a:solidFill>
              <a:effectLst/>
              <a:latin typeface="Arial" panose="020B0604020202020204" pitchFamily="34" charset="0"/>
            </a:endParaRPr>
          </a:p>
          <a:p>
            <a:pPr algn="just"/>
            <a:r>
              <a:rPr lang="uk-UA" b="0" i="0" dirty="0">
                <a:solidFill>
                  <a:srgbClr val="000000"/>
                </a:solidFill>
                <a:effectLst/>
                <a:latin typeface="Arial" panose="020B0604020202020204" pitchFamily="34" charset="0"/>
              </a:rPr>
              <a:t>Найбільше опадів випадає на гірських хребтах Карпат (в окремих місцях - понад 1500 мм), а у Кримських горах - понад 1000 мм за рік.</a:t>
            </a:r>
          </a:p>
          <a:p>
            <a:pPr algn="just"/>
            <a:endParaRPr lang="uk-UA" b="0" i="0" dirty="0">
              <a:solidFill>
                <a:srgbClr val="000000"/>
              </a:solidFill>
              <a:effectLst/>
              <a:latin typeface="Arial" panose="020B0604020202020204" pitchFamily="34" charset="0"/>
            </a:endParaRPr>
          </a:p>
          <a:p>
            <a:pPr algn="just"/>
            <a:r>
              <a:rPr lang="uk-UA" b="0" i="0" dirty="0">
                <a:solidFill>
                  <a:srgbClr val="000000"/>
                </a:solidFill>
                <a:effectLst/>
                <a:latin typeface="Arial" panose="020B0604020202020204" pitchFamily="34" charset="0"/>
              </a:rPr>
              <a:t>Кількість опадів розподіляється нерівномірно за сезонами. У теплу пору їх випадає у 2-3 рази більше, ніж у холодну. Винятком є Південний берег Криму, де опади с переважно в холодну пору року. Це пов'язано з тим, що влітку тут панують повітряні маси з високим тиском і низхідним рухом повітря.</a:t>
            </a:r>
          </a:p>
          <a:p>
            <a:pPr algn="just"/>
            <a:endParaRPr lang="uk-UA" b="0" i="0" dirty="0">
              <a:solidFill>
                <a:srgbClr val="000000"/>
              </a:solidFill>
              <a:effectLst/>
              <a:latin typeface="Arial" panose="020B0604020202020204" pitchFamily="34" charset="0"/>
            </a:endParaRPr>
          </a:p>
          <a:p>
            <a:pPr algn="just"/>
            <a:r>
              <a:rPr lang="uk-UA" b="0" i="0" dirty="0">
                <a:solidFill>
                  <a:srgbClr val="000000"/>
                </a:solidFill>
                <a:effectLst/>
                <a:latin typeface="Arial" panose="020B0604020202020204" pitchFamily="34" charset="0"/>
              </a:rPr>
              <a:t>Максимальна кількість опадів на більшості території України припадає на червень - липень, причому у червні вона різко зростає порівняно з травнем. Улітку спостерігаються часті грози і зливи, що становлять 200 мм опадів на рівнині й до 300 мм у Карпатах</a:t>
            </a:r>
            <a:r>
              <a:rPr lang="ru-RU" b="0" i="0" dirty="0">
                <a:solidFill>
                  <a:srgbClr val="000000"/>
                </a:solidFill>
                <a:effectLst/>
                <a:latin typeface="Arial" panose="020B0604020202020204" pitchFamily="34" charset="0"/>
              </a:rPr>
              <a:t>.</a:t>
            </a:r>
          </a:p>
        </p:txBody>
      </p:sp>
      <p:pic>
        <p:nvPicPr>
          <p:cNvPr id="11266" name="Picture 2" descr="20. Основні показники клімату та пори року | Фізична географія України, 8  клас"/>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08935" y="1293340"/>
            <a:ext cx="5398859" cy="38223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34904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44945" y="655065"/>
            <a:ext cx="6201844" cy="5632311"/>
          </a:xfrm>
          <a:prstGeom prst="rect">
            <a:avLst/>
          </a:prstGeom>
        </p:spPr>
        <p:txBody>
          <a:bodyPr wrap="square">
            <a:spAutoFit/>
          </a:bodyPr>
          <a:lstStyle/>
          <a:p>
            <a:pPr algn="just"/>
            <a:r>
              <a:rPr lang="uk-UA" b="0" i="0" dirty="0">
                <a:solidFill>
                  <a:srgbClr val="000000"/>
                </a:solidFill>
                <a:effectLst/>
                <a:latin typeface="Arial" panose="020B0604020202020204" pitchFamily="34" charset="0"/>
              </a:rPr>
              <a:t>Різною на території України є </a:t>
            </a:r>
            <a:r>
              <a:rPr lang="uk-UA" b="1" i="0" dirty="0">
                <a:solidFill>
                  <a:srgbClr val="000000"/>
                </a:solidFill>
                <a:effectLst/>
                <a:latin typeface="Arial" panose="020B0604020202020204" pitchFamily="34" charset="0"/>
              </a:rPr>
              <a:t>середня кількість днів з опадами</a:t>
            </a:r>
            <a:r>
              <a:rPr lang="uk-UA" b="0" i="0" dirty="0">
                <a:solidFill>
                  <a:srgbClr val="000000"/>
                </a:solidFill>
                <a:effectLst/>
                <a:latin typeface="Arial" panose="020B0604020202020204" pitchFamily="34" charset="0"/>
              </a:rPr>
              <a:t>. На півдні Причорноморської низовини вона коливається від 5 до 9, а у північній і західній частині країни - від 10 до 16 днів за місяць. Найбільше їх взимку, а найменше - в серпні-вересні.</a:t>
            </a:r>
          </a:p>
          <a:p>
            <a:pPr algn="just"/>
            <a:endParaRPr lang="uk-UA" b="0" i="0" dirty="0">
              <a:solidFill>
                <a:srgbClr val="000000"/>
              </a:solidFill>
              <a:effectLst/>
              <a:latin typeface="Arial" panose="020B0604020202020204" pitchFamily="34" charset="0"/>
            </a:endParaRPr>
          </a:p>
          <a:p>
            <a:pPr algn="just"/>
            <a:r>
              <a:rPr lang="uk-UA" b="0" i="0" dirty="0">
                <a:solidFill>
                  <a:srgbClr val="000000"/>
                </a:solidFill>
                <a:effectLst/>
                <a:latin typeface="Arial" panose="020B0604020202020204" pitchFamily="34" charset="0"/>
              </a:rPr>
              <a:t>Перший сніг випадає наприкінці жовтня - в листопаді. Сталий сніговий покрив утворюється на півночі у кінці листопада і лежить до першої декади квітня. На півдні України сніг вкриває землю у середині грудня, а тане на початку березня. На території країни зими, коли б сніг лежав постійно протягом 3-4 місяців, бувають дуже </a:t>
            </a:r>
            <a:r>
              <a:rPr lang="uk-UA" b="0" i="0" dirty="0" err="1">
                <a:solidFill>
                  <a:srgbClr val="000000"/>
                </a:solidFill>
                <a:effectLst/>
                <a:latin typeface="Arial" panose="020B0604020202020204" pitchFamily="34" charset="0"/>
              </a:rPr>
              <a:t>рідко</a:t>
            </a:r>
            <a:r>
              <a:rPr lang="uk-UA" b="0" i="0" dirty="0">
                <a:solidFill>
                  <a:srgbClr val="000000"/>
                </a:solidFill>
                <a:effectLst/>
                <a:latin typeface="Arial" panose="020B0604020202020204" pitchFamily="34" charset="0"/>
              </a:rPr>
              <a:t>, а у південних районах половина зими не має стійкого снігового покриву.</a:t>
            </a:r>
          </a:p>
          <a:p>
            <a:pPr algn="just"/>
            <a:endParaRPr lang="uk-UA" b="0" i="0" dirty="0">
              <a:solidFill>
                <a:srgbClr val="000000"/>
              </a:solidFill>
              <a:effectLst/>
              <a:latin typeface="Arial" panose="020B0604020202020204" pitchFamily="34" charset="0"/>
            </a:endParaRPr>
          </a:p>
          <a:p>
            <a:pPr algn="just"/>
            <a:r>
              <a:rPr lang="uk-UA" b="0" i="0" dirty="0">
                <a:solidFill>
                  <a:srgbClr val="000000"/>
                </a:solidFill>
                <a:effectLst/>
                <a:latin typeface="Arial" panose="020B0604020202020204" pitchFamily="34" charset="0"/>
              </a:rPr>
              <a:t>Висота снігового покриву на Поліській низовині змінюється від 30 до 20 см, а в Причорномор’ї - до 10 см. Сильні вітри на півдні часто здувають сніг з відкритих місць у долини річок, балки, що не дає можливості створити достатній запас вологи на полях.</a:t>
            </a:r>
          </a:p>
        </p:txBody>
      </p:sp>
      <p:pic>
        <p:nvPicPr>
          <p:cNvPr id="4" name="Рисунок 3"/>
          <p:cNvPicPr>
            <a:picLocks noChangeAspect="1"/>
          </p:cNvPicPr>
          <p:nvPr/>
        </p:nvPicPr>
        <p:blipFill>
          <a:blip r:embed="rId2"/>
          <a:stretch>
            <a:fillRect/>
          </a:stretch>
        </p:blipFill>
        <p:spPr>
          <a:xfrm>
            <a:off x="6836936" y="3583459"/>
            <a:ext cx="5124792" cy="2970642"/>
          </a:xfrm>
          <a:prstGeom prst="rect">
            <a:avLst/>
          </a:prstGeom>
        </p:spPr>
      </p:pic>
      <p:pic>
        <p:nvPicPr>
          <p:cNvPr id="6" name="Рисунок 5"/>
          <p:cNvPicPr>
            <a:picLocks noChangeAspect="1"/>
          </p:cNvPicPr>
          <p:nvPr/>
        </p:nvPicPr>
        <p:blipFill>
          <a:blip r:embed="rId3"/>
          <a:stretch>
            <a:fillRect/>
          </a:stretch>
        </p:blipFill>
        <p:spPr>
          <a:xfrm>
            <a:off x="6854067" y="342899"/>
            <a:ext cx="5107662" cy="2869857"/>
          </a:xfrm>
          <a:prstGeom prst="rect">
            <a:avLst/>
          </a:prstGeom>
        </p:spPr>
      </p:pic>
    </p:spTree>
    <p:extLst>
      <p:ext uri="{BB962C8B-B14F-4D97-AF65-F5344CB8AC3E}">
        <p14:creationId xmlns:p14="http://schemas.microsoft.com/office/powerpoint/2010/main" val="7233003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07153" y="124479"/>
            <a:ext cx="11467819" cy="2308324"/>
          </a:xfrm>
          <a:prstGeom prst="rect">
            <a:avLst/>
          </a:prstGeom>
        </p:spPr>
        <p:txBody>
          <a:bodyPr wrap="square">
            <a:spAutoFit/>
          </a:bodyPr>
          <a:lstStyle/>
          <a:p>
            <a:r>
              <a:rPr lang="uk-UA" b="0" i="0" dirty="0">
                <a:solidFill>
                  <a:srgbClr val="000000"/>
                </a:solidFill>
                <a:effectLst/>
                <a:latin typeface="Arial" panose="020B0604020202020204" pitchFamily="34" charset="0"/>
              </a:rPr>
              <a:t>На клімат України, як і будь-якої іншої ділянки суходолу, впливають такі чинники:</a:t>
            </a:r>
          </a:p>
          <a:p>
            <a:pPr>
              <a:buFont typeface="Arial" panose="020B0604020202020204" pitchFamily="34" charset="0"/>
              <a:buChar char="•"/>
            </a:pPr>
            <a:r>
              <a:rPr lang="uk-UA" b="0" i="0" dirty="0">
                <a:solidFill>
                  <a:srgbClr val="000000"/>
                </a:solidFill>
                <a:effectLst/>
                <a:latin typeface="Arial" panose="020B0604020202020204" pitchFamily="34" charset="0"/>
              </a:rPr>
              <a:t>географічна широта,</a:t>
            </a:r>
          </a:p>
          <a:p>
            <a:pPr>
              <a:buFont typeface="Arial" panose="020B0604020202020204" pitchFamily="34" charset="0"/>
              <a:buChar char="•"/>
            </a:pPr>
            <a:r>
              <a:rPr lang="uk-UA" b="0" i="0" dirty="0">
                <a:solidFill>
                  <a:srgbClr val="000000"/>
                </a:solidFill>
                <a:effectLst/>
                <a:latin typeface="Arial" panose="020B0604020202020204" pitchFamily="34" charset="0"/>
              </a:rPr>
              <a:t>абсолютна висота,</a:t>
            </a:r>
          </a:p>
          <a:p>
            <a:pPr>
              <a:buFont typeface="Arial" panose="020B0604020202020204" pitchFamily="34" charset="0"/>
              <a:buChar char="•"/>
            </a:pPr>
            <a:r>
              <a:rPr lang="uk-UA" b="0" i="0" dirty="0">
                <a:solidFill>
                  <a:srgbClr val="000000"/>
                </a:solidFill>
                <a:effectLst/>
                <a:latin typeface="Arial" panose="020B0604020202020204" pitchFamily="34" charset="0"/>
              </a:rPr>
              <a:t>рельєф,</a:t>
            </a:r>
          </a:p>
          <a:p>
            <a:pPr>
              <a:buFont typeface="Arial" panose="020B0604020202020204" pitchFamily="34" charset="0"/>
              <a:buChar char="•"/>
            </a:pPr>
            <a:r>
              <a:rPr lang="uk-UA" b="0" i="0" dirty="0">
                <a:solidFill>
                  <a:srgbClr val="000000"/>
                </a:solidFill>
                <a:effectLst/>
                <a:latin typeface="Arial" panose="020B0604020202020204" pitchFamily="34" charset="0"/>
              </a:rPr>
              <a:t>віддаленість від морів і океанів,</a:t>
            </a:r>
          </a:p>
          <a:p>
            <a:pPr>
              <a:buFont typeface="Arial" panose="020B0604020202020204" pitchFamily="34" charset="0"/>
              <a:buChar char="•"/>
            </a:pPr>
            <a:r>
              <a:rPr lang="uk-UA" b="0" i="0" dirty="0">
                <a:solidFill>
                  <a:srgbClr val="000000"/>
                </a:solidFill>
                <a:effectLst/>
                <a:latin typeface="Arial" panose="020B0604020202020204" pitchFamily="34" charset="0"/>
              </a:rPr>
              <a:t>наявність поблизу океанічних течій,</a:t>
            </a:r>
          </a:p>
          <a:p>
            <a:pPr>
              <a:buFont typeface="Arial" panose="020B0604020202020204" pitchFamily="34" charset="0"/>
              <a:buChar char="•"/>
            </a:pPr>
            <a:r>
              <a:rPr lang="uk-UA" b="0" i="0" dirty="0">
                <a:solidFill>
                  <a:srgbClr val="000000"/>
                </a:solidFill>
                <a:effectLst/>
                <a:latin typeface="Arial" panose="020B0604020202020204" pitchFamily="34" charset="0"/>
              </a:rPr>
              <a:t>розміщення на материку (розміри і частина материка),</a:t>
            </a:r>
          </a:p>
          <a:p>
            <a:pPr>
              <a:buFont typeface="Arial" panose="020B0604020202020204" pitchFamily="34" charset="0"/>
              <a:buChar char="•"/>
            </a:pPr>
            <a:r>
              <a:rPr lang="uk-UA" b="0" i="0" dirty="0">
                <a:solidFill>
                  <a:srgbClr val="000000"/>
                </a:solidFill>
                <a:effectLst/>
                <a:latin typeface="Arial" panose="020B0604020202020204" pitchFamily="34" charset="0"/>
              </a:rPr>
              <a:t>характер </a:t>
            </a:r>
            <a:r>
              <a:rPr lang="uk-UA" b="0" i="0" dirty="0" err="1">
                <a:solidFill>
                  <a:srgbClr val="000000"/>
                </a:solidFill>
                <a:effectLst/>
                <a:latin typeface="Arial" panose="020B0604020202020204" pitchFamily="34" charset="0"/>
              </a:rPr>
              <a:t>підстилаючої</a:t>
            </a:r>
            <a:r>
              <a:rPr lang="uk-UA" b="0" i="0" dirty="0">
                <a:solidFill>
                  <a:srgbClr val="000000"/>
                </a:solidFill>
                <a:effectLst/>
                <a:latin typeface="Arial" panose="020B0604020202020204" pitchFamily="34" charset="0"/>
              </a:rPr>
              <a:t> поверхні (колір, рослинність, </a:t>
            </a:r>
            <a:r>
              <a:rPr lang="uk-UA" b="0" i="0" dirty="0" err="1">
                <a:solidFill>
                  <a:srgbClr val="000000"/>
                </a:solidFill>
                <a:effectLst/>
                <a:latin typeface="Arial" panose="020B0604020202020204" pitchFamily="34" charset="0"/>
              </a:rPr>
              <a:t>мікроформи</a:t>
            </a:r>
            <a:r>
              <a:rPr lang="uk-UA" b="0" i="0" dirty="0">
                <a:solidFill>
                  <a:srgbClr val="000000"/>
                </a:solidFill>
                <a:effectLst/>
                <a:latin typeface="Arial" panose="020B0604020202020204" pitchFamily="34" charset="0"/>
              </a:rPr>
              <a:t> рельєфу).</a:t>
            </a:r>
          </a:p>
        </p:txBody>
      </p:sp>
      <p:pic>
        <p:nvPicPr>
          <p:cNvPr id="8" name="Рисунок 7"/>
          <p:cNvPicPr>
            <a:picLocks noChangeAspect="1"/>
          </p:cNvPicPr>
          <p:nvPr/>
        </p:nvPicPr>
        <p:blipFill>
          <a:blip r:embed="rId2"/>
          <a:stretch>
            <a:fillRect/>
          </a:stretch>
        </p:blipFill>
        <p:spPr>
          <a:xfrm>
            <a:off x="6573796" y="2732445"/>
            <a:ext cx="5301176" cy="3704911"/>
          </a:xfrm>
          <a:prstGeom prst="rect">
            <a:avLst/>
          </a:prstGeom>
        </p:spPr>
      </p:pic>
      <p:pic>
        <p:nvPicPr>
          <p:cNvPr id="1026" name="Picture 2" descr="Украина на политической карте Европы. Подробная политическая карта Европы.  Все страны Европы. Карта масштаба 1:20 000 000 | Raster Maps | Карты всего  мира в одном месте">
            <a:extLst>
              <a:ext uri="{FF2B5EF4-FFF2-40B4-BE49-F238E27FC236}">
                <a16:creationId xmlns:a16="http://schemas.microsoft.com/office/drawing/2014/main" id="{791F0484-0CD8-4A90-ADC4-AAD20DF32C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078" y="2732445"/>
            <a:ext cx="3672515" cy="38769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94584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1458098" y="220411"/>
            <a:ext cx="9452918" cy="6491764"/>
          </a:xfrm>
          <a:prstGeom prst="rect">
            <a:avLst/>
          </a:prstGeom>
        </p:spPr>
      </p:pic>
    </p:spTree>
    <p:extLst>
      <p:ext uri="{BB962C8B-B14F-4D97-AF65-F5344CB8AC3E}">
        <p14:creationId xmlns:p14="http://schemas.microsoft.com/office/powerpoint/2010/main" val="4469631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5372" y="731781"/>
            <a:ext cx="6096000" cy="5632311"/>
          </a:xfrm>
          <a:prstGeom prst="rect">
            <a:avLst/>
          </a:prstGeom>
        </p:spPr>
        <p:txBody>
          <a:bodyPr>
            <a:spAutoFit/>
          </a:bodyPr>
          <a:lstStyle/>
          <a:p>
            <a:pPr algn="just"/>
            <a:r>
              <a:rPr lang="uk-UA" b="0" i="0" dirty="0">
                <a:solidFill>
                  <a:srgbClr val="000000"/>
                </a:solidFill>
                <a:effectLst/>
                <a:latin typeface="Arial" panose="020B0604020202020204" pitchFamily="34" charset="0"/>
              </a:rPr>
              <a:t>Абсолютна річна кількість опадів на території країни ще не свідчить про достаток вологи. Адже значна частка вологи випаровується, а величина випаровування залежить від температури.</a:t>
            </a:r>
          </a:p>
          <a:p>
            <a:pPr algn="just"/>
            <a:r>
              <a:rPr lang="uk-UA" b="0" i="0" dirty="0">
                <a:solidFill>
                  <a:srgbClr val="000000"/>
                </a:solidFill>
                <a:effectLst/>
                <a:latin typeface="Arial" panose="020B0604020202020204" pitchFamily="34" charset="0"/>
              </a:rPr>
              <a:t>Чим вища температура повітря, тим більше вологи воно може в собі містити, а отже - більше вологи може випаровувати. </a:t>
            </a:r>
          </a:p>
          <a:p>
            <a:pPr algn="just"/>
            <a:r>
              <a:rPr lang="uk-UA" b="0" i="0" dirty="0">
                <a:solidFill>
                  <a:srgbClr val="000000"/>
                </a:solidFill>
                <a:effectLst/>
                <a:latin typeface="Arial" panose="020B0604020202020204" pitchFamily="34" charset="0"/>
              </a:rPr>
              <a:t>Величина випаровуваності може бути меншою або більшою, ніж кількість опадів. </a:t>
            </a:r>
            <a:r>
              <a:rPr lang="uk-UA" b="0" i="0" dirty="0" err="1">
                <a:solidFill>
                  <a:srgbClr val="000000"/>
                </a:solidFill>
                <a:effectLst/>
                <a:latin typeface="Arial" panose="020B0604020202020204" pitchFamily="34" charset="0"/>
              </a:rPr>
              <a:t>Співставивши</a:t>
            </a:r>
            <a:r>
              <a:rPr lang="uk-UA" b="0" i="0" dirty="0">
                <a:solidFill>
                  <a:srgbClr val="000000"/>
                </a:solidFill>
                <a:effectLst/>
                <a:latin typeface="Arial" panose="020B0604020202020204" pitchFamily="34" charset="0"/>
              </a:rPr>
              <a:t> ці дві величини, можна визначити зволоженість території. </a:t>
            </a:r>
          </a:p>
          <a:p>
            <a:pPr algn="just"/>
            <a:endParaRPr lang="uk-UA" dirty="0">
              <a:solidFill>
                <a:srgbClr val="000000"/>
              </a:solidFill>
              <a:latin typeface="Arial" panose="020B0604020202020204" pitchFamily="34" charset="0"/>
            </a:endParaRPr>
          </a:p>
          <a:p>
            <a:pPr algn="just"/>
            <a:r>
              <a:rPr lang="uk-UA" b="0" i="0" dirty="0">
                <a:solidFill>
                  <a:srgbClr val="000000"/>
                </a:solidFill>
                <a:effectLst/>
                <a:latin typeface="Arial" panose="020B0604020202020204" pitchFamily="34" charset="0"/>
              </a:rPr>
              <a:t>Характеризують її коефіцієнтом зволоження, що визначається відношенням кількості опадів до величини випаровуваності за певний період. </a:t>
            </a:r>
          </a:p>
          <a:p>
            <a:pPr algn="just"/>
            <a:r>
              <a:rPr lang="uk-UA" b="0" i="0" dirty="0">
                <a:solidFill>
                  <a:srgbClr val="000000"/>
                </a:solidFill>
                <a:effectLst/>
                <a:latin typeface="Arial" panose="020B0604020202020204" pitchFamily="34" charset="0"/>
              </a:rPr>
              <a:t>Тобто, </a:t>
            </a:r>
          </a:p>
          <a:p>
            <a:pPr algn="ctr"/>
            <a:r>
              <a:rPr lang="uk-UA" b="0" i="0" dirty="0">
                <a:solidFill>
                  <a:srgbClr val="000000"/>
                </a:solidFill>
                <a:effectLst/>
                <a:latin typeface="Arial" panose="020B0604020202020204" pitchFamily="34" charset="0"/>
              </a:rPr>
              <a:t>K= O/B, </a:t>
            </a:r>
          </a:p>
          <a:p>
            <a:pPr algn="just"/>
            <a:r>
              <a:rPr lang="uk-UA" b="0" i="0" dirty="0">
                <a:solidFill>
                  <a:srgbClr val="000000"/>
                </a:solidFill>
                <a:effectLst/>
                <a:latin typeface="Arial" panose="020B0604020202020204" pitchFamily="34" charset="0"/>
              </a:rPr>
              <a:t>де О - річна кількість опадів, В - величина випаровуваності, К - коефіцієнт зволоження. </a:t>
            </a:r>
          </a:p>
          <a:p>
            <a:pPr algn="just"/>
            <a:r>
              <a:rPr lang="uk-UA" b="0" i="0" dirty="0">
                <a:solidFill>
                  <a:srgbClr val="000000"/>
                </a:solidFill>
                <a:effectLst/>
                <a:latin typeface="Arial" panose="020B0604020202020204" pitchFamily="34" charset="0"/>
              </a:rPr>
              <a:t>Якщо К=1, то зволоження достатнє, </a:t>
            </a:r>
          </a:p>
          <a:p>
            <a:pPr algn="just"/>
            <a:r>
              <a:rPr lang="uk-UA" b="0" i="0" dirty="0">
                <a:solidFill>
                  <a:srgbClr val="000000"/>
                </a:solidFill>
                <a:effectLst/>
                <a:latin typeface="Arial" panose="020B0604020202020204" pitchFamily="34" charset="0"/>
              </a:rPr>
              <a:t>К&gt;1 - надмірне, К&lt;1 - недостатнє, К&lt; 0,3 - бідне.</a:t>
            </a:r>
          </a:p>
        </p:txBody>
      </p:sp>
      <p:pic>
        <p:nvPicPr>
          <p:cNvPr id="13314" name="Picture 2" descr="Посуха в Україні: експерти про пилові бурі, пожежі та про те, що буде з  урожаєм | Громадське телебачення"/>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1372" y="1682839"/>
            <a:ext cx="5634683" cy="31732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69761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92444" y="673091"/>
            <a:ext cx="4403124" cy="4801314"/>
          </a:xfrm>
          <a:prstGeom prst="rect">
            <a:avLst/>
          </a:prstGeom>
        </p:spPr>
        <p:txBody>
          <a:bodyPr wrap="square">
            <a:spAutoFit/>
          </a:bodyPr>
          <a:lstStyle/>
          <a:p>
            <a:pPr algn="just"/>
            <a:r>
              <a:rPr lang="uk-UA" b="0" i="0" dirty="0">
                <a:solidFill>
                  <a:srgbClr val="000000"/>
                </a:solidFill>
                <a:effectLst/>
                <a:latin typeface="Arial" panose="020B0604020202020204" pitchFamily="34" charset="0"/>
              </a:rPr>
              <a:t>На північному заході України випаровуваність дещо менша, ніж кількість опадів, тому ця територія має достатнє, зволоження, а в Карпатах і Криму воно навіть надмірне. У південних і південно-східних районах країни величина випаровуваності значно більша від кількості опадів, а, отже, зволоження недостатнє.</a:t>
            </a:r>
          </a:p>
          <a:p>
            <a:pPr algn="just"/>
            <a:endParaRPr lang="uk-UA" b="0" i="0" dirty="0">
              <a:solidFill>
                <a:srgbClr val="000000"/>
              </a:solidFill>
              <a:effectLst/>
              <a:latin typeface="Arial" panose="020B0604020202020204" pitchFamily="34" charset="0"/>
            </a:endParaRPr>
          </a:p>
          <a:p>
            <a:pPr algn="just"/>
            <a:r>
              <a:rPr lang="uk-UA" b="0" i="0" dirty="0">
                <a:solidFill>
                  <a:srgbClr val="000000"/>
                </a:solidFill>
                <a:effectLst/>
                <a:latin typeface="Arial" panose="020B0604020202020204" pitchFamily="34" charset="0"/>
              </a:rPr>
              <a:t>Таким чином, у напрямку з заходу на схід в Україні зростає континентальність клімату, яка проявляється не тільки у зростанні амплітуди температур, але і у зменшенні кількості опадів та коефіцієнта зволоження.</a:t>
            </a:r>
          </a:p>
        </p:txBody>
      </p:sp>
      <p:pic>
        <p:nvPicPr>
          <p:cNvPr id="14338" name="Picture 2" descr="Клімат України"/>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1" y="1249290"/>
            <a:ext cx="6329834" cy="46113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11939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32486" y="197346"/>
            <a:ext cx="7760044" cy="6186309"/>
          </a:xfrm>
          <a:prstGeom prst="rect">
            <a:avLst/>
          </a:prstGeom>
        </p:spPr>
        <p:txBody>
          <a:bodyPr wrap="square">
            <a:spAutoFit/>
          </a:bodyPr>
          <a:lstStyle/>
          <a:p>
            <a:pPr algn="ctr"/>
            <a:r>
              <a:rPr lang="uk-UA" b="1" i="0" dirty="0">
                <a:solidFill>
                  <a:srgbClr val="000000"/>
                </a:solidFill>
                <a:effectLst/>
                <a:latin typeface="Arial" panose="020B0604020202020204" pitchFamily="34" charset="0"/>
              </a:rPr>
              <a:t>Загальні риси клімату України</a:t>
            </a:r>
          </a:p>
          <a:p>
            <a:pPr algn="just"/>
            <a:endParaRPr lang="uk-UA" b="1" dirty="0">
              <a:solidFill>
                <a:srgbClr val="000000"/>
              </a:solidFill>
              <a:latin typeface="Arial" panose="020B0604020202020204" pitchFamily="34" charset="0"/>
            </a:endParaRPr>
          </a:p>
          <a:p>
            <a:pPr algn="just"/>
            <a:endParaRPr lang="uk-UA" b="0" i="0" dirty="0">
              <a:solidFill>
                <a:srgbClr val="000000"/>
              </a:solidFill>
              <a:effectLst/>
              <a:latin typeface="Arial" panose="020B0604020202020204" pitchFamily="34" charset="0"/>
            </a:endParaRPr>
          </a:p>
          <a:p>
            <a:pPr algn="just"/>
            <a:r>
              <a:rPr lang="uk-UA" b="0" i="0" dirty="0">
                <a:solidFill>
                  <a:srgbClr val="000000"/>
                </a:solidFill>
                <a:effectLst/>
                <a:latin typeface="Arial" panose="020B0604020202020204" pitchFamily="34" charset="0"/>
              </a:rPr>
              <a:t>Територія України лежить у помірно-континентальній області помірного кліматичного поясу. Значні зміни висоти Сонця над горизонтом, тривалості дня, циркуляції атмосфери, а також характеру </a:t>
            </a:r>
            <a:r>
              <a:rPr lang="uk-UA" b="0" i="0" dirty="0" err="1">
                <a:solidFill>
                  <a:srgbClr val="000000"/>
                </a:solidFill>
                <a:effectLst/>
                <a:latin typeface="Arial" panose="020B0604020202020204" pitchFamily="34" charset="0"/>
              </a:rPr>
              <a:t>підстилаючої</a:t>
            </a:r>
            <a:r>
              <a:rPr lang="uk-UA" b="0" i="0" dirty="0">
                <a:solidFill>
                  <a:srgbClr val="000000"/>
                </a:solidFill>
                <a:effectLst/>
                <a:latin typeface="Arial" panose="020B0604020202020204" pitchFamily="34" charset="0"/>
              </a:rPr>
              <a:t> поверхні у різні пори року в помірному поясі визначають закономірне чергування сезонних типів погоди.</a:t>
            </a:r>
          </a:p>
          <a:p>
            <a:pPr algn="just"/>
            <a:r>
              <a:rPr lang="uk-UA" b="0" i="0" dirty="0">
                <a:solidFill>
                  <a:srgbClr val="000000"/>
                </a:solidFill>
                <a:effectLst/>
                <a:latin typeface="Arial" panose="020B0604020202020204" pitchFamily="34" charset="0"/>
              </a:rPr>
              <a:t>Зима в Україні характеризується морозною погодою з випаданням снігу і встановленням снігового покриву. Триває вона 4-3 місяці, а починається у кінці листопада - на початку грудня, коли утворюється сталий сніговий покрив. </a:t>
            </a:r>
          </a:p>
          <a:p>
            <a:pPr algn="just"/>
            <a:r>
              <a:rPr lang="uk-UA" b="0" i="0" dirty="0">
                <a:solidFill>
                  <a:srgbClr val="000000"/>
                </a:solidFill>
                <a:effectLst/>
                <a:latin typeface="Arial" panose="020B0604020202020204" pitchFamily="34" charset="0"/>
              </a:rPr>
              <a:t>Сніг впродовж зими декілька разів сходить і випадає знову. Приходить зима в Україну з північного сходу і найпізніше досягає Кримського півострова. </a:t>
            </a:r>
          </a:p>
          <a:p>
            <a:pPr algn="just"/>
            <a:r>
              <a:rPr lang="uk-UA" b="0" i="0" dirty="0">
                <a:solidFill>
                  <a:srgbClr val="000000"/>
                </a:solidFill>
                <a:effectLst/>
                <a:latin typeface="Arial" panose="020B0604020202020204" pitchFamily="34" charset="0"/>
              </a:rPr>
              <a:t>Для неї характерна значна мінливість погодних процесів: сильні похолодання часто змінюються різкими потепліннями з відлигами; періоди хмарної і теплої погоди з опадами у вигляді мокрою снігу і дощу змінюються безхмарною погодою. </a:t>
            </a:r>
          </a:p>
          <a:p>
            <a:pPr algn="just"/>
            <a:r>
              <a:rPr lang="uk-UA" b="0" i="0" dirty="0">
                <a:solidFill>
                  <a:srgbClr val="000000"/>
                </a:solidFill>
                <a:effectLst/>
                <a:latin typeface="Arial" panose="020B0604020202020204" pitchFamily="34" charset="0"/>
              </a:rPr>
              <a:t>Відлиги (8-10 днів протягом зими) охоплюють більшу частину території, іноді і всю країну, що спричиняється перенесенням теплих повітряних мас з Атлантики.</a:t>
            </a:r>
          </a:p>
        </p:txBody>
      </p:sp>
      <p:pic>
        <p:nvPicPr>
          <p:cNvPr id="4" name="Рисунок 3"/>
          <p:cNvPicPr>
            <a:picLocks noChangeAspect="1"/>
          </p:cNvPicPr>
          <p:nvPr/>
        </p:nvPicPr>
        <p:blipFill>
          <a:blip r:embed="rId2"/>
          <a:stretch>
            <a:fillRect/>
          </a:stretch>
        </p:blipFill>
        <p:spPr>
          <a:xfrm>
            <a:off x="8382873" y="414981"/>
            <a:ext cx="3540625" cy="2377646"/>
          </a:xfrm>
          <a:prstGeom prst="rect">
            <a:avLst/>
          </a:prstGeom>
        </p:spPr>
      </p:pic>
      <p:pic>
        <p:nvPicPr>
          <p:cNvPr id="6" name="Рисунок 5"/>
          <p:cNvPicPr>
            <a:picLocks noChangeAspect="1"/>
          </p:cNvPicPr>
          <p:nvPr/>
        </p:nvPicPr>
        <p:blipFill>
          <a:blip r:embed="rId3"/>
          <a:stretch>
            <a:fillRect/>
          </a:stretch>
        </p:blipFill>
        <p:spPr>
          <a:xfrm>
            <a:off x="8382873" y="2911730"/>
            <a:ext cx="3540625" cy="2226966"/>
          </a:xfrm>
          <a:prstGeom prst="rect">
            <a:avLst/>
          </a:prstGeom>
        </p:spPr>
      </p:pic>
      <p:pic>
        <p:nvPicPr>
          <p:cNvPr id="8" name="Рисунок 7"/>
          <p:cNvPicPr>
            <a:picLocks noChangeAspect="1"/>
          </p:cNvPicPr>
          <p:nvPr/>
        </p:nvPicPr>
        <p:blipFill>
          <a:blip r:embed="rId4"/>
          <a:stretch>
            <a:fillRect/>
          </a:stretch>
        </p:blipFill>
        <p:spPr>
          <a:xfrm>
            <a:off x="8382873" y="5257800"/>
            <a:ext cx="2857500" cy="1600200"/>
          </a:xfrm>
          <a:prstGeom prst="rect">
            <a:avLst/>
          </a:prstGeom>
        </p:spPr>
      </p:pic>
    </p:spTree>
    <p:extLst>
      <p:ext uri="{BB962C8B-B14F-4D97-AF65-F5344CB8AC3E}">
        <p14:creationId xmlns:p14="http://schemas.microsoft.com/office/powerpoint/2010/main" val="19896149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40725" y="840935"/>
            <a:ext cx="4637902" cy="5078313"/>
          </a:xfrm>
          <a:prstGeom prst="rect">
            <a:avLst/>
          </a:prstGeom>
        </p:spPr>
        <p:txBody>
          <a:bodyPr wrap="square">
            <a:spAutoFit/>
          </a:bodyPr>
          <a:lstStyle/>
          <a:p>
            <a:pPr algn="just"/>
            <a:r>
              <a:rPr lang="uk-UA" b="0" i="0" dirty="0">
                <a:solidFill>
                  <a:srgbClr val="000000"/>
                </a:solidFill>
                <a:effectLst/>
                <a:latin typeface="Arial" panose="020B0604020202020204" pitchFamily="34" charset="0"/>
              </a:rPr>
              <a:t>Весна на теренах України найраніше настає на південному заході і широко просувається на північний схід. Бувають заморозки, викликані вторгненням холодного арктичного повітря з півночі. </a:t>
            </a:r>
          </a:p>
          <a:p>
            <a:pPr algn="just"/>
            <a:r>
              <a:rPr lang="uk-UA" b="0" i="0" dirty="0">
                <a:solidFill>
                  <a:srgbClr val="000000"/>
                </a:solidFill>
                <a:effectLst/>
                <a:latin typeface="Arial" panose="020B0604020202020204" pitchFamily="34" charset="0"/>
              </a:rPr>
              <a:t>Весна закінчується цвітінням акації. Якщо середньодобова температура переходить через +15°С, настає літо.</a:t>
            </a:r>
          </a:p>
          <a:p>
            <a:pPr algn="just"/>
            <a:r>
              <a:rPr lang="uk-UA" b="0" i="0" dirty="0">
                <a:solidFill>
                  <a:srgbClr val="000000"/>
                </a:solidFill>
                <a:effectLst/>
                <a:latin typeface="Arial" panose="020B0604020202020204" pitchFamily="34" charset="0"/>
              </a:rPr>
              <a:t>Літо тепле, на півдні - спекотне. Максимальні температури повітря спостерігаються в серпні. Цей місяць характеризується часто безхмарною посушливою погодою. </a:t>
            </a:r>
          </a:p>
          <a:p>
            <a:pPr algn="just"/>
            <a:r>
              <a:rPr lang="uk-UA" b="0" i="0" dirty="0">
                <a:solidFill>
                  <a:srgbClr val="000000"/>
                </a:solidFill>
                <a:effectLst/>
                <a:latin typeface="Arial" panose="020B0604020202020204" pitchFamily="34" charset="0"/>
              </a:rPr>
              <a:t>На всій території України влітку проходять грози та зливові дощі. На літо припадає близько 40% річної норми опадів. Тільки в південних районах літо посушливе.</a:t>
            </a:r>
          </a:p>
        </p:txBody>
      </p:sp>
      <p:pic>
        <p:nvPicPr>
          <p:cNvPr id="4" name="Рисунок 3"/>
          <p:cNvPicPr>
            <a:picLocks noChangeAspect="1"/>
          </p:cNvPicPr>
          <p:nvPr/>
        </p:nvPicPr>
        <p:blipFill>
          <a:blip r:embed="rId2"/>
          <a:stretch>
            <a:fillRect/>
          </a:stretch>
        </p:blipFill>
        <p:spPr>
          <a:xfrm>
            <a:off x="7364774" y="2572411"/>
            <a:ext cx="4484841" cy="2511511"/>
          </a:xfrm>
          <a:prstGeom prst="rect">
            <a:avLst/>
          </a:prstGeom>
        </p:spPr>
      </p:pic>
      <p:sp>
        <p:nvSpPr>
          <p:cNvPr id="5" name="AutoShape 4" descr="Весна в Україні: синоптики розповіли, коли ми її відчуємо | UA.NEW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7" name="Рисунок 6"/>
          <p:cNvPicPr>
            <a:picLocks noChangeAspect="1"/>
          </p:cNvPicPr>
          <p:nvPr/>
        </p:nvPicPr>
        <p:blipFill>
          <a:blip r:embed="rId3"/>
          <a:stretch>
            <a:fillRect/>
          </a:stretch>
        </p:blipFill>
        <p:spPr>
          <a:xfrm>
            <a:off x="8167816" y="160337"/>
            <a:ext cx="3803307" cy="2370371"/>
          </a:xfrm>
          <a:prstGeom prst="rect">
            <a:avLst/>
          </a:prstGeom>
        </p:spPr>
      </p:pic>
      <p:pic>
        <p:nvPicPr>
          <p:cNvPr id="9" name="Рисунок 8"/>
          <p:cNvPicPr>
            <a:picLocks noChangeAspect="1"/>
          </p:cNvPicPr>
          <p:nvPr/>
        </p:nvPicPr>
        <p:blipFill>
          <a:blip r:embed="rId4"/>
          <a:stretch>
            <a:fillRect/>
          </a:stretch>
        </p:blipFill>
        <p:spPr>
          <a:xfrm>
            <a:off x="5078627" y="363443"/>
            <a:ext cx="2893411" cy="2167265"/>
          </a:xfrm>
          <a:prstGeom prst="rect">
            <a:avLst/>
          </a:prstGeom>
        </p:spPr>
      </p:pic>
      <p:pic>
        <p:nvPicPr>
          <p:cNvPr id="11" name="Рисунок 10"/>
          <p:cNvPicPr>
            <a:picLocks noChangeAspect="1"/>
          </p:cNvPicPr>
          <p:nvPr/>
        </p:nvPicPr>
        <p:blipFill>
          <a:blip r:embed="rId5"/>
          <a:stretch>
            <a:fillRect/>
          </a:stretch>
        </p:blipFill>
        <p:spPr>
          <a:xfrm>
            <a:off x="5199234" y="5119148"/>
            <a:ext cx="2847975" cy="1600200"/>
          </a:xfrm>
          <a:prstGeom prst="rect">
            <a:avLst/>
          </a:prstGeom>
        </p:spPr>
      </p:pic>
    </p:spTree>
    <p:extLst>
      <p:ext uri="{BB962C8B-B14F-4D97-AF65-F5344CB8AC3E}">
        <p14:creationId xmlns:p14="http://schemas.microsoft.com/office/powerpoint/2010/main" val="25632834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812800" y="511291"/>
            <a:ext cx="6096000" cy="4524315"/>
          </a:xfrm>
          <a:prstGeom prst="rect">
            <a:avLst/>
          </a:prstGeom>
        </p:spPr>
        <p:txBody>
          <a:bodyPr>
            <a:spAutoFit/>
          </a:bodyPr>
          <a:lstStyle/>
          <a:p>
            <a:pPr algn="just"/>
            <a:r>
              <a:rPr lang="uk-UA" b="0" i="0" dirty="0">
                <a:solidFill>
                  <a:srgbClr val="000000"/>
                </a:solidFill>
                <a:effectLst/>
                <a:latin typeface="Arial" panose="020B0604020202020204" pitchFamily="34" charset="0"/>
              </a:rPr>
              <a:t>Осінь порівняно тепла і тривала, з ясними сонячними днями та прохолодними ночами, нерідко з заморозками. Негода з затяжними дощами, низькими температурами повітря настає в кінці осені (жовтень-листопад). Найбільше вона відображена на заході та півночі країни.</a:t>
            </a:r>
          </a:p>
          <a:p>
            <a:pPr algn="just"/>
            <a:r>
              <a:rPr lang="uk-UA" b="0" i="0" dirty="0">
                <a:solidFill>
                  <a:srgbClr val="000000"/>
                </a:solidFill>
                <a:effectLst/>
                <a:latin typeface="Arial" panose="020B0604020202020204" pitchFamily="34" charset="0"/>
              </a:rPr>
              <a:t>У помірно континентальній області клімату України виділяють на рівнині атлантико-континентальну і континентальну </a:t>
            </a:r>
            <a:r>
              <a:rPr lang="uk-UA" b="0" i="0" dirty="0" err="1">
                <a:solidFill>
                  <a:srgbClr val="000000"/>
                </a:solidFill>
                <a:effectLst/>
                <a:latin typeface="Arial" panose="020B0604020202020204" pitchFamily="34" charset="0"/>
              </a:rPr>
              <a:t>підобласті</a:t>
            </a:r>
            <a:r>
              <a:rPr lang="uk-UA" b="0" i="0" dirty="0">
                <a:solidFill>
                  <a:srgbClr val="000000"/>
                </a:solidFill>
                <a:effectLst/>
                <a:latin typeface="Arial" panose="020B0604020202020204" pitchFamily="34" charset="0"/>
              </a:rPr>
              <a:t>, а у Карпатах - карпатську і закарпатську.</a:t>
            </a:r>
          </a:p>
          <a:p>
            <a:pPr algn="just"/>
            <a:endParaRPr lang="en-US" b="0" i="0" dirty="0">
              <a:solidFill>
                <a:srgbClr val="000000"/>
              </a:solidFill>
              <a:effectLst/>
              <a:latin typeface="Arial" panose="020B0604020202020204" pitchFamily="34" charset="0"/>
            </a:endParaRPr>
          </a:p>
          <a:p>
            <a:pPr algn="just"/>
            <a:r>
              <a:rPr lang="uk-UA" b="0" i="0" dirty="0">
                <a:solidFill>
                  <a:srgbClr val="000000"/>
                </a:solidFill>
                <a:effectLst/>
                <a:latin typeface="Arial" panose="020B0604020202020204" pitchFamily="34" charset="0"/>
              </a:rPr>
              <a:t>Клімат України сприятливий для життя і діяльності людини. Кліматичні умови враховують, коли вибирають місця для будівництва житла, господарських об'єктів, транспортних шляхів. Від них залежить робота водного транспорту.</a:t>
            </a:r>
          </a:p>
        </p:txBody>
      </p:sp>
      <p:pic>
        <p:nvPicPr>
          <p:cNvPr id="3" name="Рисунок 2">
            <a:extLst>
              <a:ext uri="{FF2B5EF4-FFF2-40B4-BE49-F238E27FC236}">
                <a16:creationId xmlns:a16="http://schemas.microsoft.com/office/drawing/2014/main" id="{A6AC0945-2A0C-445D-B6AB-AB7EBAABF6CE}"/>
              </a:ext>
            </a:extLst>
          </p:cNvPr>
          <p:cNvPicPr>
            <a:picLocks noChangeAspect="1"/>
          </p:cNvPicPr>
          <p:nvPr/>
        </p:nvPicPr>
        <p:blipFill>
          <a:blip r:embed="rId2"/>
          <a:stretch>
            <a:fillRect/>
          </a:stretch>
        </p:blipFill>
        <p:spPr>
          <a:xfrm>
            <a:off x="7176655" y="303789"/>
            <a:ext cx="4717905" cy="3139551"/>
          </a:xfrm>
          <a:prstGeom prst="rect">
            <a:avLst/>
          </a:prstGeom>
        </p:spPr>
      </p:pic>
      <p:pic>
        <p:nvPicPr>
          <p:cNvPr id="4" name="Рисунок 3">
            <a:extLst>
              <a:ext uri="{FF2B5EF4-FFF2-40B4-BE49-F238E27FC236}">
                <a16:creationId xmlns:a16="http://schemas.microsoft.com/office/drawing/2014/main" id="{CC390BF9-8AF0-44D8-BFF4-5D7107C0DE56}"/>
              </a:ext>
            </a:extLst>
          </p:cNvPr>
          <p:cNvPicPr>
            <a:picLocks noChangeAspect="1"/>
          </p:cNvPicPr>
          <p:nvPr/>
        </p:nvPicPr>
        <p:blipFill>
          <a:blip r:embed="rId3"/>
          <a:stretch>
            <a:fillRect/>
          </a:stretch>
        </p:blipFill>
        <p:spPr>
          <a:xfrm>
            <a:off x="7176655" y="3656589"/>
            <a:ext cx="4717905" cy="3139551"/>
          </a:xfrm>
          <a:prstGeom prst="rect">
            <a:avLst/>
          </a:prstGeom>
        </p:spPr>
      </p:pic>
    </p:spTree>
    <p:extLst>
      <p:ext uri="{BB962C8B-B14F-4D97-AF65-F5344CB8AC3E}">
        <p14:creationId xmlns:p14="http://schemas.microsoft.com/office/powerpoint/2010/main" val="36487489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41744" y="908086"/>
            <a:ext cx="6096000" cy="4801314"/>
          </a:xfrm>
          <a:prstGeom prst="rect">
            <a:avLst/>
          </a:prstGeom>
        </p:spPr>
        <p:txBody>
          <a:bodyPr>
            <a:spAutoFit/>
          </a:bodyPr>
          <a:lstStyle/>
          <a:p>
            <a:pPr algn="ctr"/>
            <a:r>
              <a:rPr lang="uk-UA" b="1" i="0" dirty="0">
                <a:solidFill>
                  <a:srgbClr val="000000"/>
                </a:solidFill>
                <a:effectLst/>
                <a:latin typeface="Arial" panose="020B0604020202020204" pitchFamily="34" charset="0"/>
              </a:rPr>
              <a:t>Несприятливі погодні явища в Україні</a:t>
            </a:r>
            <a:endParaRPr lang="uk-UA" b="0" i="0" dirty="0">
              <a:solidFill>
                <a:srgbClr val="000000"/>
              </a:solidFill>
              <a:effectLst/>
              <a:latin typeface="Arial" panose="020B0604020202020204" pitchFamily="34" charset="0"/>
            </a:endParaRPr>
          </a:p>
          <a:p>
            <a:pPr algn="just"/>
            <a:endParaRPr lang="uk-UA" b="0" i="0" dirty="0">
              <a:solidFill>
                <a:srgbClr val="000000"/>
              </a:solidFill>
              <a:effectLst/>
              <a:latin typeface="Arial" panose="020B0604020202020204" pitchFamily="34" charset="0"/>
            </a:endParaRPr>
          </a:p>
          <a:p>
            <a:pPr algn="just"/>
            <a:r>
              <a:rPr lang="uk-UA" b="0" i="0" dirty="0">
                <a:solidFill>
                  <a:srgbClr val="000000"/>
                </a:solidFill>
                <a:effectLst/>
                <a:latin typeface="Arial" panose="020B0604020202020204" pitchFamily="34" charset="0"/>
              </a:rPr>
              <a:t>Клімат України сприятливий для розвитку сільського господарства. Всюди є можливість вирощувати культури помірного поясу: на півночі, де менше тепла, - вологолюбні і невибагливі рослини; на півдні та Закарпатті - теплолюбні та посухостійкі; у середній, лісостеповій частині - зернові, цукрові буряки тощо.</a:t>
            </a:r>
          </a:p>
          <a:p>
            <a:pPr algn="just"/>
            <a:endParaRPr lang="uk-UA" b="0" i="0" dirty="0">
              <a:solidFill>
                <a:srgbClr val="000000"/>
              </a:solidFill>
              <a:effectLst/>
              <a:latin typeface="Arial" panose="020B0604020202020204" pitchFamily="34" charset="0"/>
            </a:endParaRPr>
          </a:p>
          <a:p>
            <a:pPr algn="just"/>
            <a:r>
              <a:rPr lang="uk-UA" b="0" i="0" dirty="0">
                <a:solidFill>
                  <a:srgbClr val="000000"/>
                </a:solidFill>
                <a:effectLst/>
                <a:latin typeface="Arial" panose="020B0604020202020204" pitchFamily="34" charset="0"/>
              </a:rPr>
              <a:t>Однак, для клімату України характерні і деякі несприятливі погодні явища. </a:t>
            </a:r>
          </a:p>
          <a:p>
            <a:pPr algn="just"/>
            <a:endParaRPr lang="uk-UA" b="0" i="0" dirty="0">
              <a:solidFill>
                <a:srgbClr val="000000"/>
              </a:solidFill>
              <a:effectLst/>
              <a:latin typeface="Arial" panose="020B0604020202020204" pitchFamily="34" charset="0"/>
            </a:endParaRPr>
          </a:p>
          <a:p>
            <a:pPr algn="just"/>
            <a:r>
              <a:rPr lang="uk-UA" b="0" i="0" dirty="0">
                <a:solidFill>
                  <a:srgbClr val="000000"/>
                </a:solidFill>
                <a:effectLst/>
                <a:latin typeface="Arial" panose="020B0604020202020204" pitchFamily="34" charset="0"/>
              </a:rPr>
              <a:t>У літній період на території України часто спостерігаються грози, 25-30 днів (у Карпатах - до 40), які супроводжуються зливами, інколи градом. Град випадає на рівнинах 2-3 рази, а в Карпатах - до 4-6 разів.</a:t>
            </a:r>
          </a:p>
        </p:txBody>
      </p:sp>
      <p:pic>
        <p:nvPicPr>
          <p:cNvPr id="3" name="Рисунок 2">
            <a:extLst>
              <a:ext uri="{FF2B5EF4-FFF2-40B4-BE49-F238E27FC236}">
                <a16:creationId xmlns:a16="http://schemas.microsoft.com/office/drawing/2014/main" id="{89AF382C-9B7B-4535-B51E-786197914351}"/>
              </a:ext>
            </a:extLst>
          </p:cNvPr>
          <p:cNvPicPr>
            <a:picLocks noChangeAspect="1"/>
          </p:cNvPicPr>
          <p:nvPr/>
        </p:nvPicPr>
        <p:blipFill>
          <a:blip r:embed="rId2"/>
          <a:stretch>
            <a:fillRect/>
          </a:stretch>
        </p:blipFill>
        <p:spPr>
          <a:xfrm>
            <a:off x="6779492" y="146381"/>
            <a:ext cx="5213062" cy="3309000"/>
          </a:xfrm>
          <a:prstGeom prst="rect">
            <a:avLst/>
          </a:prstGeom>
        </p:spPr>
      </p:pic>
      <p:pic>
        <p:nvPicPr>
          <p:cNvPr id="4" name="Рисунок 3">
            <a:extLst>
              <a:ext uri="{FF2B5EF4-FFF2-40B4-BE49-F238E27FC236}">
                <a16:creationId xmlns:a16="http://schemas.microsoft.com/office/drawing/2014/main" id="{426E77B8-EA72-4DE6-B486-D5090F3EB8B6}"/>
              </a:ext>
            </a:extLst>
          </p:cNvPr>
          <p:cNvPicPr>
            <a:picLocks noChangeAspect="1"/>
          </p:cNvPicPr>
          <p:nvPr/>
        </p:nvPicPr>
        <p:blipFill>
          <a:blip r:embed="rId3"/>
          <a:stretch>
            <a:fillRect/>
          </a:stretch>
        </p:blipFill>
        <p:spPr>
          <a:xfrm>
            <a:off x="7038110" y="3475240"/>
            <a:ext cx="4954444" cy="3369751"/>
          </a:xfrm>
          <a:prstGeom prst="rect">
            <a:avLst/>
          </a:prstGeom>
        </p:spPr>
      </p:pic>
    </p:spTree>
    <p:extLst>
      <p:ext uri="{BB962C8B-B14F-4D97-AF65-F5344CB8AC3E}">
        <p14:creationId xmlns:p14="http://schemas.microsoft.com/office/powerpoint/2010/main" val="1769090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1309817" y="137143"/>
            <a:ext cx="9761838" cy="6458359"/>
          </a:xfrm>
          <a:prstGeom prst="rect">
            <a:avLst/>
          </a:prstGeom>
        </p:spPr>
      </p:pic>
    </p:spTree>
    <p:extLst>
      <p:ext uri="{BB962C8B-B14F-4D97-AF65-F5344CB8AC3E}">
        <p14:creationId xmlns:p14="http://schemas.microsoft.com/office/powerpoint/2010/main" val="18031184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14022" y="261908"/>
            <a:ext cx="6916450" cy="4247317"/>
          </a:xfrm>
          <a:prstGeom prst="rect">
            <a:avLst/>
          </a:prstGeom>
        </p:spPr>
        <p:txBody>
          <a:bodyPr wrap="square">
            <a:spAutoFit/>
          </a:bodyPr>
          <a:lstStyle/>
          <a:p>
            <a:pPr algn="just"/>
            <a:r>
              <a:rPr lang="uk-UA" b="0" i="0" dirty="0">
                <a:solidFill>
                  <a:srgbClr val="000000"/>
                </a:solidFill>
                <a:effectLst/>
                <a:latin typeface="Arial" panose="020B0604020202020204" pitchFamily="34" charset="0"/>
              </a:rPr>
              <a:t>15-30 днів у році з туманами (в горах до 130 днів). Значної шкоди сільському господарству завдають заморозки, восени (з другої половини вересня) і навесні (квітень - травень).</a:t>
            </a:r>
          </a:p>
          <a:p>
            <a:pPr algn="just"/>
            <a:endParaRPr lang="uk-UA" b="0" i="0" dirty="0">
              <a:solidFill>
                <a:srgbClr val="000000"/>
              </a:solidFill>
              <a:effectLst/>
              <a:latin typeface="Arial" panose="020B0604020202020204" pitchFamily="34" charset="0"/>
            </a:endParaRPr>
          </a:p>
          <a:p>
            <a:pPr algn="just"/>
            <a:r>
              <a:rPr lang="uk-UA" b="0" i="0" dirty="0">
                <a:solidFill>
                  <a:srgbClr val="000000"/>
                </a:solidFill>
                <a:effectLst/>
                <a:latin typeface="Arial" panose="020B0604020202020204" pitchFamily="34" charset="0"/>
              </a:rPr>
              <a:t>Взимку для всієї території України характерні ожеледі, тривалість яких коливається від кількох годин до 10 днів і більше. </a:t>
            </a:r>
          </a:p>
          <a:p>
            <a:pPr algn="just"/>
            <a:endParaRPr lang="uk-UA" b="1" i="0" dirty="0">
              <a:solidFill>
                <a:srgbClr val="000000"/>
              </a:solidFill>
              <a:effectLst/>
              <a:latin typeface="Arial" panose="020B0604020202020204" pitchFamily="34" charset="0"/>
            </a:endParaRPr>
          </a:p>
          <a:p>
            <a:pPr algn="just"/>
            <a:r>
              <a:rPr lang="uk-UA" b="1" i="0" dirty="0">
                <a:solidFill>
                  <a:srgbClr val="000000"/>
                </a:solidFill>
                <a:effectLst/>
                <a:latin typeface="Arial" panose="020B0604020202020204" pitchFamily="34" charset="0"/>
              </a:rPr>
              <a:t>Ожеледдю</a:t>
            </a:r>
            <a:r>
              <a:rPr lang="uk-UA" b="0" i="0" dirty="0">
                <a:solidFill>
                  <a:srgbClr val="000000"/>
                </a:solidFill>
                <a:effectLst/>
                <a:latin typeface="Arial" panose="020B0604020202020204" pitchFamily="34" charset="0"/>
              </a:rPr>
              <a:t> називають удільний шар льоду, що утворюється на гілках дерев, телефонних та електропроводах, а також на поверхні землі при температурі від 0° до -3° внаслідок замерзання крапель дощу, мряки чи туману. </a:t>
            </a:r>
          </a:p>
          <a:p>
            <a:pPr algn="just"/>
            <a:endParaRPr lang="uk-UA" b="0" i="0" dirty="0">
              <a:solidFill>
                <a:srgbClr val="000000"/>
              </a:solidFill>
              <a:effectLst/>
              <a:latin typeface="Arial" panose="020B0604020202020204" pitchFamily="34" charset="0"/>
            </a:endParaRPr>
          </a:p>
          <a:p>
            <a:pPr algn="just"/>
            <a:r>
              <a:rPr lang="uk-UA" b="0" i="0" dirty="0">
                <a:solidFill>
                  <a:srgbClr val="000000"/>
                </a:solidFill>
                <a:effectLst/>
                <a:latin typeface="Arial" panose="020B0604020202020204" pitchFamily="34" charset="0"/>
              </a:rPr>
              <a:t>Ожеледь, яка покриває дорогу називають </a:t>
            </a:r>
            <a:r>
              <a:rPr lang="uk-UA" b="1" i="0" dirty="0">
                <a:solidFill>
                  <a:srgbClr val="000000"/>
                </a:solidFill>
                <a:effectLst/>
                <a:latin typeface="Arial" panose="020B0604020202020204" pitchFamily="34" charset="0"/>
              </a:rPr>
              <a:t>ожеледицею</a:t>
            </a:r>
            <a:r>
              <a:rPr lang="uk-UA" b="0" i="0" dirty="0">
                <a:solidFill>
                  <a:srgbClr val="000000"/>
                </a:solidFill>
                <a:effectLst/>
                <a:latin typeface="Arial" panose="020B0604020202020204" pitchFamily="34" charset="0"/>
              </a:rPr>
              <a:t>. Хуртовини найчастіше бувають у січні - лютому.</a:t>
            </a:r>
          </a:p>
        </p:txBody>
      </p:sp>
      <p:pic>
        <p:nvPicPr>
          <p:cNvPr id="1026" name="Picture 2" descr="Що таке ожеледь, ожеледиця. Техніка безпеки і правила поведінки - природа  2021">
            <a:extLst>
              <a:ext uri="{FF2B5EF4-FFF2-40B4-BE49-F238E27FC236}">
                <a16:creationId xmlns:a16="http://schemas.microsoft.com/office/drawing/2014/main" id="{2414F938-08DB-4F55-8F97-7601294A7D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13600" y="338061"/>
            <a:ext cx="4764377" cy="3130385"/>
          </a:xfrm>
          <a:prstGeom prst="rect">
            <a:avLst/>
          </a:prstGeom>
          <a:noFill/>
          <a:extLst>
            <a:ext uri="{909E8E84-426E-40DD-AFC4-6F175D3DCCD1}">
              <a14:hiddenFill xmlns:a14="http://schemas.microsoft.com/office/drawing/2010/main">
                <a:solidFill>
                  <a:srgbClr val="FFFFFF"/>
                </a:solidFill>
              </a14:hiddenFill>
            </a:ext>
          </a:extLst>
        </p:spPr>
      </p:pic>
      <p:pic>
        <p:nvPicPr>
          <p:cNvPr id="3" name="Рисунок 2">
            <a:extLst>
              <a:ext uri="{FF2B5EF4-FFF2-40B4-BE49-F238E27FC236}">
                <a16:creationId xmlns:a16="http://schemas.microsoft.com/office/drawing/2014/main" id="{5315B99D-8325-4094-9607-B27034D2A684}"/>
              </a:ext>
            </a:extLst>
          </p:cNvPr>
          <p:cNvPicPr>
            <a:picLocks noChangeAspect="1"/>
          </p:cNvPicPr>
          <p:nvPr/>
        </p:nvPicPr>
        <p:blipFill>
          <a:blip r:embed="rId3"/>
          <a:stretch>
            <a:fillRect/>
          </a:stretch>
        </p:blipFill>
        <p:spPr>
          <a:xfrm>
            <a:off x="7481455" y="3772189"/>
            <a:ext cx="4496522" cy="2965098"/>
          </a:xfrm>
          <a:prstGeom prst="rect">
            <a:avLst/>
          </a:prstGeom>
        </p:spPr>
      </p:pic>
      <p:pic>
        <p:nvPicPr>
          <p:cNvPr id="4" name="Рисунок 3">
            <a:extLst>
              <a:ext uri="{FF2B5EF4-FFF2-40B4-BE49-F238E27FC236}">
                <a16:creationId xmlns:a16="http://schemas.microsoft.com/office/drawing/2014/main" id="{A7487F88-776F-4607-9B4E-566D1867D5F6}"/>
              </a:ext>
            </a:extLst>
          </p:cNvPr>
          <p:cNvPicPr>
            <a:picLocks noChangeAspect="1"/>
          </p:cNvPicPr>
          <p:nvPr/>
        </p:nvPicPr>
        <p:blipFill>
          <a:blip r:embed="rId4"/>
          <a:stretch>
            <a:fillRect/>
          </a:stretch>
        </p:blipFill>
        <p:spPr>
          <a:xfrm>
            <a:off x="3925455" y="4604494"/>
            <a:ext cx="3205017" cy="2132793"/>
          </a:xfrm>
          <a:prstGeom prst="rect">
            <a:avLst/>
          </a:prstGeom>
        </p:spPr>
      </p:pic>
      <p:pic>
        <p:nvPicPr>
          <p:cNvPr id="5" name="Рисунок 4">
            <a:extLst>
              <a:ext uri="{FF2B5EF4-FFF2-40B4-BE49-F238E27FC236}">
                <a16:creationId xmlns:a16="http://schemas.microsoft.com/office/drawing/2014/main" id="{0978C678-E2FA-4CF1-B952-F2125AB5032D}"/>
              </a:ext>
            </a:extLst>
          </p:cNvPr>
          <p:cNvPicPr>
            <a:picLocks noChangeAspect="1"/>
          </p:cNvPicPr>
          <p:nvPr/>
        </p:nvPicPr>
        <p:blipFill>
          <a:blip r:embed="rId5"/>
          <a:stretch>
            <a:fillRect/>
          </a:stretch>
        </p:blipFill>
        <p:spPr>
          <a:xfrm>
            <a:off x="214021" y="4694730"/>
            <a:ext cx="3277323" cy="2042557"/>
          </a:xfrm>
          <a:prstGeom prst="rect">
            <a:avLst/>
          </a:prstGeom>
        </p:spPr>
      </p:pic>
    </p:spTree>
    <p:extLst>
      <p:ext uri="{BB962C8B-B14F-4D97-AF65-F5344CB8AC3E}">
        <p14:creationId xmlns:p14="http://schemas.microsoft.com/office/powerpoint/2010/main" val="1427326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643DF2C-13B3-47F0-A315-80F6B6A85553}"/>
              </a:ext>
            </a:extLst>
          </p:cNvPr>
          <p:cNvSpPr txBox="1"/>
          <p:nvPr/>
        </p:nvSpPr>
        <p:spPr>
          <a:xfrm>
            <a:off x="738909" y="513048"/>
            <a:ext cx="6096000" cy="2585323"/>
          </a:xfrm>
          <a:prstGeom prst="rect">
            <a:avLst/>
          </a:prstGeom>
          <a:noFill/>
        </p:spPr>
        <p:txBody>
          <a:bodyPr wrap="square">
            <a:spAutoFit/>
          </a:bodyPr>
          <a:lstStyle/>
          <a:p>
            <a:pPr algn="just"/>
            <a:r>
              <a:rPr lang="uk-UA" b="0" i="0" dirty="0">
                <a:solidFill>
                  <a:srgbClr val="000000"/>
                </a:solidFill>
                <a:effectLst/>
                <a:latin typeface="Arial" panose="020B0604020202020204" pitchFamily="34" charset="0"/>
              </a:rPr>
              <a:t>У літній період (інколи навесні та восени) виникають </a:t>
            </a:r>
            <a:r>
              <a:rPr lang="uk-UA" b="1" i="0" dirty="0">
                <a:solidFill>
                  <a:srgbClr val="000000"/>
                </a:solidFill>
                <a:effectLst/>
                <a:latin typeface="Arial" panose="020B0604020202020204" pitchFamily="34" charset="0"/>
              </a:rPr>
              <a:t>посухи,</a:t>
            </a:r>
            <a:r>
              <a:rPr lang="uk-UA" b="0" i="0" dirty="0">
                <a:solidFill>
                  <a:srgbClr val="000000"/>
                </a:solidFill>
                <a:effectLst/>
                <a:latin typeface="Arial" panose="020B0604020202020204" pitchFamily="34" charset="0"/>
              </a:rPr>
              <a:t> котрі повторюються, як правило, через 2-3 роки і завдають чималих збитків сільському господарству, особливо на півдні та південному сході країни. </a:t>
            </a:r>
          </a:p>
          <a:p>
            <a:pPr algn="just"/>
            <a:r>
              <a:rPr lang="uk-UA" b="0" i="0" dirty="0">
                <a:solidFill>
                  <a:srgbClr val="000000"/>
                </a:solidFill>
                <a:effectLst/>
                <a:latin typeface="Arial" panose="020B0604020202020204" pitchFamily="34" charset="0"/>
              </a:rPr>
              <a:t>У весняно-літній період спостерігаються </a:t>
            </a:r>
            <a:r>
              <a:rPr lang="uk-UA" b="1" i="0" dirty="0">
                <a:solidFill>
                  <a:srgbClr val="000000"/>
                </a:solidFill>
                <a:effectLst/>
                <a:latin typeface="Arial" panose="020B0604020202020204" pitchFamily="34" charset="0"/>
              </a:rPr>
              <a:t>пилові бурі</a:t>
            </a:r>
            <a:r>
              <a:rPr lang="uk-UA" b="0" i="0" dirty="0">
                <a:solidFill>
                  <a:srgbClr val="000000"/>
                </a:solidFill>
                <a:effectLst/>
                <a:latin typeface="Arial" panose="020B0604020202020204" pitchFamily="34" charset="0"/>
              </a:rPr>
              <a:t>, тривалість яких коливається від кількох хвилин до кількох діб. Їх спричиняють суховії, що </a:t>
            </a:r>
            <a:r>
              <a:rPr lang="uk-UA" b="0" i="0" dirty="0" err="1">
                <a:solidFill>
                  <a:srgbClr val="000000"/>
                </a:solidFill>
                <a:effectLst/>
                <a:latin typeface="Arial" panose="020B0604020202020204" pitchFamily="34" charset="0"/>
              </a:rPr>
              <a:t>дмуть</a:t>
            </a:r>
            <a:r>
              <a:rPr lang="uk-UA" b="0" i="0" dirty="0">
                <a:solidFill>
                  <a:srgbClr val="000000"/>
                </a:solidFill>
                <a:effectLst/>
                <a:latin typeface="Arial" panose="020B0604020202020204" pitchFamily="34" charset="0"/>
              </a:rPr>
              <a:t> із пустельних, напівпустельних просторів Середньої Азії.</a:t>
            </a:r>
          </a:p>
        </p:txBody>
      </p:sp>
      <p:pic>
        <p:nvPicPr>
          <p:cNvPr id="4" name="Picture 4" descr="Новини України: Україну накрила пилова буря: що відомо">
            <a:extLst>
              <a:ext uri="{FF2B5EF4-FFF2-40B4-BE49-F238E27FC236}">
                <a16:creationId xmlns:a16="http://schemas.microsoft.com/office/drawing/2014/main" id="{F9DFB265-A073-454C-A547-733674399D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50545" y="298615"/>
            <a:ext cx="4764377" cy="313038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Посуха набирає обертів: що українських фермерів лякає більше, ніж  коронавірус та карантин | Економічна правда">
            <a:extLst>
              <a:ext uri="{FF2B5EF4-FFF2-40B4-BE49-F238E27FC236}">
                <a16:creationId xmlns:a16="http://schemas.microsoft.com/office/drawing/2014/main" id="{72BE751C-DFBE-46C9-ACB0-E967BD3809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6622" y="3487271"/>
            <a:ext cx="4189123" cy="3137799"/>
          </a:xfrm>
          <a:prstGeom prst="rect">
            <a:avLst/>
          </a:prstGeom>
          <a:noFill/>
          <a:extLst>
            <a:ext uri="{909E8E84-426E-40DD-AFC4-6F175D3DCCD1}">
              <a14:hiddenFill xmlns:a14="http://schemas.microsoft.com/office/drawing/2010/main">
                <a:solidFill>
                  <a:srgbClr val="FFFFFF"/>
                </a:solidFill>
              </a14:hiddenFill>
            </a:ext>
          </a:extLst>
        </p:spPr>
      </p:pic>
      <p:pic>
        <p:nvPicPr>
          <p:cNvPr id="5" name="Рисунок 4">
            <a:extLst>
              <a:ext uri="{FF2B5EF4-FFF2-40B4-BE49-F238E27FC236}">
                <a16:creationId xmlns:a16="http://schemas.microsoft.com/office/drawing/2014/main" id="{66DBB142-7BB1-436E-AB74-544A84EF0D47}"/>
              </a:ext>
            </a:extLst>
          </p:cNvPr>
          <p:cNvPicPr>
            <a:picLocks noChangeAspect="1"/>
          </p:cNvPicPr>
          <p:nvPr/>
        </p:nvPicPr>
        <p:blipFill>
          <a:blip r:embed="rId4"/>
          <a:stretch>
            <a:fillRect/>
          </a:stretch>
        </p:blipFill>
        <p:spPr>
          <a:xfrm>
            <a:off x="5615708" y="3615614"/>
            <a:ext cx="4890366" cy="3009456"/>
          </a:xfrm>
          <a:prstGeom prst="rect">
            <a:avLst/>
          </a:prstGeom>
        </p:spPr>
      </p:pic>
    </p:spTree>
    <p:extLst>
      <p:ext uri="{BB962C8B-B14F-4D97-AF65-F5344CB8AC3E}">
        <p14:creationId xmlns:p14="http://schemas.microsoft.com/office/powerpoint/2010/main" val="27649670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048000" y="1166843"/>
            <a:ext cx="6096000" cy="369332"/>
          </a:xfrm>
          <a:prstGeom prst="rect">
            <a:avLst/>
          </a:prstGeom>
        </p:spPr>
        <p:txBody>
          <a:bodyPr>
            <a:spAutoFit/>
          </a:bodyPr>
          <a:lstStyle/>
          <a:p>
            <a:endParaRPr lang="uk-UA" b="0" i="0" dirty="0">
              <a:solidFill>
                <a:srgbClr val="000000"/>
              </a:solidFill>
              <a:effectLst/>
              <a:latin typeface="Arial" panose="020B0604020202020204" pitchFamily="34" charset="0"/>
            </a:endParaRPr>
          </a:p>
        </p:txBody>
      </p:sp>
      <p:sp>
        <p:nvSpPr>
          <p:cNvPr id="3" name="Прямоугольник 2"/>
          <p:cNvSpPr/>
          <p:nvPr/>
        </p:nvSpPr>
        <p:spPr>
          <a:xfrm>
            <a:off x="423348" y="516655"/>
            <a:ext cx="6096000" cy="5355312"/>
          </a:xfrm>
          <a:prstGeom prst="rect">
            <a:avLst/>
          </a:prstGeom>
        </p:spPr>
        <p:txBody>
          <a:bodyPr>
            <a:spAutoFit/>
          </a:bodyPr>
          <a:lstStyle/>
          <a:p>
            <a:pPr algn="just"/>
            <a:r>
              <a:rPr lang="uk-UA" b="0" i="0" dirty="0">
                <a:solidFill>
                  <a:srgbClr val="000000"/>
                </a:solidFill>
                <a:effectLst/>
                <a:latin typeface="Arial" panose="020B0604020202020204" pitchFamily="34" charset="0"/>
              </a:rPr>
              <a:t>Головним із чинників, що обумовлює особливості розвитку </a:t>
            </a:r>
            <a:r>
              <a:rPr lang="uk-UA" b="0" i="0" dirty="0" err="1">
                <a:solidFill>
                  <a:srgbClr val="000000"/>
                </a:solidFill>
                <a:effectLst/>
                <a:latin typeface="Arial" panose="020B0604020202020204" pitchFamily="34" charset="0"/>
              </a:rPr>
              <a:t>кліматотвірних</a:t>
            </a:r>
            <a:r>
              <a:rPr lang="uk-UA" b="0" i="0" dirty="0">
                <a:solidFill>
                  <a:srgbClr val="000000"/>
                </a:solidFill>
                <a:effectLst/>
                <a:latin typeface="Arial" panose="020B0604020202020204" pitchFamily="34" charset="0"/>
              </a:rPr>
              <a:t> процесів, є </a:t>
            </a:r>
            <a:r>
              <a:rPr lang="uk-UA" b="1" i="0" dirty="0">
                <a:solidFill>
                  <a:srgbClr val="000000"/>
                </a:solidFill>
                <a:effectLst/>
                <a:latin typeface="Arial" panose="020B0604020202020204" pitchFamily="34" charset="0"/>
              </a:rPr>
              <a:t>географічна широта</a:t>
            </a:r>
            <a:r>
              <a:rPr lang="uk-UA" b="0" i="0" dirty="0">
                <a:solidFill>
                  <a:srgbClr val="000000"/>
                </a:solidFill>
                <a:effectLst/>
                <a:latin typeface="Arial" panose="020B0604020202020204" pitchFamily="34" charset="0"/>
              </a:rPr>
              <a:t>. </a:t>
            </a:r>
          </a:p>
          <a:p>
            <a:pPr algn="just"/>
            <a:r>
              <a:rPr lang="uk-UA" b="0" i="0" dirty="0">
                <a:solidFill>
                  <a:srgbClr val="000000"/>
                </a:solidFill>
                <a:effectLst/>
                <a:latin typeface="Arial" panose="020B0604020202020204" pitchFamily="34" charset="0"/>
              </a:rPr>
              <a:t>Географічною широтою зумовлене існування в Україні помірного клімату з переважаючими західними вітрами і чітко вираженими змінами кліматичних явищ за сезонами.</a:t>
            </a:r>
          </a:p>
          <a:p>
            <a:pPr algn="just"/>
            <a:endParaRPr lang="uk-UA" b="0" i="0" dirty="0">
              <a:solidFill>
                <a:srgbClr val="000000"/>
              </a:solidFill>
              <a:effectLst/>
              <a:latin typeface="Arial" panose="020B0604020202020204" pitchFamily="34" charset="0"/>
            </a:endParaRPr>
          </a:p>
          <a:p>
            <a:pPr algn="just"/>
            <a:r>
              <a:rPr lang="uk-UA" b="0" i="0" dirty="0">
                <a:solidFill>
                  <a:srgbClr val="000000"/>
                </a:solidFill>
                <a:effectLst/>
                <a:latin typeface="Arial" panose="020B0604020202020204" pitchFamily="34" charset="0"/>
              </a:rPr>
              <a:t>Відсутність гірських систем на північному заході України, а також у північному і східному напрямках робить її терени відкритими для проникнення повітряних мас з Атлантики, Арктики та центральної частини Євразійського материка.</a:t>
            </a:r>
          </a:p>
          <a:p>
            <a:pPr algn="just"/>
            <a:endParaRPr lang="uk-UA" b="0" i="0" dirty="0">
              <a:solidFill>
                <a:srgbClr val="000000"/>
              </a:solidFill>
              <a:effectLst/>
              <a:latin typeface="Arial" panose="020B0604020202020204" pitchFamily="34" charset="0"/>
            </a:endParaRPr>
          </a:p>
          <a:p>
            <a:pPr algn="just"/>
            <a:r>
              <a:rPr lang="uk-UA" b="0" i="0" dirty="0">
                <a:solidFill>
                  <a:srgbClr val="000000"/>
                </a:solidFill>
                <a:effectLst/>
                <a:latin typeface="Arial" panose="020B0604020202020204" pitchFamily="34" charset="0"/>
              </a:rPr>
              <a:t>Особливості помірно-континентального типу клімату в Україні зумовлені не тільки віддаленістю її просторів від океану, а значною мірою тим, що розміщена наша країна саме в західній частині найбільшого на Землі материка.</a:t>
            </a:r>
          </a:p>
        </p:txBody>
      </p:sp>
      <p:pic>
        <p:nvPicPr>
          <p:cNvPr id="5" name="Рисунок 4"/>
          <p:cNvPicPr>
            <a:picLocks noChangeAspect="1"/>
          </p:cNvPicPr>
          <p:nvPr/>
        </p:nvPicPr>
        <p:blipFill>
          <a:blip r:embed="rId2"/>
          <a:stretch>
            <a:fillRect/>
          </a:stretch>
        </p:blipFill>
        <p:spPr>
          <a:xfrm>
            <a:off x="6913090" y="1580281"/>
            <a:ext cx="4665191" cy="3375195"/>
          </a:xfrm>
          <a:prstGeom prst="rect">
            <a:avLst/>
          </a:prstGeom>
        </p:spPr>
      </p:pic>
    </p:spTree>
    <p:extLst>
      <p:ext uri="{BB962C8B-B14F-4D97-AF65-F5344CB8AC3E}">
        <p14:creationId xmlns:p14="http://schemas.microsoft.com/office/powerpoint/2010/main" val="12432487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1346886" y="204074"/>
            <a:ext cx="9543998" cy="6480931"/>
          </a:xfrm>
          <a:prstGeom prst="rect">
            <a:avLst/>
          </a:prstGeom>
        </p:spPr>
      </p:pic>
    </p:spTree>
    <p:extLst>
      <p:ext uri="{BB962C8B-B14F-4D97-AF65-F5344CB8AC3E}">
        <p14:creationId xmlns:p14="http://schemas.microsoft.com/office/powerpoint/2010/main" val="42453247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1025611" y="-6372"/>
            <a:ext cx="9996616" cy="6773069"/>
          </a:xfrm>
          <a:prstGeom prst="rect">
            <a:avLst/>
          </a:prstGeom>
        </p:spPr>
      </p:pic>
    </p:spTree>
    <p:extLst>
      <p:ext uri="{BB962C8B-B14F-4D97-AF65-F5344CB8AC3E}">
        <p14:creationId xmlns:p14="http://schemas.microsoft.com/office/powerpoint/2010/main" val="2702111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1075038" y="213322"/>
            <a:ext cx="9885405" cy="6534823"/>
          </a:xfrm>
          <a:prstGeom prst="rect">
            <a:avLst/>
          </a:prstGeom>
        </p:spPr>
      </p:pic>
    </p:spTree>
    <p:extLst>
      <p:ext uri="{BB962C8B-B14F-4D97-AF65-F5344CB8AC3E}">
        <p14:creationId xmlns:p14="http://schemas.microsoft.com/office/powerpoint/2010/main" val="32731685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81891" y="289679"/>
            <a:ext cx="6096000" cy="3416320"/>
          </a:xfrm>
          <a:prstGeom prst="rect">
            <a:avLst/>
          </a:prstGeom>
        </p:spPr>
        <p:txBody>
          <a:bodyPr>
            <a:spAutoFit/>
          </a:bodyPr>
          <a:lstStyle/>
          <a:p>
            <a:pPr algn="just"/>
            <a:r>
              <a:rPr lang="uk-UA" b="0" i="0" dirty="0">
                <a:solidFill>
                  <a:srgbClr val="000000"/>
                </a:solidFill>
                <a:effectLst/>
                <a:latin typeface="Arial" panose="020B0604020202020204" pitchFamily="34" charset="0"/>
              </a:rPr>
              <a:t>Важливу роль у прогнозуванні несприятливих явищ має гідрометеорологічна служба України. Вона охоплює близько 130 гідрометеорологічних станцій у різних кутках країни, де за єдиною програмою 8 разів на добу (через кожні 3 години) фіксуються дані приладів. </a:t>
            </a:r>
          </a:p>
          <a:p>
            <a:pPr algn="just"/>
            <a:r>
              <a:rPr lang="uk-UA" b="0" i="0" dirty="0">
                <a:solidFill>
                  <a:srgbClr val="000000"/>
                </a:solidFill>
                <a:effectLst/>
                <a:latin typeface="Arial" panose="020B0604020202020204" pitchFamily="34" charset="0"/>
              </a:rPr>
              <a:t>Метеорологічні та гідрологічні спостереження здійснюють також 14 морських станцій, спеціалізовані обсерваторії та інші станції. Зібрана інформація надходить у Гідрометцентр України, який обробляє інформацію і повідомляє прогнози населенню та підприємствам і організаціям.</a:t>
            </a:r>
            <a:endParaRPr lang="uk-UA" dirty="0"/>
          </a:p>
        </p:txBody>
      </p:sp>
      <p:pic>
        <p:nvPicPr>
          <p:cNvPr id="2050" name="Picture 2" descr="Український гідрометеорологічний центр — Вікіпедія">
            <a:extLst>
              <a:ext uri="{FF2B5EF4-FFF2-40B4-BE49-F238E27FC236}">
                <a16:creationId xmlns:a16="http://schemas.microsoft.com/office/drawing/2014/main" id="{B42243CD-AC51-4D80-8FCB-EBBBC5F705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1890" y="3706938"/>
            <a:ext cx="2927927" cy="286138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Український гідрометцентр спростовує повідомлення про штормове попередження  ➢ Погляд ➢ Новини Києва та Київщини онлайн">
            <a:extLst>
              <a:ext uri="{FF2B5EF4-FFF2-40B4-BE49-F238E27FC236}">
                <a16:creationId xmlns:a16="http://schemas.microsoft.com/office/drawing/2014/main" id="{8BF9F687-8B25-4C45-B300-F8C0CA68B7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3471" y="4172520"/>
            <a:ext cx="6435437" cy="239580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Погода в Україні 30 червня - в яких областях буде дощ - карта новини України">
            <a:extLst>
              <a:ext uri="{FF2B5EF4-FFF2-40B4-BE49-F238E27FC236}">
                <a16:creationId xmlns:a16="http://schemas.microsoft.com/office/drawing/2014/main" id="{EE0F124F-E098-4668-A1B4-C74CE1CFBF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92614" y="289679"/>
            <a:ext cx="5155357" cy="32723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98811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C95ABDF-3513-4CDD-91B7-F0562F207E5A}"/>
              </a:ext>
            </a:extLst>
          </p:cNvPr>
          <p:cNvSpPr txBox="1"/>
          <p:nvPr/>
        </p:nvSpPr>
        <p:spPr>
          <a:xfrm>
            <a:off x="748145" y="612844"/>
            <a:ext cx="8294255" cy="3416320"/>
          </a:xfrm>
          <a:prstGeom prst="rect">
            <a:avLst/>
          </a:prstGeom>
          <a:noFill/>
        </p:spPr>
        <p:txBody>
          <a:bodyPr wrap="square">
            <a:spAutoFit/>
          </a:bodyPr>
          <a:lstStyle/>
          <a:p>
            <a:pPr indent="228600" algn="ctr"/>
            <a:r>
              <a:rPr lang="ru-RU" sz="1800" b="1" i="0" dirty="0">
                <a:solidFill>
                  <a:srgbClr val="0070C0"/>
                </a:solidFill>
                <a:effectLst/>
                <a:latin typeface="Helvetica Neue"/>
              </a:rPr>
              <a:t>Пори року</a:t>
            </a:r>
            <a:endParaRPr lang="ru-RU" sz="1800" b="1" i="0" dirty="0">
              <a:solidFill>
                <a:srgbClr val="333333"/>
              </a:solidFill>
              <a:effectLst/>
              <a:latin typeface="Helvetica Neue"/>
            </a:endParaRPr>
          </a:p>
          <a:p>
            <a:pPr indent="228600" algn="just"/>
            <a:endParaRPr lang="uk-UA" sz="1800" b="0" i="0" dirty="0">
              <a:solidFill>
                <a:srgbClr val="333333"/>
              </a:solidFill>
              <a:effectLst/>
              <a:latin typeface="Helvetica Neue"/>
            </a:endParaRPr>
          </a:p>
          <a:p>
            <a:pPr algn="just"/>
            <a:r>
              <a:rPr lang="uk-UA" sz="1800" b="0" i="0" dirty="0">
                <a:solidFill>
                  <a:srgbClr val="333333"/>
                </a:solidFill>
                <a:effectLst/>
                <a:latin typeface="Helvetica Neue"/>
              </a:rPr>
              <a:t>В астрономії </a:t>
            </a:r>
            <a:r>
              <a:rPr lang="uk-UA" sz="1800" b="1" i="0" dirty="0">
                <a:solidFill>
                  <a:srgbClr val="333333"/>
                </a:solidFill>
                <a:effectLst/>
                <a:latin typeface="Helvetica Neue"/>
              </a:rPr>
              <a:t>пори року</a:t>
            </a:r>
            <a:r>
              <a:rPr lang="uk-UA" sz="1800" b="0" i="0" dirty="0">
                <a:solidFill>
                  <a:srgbClr val="333333"/>
                </a:solidFill>
                <a:effectLst/>
                <a:latin typeface="Helvetica Neue"/>
              </a:rPr>
              <a:t> – це проміжки часу, між днями рівнодень і сонцестоянь: астрономічна весна триває від весняного рівнодення (21 березня) до літнього сонцестояння (22 червня), літо – від літнього сонцестояння до осіннього рівнодення (23 вересня) і т. д. </a:t>
            </a:r>
          </a:p>
          <a:p>
            <a:pPr algn="just"/>
            <a:r>
              <a:rPr lang="uk-UA" sz="1800" b="0" i="0" dirty="0">
                <a:solidFill>
                  <a:srgbClr val="333333"/>
                </a:solidFill>
                <a:effectLst/>
                <a:latin typeface="Helvetica Neue"/>
              </a:rPr>
              <a:t>Кліматологи ж пов’язують настання пір року з датами переходу середньодобових температур повітря через значення 0°С і +15°С. Отож, кліматична весна настає, коли середні температури доби наростають від 0°С до +15°С, літо – з температурами понад +15°С, осінь – коли температури знижуються від +15°С до 0°С, а зима – період з добовими температурами, нижчими від 0°С.</a:t>
            </a:r>
            <a:endParaRPr lang="uk-UA" b="0" i="0" dirty="0">
              <a:solidFill>
                <a:srgbClr val="333333"/>
              </a:solidFill>
              <a:effectLst/>
              <a:latin typeface="Helvetica Neue"/>
            </a:endParaRPr>
          </a:p>
        </p:txBody>
      </p:sp>
      <p:pic>
        <p:nvPicPr>
          <p:cNvPr id="3074" name="Picture 2" descr="4+4. Чотири пори року - Львівська національна філармонія">
            <a:extLst>
              <a:ext uri="{FF2B5EF4-FFF2-40B4-BE49-F238E27FC236}">
                <a16:creationId xmlns:a16="http://schemas.microsoft.com/office/drawing/2014/main" id="{ABC64A63-D0B7-4EB2-918E-9AD578E986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2036" y="4029164"/>
            <a:ext cx="5430982" cy="259016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Пори року українською мовою worksheet">
            <a:extLst>
              <a:ext uri="{FF2B5EF4-FFF2-40B4-BE49-F238E27FC236}">
                <a16:creationId xmlns:a16="http://schemas.microsoft.com/office/drawing/2014/main" id="{101727B6-D7DE-4299-90BE-BD3DDE3529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04758" y="1004435"/>
            <a:ext cx="2839460" cy="2273831"/>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Як пори року впливають на характер народженої дитини?">
            <a:extLst>
              <a:ext uri="{FF2B5EF4-FFF2-40B4-BE49-F238E27FC236}">
                <a16:creationId xmlns:a16="http://schemas.microsoft.com/office/drawing/2014/main" id="{009E0D44-1F5B-42DB-8D68-134A39C15A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29830" y="3949190"/>
            <a:ext cx="4114388" cy="27379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53715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E387637-8860-4435-821E-EA359BFB072A}"/>
              </a:ext>
            </a:extLst>
          </p:cNvPr>
          <p:cNvSpPr txBox="1"/>
          <p:nvPr/>
        </p:nvSpPr>
        <p:spPr>
          <a:xfrm>
            <a:off x="591127" y="716249"/>
            <a:ext cx="6096000" cy="3416320"/>
          </a:xfrm>
          <a:prstGeom prst="rect">
            <a:avLst/>
          </a:prstGeom>
          <a:noFill/>
        </p:spPr>
        <p:txBody>
          <a:bodyPr wrap="square">
            <a:spAutoFit/>
          </a:bodyPr>
          <a:lstStyle/>
          <a:p>
            <a:r>
              <a:rPr lang="uk-UA" b="0" i="0" dirty="0">
                <a:solidFill>
                  <a:srgbClr val="333333"/>
                </a:solidFill>
                <a:effectLst/>
                <a:latin typeface="Helvetica Neue"/>
              </a:rPr>
              <a:t>В Україні пори року виражені доволі чітко. </a:t>
            </a:r>
          </a:p>
          <a:p>
            <a:endParaRPr lang="uk-UA" dirty="0">
              <a:solidFill>
                <a:srgbClr val="333333"/>
              </a:solidFill>
              <a:latin typeface="Helvetica Neue"/>
            </a:endParaRPr>
          </a:p>
          <a:p>
            <a:r>
              <a:rPr lang="uk-UA" b="1" i="1" dirty="0">
                <a:solidFill>
                  <a:srgbClr val="333333"/>
                </a:solidFill>
                <a:effectLst/>
                <a:latin typeface="Helvetica Neue"/>
              </a:rPr>
              <a:t>Весна</a:t>
            </a:r>
            <a:r>
              <a:rPr lang="uk-UA" b="0" i="0" dirty="0">
                <a:solidFill>
                  <a:srgbClr val="333333"/>
                </a:solidFill>
                <a:effectLst/>
                <a:latin typeface="Helvetica Neue"/>
              </a:rPr>
              <a:t> настає найраніше на Південному березі Криму – вже наприкінці лютого, натомість на північному сході країни – лише наприкінці березня. </a:t>
            </a:r>
          </a:p>
          <a:p>
            <a:endParaRPr lang="uk-UA" dirty="0">
              <a:solidFill>
                <a:srgbClr val="333333"/>
              </a:solidFill>
              <a:latin typeface="Helvetica Neue"/>
            </a:endParaRPr>
          </a:p>
          <a:p>
            <a:r>
              <a:rPr lang="uk-UA" b="0" i="0" dirty="0">
                <a:solidFill>
                  <a:srgbClr val="333333"/>
                </a:solidFill>
                <a:effectLst/>
                <a:latin typeface="Helvetica Neue"/>
              </a:rPr>
              <a:t>Для ранньої весни характерна нестійка погода: бувають різкі похолодання, до травня спостерігаються заморозки, іноді випадає сніг. У степовій зоні виникають пилові бурі. </a:t>
            </a:r>
          </a:p>
          <a:p>
            <a:endParaRPr lang="uk-UA" dirty="0">
              <a:solidFill>
                <a:srgbClr val="333333"/>
              </a:solidFill>
              <a:latin typeface="Helvetica Neue"/>
            </a:endParaRPr>
          </a:p>
          <a:p>
            <a:r>
              <a:rPr lang="uk-UA" b="0" i="0" dirty="0">
                <a:solidFill>
                  <a:srgbClr val="333333"/>
                </a:solidFill>
                <a:effectLst/>
                <a:latin typeface="Helvetica Neue"/>
              </a:rPr>
              <a:t>Навесні починаються грози і сильні дощі.</a:t>
            </a:r>
            <a:endParaRPr lang="uk-UA" dirty="0"/>
          </a:p>
        </p:txBody>
      </p:sp>
      <p:pic>
        <p:nvPicPr>
          <p:cNvPr id="4098" name="Picture 2" descr="В Україні – календарна весна! » Профспілка працівників освіти і науки  України">
            <a:extLst>
              <a:ext uri="{FF2B5EF4-FFF2-40B4-BE49-F238E27FC236}">
                <a16:creationId xmlns:a16="http://schemas.microsoft.com/office/drawing/2014/main" id="{3BC52E2D-4763-421D-A539-8378C8B86F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1753" y="387206"/>
            <a:ext cx="4688732" cy="3041794"/>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Синоптик опечалил прогнозом на весну.">
            <a:extLst>
              <a:ext uri="{FF2B5EF4-FFF2-40B4-BE49-F238E27FC236}">
                <a16:creationId xmlns:a16="http://schemas.microsoft.com/office/drawing/2014/main" id="{E4AC3E3E-391A-4E63-8E9D-42F2978264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3030" y="3790915"/>
            <a:ext cx="4637455" cy="257294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Зі святом весни – барвисті картинки та найкращі побажання у віршах і прозі">
            <a:extLst>
              <a:ext uri="{FF2B5EF4-FFF2-40B4-BE49-F238E27FC236}">
                <a16:creationId xmlns:a16="http://schemas.microsoft.com/office/drawing/2014/main" id="{FCF9EFC0-8801-4366-9435-C68F90ACD2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35545" y="4132569"/>
            <a:ext cx="4920673" cy="26869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33861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1B3954B-7645-47D3-B798-CC927605AFF4}"/>
              </a:ext>
            </a:extLst>
          </p:cNvPr>
          <p:cNvSpPr txBox="1"/>
          <p:nvPr/>
        </p:nvSpPr>
        <p:spPr>
          <a:xfrm>
            <a:off x="517236" y="614648"/>
            <a:ext cx="6096000" cy="3139321"/>
          </a:xfrm>
          <a:prstGeom prst="rect">
            <a:avLst/>
          </a:prstGeom>
          <a:noFill/>
        </p:spPr>
        <p:txBody>
          <a:bodyPr wrap="square">
            <a:spAutoFit/>
          </a:bodyPr>
          <a:lstStyle/>
          <a:p>
            <a:pPr algn="just"/>
            <a:r>
              <a:rPr lang="uk-UA" sz="1800" b="1" i="1" dirty="0">
                <a:solidFill>
                  <a:srgbClr val="333333"/>
                </a:solidFill>
                <a:effectLst/>
                <a:latin typeface="Helvetica Neue"/>
              </a:rPr>
              <a:t>Літо</a:t>
            </a:r>
            <a:r>
              <a:rPr lang="uk-UA" sz="1800" b="0" i="0" dirty="0">
                <a:solidFill>
                  <a:srgbClr val="333333"/>
                </a:solidFill>
                <a:effectLst/>
                <a:latin typeface="Helvetica Neue"/>
              </a:rPr>
              <a:t> – найтепліша і найвологіша (крім Південного берега Криму) пора року. </a:t>
            </a:r>
          </a:p>
          <a:p>
            <a:pPr algn="just"/>
            <a:r>
              <a:rPr lang="uk-UA" sz="1800" b="0" i="0" dirty="0">
                <a:solidFill>
                  <a:srgbClr val="333333"/>
                </a:solidFill>
                <a:effectLst/>
                <a:latin typeface="Helvetica Neue"/>
              </a:rPr>
              <a:t>На півдні воно настає на початку, а на півночі – наприкінці травня, а закінчується приблизно у першій декаді вересня. </a:t>
            </a:r>
          </a:p>
          <a:p>
            <a:pPr algn="just"/>
            <a:r>
              <a:rPr lang="uk-UA" sz="1800" b="0" i="0" dirty="0">
                <a:solidFill>
                  <a:srgbClr val="333333"/>
                </a:solidFill>
                <a:effectLst/>
                <a:latin typeface="Helvetica Neue"/>
              </a:rPr>
              <a:t>В Українських Карпатах його тривалість значно коротша. Максимум опадів припадає на червень – липень, часто </a:t>
            </a:r>
            <a:r>
              <a:rPr lang="uk-UA" sz="1800" b="0" i="0" dirty="0" err="1">
                <a:solidFill>
                  <a:srgbClr val="333333"/>
                </a:solidFill>
                <a:effectLst/>
                <a:latin typeface="Helvetica Neue"/>
              </a:rPr>
              <a:t>гримлять</a:t>
            </a:r>
            <a:r>
              <a:rPr lang="uk-UA" sz="1800" b="0" i="0" dirty="0">
                <a:solidFill>
                  <a:srgbClr val="333333"/>
                </a:solidFill>
                <a:effectLst/>
                <a:latin typeface="Helvetica Neue"/>
              </a:rPr>
              <a:t> грози, ллють зливи, іноді випадає град. </a:t>
            </a:r>
          </a:p>
          <a:p>
            <a:pPr algn="just"/>
            <a:r>
              <a:rPr lang="uk-UA" sz="1800" b="0" i="0" dirty="0">
                <a:solidFill>
                  <a:srgbClr val="333333"/>
                </a:solidFill>
                <a:effectLst/>
                <a:latin typeface="Helvetica Neue"/>
              </a:rPr>
              <a:t>У бездощові періоди, особливо у південних районах країни, бувають суховії, пилові бурі та посухи.</a:t>
            </a:r>
            <a:endParaRPr lang="uk-UA" dirty="0"/>
          </a:p>
        </p:txBody>
      </p:sp>
      <p:pic>
        <p:nvPicPr>
          <p:cNvPr id="6146" name="Picture 2" descr="Цікаві факти про літо">
            <a:extLst>
              <a:ext uri="{FF2B5EF4-FFF2-40B4-BE49-F238E27FC236}">
                <a16:creationId xmlns:a16="http://schemas.microsoft.com/office/drawing/2014/main" id="{9F9D9082-8D2F-4BFF-8522-5886B4AB29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9839" y="192955"/>
            <a:ext cx="5164795" cy="3436936"/>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На курорти України повертається літо | Рубрика">
            <a:extLst>
              <a:ext uri="{FF2B5EF4-FFF2-40B4-BE49-F238E27FC236}">
                <a16:creationId xmlns:a16="http://schemas.microsoft.com/office/drawing/2014/main" id="{AE860A5A-EF68-4A27-9E94-915CF624EB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723" y="3912754"/>
            <a:ext cx="4938567" cy="2765598"/>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Цікаві факти про літо">
            <a:extLst>
              <a:ext uri="{FF2B5EF4-FFF2-40B4-BE49-F238E27FC236}">
                <a16:creationId xmlns:a16="http://schemas.microsoft.com/office/drawing/2014/main" id="{8633D61A-4981-4628-8E2D-9CE3143063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5202" y="3912754"/>
            <a:ext cx="2694989" cy="26830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27714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6E7A6AE-DA1F-4A90-8D6C-9C75EE414871}"/>
              </a:ext>
            </a:extLst>
          </p:cNvPr>
          <p:cNvSpPr txBox="1"/>
          <p:nvPr/>
        </p:nvSpPr>
        <p:spPr>
          <a:xfrm>
            <a:off x="692727" y="374456"/>
            <a:ext cx="6096000" cy="2585323"/>
          </a:xfrm>
          <a:prstGeom prst="rect">
            <a:avLst/>
          </a:prstGeom>
          <a:noFill/>
        </p:spPr>
        <p:txBody>
          <a:bodyPr wrap="square">
            <a:spAutoFit/>
          </a:bodyPr>
          <a:lstStyle/>
          <a:p>
            <a:pPr indent="449580" algn="just"/>
            <a:r>
              <a:rPr lang="uk-UA" sz="1800" b="0" i="0" dirty="0">
                <a:solidFill>
                  <a:srgbClr val="333333"/>
                </a:solidFill>
                <a:effectLst/>
                <a:latin typeface="Helvetica Neue"/>
              </a:rPr>
              <a:t>На початку </a:t>
            </a:r>
            <a:r>
              <a:rPr lang="uk-UA" sz="1800" b="1" i="1" dirty="0">
                <a:solidFill>
                  <a:srgbClr val="333333"/>
                </a:solidFill>
                <a:effectLst/>
                <a:latin typeface="Helvetica Neue"/>
              </a:rPr>
              <a:t>осені</a:t>
            </a:r>
            <a:r>
              <a:rPr lang="uk-UA" sz="1800" b="0" i="0" dirty="0">
                <a:solidFill>
                  <a:srgbClr val="333333"/>
                </a:solidFill>
                <a:effectLst/>
                <a:latin typeface="Helvetica Neue"/>
              </a:rPr>
              <a:t> зазвичай панує суха, сонячна погода. Часто під впливом теплих тропічних повітряних мас буває «бабине літо», коли температура повітря перевищує +20°С. </a:t>
            </a:r>
          </a:p>
          <a:p>
            <a:pPr indent="449580" algn="just"/>
            <a:r>
              <a:rPr lang="uk-UA" sz="1800" b="0" i="0" dirty="0">
                <a:solidFill>
                  <a:srgbClr val="333333"/>
                </a:solidFill>
                <a:effectLst/>
                <a:latin typeface="Helvetica Neue"/>
              </a:rPr>
              <a:t>Вторгнення холодних арктичних мас у вересні – жовтні спричиняють заморозки. </a:t>
            </a:r>
          </a:p>
          <a:p>
            <a:pPr indent="449580" algn="just"/>
            <a:r>
              <a:rPr lang="uk-UA" sz="1800" b="0" i="0" dirty="0">
                <a:solidFill>
                  <a:srgbClr val="333333"/>
                </a:solidFill>
                <a:effectLst/>
                <a:latin typeface="Helvetica Neue"/>
              </a:rPr>
              <a:t>У другій половині осені внаслідок активізації циклонів переважає похмура погода з дощами і туманами.</a:t>
            </a:r>
            <a:endParaRPr lang="uk-UA" b="0" i="0" dirty="0">
              <a:solidFill>
                <a:srgbClr val="333333"/>
              </a:solidFill>
              <a:effectLst/>
              <a:latin typeface="Helvetica Neue"/>
            </a:endParaRPr>
          </a:p>
        </p:txBody>
      </p:sp>
      <p:pic>
        <p:nvPicPr>
          <p:cNvPr id="7170" name="Picture 2" descr="У Києві метеорологічна осінь ще не настала – метеорологи – новини на УНН |  23 вересня 2020, 18:09">
            <a:extLst>
              <a:ext uri="{FF2B5EF4-FFF2-40B4-BE49-F238E27FC236}">
                <a16:creationId xmlns:a16="http://schemas.microsoft.com/office/drawing/2014/main" id="{7960C8EF-DF34-4EED-8B0A-9BBDB504C6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97373" y="248950"/>
            <a:ext cx="4904415" cy="3113086"/>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Котляревка: Вірші про осінь українських авторів">
            <a:extLst>
              <a:ext uri="{FF2B5EF4-FFF2-40B4-BE49-F238E27FC236}">
                <a16:creationId xmlns:a16="http://schemas.microsoft.com/office/drawing/2014/main" id="{F0AA0982-6767-4DF5-BD0C-B6613E75E5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4677" y="3026684"/>
            <a:ext cx="5198196" cy="3459163"/>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Осінь в Україні, передбачення, народні прикмети, коли буде осінь 2021 року  в Києві - n-p.com.ua">
            <a:extLst>
              <a:ext uri="{FF2B5EF4-FFF2-40B4-BE49-F238E27FC236}">
                <a16:creationId xmlns:a16="http://schemas.microsoft.com/office/drawing/2014/main" id="{B0213E3C-752A-4A62-9E93-E2AD71AAEB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8731" y="3722015"/>
            <a:ext cx="5523057" cy="27615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8293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460E9D3-ED6D-46B4-959E-9CA92DCAA506}"/>
              </a:ext>
            </a:extLst>
          </p:cNvPr>
          <p:cNvSpPr txBox="1"/>
          <p:nvPr/>
        </p:nvSpPr>
        <p:spPr>
          <a:xfrm>
            <a:off x="748145" y="337557"/>
            <a:ext cx="6096000" cy="2862322"/>
          </a:xfrm>
          <a:prstGeom prst="rect">
            <a:avLst/>
          </a:prstGeom>
          <a:noFill/>
        </p:spPr>
        <p:txBody>
          <a:bodyPr wrap="square">
            <a:spAutoFit/>
          </a:bodyPr>
          <a:lstStyle/>
          <a:p>
            <a:pPr algn="just"/>
            <a:r>
              <a:rPr lang="uk-UA" sz="1800" b="1" i="1" dirty="0">
                <a:solidFill>
                  <a:srgbClr val="333333"/>
                </a:solidFill>
                <a:effectLst/>
                <a:latin typeface="Helvetica Neue"/>
              </a:rPr>
              <a:t>Зима</a:t>
            </a:r>
            <a:r>
              <a:rPr lang="uk-UA" sz="1800" b="0" i="0" dirty="0">
                <a:solidFill>
                  <a:srgbClr val="333333"/>
                </a:solidFill>
                <a:effectLst/>
                <a:latin typeface="Helvetica Neue"/>
              </a:rPr>
              <a:t> настає наприкінці листопада – на початку грудня (на Закарпатті – в середині грудня). Це найхолодніша пора року, якій властива морозна погода з випаданням снігу і встановленням снігового покриву. </a:t>
            </a:r>
          </a:p>
          <a:p>
            <a:pPr algn="just"/>
            <a:r>
              <a:rPr lang="uk-UA" sz="1800" b="0" i="0" dirty="0">
                <a:solidFill>
                  <a:srgbClr val="333333"/>
                </a:solidFill>
                <a:effectLst/>
                <a:latin typeface="Helvetica Neue"/>
              </a:rPr>
              <a:t>Проте загалом українська зима порівняно м'яка, часто бувають відлиги. Проте часом бувають хуртовини, ожеледь, тумани, в горах – снігові лавини. </a:t>
            </a:r>
          </a:p>
          <a:p>
            <a:pPr algn="just"/>
            <a:r>
              <a:rPr lang="uk-UA" sz="1800" b="0" i="0" dirty="0">
                <a:solidFill>
                  <a:srgbClr val="333333"/>
                </a:solidFill>
                <a:effectLst/>
                <a:latin typeface="Helvetica Neue"/>
              </a:rPr>
              <a:t>На Південному березі Криму тривалого зимового періоду не буває, сніговий покрив не встановлюється, хоча сніг випадає щороку.</a:t>
            </a:r>
            <a:endParaRPr lang="uk-UA" dirty="0"/>
          </a:p>
        </p:txBody>
      </p:sp>
      <p:pic>
        <p:nvPicPr>
          <p:cNvPr id="8194" name="Picture 2" descr="Зима - описание времени года, праздники, народные приметы, погода, прогноз,  поговорки, картинки, стихи и песни про зиму">
            <a:extLst>
              <a:ext uri="{FF2B5EF4-FFF2-40B4-BE49-F238E27FC236}">
                <a16:creationId xmlns:a16="http://schemas.microsoft.com/office/drawing/2014/main" id="{1EF4ABEB-1934-4B69-ADF0-5D92A679CE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88151" y="321393"/>
            <a:ext cx="4986217" cy="3107607"/>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Настоящая зима | VMersine.com">
            <a:extLst>
              <a:ext uri="{FF2B5EF4-FFF2-40B4-BE49-F238E27FC236}">
                <a16:creationId xmlns:a16="http://schemas.microsoft.com/office/drawing/2014/main" id="{2C1268A4-5DA5-4BE8-B20A-78AAD76B6F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78699" y="3669290"/>
            <a:ext cx="6195669" cy="3107607"/>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Зима без снега :: Ирина Голубева – Социальная сеть ФотоКто">
            <a:extLst>
              <a:ext uri="{FF2B5EF4-FFF2-40B4-BE49-F238E27FC236}">
                <a16:creationId xmlns:a16="http://schemas.microsoft.com/office/drawing/2014/main" id="{BCB0D45D-27C2-4A65-94A6-0EF70E5B68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3022" y="3375242"/>
            <a:ext cx="4410796" cy="33038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68197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4C2C6EA-E951-47FE-916E-E79BF4EF3962}"/>
              </a:ext>
            </a:extLst>
          </p:cNvPr>
          <p:cNvSpPr txBox="1"/>
          <p:nvPr/>
        </p:nvSpPr>
        <p:spPr>
          <a:xfrm>
            <a:off x="350982" y="374870"/>
            <a:ext cx="6096000" cy="4801314"/>
          </a:xfrm>
          <a:prstGeom prst="rect">
            <a:avLst/>
          </a:prstGeom>
          <a:noFill/>
        </p:spPr>
        <p:txBody>
          <a:bodyPr wrap="square">
            <a:spAutoFit/>
          </a:bodyPr>
          <a:lstStyle/>
          <a:p>
            <a:pPr indent="449580" algn="just"/>
            <a:r>
              <a:rPr lang="uk-UA" sz="1800" b="1" i="0" dirty="0">
                <a:solidFill>
                  <a:srgbClr val="0070C0"/>
                </a:solidFill>
                <a:effectLst/>
                <a:latin typeface="Helvetica Neue"/>
              </a:rPr>
              <a:t>Кліматичні ресурси.</a:t>
            </a:r>
            <a:r>
              <a:rPr lang="uk-UA" sz="1800" b="1" i="0" dirty="0">
                <a:solidFill>
                  <a:srgbClr val="333333"/>
                </a:solidFill>
                <a:effectLst/>
                <a:latin typeface="Helvetica Neue"/>
              </a:rPr>
              <a:t> </a:t>
            </a:r>
            <a:r>
              <a:rPr lang="uk-UA" sz="1800" b="0" i="0" dirty="0">
                <a:solidFill>
                  <a:srgbClr val="333333"/>
                </a:solidFill>
                <a:effectLst/>
                <a:latin typeface="Helvetica Neue"/>
              </a:rPr>
              <a:t>Сонячна радіація, волога, що надходить з опадами, вітер є кліматичними ресурсами. Вони належать до невичерпних природних ресурсів багатоцільового призначення. Серед них розрізняють енергетичні, </a:t>
            </a:r>
            <a:r>
              <a:rPr lang="uk-UA" sz="1800" b="0" i="0" dirty="0" err="1">
                <a:solidFill>
                  <a:srgbClr val="333333"/>
                </a:solidFill>
                <a:effectLst/>
                <a:latin typeface="Helvetica Neue"/>
              </a:rPr>
              <a:t>агрокліматичні</a:t>
            </a:r>
            <a:r>
              <a:rPr lang="uk-UA" sz="1800" b="0" i="0" dirty="0">
                <a:solidFill>
                  <a:srgbClr val="333333"/>
                </a:solidFill>
                <a:effectLst/>
                <a:latin typeface="Helvetica Neue"/>
              </a:rPr>
              <a:t> та рекреаційні ресурси.</a:t>
            </a:r>
            <a:endParaRPr lang="uk-UA" b="0" i="0" dirty="0">
              <a:solidFill>
                <a:srgbClr val="333333"/>
              </a:solidFill>
              <a:effectLst/>
              <a:latin typeface="Helvetica Neue"/>
            </a:endParaRPr>
          </a:p>
          <a:p>
            <a:pPr indent="449580" algn="just"/>
            <a:r>
              <a:rPr lang="uk-UA" sz="1800" b="1" i="1" dirty="0">
                <a:solidFill>
                  <a:srgbClr val="333333"/>
                </a:solidFill>
                <a:effectLst/>
                <a:latin typeface="Helvetica Neue"/>
              </a:rPr>
              <a:t>Енергетичні кліматичні ресурси</a:t>
            </a:r>
            <a:r>
              <a:rPr lang="uk-UA" sz="1800" b="0" i="0" dirty="0">
                <a:solidFill>
                  <a:srgbClr val="333333"/>
                </a:solidFill>
                <a:effectLst/>
                <a:latin typeface="Helvetica Neue"/>
              </a:rPr>
              <a:t> (енергія Сонця і вітру) в Україні досить значні і поширені на всій її території. Однак для промислового виробництва електроенергії сонячну енергію найдоцільніше використовувати на Південному березі Криму та у степовій частині України, а вітрову – в гірських районах, на узбережжях морів і водосховищ та відкритих степових ділянках. Нині використання енергетичних кліматичних ресурсів в Україні незначне: діє єдина експериментальна сонячна електростанція в Криму і декілька невеликих вітрових.</a:t>
            </a:r>
            <a:endParaRPr lang="uk-UA" b="0" i="0" dirty="0">
              <a:solidFill>
                <a:srgbClr val="333333"/>
              </a:solidFill>
              <a:effectLst/>
              <a:latin typeface="Helvetica Neue"/>
            </a:endParaRPr>
          </a:p>
        </p:txBody>
      </p:sp>
      <p:pic>
        <p:nvPicPr>
          <p:cNvPr id="9218" name="Picture 2" descr="Енергія сонця: електростанція у власній оселі — Бізнес-план | Громадське  телебачення">
            <a:extLst>
              <a:ext uri="{FF2B5EF4-FFF2-40B4-BE49-F238E27FC236}">
                <a16:creationId xmlns:a16="http://schemas.microsoft.com/office/drawing/2014/main" id="{5E30188F-0F5E-4677-B03D-8EA9E0BEBF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57324" y="202191"/>
            <a:ext cx="5248073" cy="3492354"/>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Теплова та світлова енергія Сонця">
            <a:extLst>
              <a:ext uri="{FF2B5EF4-FFF2-40B4-BE49-F238E27FC236}">
                <a16:creationId xmlns:a16="http://schemas.microsoft.com/office/drawing/2014/main" id="{6D042655-4DB2-4AC2-AAE1-39874BA312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35636" y="3952154"/>
            <a:ext cx="3969761" cy="2641696"/>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Енергія вітру забезпечить 30% потреб Європи до 2030 року – | iTechua">
            <a:extLst>
              <a:ext uri="{FF2B5EF4-FFF2-40B4-BE49-F238E27FC236}">
                <a16:creationId xmlns:a16="http://schemas.microsoft.com/office/drawing/2014/main" id="{1E5FE202-EE9D-4668-8357-7484192C33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6762" y="5088900"/>
            <a:ext cx="3038475" cy="1504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40841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1353674" y="250346"/>
            <a:ext cx="9371991" cy="6434660"/>
          </a:xfrm>
          <a:prstGeom prst="rect">
            <a:avLst/>
          </a:prstGeom>
        </p:spPr>
      </p:pic>
    </p:spTree>
    <p:extLst>
      <p:ext uri="{BB962C8B-B14F-4D97-AF65-F5344CB8AC3E}">
        <p14:creationId xmlns:p14="http://schemas.microsoft.com/office/powerpoint/2010/main" val="332318314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BD5480E-8EE0-41BD-B365-B77CF9495CBE}"/>
              </a:ext>
            </a:extLst>
          </p:cNvPr>
          <p:cNvSpPr txBox="1"/>
          <p:nvPr/>
        </p:nvSpPr>
        <p:spPr>
          <a:xfrm>
            <a:off x="314037" y="901342"/>
            <a:ext cx="5781963" cy="3693319"/>
          </a:xfrm>
          <a:prstGeom prst="rect">
            <a:avLst/>
          </a:prstGeom>
          <a:noFill/>
        </p:spPr>
        <p:txBody>
          <a:bodyPr wrap="square">
            <a:spAutoFit/>
          </a:bodyPr>
          <a:lstStyle/>
          <a:p>
            <a:pPr indent="449580" algn="just"/>
            <a:r>
              <a:rPr lang="uk-UA" sz="1800" b="1" i="1" dirty="0" err="1">
                <a:solidFill>
                  <a:srgbClr val="333333"/>
                </a:solidFill>
                <a:effectLst/>
                <a:latin typeface="Helvetica Neue"/>
              </a:rPr>
              <a:t>Агрокліматичні</a:t>
            </a:r>
            <a:r>
              <a:rPr lang="uk-UA" sz="1800" b="1" i="1" dirty="0">
                <a:solidFill>
                  <a:srgbClr val="333333"/>
                </a:solidFill>
                <a:effectLst/>
                <a:latin typeface="Helvetica Neue"/>
              </a:rPr>
              <a:t> ресурси</a:t>
            </a:r>
            <a:r>
              <a:rPr lang="uk-UA" sz="1800" b="0" i="0" dirty="0">
                <a:solidFill>
                  <a:srgbClr val="333333"/>
                </a:solidFill>
                <a:effectLst/>
                <a:latin typeface="Helvetica Neue"/>
              </a:rPr>
              <a:t> охоплюють тепло повітря і ґрунту та запаси вологи, необхідні для вирощування сільськогосподарських культур. Важливим у цьому відношенні є період із стійкими середньодобовими температурами повітря, вищими від +10°С, тобто період інтенсивної вегетації культур. </a:t>
            </a:r>
          </a:p>
          <a:p>
            <a:pPr indent="449580" algn="just"/>
            <a:r>
              <a:rPr lang="uk-UA" sz="1800" b="0" i="0" dirty="0">
                <a:solidFill>
                  <a:srgbClr val="333333"/>
                </a:solidFill>
                <a:effectLst/>
                <a:latin typeface="Helvetica Neue"/>
              </a:rPr>
              <a:t>На всій території України тривалість цього періоду достатня для вирощування культурних рослин помірного поясу, значно довшим він є на Закарпатті і найдовшим – на Південному березі Криму, де </a:t>
            </a:r>
            <a:r>
              <a:rPr lang="uk-UA" sz="1800" b="0" i="0" dirty="0" err="1">
                <a:solidFill>
                  <a:srgbClr val="333333"/>
                </a:solidFill>
                <a:effectLst/>
                <a:latin typeface="Helvetica Neue"/>
              </a:rPr>
              <a:t>агрокліматичні</a:t>
            </a:r>
            <a:r>
              <a:rPr lang="uk-UA" sz="1800" b="0" i="0" dirty="0">
                <a:solidFill>
                  <a:srgbClr val="333333"/>
                </a:solidFill>
                <a:effectLst/>
                <a:latin typeface="Helvetica Neue"/>
              </a:rPr>
              <a:t> ресурси дозволяють вирощувати субтропічні культури.</a:t>
            </a:r>
            <a:endParaRPr lang="uk-UA" b="0" i="0" dirty="0">
              <a:solidFill>
                <a:srgbClr val="333333"/>
              </a:solidFill>
              <a:effectLst/>
              <a:latin typeface="Helvetica Neue"/>
            </a:endParaRPr>
          </a:p>
        </p:txBody>
      </p:sp>
      <p:pic>
        <p:nvPicPr>
          <p:cNvPr id="5122" name="Picture 2">
            <a:extLst>
              <a:ext uri="{FF2B5EF4-FFF2-40B4-BE49-F238E27FC236}">
                <a16:creationId xmlns:a16="http://schemas.microsoft.com/office/drawing/2014/main" id="{82B84757-A5E9-481B-93B0-863229DDF1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85527" y="170496"/>
            <a:ext cx="5461289" cy="66875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65261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98C97F6-F6E3-4E53-A133-38220C55ECB1}"/>
              </a:ext>
            </a:extLst>
          </p:cNvPr>
          <p:cNvSpPr txBox="1"/>
          <p:nvPr/>
        </p:nvSpPr>
        <p:spPr>
          <a:xfrm>
            <a:off x="391297" y="576546"/>
            <a:ext cx="6096000" cy="3693319"/>
          </a:xfrm>
          <a:prstGeom prst="rect">
            <a:avLst/>
          </a:prstGeom>
          <a:noFill/>
        </p:spPr>
        <p:txBody>
          <a:bodyPr wrap="square">
            <a:spAutoFit/>
          </a:bodyPr>
          <a:lstStyle/>
          <a:p>
            <a:pPr indent="449580" algn="just"/>
            <a:r>
              <a:rPr lang="uk-UA" sz="1800" b="1" i="1" dirty="0">
                <a:solidFill>
                  <a:srgbClr val="333333"/>
                </a:solidFill>
                <a:effectLst/>
                <a:latin typeface="Helvetica Neue"/>
              </a:rPr>
              <a:t>Рекреаційні кліматичні ресурси</a:t>
            </a:r>
            <a:r>
              <a:rPr lang="uk-UA" sz="1800" b="0" i="0" dirty="0">
                <a:solidFill>
                  <a:srgbClr val="333333"/>
                </a:solidFill>
                <a:effectLst/>
                <a:latin typeface="Helvetica Neue"/>
              </a:rPr>
              <a:t> </a:t>
            </a:r>
          </a:p>
          <a:p>
            <a:pPr indent="449580" algn="just"/>
            <a:endParaRPr lang="uk-UA" dirty="0">
              <a:solidFill>
                <a:srgbClr val="333333"/>
              </a:solidFill>
              <a:latin typeface="Helvetica Neue"/>
            </a:endParaRPr>
          </a:p>
          <a:p>
            <a:pPr indent="449580" algn="just"/>
            <a:r>
              <a:rPr lang="uk-UA" sz="1800" b="0" i="0" dirty="0">
                <a:solidFill>
                  <a:srgbClr val="333333"/>
                </a:solidFill>
                <a:effectLst/>
                <a:latin typeface="Helvetica Neue"/>
              </a:rPr>
              <a:t>використовуються для лікування і відпочинку людей. Найсприятливіші умови формуються на берегах морів, річок, водосховищ, озер, у гірських районах та лісових масивах. Там поєднуються чисте повітря, вища вологість, більші швидкості вітру, а також своєрідний режим температури повітря. </a:t>
            </a:r>
          </a:p>
          <a:p>
            <a:pPr indent="449580" algn="just"/>
            <a:endParaRPr lang="uk-UA" dirty="0">
              <a:solidFill>
                <a:srgbClr val="333333"/>
              </a:solidFill>
              <a:latin typeface="Helvetica Neue"/>
            </a:endParaRPr>
          </a:p>
          <a:p>
            <a:pPr indent="449580" algn="just"/>
            <a:r>
              <a:rPr lang="uk-UA" sz="1800" b="0" i="0" dirty="0">
                <a:solidFill>
                  <a:srgbClr val="333333"/>
                </a:solidFill>
                <a:effectLst/>
                <a:latin typeface="Helvetica Neue"/>
              </a:rPr>
              <a:t>Рекреаційні кліматичні ресурси широко використовуються на всій території України. Для цього створено санаторії, будинки відпочинку, дитячі табори.</a:t>
            </a:r>
            <a:endParaRPr lang="uk-UA" b="0" i="0" dirty="0">
              <a:solidFill>
                <a:srgbClr val="333333"/>
              </a:solidFill>
              <a:effectLst/>
              <a:latin typeface="Helvetica Neue"/>
            </a:endParaRPr>
          </a:p>
          <a:p>
            <a:pPr algn="just"/>
            <a:r>
              <a:rPr lang="uk-UA" sz="1800" b="0" i="0" dirty="0">
                <a:solidFill>
                  <a:srgbClr val="333333"/>
                </a:solidFill>
                <a:effectLst/>
                <a:latin typeface="Helvetica Neue"/>
              </a:rPr>
              <a:t> </a:t>
            </a:r>
            <a:endParaRPr lang="uk-UA" b="0" i="0" dirty="0">
              <a:solidFill>
                <a:srgbClr val="333333"/>
              </a:solidFill>
              <a:effectLst/>
              <a:latin typeface="Helvetica Neue"/>
            </a:endParaRPr>
          </a:p>
        </p:txBody>
      </p:sp>
      <p:pic>
        <p:nvPicPr>
          <p:cNvPr id="4" name="Рисунок 3"/>
          <p:cNvPicPr>
            <a:picLocks noChangeAspect="1"/>
          </p:cNvPicPr>
          <p:nvPr/>
        </p:nvPicPr>
        <p:blipFill>
          <a:blip r:embed="rId2"/>
          <a:stretch>
            <a:fillRect/>
          </a:stretch>
        </p:blipFill>
        <p:spPr>
          <a:xfrm>
            <a:off x="6763722" y="317027"/>
            <a:ext cx="5171103" cy="3674205"/>
          </a:xfrm>
          <a:prstGeom prst="rect">
            <a:avLst/>
          </a:prstGeom>
        </p:spPr>
      </p:pic>
      <p:pic>
        <p:nvPicPr>
          <p:cNvPr id="6" name="Рисунок 5"/>
          <p:cNvPicPr>
            <a:picLocks noChangeAspect="1"/>
          </p:cNvPicPr>
          <p:nvPr/>
        </p:nvPicPr>
        <p:blipFill>
          <a:blip r:embed="rId3"/>
          <a:stretch>
            <a:fillRect/>
          </a:stretch>
        </p:blipFill>
        <p:spPr>
          <a:xfrm>
            <a:off x="2986216" y="4090635"/>
            <a:ext cx="3501081" cy="2622431"/>
          </a:xfrm>
          <a:prstGeom prst="rect">
            <a:avLst/>
          </a:prstGeom>
        </p:spPr>
      </p:pic>
      <p:pic>
        <p:nvPicPr>
          <p:cNvPr id="1030" name="Picture 6" descr="Потенціал природних краєзнавчо-туристичних ресурсів України"/>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28455" y="4090635"/>
            <a:ext cx="3408663" cy="25532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275935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712573" y="428248"/>
            <a:ext cx="6096000" cy="3139321"/>
          </a:xfrm>
          <a:prstGeom prst="rect">
            <a:avLst/>
          </a:prstGeom>
        </p:spPr>
        <p:txBody>
          <a:bodyPr>
            <a:spAutoFit/>
          </a:bodyPr>
          <a:lstStyle/>
          <a:p>
            <a:pPr algn="just"/>
            <a:r>
              <a:rPr lang="uk-UA" dirty="0">
                <a:solidFill>
                  <a:srgbClr val="000000"/>
                </a:solidFill>
                <a:latin typeface="Arial" panose="020B0604020202020204" pitchFamily="34" charset="0"/>
              </a:rPr>
              <a:t>Тривалість сприятливого для зимового відпочинку  періоду - до 4-5 міс. – у Карпатах (від початку грудня до середини квітня). </a:t>
            </a:r>
          </a:p>
          <a:p>
            <a:pPr algn="just"/>
            <a:r>
              <a:rPr lang="uk-UA" dirty="0">
                <a:solidFill>
                  <a:srgbClr val="000000"/>
                </a:solidFill>
                <a:latin typeface="Arial" panose="020B0604020202020204" pitchFamily="34" charset="0"/>
              </a:rPr>
              <a:t>У пів­нічно-східній частині України постійний сніговий покрив зберігається від другої декади листопада (у Карпатах навіть раніше) до березня. </a:t>
            </a:r>
          </a:p>
          <a:p>
            <a:pPr algn="just"/>
            <a:r>
              <a:rPr lang="uk-UA" dirty="0">
                <a:solidFill>
                  <a:srgbClr val="000000"/>
                </a:solidFill>
                <a:latin typeface="Arial" panose="020B0604020202020204" pitchFamily="34" charset="0"/>
              </a:rPr>
              <a:t>Товщина снігового покриву достатня для організації зимових видів відпочинку не лише в гірських районах, а й на Поліссі та в західній частині Поділля. </a:t>
            </a:r>
          </a:p>
          <a:p>
            <a:pPr algn="just"/>
            <a:r>
              <a:rPr lang="uk-UA" dirty="0">
                <a:solidFill>
                  <a:srgbClr val="000000"/>
                </a:solidFill>
                <a:latin typeface="Arial" panose="020B0604020202020204" pitchFamily="34" charset="0"/>
              </a:rPr>
              <a:t>У цих регіонах приблизно 70% зимового періоду відзначається сприятлива для рекреації погода</a:t>
            </a:r>
            <a:endParaRPr lang="uk-UA" dirty="0"/>
          </a:p>
        </p:txBody>
      </p:sp>
      <p:pic>
        <p:nvPicPr>
          <p:cNvPr id="4" name="Рисунок 3"/>
          <p:cNvPicPr>
            <a:picLocks noChangeAspect="1"/>
          </p:cNvPicPr>
          <p:nvPr/>
        </p:nvPicPr>
        <p:blipFill>
          <a:blip r:embed="rId2"/>
          <a:stretch>
            <a:fillRect/>
          </a:stretch>
        </p:blipFill>
        <p:spPr>
          <a:xfrm>
            <a:off x="7279108" y="222035"/>
            <a:ext cx="4735650" cy="3151360"/>
          </a:xfrm>
          <a:prstGeom prst="rect">
            <a:avLst/>
          </a:prstGeom>
        </p:spPr>
      </p:pic>
      <p:pic>
        <p:nvPicPr>
          <p:cNvPr id="6" name="Рисунок 5"/>
          <p:cNvPicPr>
            <a:picLocks noChangeAspect="1"/>
          </p:cNvPicPr>
          <p:nvPr/>
        </p:nvPicPr>
        <p:blipFill>
          <a:blip r:embed="rId3"/>
          <a:stretch>
            <a:fillRect/>
          </a:stretch>
        </p:blipFill>
        <p:spPr>
          <a:xfrm>
            <a:off x="1923149" y="3945761"/>
            <a:ext cx="4749500" cy="2753100"/>
          </a:xfrm>
          <a:prstGeom prst="rect">
            <a:avLst/>
          </a:prstGeom>
        </p:spPr>
      </p:pic>
      <p:pic>
        <p:nvPicPr>
          <p:cNvPr id="8" name="Рисунок 7"/>
          <p:cNvPicPr>
            <a:picLocks noChangeAspect="1"/>
          </p:cNvPicPr>
          <p:nvPr/>
        </p:nvPicPr>
        <p:blipFill>
          <a:blip r:embed="rId4"/>
          <a:stretch>
            <a:fillRect/>
          </a:stretch>
        </p:blipFill>
        <p:spPr>
          <a:xfrm>
            <a:off x="7279109" y="3567569"/>
            <a:ext cx="4735650" cy="3111510"/>
          </a:xfrm>
          <a:prstGeom prst="rect">
            <a:avLst/>
          </a:prstGeom>
        </p:spPr>
      </p:pic>
    </p:spTree>
    <p:extLst>
      <p:ext uri="{BB962C8B-B14F-4D97-AF65-F5344CB8AC3E}">
        <p14:creationId xmlns:p14="http://schemas.microsoft.com/office/powerpoint/2010/main" val="254848195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51935" y="339459"/>
            <a:ext cx="6096000" cy="3416320"/>
          </a:xfrm>
          <a:prstGeom prst="rect">
            <a:avLst/>
          </a:prstGeom>
        </p:spPr>
        <p:txBody>
          <a:bodyPr>
            <a:spAutoFit/>
          </a:bodyPr>
          <a:lstStyle/>
          <a:p>
            <a:pPr algn="just"/>
            <a:r>
              <a:rPr lang="uk-UA" dirty="0">
                <a:solidFill>
                  <a:srgbClr val="000000"/>
                </a:solidFill>
                <a:latin typeface="Arial" panose="020B0604020202020204" pitchFamily="34" charset="0"/>
              </a:rPr>
              <a:t>Україна розміщена у другій зоні ультрафіолетового комфорту. </a:t>
            </a:r>
          </a:p>
          <a:p>
            <a:pPr algn="just"/>
            <a:r>
              <a:rPr lang="uk-UA" dirty="0">
                <a:solidFill>
                  <a:srgbClr val="000000"/>
                </a:solidFill>
                <a:latin typeface="Arial" panose="020B0604020202020204" pitchFamily="34" charset="0"/>
              </a:rPr>
              <a:t>Це означає, що ультрафіолетове випромінювання (УФВ) надходить протягом усього року, але сприятливий для геліотерапії період триває 6-8 міс. (з квітня до початку жовтня). </a:t>
            </a:r>
          </a:p>
          <a:p>
            <a:pPr algn="just"/>
            <a:r>
              <a:rPr lang="uk-UA" dirty="0">
                <a:solidFill>
                  <a:srgbClr val="000000"/>
                </a:solidFill>
                <a:latin typeface="Arial" panose="020B0604020202020204" pitchFamily="34" charset="0"/>
              </a:rPr>
              <a:t>Кількість УФВ залежить від тривалості сонячного сяйва, яка зростає від 1738 год./на рік на Волині до 2000-2200 у Закарпатті та приморських регіонах і навіть 2400, і більше на Заході Криму (для порівняння – тривалість сонячного сяйва на Північному Кавказі становить 1750-1860 год/рік)</a:t>
            </a:r>
            <a:endParaRPr lang="uk-UA" dirty="0"/>
          </a:p>
        </p:txBody>
      </p:sp>
      <p:pic>
        <p:nvPicPr>
          <p:cNvPr id="4" name="Рисунок 3"/>
          <p:cNvPicPr>
            <a:picLocks noChangeAspect="1"/>
          </p:cNvPicPr>
          <p:nvPr/>
        </p:nvPicPr>
        <p:blipFill>
          <a:blip r:embed="rId2"/>
          <a:stretch>
            <a:fillRect/>
          </a:stretch>
        </p:blipFill>
        <p:spPr>
          <a:xfrm>
            <a:off x="7068065" y="339459"/>
            <a:ext cx="4955959" cy="3968716"/>
          </a:xfrm>
          <a:prstGeom prst="rect">
            <a:avLst/>
          </a:prstGeom>
        </p:spPr>
      </p:pic>
      <p:pic>
        <p:nvPicPr>
          <p:cNvPr id="3076" name="Picture 4" descr="Ультрафіолетове випромінювання: застосування, користь і шкода"/>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3673" y="4085091"/>
            <a:ext cx="5034262" cy="26139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346433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Розподіл сонячного випромінювання в Україні"/>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00649" y="180128"/>
            <a:ext cx="7253415" cy="66778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294489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97708" y="595857"/>
            <a:ext cx="6647935" cy="5909310"/>
          </a:xfrm>
          <a:prstGeom prst="rect">
            <a:avLst/>
          </a:prstGeom>
        </p:spPr>
        <p:txBody>
          <a:bodyPr wrap="square">
            <a:spAutoFit/>
          </a:bodyPr>
          <a:lstStyle/>
          <a:p>
            <a:pPr algn="just"/>
            <a:r>
              <a:rPr lang="uk-UA" dirty="0">
                <a:solidFill>
                  <a:srgbClr val="000000"/>
                </a:solidFill>
                <a:latin typeface="Arial" panose="020B0604020202020204" pitchFamily="34" charset="0"/>
              </a:rPr>
              <a:t>Особливі кліматичні умови склалися в гірських районах Карпат. Висотна поясність зумовлює зниження атмосферного тиску, температури і вологості повітря та підвищення його чистоти і прозорості, насиченості негативними іонами. </a:t>
            </a:r>
          </a:p>
          <a:p>
            <a:pPr algn="just"/>
            <a:endParaRPr lang="uk-UA" dirty="0">
              <a:solidFill>
                <a:srgbClr val="000000"/>
              </a:solidFill>
              <a:latin typeface="Arial" panose="020B0604020202020204" pitchFamily="34" charset="0"/>
            </a:endParaRPr>
          </a:p>
          <a:p>
            <a:pPr algn="just"/>
            <a:r>
              <a:rPr lang="uk-UA" dirty="0">
                <a:solidFill>
                  <a:srgbClr val="000000"/>
                </a:solidFill>
                <a:latin typeface="Arial" panose="020B0604020202020204" pitchFamily="34" charset="0"/>
              </a:rPr>
              <a:t>Зі збільшенням висоти збільшується кількість годин сонячного сяйва, активність сонячної радіації, зростає біологічна активність ультрафіолетових частин спектра та швидкість вітру. </a:t>
            </a:r>
          </a:p>
          <a:p>
            <a:pPr algn="just"/>
            <a:endParaRPr lang="uk-UA" dirty="0">
              <a:solidFill>
                <a:srgbClr val="000000"/>
              </a:solidFill>
              <a:latin typeface="Arial" panose="020B0604020202020204" pitchFamily="34" charset="0"/>
            </a:endParaRPr>
          </a:p>
          <a:p>
            <a:pPr algn="just"/>
            <a:r>
              <a:rPr lang="uk-UA" dirty="0">
                <a:solidFill>
                  <a:srgbClr val="000000"/>
                </a:solidFill>
                <a:latin typeface="Arial" panose="020B0604020202020204" pitchFamily="34" charset="0"/>
              </a:rPr>
              <a:t>Важливу роль при цьому відіграє експозиція схилів, кут їх нахилу, пересіченість місцевості тощо. </a:t>
            </a:r>
          </a:p>
          <a:p>
            <a:pPr algn="just"/>
            <a:endParaRPr lang="uk-UA" dirty="0">
              <a:solidFill>
                <a:srgbClr val="000000"/>
              </a:solidFill>
              <a:latin typeface="Arial" panose="020B0604020202020204" pitchFamily="34" charset="0"/>
            </a:endParaRPr>
          </a:p>
          <a:p>
            <a:pPr algn="just"/>
            <a:r>
              <a:rPr lang="uk-UA" dirty="0">
                <a:solidFill>
                  <a:srgbClr val="000000"/>
                </a:solidFill>
                <a:latin typeface="Arial" panose="020B0604020202020204" pitchFamily="34" charset="0"/>
              </a:rPr>
              <a:t>Поєднання багатьох типів клімату в межах порівняно невеликої території обумовлює значну різноманітність видів відпочинку і забезпечує успішне кліматолікування. </a:t>
            </a:r>
          </a:p>
          <a:p>
            <a:pPr algn="just"/>
            <a:endParaRPr lang="uk-UA" dirty="0">
              <a:solidFill>
                <a:srgbClr val="000000"/>
              </a:solidFill>
              <a:latin typeface="Arial" panose="020B0604020202020204" pitchFamily="34" charset="0"/>
            </a:endParaRPr>
          </a:p>
          <a:p>
            <a:pPr algn="just"/>
            <a:r>
              <a:rPr lang="uk-UA" dirty="0">
                <a:solidFill>
                  <a:srgbClr val="000000"/>
                </a:solidFill>
                <a:latin typeface="Arial" panose="020B0604020202020204" pitchFamily="34" charset="0"/>
              </a:rPr>
              <a:t>Поряд з цим, гірські райони є зоною небезпечних гідрометеорологічних явищ, серед яких – снігові лавини, повені, селеві потоки та інші</a:t>
            </a:r>
            <a:endParaRPr lang="uk-UA" dirty="0"/>
          </a:p>
        </p:txBody>
      </p:sp>
      <p:pic>
        <p:nvPicPr>
          <p:cNvPr id="4" name="Рисунок 3"/>
          <p:cNvPicPr>
            <a:picLocks noChangeAspect="1"/>
          </p:cNvPicPr>
          <p:nvPr/>
        </p:nvPicPr>
        <p:blipFill>
          <a:blip r:embed="rId2"/>
          <a:stretch>
            <a:fillRect/>
          </a:stretch>
        </p:blipFill>
        <p:spPr>
          <a:xfrm>
            <a:off x="6845643" y="797139"/>
            <a:ext cx="5111181" cy="3255877"/>
          </a:xfrm>
          <a:prstGeom prst="rect">
            <a:avLst/>
          </a:prstGeom>
        </p:spPr>
      </p:pic>
      <p:pic>
        <p:nvPicPr>
          <p:cNvPr id="5124" name="Picture 4" descr="Сім двотисячників Українських Карпат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18389" y="4161865"/>
            <a:ext cx="3838435" cy="25543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57074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43017" y="489796"/>
            <a:ext cx="5972432" cy="4524315"/>
          </a:xfrm>
          <a:prstGeom prst="rect">
            <a:avLst/>
          </a:prstGeom>
        </p:spPr>
        <p:txBody>
          <a:bodyPr wrap="square">
            <a:spAutoFit/>
          </a:bodyPr>
          <a:lstStyle/>
          <a:p>
            <a:pPr algn="just"/>
            <a:r>
              <a:rPr lang="uk-UA" dirty="0">
                <a:solidFill>
                  <a:srgbClr val="000000"/>
                </a:solidFill>
                <a:latin typeface="Arial" panose="020B0604020202020204" pitchFamily="34" charset="0"/>
              </a:rPr>
              <a:t>Кліматична </a:t>
            </a:r>
            <a:r>
              <a:rPr lang="uk-UA" dirty="0" err="1">
                <a:solidFill>
                  <a:srgbClr val="000000"/>
                </a:solidFill>
                <a:latin typeface="Arial" panose="020B0604020202020204" pitchFamily="34" charset="0"/>
              </a:rPr>
              <a:t>підобласть</a:t>
            </a:r>
            <a:r>
              <a:rPr lang="uk-UA" dirty="0">
                <a:solidFill>
                  <a:srgbClr val="000000"/>
                </a:solidFill>
                <a:latin typeface="Arial" panose="020B0604020202020204" pitchFamily="34" charset="0"/>
              </a:rPr>
              <a:t> Українських Карпат охоплює гірські райони Закарпатської, Івано-Франківської, Львівської та Чернівецької областей. </a:t>
            </a:r>
          </a:p>
          <a:p>
            <a:pPr algn="just"/>
            <a:r>
              <a:rPr lang="uk-UA" dirty="0">
                <a:solidFill>
                  <a:srgbClr val="000000"/>
                </a:solidFill>
                <a:latin typeface="Arial" panose="020B0604020202020204" pitchFamily="34" charset="0"/>
              </a:rPr>
              <a:t>Погодні процеси та кліматичні умови даної місцевості формуються під впливом атлантичних і середземноморських циклонів, що забезпечує інтенсивні опади протягом року. </a:t>
            </a:r>
          </a:p>
          <a:p>
            <a:pPr algn="just"/>
            <a:r>
              <a:rPr lang="uk-UA" dirty="0">
                <a:solidFill>
                  <a:srgbClr val="000000"/>
                </a:solidFill>
                <a:latin typeface="Arial" panose="020B0604020202020204" pitchFamily="34" charset="0"/>
              </a:rPr>
              <a:t>Період зі стійким сніговим покривом триває в горах від грудня до кінця квітня, його середня товщина складає 30-50 см. Це сприятливий фактор для гірськолижного відпо­чинку, лижних прогулянок, занять </a:t>
            </a:r>
            <a:r>
              <a:rPr lang="uk-UA" dirty="0" err="1">
                <a:solidFill>
                  <a:srgbClr val="000000"/>
                </a:solidFill>
                <a:latin typeface="Arial" panose="020B0604020202020204" pitchFamily="34" charset="0"/>
              </a:rPr>
              <a:t>сноубордом</a:t>
            </a:r>
            <a:r>
              <a:rPr lang="uk-UA" dirty="0">
                <a:solidFill>
                  <a:srgbClr val="000000"/>
                </a:solidFill>
                <a:latin typeface="Arial" panose="020B0604020202020204" pitchFamily="34" charset="0"/>
              </a:rPr>
              <a:t>, фрістайлом тощо.</a:t>
            </a:r>
          </a:p>
          <a:p>
            <a:pPr algn="just"/>
            <a:r>
              <a:rPr lang="uk-UA" dirty="0">
                <a:solidFill>
                  <a:srgbClr val="000000"/>
                </a:solidFill>
                <a:latin typeface="Arial" panose="020B0604020202020204" pitchFamily="34" charset="0"/>
              </a:rPr>
              <a:t> Найсприятливішими умовами для зимового відпочинку відзначаються Рахів, </a:t>
            </a:r>
            <a:r>
              <a:rPr lang="uk-UA" dirty="0" err="1">
                <a:solidFill>
                  <a:srgbClr val="000000"/>
                </a:solidFill>
                <a:latin typeface="Arial" panose="020B0604020202020204" pitchFamily="34" charset="0"/>
              </a:rPr>
              <a:t>Ясиня</a:t>
            </a:r>
            <a:r>
              <a:rPr lang="uk-UA" dirty="0">
                <a:solidFill>
                  <a:srgbClr val="000000"/>
                </a:solidFill>
                <a:latin typeface="Arial" panose="020B0604020202020204" pitchFamily="34" charset="0"/>
              </a:rPr>
              <a:t>, </a:t>
            </a:r>
            <a:r>
              <a:rPr lang="uk-UA" dirty="0" err="1">
                <a:solidFill>
                  <a:srgbClr val="000000"/>
                </a:solidFill>
                <a:latin typeface="Arial" panose="020B0604020202020204" pitchFamily="34" charset="0"/>
              </a:rPr>
              <a:t>Воловець</a:t>
            </a:r>
            <a:r>
              <a:rPr lang="uk-UA" dirty="0">
                <a:solidFill>
                  <a:srgbClr val="000000"/>
                </a:solidFill>
                <a:latin typeface="Arial" panose="020B0604020202020204" pitchFamily="34" charset="0"/>
              </a:rPr>
              <a:t>, Паляниця, </a:t>
            </a:r>
            <a:r>
              <a:rPr lang="uk-UA" dirty="0" err="1">
                <a:solidFill>
                  <a:srgbClr val="000000"/>
                </a:solidFill>
                <a:latin typeface="Arial" panose="020B0604020202020204" pitchFamily="34" charset="0"/>
              </a:rPr>
              <a:t>Подобовець</a:t>
            </a:r>
            <a:r>
              <a:rPr lang="uk-UA" dirty="0">
                <a:solidFill>
                  <a:srgbClr val="000000"/>
                </a:solidFill>
                <a:latin typeface="Arial" panose="020B0604020202020204" pitchFamily="34" charset="0"/>
              </a:rPr>
              <a:t>, </a:t>
            </a:r>
            <a:r>
              <a:rPr lang="uk-UA" dirty="0" err="1">
                <a:solidFill>
                  <a:srgbClr val="000000"/>
                </a:solidFill>
                <a:latin typeface="Arial" panose="020B0604020202020204" pitchFamily="34" charset="0"/>
              </a:rPr>
              <a:t>Тисовець</a:t>
            </a:r>
            <a:r>
              <a:rPr lang="uk-UA" dirty="0">
                <a:solidFill>
                  <a:srgbClr val="000000"/>
                </a:solidFill>
                <a:latin typeface="Arial" panose="020B0604020202020204" pitchFamily="34" charset="0"/>
              </a:rPr>
              <a:t>, Славське, Ворохта, Розлуч, Турка, </a:t>
            </a:r>
            <a:r>
              <a:rPr lang="uk-UA" dirty="0" err="1">
                <a:solidFill>
                  <a:srgbClr val="000000"/>
                </a:solidFill>
                <a:latin typeface="Arial" panose="020B0604020202020204" pitchFamily="34" charset="0"/>
              </a:rPr>
              <a:t>Вижниця</a:t>
            </a:r>
            <a:r>
              <a:rPr lang="uk-UA" dirty="0">
                <a:solidFill>
                  <a:srgbClr val="000000"/>
                </a:solidFill>
                <a:latin typeface="Arial" panose="020B0604020202020204" pitchFamily="34" charset="0"/>
              </a:rPr>
              <a:t>, Буковель та ін.</a:t>
            </a:r>
            <a:endParaRPr lang="uk-UA" dirty="0"/>
          </a:p>
        </p:txBody>
      </p:sp>
      <p:pic>
        <p:nvPicPr>
          <p:cNvPr id="6146" name="Picture 2" descr="Сніг в Карпатах випав 8 травня | РБК-Україна"/>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05035" y="238897"/>
            <a:ext cx="5553186" cy="3109784"/>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Лавинна небезпека на Буковині та в Карпатах"/>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69212" y="3541540"/>
            <a:ext cx="5089010" cy="3200863"/>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Лікоть до ліктя»: у засніжених гірських Карпатах уперше тренувалися  найкращі спецпризначенці України та Литви – АрміяInfor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5660" y="4999327"/>
            <a:ext cx="2619375" cy="17430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455588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14864" y="882637"/>
            <a:ext cx="6096000" cy="4801314"/>
          </a:xfrm>
          <a:prstGeom prst="rect">
            <a:avLst/>
          </a:prstGeom>
        </p:spPr>
        <p:txBody>
          <a:bodyPr>
            <a:spAutoFit/>
          </a:bodyPr>
          <a:lstStyle/>
          <a:p>
            <a:pPr algn="just"/>
            <a:r>
              <a:rPr lang="uk-UA" dirty="0">
                <a:solidFill>
                  <a:srgbClr val="000000"/>
                </a:solidFill>
                <a:latin typeface="Arial" panose="020B0604020202020204" pitchFamily="34" charset="0"/>
              </a:rPr>
              <a:t>Літо в Карпатах прохолодне й вологе, з частими дощами і вітрами. Влітку тут випадає до 70% річної норми опадів. Більш вологими є південно-західні схили гір. </a:t>
            </a:r>
          </a:p>
          <a:p>
            <a:pPr algn="just"/>
            <a:r>
              <a:rPr lang="uk-UA" dirty="0">
                <a:solidFill>
                  <a:srgbClr val="000000"/>
                </a:solidFill>
                <a:latin typeface="Arial" panose="020B0604020202020204" pitchFamily="34" charset="0"/>
              </a:rPr>
              <a:t>Середня температура липня від +18</a:t>
            </a:r>
            <a:r>
              <a:rPr lang="uk-UA" baseline="30000" dirty="0">
                <a:solidFill>
                  <a:srgbClr val="000000"/>
                </a:solidFill>
                <a:latin typeface="Arial" panose="020B0604020202020204" pitchFamily="34" charset="0"/>
              </a:rPr>
              <a:t>0</a:t>
            </a:r>
            <a:r>
              <a:rPr lang="uk-UA" dirty="0">
                <a:solidFill>
                  <a:srgbClr val="000000"/>
                </a:solidFill>
                <a:latin typeface="Arial" panose="020B0604020202020204" pitchFamily="34" charset="0"/>
              </a:rPr>
              <a:t>С у передгір‘ях до +7</a:t>
            </a:r>
            <a:r>
              <a:rPr lang="uk-UA" baseline="30000" dirty="0">
                <a:solidFill>
                  <a:srgbClr val="000000"/>
                </a:solidFill>
                <a:latin typeface="Arial" panose="020B0604020202020204" pitchFamily="34" charset="0"/>
              </a:rPr>
              <a:t>0</a:t>
            </a:r>
            <a:r>
              <a:rPr lang="uk-UA" dirty="0">
                <a:solidFill>
                  <a:srgbClr val="000000"/>
                </a:solidFill>
                <a:latin typeface="Arial" panose="020B0604020202020204" pitchFamily="34" charset="0"/>
              </a:rPr>
              <a:t>С на висоті понад 1500 м. Максимальна температура знижується відповідно від +37 до +30</a:t>
            </a:r>
            <a:r>
              <a:rPr lang="uk-UA" baseline="30000" dirty="0">
                <a:solidFill>
                  <a:srgbClr val="000000"/>
                </a:solidFill>
                <a:latin typeface="Arial" panose="020B0604020202020204" pitchFamily="34" charset="0"/>
              </a:rPr>
              <a:t>0</a:t>
            </a:r>
            <a:r>
              <a:rPr lang="uk-UA" dirty="0">
                <a:solidFill>
                  <a:srgbClr val="000000"/>
                </a:solidFill>
                <a:latin typeface="Arial" panose="020B0604020202020204" pitchFamily="34" charset="0"/>
              </a:rPr>
              <a:t>С. Захищені з півночі і заходу горами долини Закарпаття відрізняються теплим вологим кліматом і середніми температурами: січня -3</a:t>
            </a:r>
            <a:r>
              <a:rPr lang="uk-UA" baseline="30000" dirty="0">
                <a:solidFill>
                  <a:srgbClr val="000000"/>
                </a:solidFill>
                <a:latin typeface="Arial" panose="020B0604020202020204" pitchFamily="34" charset="0"/>
              </a:rPr>
              <a:t>0</a:t>
            </a:r>
            <a:r>
              <a:rPr lang="uk-UA" dirty="0">
                <a:solidFill>
                  <a:srgbClr val="000000"/>
                </a:solidFill>
                <a:latin typeface="Arial" panose="020B0604020202020204" pitchFamily="34" charset="0"/>
              </a:rPr>
              <a:t>С; -5</a:t>
            </a:r>
            <a:r>
              <a:rPr lang="uk-UA" baseline="30000" dirty="0">
                <a:solidFill>
                  <a:srgbClr val="000000"/>
                </a:solidFill>
                <a:latin typeface="Arial" panose="020B0604020202020204" pitchFamily="34" charset="0"/>
              </a:rPr>
              <a:t>0</a:t>
            </a:r>
            <a:r>
              <a:rPr lang="uk-UA" dirty="0">
                <a:solidFill>
                  <a:srgbClr val="000000"/>
                </a:solidFill>
                <a:latin typeface="Arial" panose="020B0604020202020204" pitchFamily="34" charset="0"/>
              </a:rPr>
              <a:t>С, липня +19 - +20</a:t>
            </a:r>
            <a:r>
              <a:rPr lang="uk-UA" baseline="30000" dirty="0">
                <a:solidFill>
                  <a:srgbClr val="000000"/>
                </a:solidFill>
                <a:latin typeface="Arial" panose="020B0604020202020204" pitchFamily="34" charset="0"/>
              </a:rPr>
              <a:t>0</a:t>
            </a:r>
            <a:r>
              <a:rPr lang="uk-UA" dirty="0">
                <a:solidFill>
                  <a:srgbClr val="000000"/>
                </a:solidFill>
                <a:latin typeface="Arial" panose="020B0604020202020204" pitchFamily="34" charset="0"/>
              </a:rPr>
              <a:t>С. Кліматичні умови Карпат є більш комфортними для організації зимових видів рекреації, а клімат передгір‘їв і Закарпаття створює можливості, як для зимового, так і для літнього відпочинку. </a:t>
            </a:r>
          </a:p>
          <a:p>
            <a:pPr algn="just"/>
            <a:r>
              <a:rPr lang="uk-UA" dirty="0">
                <a:solidFill>
                  <a:srgbClr val="000000"/>
                </a:solidFill>
                <a:latin typeface="Arial" panose="020B0604020202020204" pitchFamily="34" charset="0"/>
              </a:rPr>
              <a:t>Важливими кліматичними курортами регіону є Ворохта, Косів, </a:t>
            </a:r>
            <a:r>
              <a:rPr lang="uk-UA" dirty="0" err="1">
                <a:solidFill>
                  <a:srgbClr val="000000"/>
                </a:solidFill>
                <a:latin typeface="Arial" panose="020B0604020202020204" pitchFamily="34" charset="0"/>
              </a:rPr>
              <a:t>Шешори</a:t>
            </a:r>
            <a:r>
              <a:rPr lang="uk-UA" dirty="0">
                <a:solidFill>
                  <a:srgbClr val="000000"/>
                </a:solidFill>
                <a:latin typeface="Arial" panose="020B0604020202020204" pitchFamily="34" charset="0"/>
              </a:rPr>
              <a:t>, Яремча, </a:t>
            </a:r>
            <a:r>
              <a:rPr lang="uk-UA" dirty="0" err="1">
                <a:solidFill>
                  <a:srgbClr val="000000"/>
                </a:solidFill>
                <a:latin typeface="Arial" panose="020B0604020202020204" pitchFamily="34" charset="0"/>
              </a:rPr>
              <a:t>Ясиня</a:t>
            </a:r>
            <a:r>
              <a:rPr lang="uk-UA" dirty="0">
                <a:solidFill>
                  <a:srgbClr val="000000"/>
                </a:solidFill>
                <a:latin typeface="Arial" panose="020B0604020202020204" pitchFamily="34" charset="0"/>
              </a:rPr>
              <a:t>, </a:t>
            </a:r>
            <a:r>
              <a:rPr lang="uk-UA" dirty="0" err="1">
                <a:solidFill>
                  <a:srgbClr val="000000"/>
                </a:solidFill>
                <a:latin typeface="Arial" panose="020B0604020202020204" pitchFamily="34" charset="0"/>
              </a:rPr>
              <a:t>Яблуниця</a:t>
            </a:r>
            <a:r>
              <a:rPr lang="uk-UA" dirty="0">
                <a:solidFill>
                  <a:srgbClr val="000000"/>
                </a:solidFill>
                <a:latin typeface="Arial" panose="020B0604020202020204" pitchFamily="34" charset="0"/>
              </a:rPr>
              <a:t>, Славське, </a:t>
            </a:r>
            <a:r>
              <a:rPr lang="uk-UA" dirty="0" err="1">
                <a:solidFill>
                  <a:srgbClr val="000000"/>
                </a:solidFill>
                <a:latin typeface="Arial" panose="020B0604020202020204" pitchFamily="34" charset="0"/>
              </a:rPr>
              <a:t>Перечин</a:t>
            </a:r>
            <a:r>
              <a:rPr lang="uk-UA" dirty="0">
                <a:solidFill>
                  <a:srgbClr val="000000"/>
                </a:solidFill>
                <a:latin typeface="Arial" panose="020B0604020202020204" pitchFamily="34" charset="0"/>
              </a:rPr>
              <a:t>, Кобилецька Поляна та ін.</a:t>
            </a:r>
            <a:endParaRPr lang="uk-UA" dirty="0"/>
          </a:p>
        </p:txBody>
      </p:sp>
      <p:pic>
        <p:nvPicPr>
          <p:cNvPr id="7170" name="Picture 2" descr="У Карпатах випало понад метр снігу - Галицький Кореспондент"/>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75774" y="316427"/>
            <a:ext cx="5331733" cy="335353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Туристів попередили про небезпеку снігових лавин у Карпатах"/>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30995" y="3884141"/>
            <a:ext cx="4976512" cy="27868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612543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811427" y="647859"/>
            <a:ext cx="6096000" cy="5078313"/>
          </a:xfrm>
          <a:prstGeom prst="rect">
            <a:avLst/>
          </a:prstGeom>
        </p:spPr>
        <p:txBody>
          <a:bodyPr>
            <a:spAutoFit/>
          </a:bodyPr>
          <a:lstStyle/>
          <a:p>
            <a:pPr algn="just"/>
            <a:r>
              <a:rPr lang="uk-UA" dirty="0">
                <a:solidFill>
                  <a:srgbClr val="000000"/>
                </a:solidFill>
                <a:latin typeface="Arial" panose="020B0604020202020204" pitchFamily="34" charset="0"/>
              </a:rPr>
              <a:t>Одеська група курортів є ядром Одеського рекреаційного району, який охоплює територію трьох причорноморських областей. </a:t>
            </a:r>
          </a:p>
          <a:p>
            <a:pPr algn="just"/>
            <a:r>
              <a:rPr lang="uk-UA" dirty="0">
                <a:solidFill>
                  <a:srgbClr val="000000"/>
                </a:solidFill>
                <a:latin typeface="Arial" panose="020B0604020202020204" pitchFamily="34" charset="0"/>
              </a:rPr>
              <a:t>Це найбільше у степовій приморській частині країни скупчення лікувально-оздоровчих закладів. Сьогодні більшість курортів даної групи базується на використанні лікувальних властивостей морського клімату. </a:t>
            </a:r>
          </a:p>
          <a:p>
            <a:pPr algn="just"/>
            <a:r>
              <a:rPr lang="uk-UA" dirty="0">
                <a:solidFill>
                  <a:srgbClr val="000000"/>
                </a:solidFill>
                <a:latin typeface="Arial" panose="020B0604020202020204" pitchFamily="34" charset="0"/>
              </a:rPr>
              <a:t>Більшість приморських курортів – Аркадія, Великий Фонтан, </a:t>
            </a:r>
            <a:r>
              <a:rPr lang="uk-UA" dirty="0" err="1">
                <a:solidFill>
                  <a:srgbClr val="000000"/>
                </a:solidFill>
                <a:latin typeface="Arial" panose="020B0604020202020204" pitchFamily="34" charset="0"/>
              </a:rPr>
              <a:t>Лузанівка</a:t>
            </a:r>
            <a:r>
              <a:rPr lang="uk-UA" dirty="0">
                <a:solidFill>
                  <a:srgbClr val="000000"/>
                </a:solidFill>
                <a:latin typeface="Arial" panose="020B0604020202020204" pitchFamily="34" charset="0"/>
              </a:rPr>
              <a:t>, </a:t>
            </a:r>
            <a:r>
              <a:rPr lang="uk-UA" dirty="0" err="1">
                <a:solidFill>
                  <a:srgbClr val="000000"/>
                </a:solidFill>
                <a:latin typeface="Arial" panose="020B0604020202020204" pitchFamily="34" charset="0"/>
              </a:rPr>
              <a:t>Лебедівка</a:t>
            </a:r>
            <a:r>
              <a:rPr lang="uk-UA" dirty="0">
                <a:solidFill>
                  <a:srgbClr val="000000"/>
                </a:solidFill>
                <a:latin typeface="Arial" panose="020B0604020202020204" pitchFamily="34" charset="0"/>
              </a:rPr>
              <a:t>, </a:t>
            </a:r>
            <a:r>
              <a:rPr lang="uk-UA" dirty="0" err="1">
                <a:solidFill>
                  <a:srgbClr val="000000"/>
                </a:solidFill>
                <a:latin typeface="Arial" panose="020B0604020202020204" pitchFamily="34" charset="0"/>
              </a:rPr>
              <a:t>Лермонтовський</a:t>
            </a:r>
            <a:r>
              <a:rPr lang="uk-UA" dirty="0">
                <a:solidFill>
                  <a:srgbClr val="000000"/>
                </a:solidFill>
                <a:latin typeface="Arial" panose="020B0604020202020204" pitchFamily="34" charset="0"/>
              </a:rPr>
              <a:t>, </a:t>
            </a:r>
            <a:r>
              <a:rPr lang="uk-UA" dirty="0" err="1">
                <a:solidFill>
                  <a:srgbClr val="000000"/>
                </a:solidFill>
                <a:latin typeface="Arial" panose="020B0604020202020204" pitchFamily="34" charset="0"/>
              </a:rPr>
              <a:t>Чорноморка</a:t>
            </a:r>
            <a:r>
              <a:rPr lang="uk-UA" dirty="0">
                <a:solidFill>
                  <a:srgbClr val="000000"/>
                </a:solidFill>
                <a:latin typeface="Arial" panose="020B0604020202020204" pitchFamily="34" charset="0"/>
              </a:rPr>
              <a:t> – функціонують на базі клімато­лікування. </a:t>
            </a:r>
          </a:p>
          <a:p>
            <a:pPr algn="just"/>
            <a:r>
              <a:rPr lang="uk-UA" dirty="0">
                <a:solidFill>
                  <a:srgbClr val="000000"/>
                </a:solidFill>
                <a:latin typeface="Arial" panose="020B0604020202020204" pitchFamily="34" charset="0"/>
              </a:rPr>
              <a:t>До Одеської групи курортів відносять також курорти Кароліно </a:t>
            </a:r>
            <a:r>
              <a:rPr lang="uk-UA" dirty="0" err="1">
                <a:solidFill>
                  <a:srgbClr val="000000"/>
                </a:solidFill>
                <a:latin typeface="Arial" panose="020B0604020202020204" pitchFamily="34" charset="0"/>
              </a:rPr>
              <a:t>Бугаз</a:t>
            </a:r>
            <a:r>
              <a:rPr lang="uk-UA" dirty="0">
                <a:solidFill>
                  <a:srgbClr val="000000"/>
                </a:solidFill>
                <a:latin typeface="Arial" panose="020B0604020202020204" pitchFamily="34" charset="0"/>
              </a:rPr>
              <a:t>, Затоку, </a:t>
            </a:r>
            <a:r>
              <a:rPr lang="uk-UA" dirty="0" err="1">
                <a:solidFill>
                  <a:srgbClr val="000000"/>
                </a:solidFill>
                <a:latin typeface="Arial" panose="020B0604020202020204" pitchFamily="34" charset="0"/>
              </a:rPr>
              <a:t>Сергіївку</a:t>
            </a:r>
            <a:r>
              <a:rPr lang="uk-UA" dirty="0">
                <a:solidFill>
                  <a:srgbClr val="000000"/>
                </a:solidFill>
                <a:latin typeface="Arial" panose="020B0604020202020204" pitchFamily="34" charset="0"/>
              </a:rPr>
              <a:t>. </a:t>
            </a:r>
          </a:p>
          <a:p>
            <a:pPr algn="just"/>
            <a:r>
              <a:rPr lang="uk-UA" dirty="0">
                <a:solidFill>
                  <a:srgbClr val="000000"/>
                </a:solidFill>
                <a:latin typeface="Arial" panose="020B0604020202020204" pitchFamily="34" charset="0"/>
              </a:rPr>
              <a:t>Поєднання температурного режиму і вологості повітря (середня 75%) комфортне для абсолютної більшості рекреантів. Кількість годин сонячного сяйва близько 2200 з максимальною кількістю сонячних днів у серпні. </a:t>
            </a:r>
            <a:endParaRPr lang="uk-UA" dirty="0"/>
          </a:p>
        </p:txBody>
      </p:sp>
      <p:pic>
        <p:nvPicPr>
          <p:cNvPr id="5" name="Рисунок 4"/>
          <p:cNvPicPr>
            <a:picLocks noChangeAspect="1"/>
          </p:cNvPicPr>
          <p:nvPr/>
        </p:nvPicPr>
        <p:blipFill>
          <a:blip r:embed="rId2"/>
          <a:stretch>
            <a:fillRect/>
          </a:stretch>
        </p:blipFill>
        <p:spPr>
          <a:xfrm>
            <a:off x="7130490" y="160251"/>
            <a:ext cx="4921338" cy="3274927"/>
          </a:xfrm>
          <a:prstGeom prst="rect">
            <a:avLst/>
          </a:prstGeom>
        </p:spPr>
      </p:pic>
      <p:pic>
        <p:nvPicPr>
          <p:cNvPr id="8196" name="Picture 4" descr="ТОП-15 курортів: відпочинок на морі в Україні | ITV MEDIA GROUP | Новини  Рівного та області"/>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82465" y="3588908"/>
            <a:ext cx="4069363" cy="30480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452117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87860" y="813646"/>
            <a:ext cx="6096000" cy="4801314"/>
          </a:xfrm>
          <a:prstGeom prst="rect">
            <a:avLst/>
          </a:prstGeom>
        </p:spPr>
        <p:txBody>
          <a:bodyPr>
            <a:spAutoFit/>
          </a:bodyPr>
          <a:lstStyle/>
          <a:p>
            <a:pPr algn="just"/>
            <a:r>
              <a:rPr lang="uk-UA" dirty="0">
                <a:solidFill>
                  <a:srgbClr val="000000"/>
                </a:solidFill>
                <a:latin typeface="Arial" panose="020B0604020202020204" pitchFamily="34" charset="0"/>
              </a:rPr>
              <a:t>Умови регіону дуже сприятливі для проведення таласотерапії: вода у прибережній смузі влітку прогрівається до +24 - +26</a:t>
            </a:r>
            <a:r>
              <a:rPr lang="uk-UA" baseline="30000" dirty="0">
                <a:solidFill>
                  <a:srgbClr val="000000"/>
                </a:solidFill>
                <a:latin typeface="Arial" panose="020B0604020202020204" pitchFamily="34" charset="0"/>
              </a:rPr>
              <a:t>0</a:t>
            </a:r>
            <a:r>
              <a:rPr lang="uk-UA" dirty="0">
                <a:solidFill>
                  <a:srgbClr val="000000"/>
                </a:solidFill>
                <a:latin typeface="Arial" panose="020B0604020202020204" pitchFamily="34" charset="0"/>
              </a:rPr>
              <a:t>С. </a:t>
            </a:r>
          </a:p>
          <a:p>
            <a:pPr algn="just"/>
            <a:r>
              <a:rPr lang="uk-UA" dirty="0">
                <a:solidFill>
                  <a:srgbClr val="000000"/>
                </a:solidFill>
                <a:latin typeface="Arial" panose="020B0604020202020204" pitchFamily="34" charset="0"/>
              </a:rPr>
              <a:t>Оптимальний період для купання червень-серпень. Загальна довжина пляжів в Одесі – близько 20 км. Для узбережжя характерна </a:t>
            </a:r>
            <a:r>
              <a:rPr lang="uk-UA" dirty="0" err="1">
                <a:solidFill>
                  <a:srgbClr val="000000"/>
                </a:solidFill>
                <a:latin typeface="Arial" panose="020B0604020202020204" pitchFamily="34" charset="0"/>
              </a:rPr>
              <a:t>бризова</a:t>
            </a:r>
            <a:r>
              <a:rPr lang="uk-UA" dirty="0">
                <a:solidFill>
                  <a:srgbClr val="000000"/>
                </a:solidFill>
                <a:latin typeface="Arial" panose="020B0604020202020204" pitchFamily="34" charset="0"/>
              </a:rPr>
              <a:t> циркуляція. </a:t>
            </a:r>
          </a:p>
          <a:p>
            <a:pPr algn="just"/>
            <a:r>
              <a:rPr lang="uk-UA" dirty="0">
                <a:solidFill>
                  <a:srgbClr val="000000"/>
                </a:solidFill>
                <a:latin typeface="Arial" panose="020B0604020202020204" pitchFamily="34" charset="0"/>
              </a:rPr>
              <a:t>Насиченість морського повітря солями хлору, брому та йоду забезпечує необхідні умови для проведення аеротерапії. </a:t>
            </a:r>
          </a:p>
          <a:p>
            <a:pPr algn="just"/>
            <a:r>
              <a:rPr lang="uk-UA" dirty="0">
                <a:solidFill>
                  <a:srgbClr val="000000"/>
                </a:solidFill>
                <a:latin typeface="Arial" panose="020B0604020202020204" pitchFamily="34" charset="0"/>
              </a:rPr>
              <a:t>Рекреаційні ресурси кліматичних курортів одеської групи ефективні при хронічних захворюваннях опорно-рухового апарату, нервової і серцево-судинної системи, органів дихання нетуберкульозного характеру. </a:t>
            </a:r>
          </a:p>
          <a:p>
            <a:pPr algn="just"/>
            <a:r>
              <a:rPr lang="uk-UA" dirty="0">
                <a:solidFill>
                  <a:srgbClr val="000000"/>
                </a:solidFill>
                <a:latin typeface="Arial" panose="020B0604020202020204" pitchFamily="34" charset="0"/>
              </a:rPr>
              <a:t>В регіоні наявні всі умови для розвитку водного, культурно-пізнавального, автомобільного та інших видів туризму</a:t>
            </a:r>
            <a:endParaRPr lang="uk-UA" dirty="0"/>
          </a:p>
        </p:txBody>
      </p:sp>
      <p:pic>
        <p:nvPicPr>
          <p:cNvPr id="3" name="Рисунок 2"/>
          <p:cNvPicPr>
            <a:picLocks noChangeAspect="1"/>
          </p:cNvPicPr>
          <p:nvPr/>
        </p:nvPicPr>
        <p:blipFill>
          <a:blip r:embed="rId2"/>
          <a:stretch>
            <a:fillRect/>
          </a:stretch>
        </p:blipFill>
        <p:spPr>
          <a:xfrm>
            <a:off x="8402595" y="248293"/>
            <a:ext cx="3572647" cy="3556408"/>
          </a:xfrm>
          <a:prstGeom prst="rect">
            <a:avLst/>
          </a:prstGeom>
        </p:spPr>
      </p:pic>
      <p:pic>
        <p:nvPicPr>
          <p:cNvPr id="9218" name="Picture 2" descr="Талассотерипия"/>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02365" y="3952768"/>
            <a:ext cx="3452597" cy="25861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60037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30909" y="640133"/>
            <a:ext cx="6812442" cy="5632311"/>
          </a:xfrm>
          <a:prstGeom prst="rect">
            <a:avLst/>
          </a:prstGeom>
        </p:spPr>
        <p:txBody>
          <a:bodyPr wrap="square">
            <a:spAutoFit/>
          </a:bodyPr>
          <a:lstStyle/>
          <a:p>
            <a:pPr algn="just"/>
            <a:r>
              <a:rPr lang="uk-UA" b="0" i="0" dirty="0">
                <a:solidFill>
                  <a:srgbClr val="000000"/>
                </a:solidFill>
                <a:effectLst/>
                <a:latin typeface="Arial" panose="020B0604020202020204" pitchFamily="34" charset="0"/>
              </a:rPr>
              <a:t>Середні величини </a:t>
            </a:r>
            <a:r>
              <a:rPr lang="uk-UA" b="1" i="0" dirty="0">
                <a:solidFill>
                  <a:srgbClr val="000000"/>
                </a:solidFill>
                <a:effectLst/>
                <a:latin typeface="Arial" panose="020B0604020202020204" pitchFamily="34" charset="0"/>
              </a:rPr>
              <a:t>альбедо</a:t>
            </a:r>
            <a:r>
              <a:rPr lang="uk-UA" b="0" i="0" dirty="0">
                <a:solidFill>
                  <a:srgbClr val="000000"/>
                </a:solidFill>
                <a:effectLst/>
                <a:latin typeface="Arial" panose="020B0604020202020204" pitchFamily="34" charset="0"/>
              </a:rPr>
              <a:t> </a:t>
            </a:r>
            <a:r>
              <a:rPr lang="uk-UA" dirty="0">
                <a:solidFill>
                  <a:srgbClr val="000000"/>
                </a:solidFill>
                <a:latin typeface="Arial" panose="020B0604020202020204" pitchFamily="34" charset="0"/>
              </a:rPr>
              <a:t>(відношення потоку відбитого (розсіяного) поверхнею у всіх напрямках випромінення до потоку випромінення, що надходить) </a:t>
            </a:r>
            <a:r>
              <a:rPr lang="uk-UA" b="0" i="0" dirty="0">
                <a:solidFill>
                  <a:srgbClr val="000000"/>
                </a:solidFill>
                <a:effectLst/>
                <a:latin typeface="Arial" panose="020B0604020202020204" pitchFamily="34" charset="0"/>
              </a:rPr>
              <a:t>за рік на теренах України змінюються від 24% на півночі до 17% на півдні (за зимовий період від 60% до 25% відповідно). </a:t>
            </a:r>
          </a:p>
          <a:p>
            <a:pPr algn="just"/>
            <a:r>
              <a:rPr lang="uk-UA" b="0" i="0" dirty="0">
                <a:solidFill>
                  <a:srgbClr val="000000"/>
                </a:solidFill>
                <a:effectLst/>
                <a:latin typeface="Arial" panose="020B0604020202020204" pitchFamily="34" charset="0"/>
              </a:rPr>
              <a:t>Значні відмінності взимку, в основному, пов'язані зі стійкістю снігового покриву, а влітку вони згладжуються. На території України, яка розмішена в помірних широтах, середньорічна величина сумарної сонячної радіації становить від 95 ккал/см</a:t>
            </a:r>
            <a:r>
              <a:rPr lang="uk-UA" b="0" i="0" baseline="30000" dirty="0">
                <a:solidFill>
                  <a:srgbClr val="000000"/>
                </a:solidFill>
                <a:effectLst/>
                <a:latin typeface="Arial" panose="020B0604020202020204" pitchFamily="34" charset="0"/>
              </a:rPr>
              <a:t>2</a:t>
            </a:r>
            <a:r>
              <a:rPr lang="uk-UA" b="0" i="0" dirty="0">
                <a:solidFill>
                  <a:srgbClr val="000000"/>
                </a:solidFill>
                <a:effectLst/>
                <a:latin typeface="Arial" panose="020B0604020202020204" pitchFamily="34" charset="0"/>
              </a:rPr>
              <a:t> (4200 МДж/м</a:t>
            </a:r>
            <a:r>
              <a:rPr lang="uk-UA" b="0" i="0" baseline="30000" dirty="0">
                <a:solidFill>
                  <a:srgbClr val="000000"/>
                </a:solidFill>
                <a:effectLst/>
                <a:latin typeface="Arial" panose="020B0604020202020204" pitchFamily="34" charset="0"/>
              </a:rPr>
              <a:t>2</a:t>
            </a:r>
            <a:r>
              <a:rPr lang="uk-UA" b="0" i="0" dirty="0">
                <a:solidFill>
                  <a:srgbClr val="000000"/>
                </a:solidFill>
                <a:effectLst/>
                <a:latin typeface="Arial" panose="020B0604020202020204" pitchFamily="34" charset="0"/>
              </a:rPr>
              <a:t>) на півночі до 125 ккал/см</a:t>
            </a:r>
            <a:r>
              <a:rPr lang="uk-UA" b="0" i="0" baseline="30000" dirty="0">
                <a:solidFill>
                  <a:srgbClr val="000000"/>
                </a:solidFill>
                <a:effectLst/>
                <a:latin typeface="Arial" panose="020B0604020202020204" pitchFamily="34" charset="0"/>
              </a:rPr>
              <a:t>2</a:t>
            </a:r>
            <a:r>
              <a:rPr lang="uk-UA" b="0" i="0" dirty="0">
                <a:solidFill>
                  <a:srgbClr val="000000"/>
                </a:solidFill>
                <a:effectLst/>
                <a:latin typeface="Arial" panose="020B0604020202020204" pitchFamily="34" charset="0"/>
              </a:rPr>
              <a:t> (5200 МДж/см</a:t>
            </a:r>
            <a:r>
              <a:rPr lang="uk-UA" b="0" i="0" baseline="30000" dirty="0">
                <a:solidFill>
                  <a:srgbClr val="000000"/>
                </a:solidFill>
                <a:effectLst/>
                <a:latin typeface="Arial" panose="020B0604020202020204" pitchFamily="34" charset="0"/>
              </a:rPr>
              <a:t>2</a:t>
            </a:r>
            <a:r>
              <a:rPr lang="uk-UA" b="0" i="0" dirty="0">
                <a:solidFill>
                  <a:srgbClr val="000000"/>
                </a:solidFill>
                <a:effectLst/>
                <a:latin typeface="Arial" panose="020B0604020202020204" pitchFamily="34" charset="0"/>
              </a:rPr>
              <a:t>) на Південному узбережжі Криму за рік.</a:t>
            </a:r>
          </a:p>
          <a:p>
            <a:pPr algn="just"/>
            <a:endParaRPr lang="uk-UA" b="0" i="0" dirty="0">
              <a:solidFill>
                <a:srgbClr val="000000"/>
              </a:solidFill>
              <a:effectLst/>
              <a:latin typeface="Arial" panose="020B0604020202020204" pitchFamily="34" charset="0"/>
            </a:endParaRPr>
          </a:p>
          <a:p>
            <a:pPr algn="just"/>
            <a:r>
              <a:rPr lang="uk-UA" b="0" i="0" dirty="0">
                <a:solidFill>
                  <a:srgbClr val="000000"/>
                </a:solidFill>
                <a:effectLst/>
                <a:latin typeface="Arial" panose="020B0604020202020204" pitchFamily="34" charset="0"/>
              </a:rPr>
              <a:t>Різницю між поглинутою сонячною радіацією і величиною теплового випромінювання </a:t>
            </a:r>
            <a:r>
              <a:rPr lang="uk-UA" b="0" i="0" dirty="0" err="1">
                <a:solidFill>
                  <a:srgbClr val="000000"/>
                </a:solidFill>
                <a:effectLst/>
                <a:latin typeface="Arial" panose="020B0604020202020204" pitchFamily="34" charset="0"/>
              </a:rPr>
              <a:t>підстилаючої</a:t>
            </a:r>
            <a:r>
              <a:rPr lang="uk-UA" b="0" i="0" dirty="0">
                <a:solidFill>
                  <a:srgbClr val="000000"/>
                </a:solidFill>
                <a:effectLst/>
                <a:latin typeface="Arial" panose="020B0604020202020204" pitchFamily="34" charset="0"/>
              </a:rPr>
              <a:t> поверхні називають </a:t>
            </a:r>
            <a:r>
              <a:rPr lang="uk-UA" b="1" i="0" dirty="0">
                <a:solidFill>
                  <a:srgbClr val="000000"/>
                </a:solidFill>
                <a:effectLst/>
                <a:latin typeface="Arial" panose="020B0604020202020204" pitchFamily="34" charset="0"/>
              </a:rPr>
              <a:t>радіаційним балансом</a:t>
            </a:r>
            <a:r>
              <a:rPr lang="uk-UA" b="0" i="0" dirty="0">
                <a:solidFill>
                  <a:srgbClr val="000000"/>
                </a:solidFill>
                <a:effectLst/>
                <a:latin typeface="Arial" panose="020B0604020202020204" pitchFamily="34" charset="0"/>
              </a:rPr>
              <a:t>. Він може бути </a:t>
            </a:r>
            <a:r>
              <a:rPr lang="uk-UA" b="0" i="1" dirty="0">
                <a:solidFill>
                  <a:srgbClr val="000000"/>
                </a:solidFill>
                <a:effectLst/>
                <a:latin typeface="Arial" panose="020B0604020202020204" pitchFamily="34" charset="0"/>
              </a:rPr>
              <a:t>додатним</a:t>
            </a:r>
            <a:r>
              <a:rPr lang="uk-UA" b="0" i="0" dirty="0">
                <a:solidFill>
                  <a:srgbClr val="000000"/>
                </a:solidFill>
                <a:effectLst/>
                <a:latin typeface="Arial" panose="020B0604020202020204" pitchFamily="34" charset="0"/>
              </a:rPr>
              <a:t> (удень, улітку) і </a:t>
            </a:r>
            <a:r>
              <a:rPr lang="uk-UA" b="0" i="1" dirty="0">
                <a:solidFill>
                  <a:srgbClr val="000000"/>
                </a:solidFill>
                <a:effectLst/>
                <a:latin typeface="Arial" panose="020B0604020202020204" pitchFamily="34" charset="0"/>
              </a:rPr>
              <a:t>від'ємним</a:t>
            </a:r>
            <a:r>
              <a:rPr lang="uk-UA" b="0" i="0" dirty="0">
                <a:solidFill>
                  <a:srgbClr val="000000"/>
                </a:solidFill>
                <a:effectLst/>
                <a:latin typeface="Arial" panose="020B0604020202020204" pitchFamily="34" charset="0"/>
              </a:rPr>
              <a:t> (вночі, взимку). Визначається він у тих самих одиницях, що й сонячна радіація - </a:t>
            </a:r>
            <a:r>
              <a:rPr lang="uk-UA" b="0" i="0" dirty="0" err="1">
                <a:solidFill>
                  <a:srgbClr val="000000"/>
                </a:solidFill>
                <a:effectLst/>
                <a:latin typeface="Arial" panose="020B0604020202020204" pitchFamily="34" charset="0"/>
              </a:rPr>
              <a:t>МДж</a:t>
            </a:r>
            <a:r>
              <a:rPr lang="uk-UA" b="0" i="0" dirty="0">
                <a:solidFill>
                  <a:srgbClr val="000000"/>
                </a:solidFill>
                <a:effectLst/>
                <a:latin typeface="Arial" panose="020B0604020202020204" pitchFamily="34" charset="0"/>
              </a:rPr>
              <a:t>/м</a:t>
            </a:r>
            <a:r>
              <a:rPr lang="uk-UA" b="0" i="0" baseline="30000" dirty="0">
                <a:solidFill>
                  <a:srgbClr val="000000"/>
                </a:solidFill>
                <a:effectLst/>
                <a:latin typeface="Arial" panose="020B0604020202020204" pitchFamily="34" charset="0"/>
              </a:rPr>
              <a:t>2</a:t>
            </a:r>
            <a:r>
              <a:rPr lang="uk-UA" b="0" i="0" dirty="0">
                <a:solidFill>
                  <a:srgbClr val="000000"/>
                </a:solidFill>
                <a:effectLst/>
                <a:latin typeface="Arial" panose="020B0604020202020204" pitchFamily="34" charset="0"/>
              </a:rPr>
              <a:t>. На півночі середня величина його становить близько 1700 </a:t>
            </a:r>
            <a:r>
              <a:rPr lang="uk-UA" b="0" i="0" dirty="0" err="1">
                <a:solidFill>
                  <a:srgbClr val="000000"/>
                </a:solidFill>
                <a:effectLst/>
                <a:latin typeface="Arial" panose="020B0604020202020204" pitchFamily="34" charset="0"/>
              </a:rPr>
              <a:t>МДж</a:t>
            </a:r>
            <a:r>
              <a:rPr lang="uk-UA" b="0" i="0" dirty="0">
                <a:solidFill>
                  <a:srgbClr val="000000"/>
                </a:solidFill>
                <a:effectLst/>
                <a:latin typeface="Arial" panose="020B0604020202020204" pitchFamily="34" charset="0"/>
              </a:rPr>
              <a:t>/м</a:t>
            </a:r>
            <a:r>
              <a:rPr lang="uk-UA" b="0" i="0" baseline="30000" dirty="0">
                <a:solidFill>
                  <a:srgbClr val="000000"/>
                </a:solidFill>
                <a:effectLst/>
                <a:latin typeface="Arial" panose="020B0604020202020204" pitchFamily="34" charset="0"/>
              </a:rPr>
              <a:t>2</a:t>
            </a:r>
            <a:r>
              <a:rPr lang="uk-UA" b="0" i="0" dirty="0">
                <a:solidFill>
                  <a:srgbClr val="000000"/>
                </a:solidFill>
                <a:effectLst/>
                <a:latin typeface="Arial" panose="020B0604020202020204" pitchFamily="34" charset="0"/>
              </a:rPr>
              <a:t>, у центральній частині держави - 1850 </a:t>
            </a:r>
            <a:r>
              <a:rPr lang="uk-UA" b="0" i="0" dirty="0" err="1">
                <a:solidFill>
                  <a:srgbClr val="000000"/>
                </a:solidFill>
                <a:effectLst/>
                <a:latin typeface="Arial" panose="020B0604020202020204" pitchFamily="34" charset="0"/>
              </a:rPr>
              <a:t>МДж</a:t>
            </a:r>
            <a:r>
              <a:rPr lang="uk-UA" b="0" i="0" dirty="0">
                <a:solidFill>
                  <a:srgbClr val="000000"/>
                </a:solidFill>
                <a:effectLst/>
                <a:latin typeface="Arial" panose="020B0604020202020204" pitchFamily="34" charset="0"/>
              </a:rPr>
              <a:t>/м</a:t>
            </a:r>
            <a:r>
              <a:rPr lang="uk-UA" b="0" i="0" baseline="30000" dirty="0">
                <a:solidFill>
                  <a:srgbClr val="000000"/>
                </a:solidFill>
                <a:effectLst/>
                <a:latin typeface="Arial" panose="020B0604020202020204" pitchFamily="34" charset="0"/>
              </a:rPr>
              <a:t>2</a:t>
            </a:r>
            <a:r>
              <a:rPr lang="uk-UA" b="0" i="0" dirty="0">
                <a:solidFill>
                  <a:srgbClr val="000000"/>
                </a:solidFill>
                <a:effectLst/>
                <a:latin typeface="Arial" panose="020B0604020202020204" pitchFamily="34" charset="0"/>
              </a:rPr>
              <a:t>, а на півдні - до 2650 </a:t>
            </a:r>
            <a:r>
              <a:rPr lang="uk-UA" b="0" i="0" dirty="0" err="1">
                <a:solidFill>
                  <a:srgbClr val="000000"/>
                </a:solidFill>
                <a:effectLst/>
                <a:latin typeface="Arial" panose="020B0604020202020204" pitchFamily="34" charset="0"/>
              </a:rPr>
              <a:t>МДж</a:t>
            </a:r>
            <a:r>
              <a:rPr lang="uk-UA" b="0" i="0" dirty="0">
                <a:solidFill>
                  <a:srgbClr val="000000"/>
                </a:solidFill>
                <a:effectLst/>
                <a:latin typeface="Arial" panose="020B0604020202020204" pitchFamily="34" charset="0"/>
              </a:rPr>
              <a:t>/м</a:t>
            </a:r>
            <a:r>
              <a:rPr lang="uk-UA" b="0" i="0" baseline="30000" dirty="0">
                <a:solidFill>
                  <a:srgbClr val="000000"/>
                </a:solidFill>
                <a:effectLst/>
                <a:latin typeface="Arial" panose="020B0604020202020204" pitchFamily="34" charset="0"/>
              </a:rPr>
              <a:t>2</a:t>
            </a:r>
            <a:r>
              <a:rPr lang="uk-UA" b="0" i="0" dirty="0">
                <a:solidFill>
                  <a:srgbClr val="000000"/>
                </a:solidFill>
                <a:effectLst/>
                <a:latin typeface="Arial" panose="020B0604020202020204" pitchFamily="34" charset="0"/>
              </a:rPr>
              <a:t>.</a:t>
            </a:r>
          </a:p>
        </p:txBody>
      </p:sp>
      <p:pic>
        <p:nvPicPr>
          <p:cNvPr id="5122" name="Picture 2" descr="Кліматотвірні чинники. Сонячна радіація і характер підстилаючої поверхні"/>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77808" y="1643149"/>
            <a:ext cx="4485266" cy="39722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772955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64292" y="621088"/>
            <a:ext cx="6096000" cy="3970318"/>
          </a:xfrm>
          <a:prstGeom prst="rect">
            <a:avLst/>
          </a:prstGeom>
        </p:spPr>
        <p:txBody>
          <a:bodyPr>
            <a:spAutoFit/>
          </a:bodyPr>
          <a:lstStyle/>
          <a:p>
            <a:pPr algn="just"/>
            <a:r>
              <a:rPr lang="uk-UA" dirty="0">
                <a:solidFill>
                  <a:srgbClr val="000000"/>
                </a:solidFill>
                <a:latin typeface="Arial" panose="020B0604020202020204" pitchFamily="34" charset="0"/>
              </a:rPr>
              <a:t>Лісостепова зона через відчутну мінливість погоди не може широко використовуватися для кліматолікування. Кліматичні умови лісостепу є комфортними або </a:t>
            </a:r>
            <a:r>
              <a:rPr lang="uk-UA" dirty="0" err="1">
                <a:solidFill>
                  <a:srgbClr val="000000"/>
                </a:solidFill>
                <a:latin typeface="Arial" panose="020B0604020202020204" pitchFamily="34" charset="0"/>
              </a:rPr>
              <a:t>субкомфортними</a:t>
            </a:r>
            <a:r>
              <a:rPr lang="uk-UA" dirty="0">
                <a:solidFill>
                  <a:srgbClr val="000000"/>
                </a:solidFill>
                <a:latin typeface="Arial" panose="020B0604020202020204" pitchFamily="34" charset="0"/>
              </a:rPr>
              <a:t> для різнопланових рекреаційних занять як у літній, так і в зимовий період, хоча малопридатні для лікування. </a:t>
            </a:r>
          </a:p>
          <a:p>
            <a:pPr algn="just"/>
            <a:endParaRPr lang="uk-UA" dirty="0">
              <a:solidFill>
                <a:srgbClr val="000000"/>
              </a:solidFill>
              <a:latin typeface="Arial" panose="020B0604020202020204" pitchFamily="34" charset="0"/>
            </a:endParaRPr>
          </a:p>
          <a:p>
            <a:pPr algn="just"/>
            <a:r>
              <a:rPr lang="uk-UA" dirty="0">
                <a:solidFill>
                  <a:srgbClr val="000000"/>
                </a:solidFill>
                <a:latin typeface="Arial" panose="020B0604020202020204" pitchFamily="34" charset="0"/>
              </a:rPr>
              <a:t>Кліматичні курорти і курортні місцевості у даній зоні функціонують поблизу великих міст (Конча-Заспа, Пирогове в зоні Києва, </a:t>
            </a:r>
            <a:r>
              <a:rPr lang="uk-UA" dirty="0" err="1">
                <a:solidFill>
                  <a:srgbClr val="000000"/>
                </a:solidFill>
                <a:latin typeface="Arial" panose="020B0604020202020204" pitchFamily="34" charset="0"/>
              </a:rPr>
              <a:t>Сосновка</a:t>
            </a:r>
            <a:r>
              <a:rPr lang="uk-UA" dirty="0">
                <a:solidFill>
                  <a:srgbClr val="000000"/>
                </a:solidFill>
                <a:latin typeface="Arial" panose="020B0604020202020204" pitchFamily="34" charset="0"/>
              </a:rPr>
              <a:t> – Черкас, </a:t>
            </a:r>
            <a:r>
              <a:rPr lang="uk-UA" dirty="0" err="1">
                <a:solidFill>
                  <a:srgbClr val="000000"/>
                </a:solidFill>
                <a:latin typeface="Arial" panose="020B0604020202020204" pitchFamily="34" charset="0"/>
              </a:rPr>
              <a:t>Брюховичі</a:t>
            </a:r>
            <a:r>
              <a:rPr lang="uk-UA" dirty="0">
                <a:solidFill>
                  <a:srgbClr val="000000"/>
                </a:solidFill>
                <a:latin typeface="Arial" panose="020B0604020202020204" pitchFamily="34" charset="0"/>
              </a:rPr>
              <a:t> – Львова),завдяки додатковому використанню бальнеологічних ресурсів (Біла Церква) або ж сприятливим мікрокліматичним особливостям території (Заліщики) тощо</a:t>
            </a:r>
            <a:endParaRPr lang="uk-UA" dirty="0"/>
          </a:p>
        </p:txBody>
      </p:sp>
      <p:pic>
        <p:nvPicPr>
          <p:cNvPr id="10242" name="Picture 2" descr="Стежками дослідників та відпочивальників | Газета «День»"/>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97804" y="807307"/>
            <a:ext cx="4913282" cy="2751438"/>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Світязь за цінами конкурує з Туреччиною"/>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46541" y="3667480"/>
            <a:ext cx="3964545" cy="2969584"/>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Де знаходиться Мордовський заповідник? Мордовський державний природний  заповідник ім. П. Г. Смидовича: історія, опис, фото - природа 202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76585" y="4329980"/>
            <a:ext cx="3466928" cy="23070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895941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848497" y="438313"/>
            <a:ext cx="6096000" cy="3693319"/>
          </a:xfrm>
          <a:prstGeom prst="rect">
            <a:avLst/>
          </a:prstGeom>
        </p:spPr>
        <p:txBody>
          <a:bodyPr>
            <a:spAutoFit/>
          </a:bodyPr>
          <a:lstStyle/>
          <a:p>
            <a:pPr algn="just"/>
            <a:r>
              <a:rPr lang="uk-UA" dirty="0">
                <a:solidFill>
                  <a:srgbClr val="000000"/>
                </a:solidFill>
                <a:latin typeface="Arial" panose="020B0604020202020204" pitchFamily="34" charset="0"/>
              </a:rPr>
              <a:t>Сприятливий період для організації зимових видів туризму на Волині триває в середньому 50 днів. Характерною особли­вістю клімату Полісся є затяжні перехідні сезони з погодними умовами несприятливими для рекреації і тривалого відпочинку на відкритому повітрі. </a:t>
            </a:r>
          </a:p>
          <a:p>
            <a:pPr algn="just"/>
            <a:r>
              <a:rPr lang="uk-UA" dirty="0">
                <a:solidFill>
                  <a:srgbClr val="000000"/>
                </a:solidFill>
                <a:latin typeface="Arial" panose="020B0604020202020204" pitchFamily="34" charset="0"/>
              </a:rPr>
              <a:t>Сприятливий період для організації всіх видів відпочинку за оцінками фахівців в теплу пору року триває 145-155 днів. </a:t>
            </a:r>
          </a:p>
          <a:p>
            <a:pPr algn="just"/>
            <a:r>
              <a:rPr lang="uk-UA" dirty="0">
                <a:solidFill>
                  <a:srgbClr val="000000"/>
                </a:solidFill>
                <a:latin typeface="Arial" panose="020B0604020202020204" pitchFamily="34" charset="0"/>
              </a:rPr>
              <a:t>Кліматичні курорти і курортні місцевості Полісся зосереджені переважно навколо Києва: Ворзель, Пуща-Водиця, Буча, Клавдієве-Тарасове, </a:t>
            </a:r>
            <a:r>
              <a:rPr lang="uk-UA" dirty="0" err="1">
                <a:solidFill>
                  <a:srgbClr val="000000"/>
                </a:solidFill>
                <a:latin typeface="Arial" panose="020B0604020202020204" pitchFamily="34" charset="0"/>
              </a:rPr>
              <a:t>Лютікс</a:t>
            </a:r>
            <a:r>
              <a:rPr lang="uk-UA" dirty="0">
                <a:solidFill>
                  <a:srgbClr val="000000"/>
                </a:solidFill>
                <a:latin typeface="Arial" panose="020B0604020202020204" pitchFamily="34" charset="0"/>
              </a:rPr>
              <a:t>, </a:t>
            </a:r>
            <a:r>
              <a:rPr lang="uk-UA" dirty="0" err="1">
                <a:solidFill>
                  <a:srgbClr val="000000"/>
                </a:solidFill>
                <a:latin typeface="Arial" panose="020B0604020202020204" pitchFamily="34" charset="0"/>
              </a:rPr>
              <a:t>Святошино</a:t>
            </a:r>
            <a:r>
              <a:rPr lang="uk-UA" dirty="0">
                <a:solidFill>
                  <a:srgbClr val="000000"/>
                </a:solidFill>
                <a:latin typeface="Arial" panose="020B0604020202020204" pitchFamily="34" charset="0"/>
              </a:rPr>
              <a:t>.</a:t>
            </a:r>
            <a:endParaRPr lang="uk-UA" dirty="0"/>
          </a:p>
        </p:txBody>
      </p:sp>
      <p:pic>
        <p:nvPicPr>
          <p:cNvPr id="11266" name="Picture 2" descr="10 пляжей Киева: лучшие места для купания и отдыха на природе"/>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43768" y="561631"/>
            <a:ext cx="4962710" cy="3219536"/>
          </a:xfrm>
          <a:prstGeom prst="rect">
            <a:avLst/>
          </a:prstGeom>
          <a:noFill/>
          <a:extLst>
            <a:ext uri="{909E8E84-426E-40DD-AFC4-6F175D3DCCD1}">
              <a14:hiddenFill xmlns:a14="http://schemas.microsoft.com/office/drawing/2010/main">
                <a:solidFill>
                  <a:srgbClr val="FFFFFF"/>
                </a:solidFill>
              </a14:hiddenFill>
            </a:ext>
          </a:extLst>
        </p:spPr>
      </p:pic>
      <p:pic>
        <p:nvPicPr>
          <p:cNvPr id="4" name="Рисунок 3"/>
          <p:cNvPicPr>
            <a:picLocks noChangeAspect="1"/>
          </p:cNvPicPr>
          <p:nvPr/>
        </p:nvPicPr>
        <p:blipFill>
          <a:blip r:embed="rId3"/>
          <a:stretch>
            <a:fillRect/>
          </a:stretch>
        </p:blipFill>
        <p:spPr>
          <a:xfrm>
            <a:off x="848497" y="4131632"/>
            <a:ext cx="3608172" cy="2531105"/>
          </a:xfrm>
          <a:prstGeom prst="rect">
            <a:avLst/>
          </a:prstGeom>
        </p:spPr>
      </p:pic>
      <p:pic>
        <p:nvPicPr>
          <p:cNvPr id="6" name="Рисунок 5"/>
          <p:cNvPicPr>
            <a:picLocks noChangeAspect="1"/>
          </p:cNvPicPr>
          <p:nvPr/>
        </p:nvPicPr>
        <p:blipFill>
          <a:blip r:embed="rId4"/>
          <a:stretch>
            <a:fillRect/>
          </a:stretch>
        </p:blipFill>
        <p:spPr>
          <a:xfrm>
            <a:off x="5501110" y="3960480"/>
            <a:ext cx="4024013" cy="2702257"/>
          </a:xfrm>
          <a:prstGeom prst="rect">
            <a:avLst/>
          </a:prstGeom>
        </p:spPr>
      </p:pic>
    </p:spTree>
    <p:extLst>
      <p:ext uri="{BB962C8B-B14F-4D97-AF65-F5344CB8AC3E}">
        <p14:creationId xmlns:p14="http://schemas.microsoft.com/office/powerpoint/2010/main" val="112382969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89006" y="438313"/>
            <a:ext cx="6096000" cy="3693319"/>
          </a:xfrm>
          <a:prstGeom prst="rect">
            <a:avLst/>
          </a:prstGeom>
        </p:spPr>
        <p:txBody>
          <a:bodyPr>
            <a:spAutoFit/>
          </a:bodyPr>
          <a:lstStyle/>
          <a:p>
            <a:pPr algn="just"/>
            <a:r>
              <a:rPr lang="uk-UA" dirty="0">
                <a:solidFill>
                  <a:srgbClr val="000000"/>
                </a:solidFill>
                <a:latin typeface="Arial" panose="020B0604020202020204" pitchFamily="34" charset="0"/>
              </a:rPr>
              <a:t>За своїм значенням виділяються також курорт Горинь у Рівненській області та курортні місцевості Денний на Житомирщині і </a:t>
            </a:r>
            <a:r>
              <a:rPr lang="uk-UA" dirty="0" err="1">
                <a:solidFill>
                  <a:srgbClr val="000000"/>
                </a:solidFill>
                <a:latin typeface="Arial" panose="020B0604020202020204" pitchFamily="34" charset="0"/>
              </a:rPr>
              <a:t>Грем‘яч</a:t>
            </a:r>
            <a:r>
              <a:rPr lang="uk-UA" dirty="0">
                <a:solidFill>
                  <a:srgbClr val="000000"/>
                </a:solidFill>
                <a:latin typeface="Arial" panose="020B0604020202020204" pitchFamily="34" charset="0"/>
              </a:rPr>
              <a:t> на Волині.</a:t>
            </a:r>
          </a:p>
          <a:p>
            <a:pPr algn="just"/>
            <a:endParaRPr lang="uk-UA" dirty="0">
              <a:solidFill>
                <a:srgbClr val="000000"/>
              </a:solidFill>
              <a:latin typeface="Arial" panose="020B0604020202020204" pitchFamily="34" charset="0"/>
            </a:endParaRPr>
          </a:p>
          <a:p>
            <a:pPr algn="just"/>
            <a:r>
              <a:rPr lang="uk-UA" dirty="0">
                <a:solidFill>
                  <a:srgbClr val="000000"/>
                </a:solidFill>
                <a:latin typeface="Arial" panose="020B0604020202020204" pitchFamily="34" charset="0"/>
              </a:rPr>
              <a:t> Їх лікувальний вплив забезпечується сприятливими мікрокліматичними умовами, що використовуються для лікування нервової системи (санаторії у Пущі-Водиці), системи кровообігу (санаторії у Ворзелі) та ін. Пуща-Водиця - справжній природний інгаляторій посеред соснового лісу. </a:t>
            </a:r>
          </a:p>
          <a:p>
            <a:pPr algn="just"/>
            <a:r>
              <a:rPr lang="uk-UA" dirty="0">
                <a:solidFill>
                  <a:srgbClr val="000000"/>
                </a:solidFill>
                <a:latin typeface="Arial" panose="020B0604020202020204" pitchFamily="34" charset="0"/>
              </a:rPr>
              <a:t>Сприятливий вплив справляють мальовничі пейзажі, можливість купання у лісових озерах, заняття лижним спортом</a:t>
            </a:r>
            <a:endParaRPr lang="uk-UA" dirty="0"/>
          </a:p>
        </p:txBody>
      </p:sp>
      <p:pic>
        <p:nvPicPr>
          <p:cNvPr id="3" name="Рисунок 2"/>
          <p:cNvPicPr>
            <a:picLocks noChangeAspect="1"/>
          </p:cNvPicPr>
          <p:nvPr/>
        </p:nvPicPr>
        <p:blipFill>
          <a:blip r:embed="rId2"/>
          <a:stretch>
            <a:fillRect/>
          </a:stretch>
        </p:blipFill>
        <p:spPr>
          <a:xfrm>
            <a:off x="6882812" y="568025"/>
            <a:ext cx="5218442" cy="3472636"/>
          </a:xfrm>
          <a:prstGeom prst="rect">
            <a:avLst/>
          </a:prstGeom>
        </p:spPr>
      </p:pic>
      <p:pic>
        <p:nvPicPr>
          <p:cNvPr id="12290" name="Picture 2" descr="Пуща Водица – это не только оздоровительный санаторий, но и прекрасный пляж"/>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859" y="4131632"/>
            <a:ext cx="4353698" cy="2621259"/>
          </a:xfrm>
          <a:prstGeom prst="rect">
            <a:avLst/>
          </a:prstGeom>
          <a:noFill/>
          <a:extLst>
            <a:ext uri="{909E8E84-426E-40DD-AFC4-6F175D3DCCD1}">
              <a14:hiddenFill xmlns:a14="http://schemas.microsoft.com/office/drawing/2010/main">
                <a:solidFill>
                  <a:srgbClr val="FFFFFF"/>
                </a:solidFill>
              </a14:hiddenFill>
            </a:ext>
          </a:extLst>
        </p:spPr>
      </p:pic>
      <p:pic>
        <p:nvPicPr>
          <p:cNvPr id="4" name="Рисунок 3"/>
          <p:cNvPicPr>
            <a:picLocks noChangeAspect="1"/>
          </p:cNvPicPr>
          <p:nvPr/>
        </p:nvPicPr>
        <p:blipFill>
          <a:blip r:embed="rId4"/>
          <a:stretch>
            <a:fillRect/>
          </a:stretch>
        </p:blipFill>
        <p:spPr>
          <a:xfrm>
            <a:off x="5523470" y="4183987"/>
            <a:ext cx="4396559" cy="2516549"/>
          </a:xfrm>
          <a:prstGeom prst="rect">
            <a:avLst/>
          </a:prstGeom>
        </p:spPr>
      </p:pic>
    </p:spTree>
    <p:extLst>
      <p:ext uri="{BB962C8B-B14F-4D97-AF65-F5344CB8AC3E}">
        <p14:creationId xmlns:p14="http://schemas.microsoft.com/office/powerpoint/2010/main" val="104734875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38433" y="468177"/>
            <a:ext cx="6096000" cy="3416320"/>
          </a:xfrm>
          <a:prstGeom prst="rect">
            <a:avLst/>
          </a:prstGeom>
        </p:spPr>
        <p:txBody>
          <a:bodyPr>
            <a:spAutoFit/>
          </a:bodyPr>
          <a:lstStyle/>
          <a:p>
            <a:pPr algn="just"/>
            <a:r>
              <a:rPr lang="uk-UA" dirty="0">
                <a:solidFill>
                  <a:srgbClr val="000000"/>
                </a:solidFill>
                <a:latin typeface="Arial" panose="020B0604020202020204" pitchFamily="34" charset="0"/>
              </a:rPr>
              <a:t>Найбільш несприятливими для рекреаційних занять на території України є квітень і період від кінця жовтня до початку листопада. </a:t>
            </a:r>
          </a:p>
          <a:p>
            <a:pPr algn="just"/>
            <a:endParaRPr lang="uk-UA" dirty="0">
              <a:solidFill>
                <a:srgbClr val="000000"/>
              </a:solidFill>
              <a:latin typeface="Arial" panose="020B0604020202020204" pitchFamily="34" charset="0"/>
            </a:endParaRPr>
          </a:p>
          <a:p>
            <a:pPr algn="just"/>
            <a:r>
              <a:rPr lang="uk-UA" dirty="0">
                <a:solidFill>
                  <a:srgbClr val="000000"/>
                </a:solidFill>
                <a:latin typeface="Arial" panose="020B0604020202020204" pitchFamily="34" charset="0"/>
              </a:rPr>
              <a:t>Важливий фактор розвитку рекреаційного комплексу України - відсутність періоду акліматизації для жителів більшої частини Європи, які є потенційними споживачами українського туристичного продукту. </a:t>
            </a:r>
          </a:p>
          <a:p>
            <a:pPr algn="just"/>
            <a:endParaRPr lang="uk-UA" dirty="0">
              <a:solidFill>
                <a:srgbClr val="000000"/>
              </a:solidFill>
              <a:latin typeface="Arial" panose="020B0604020202020204" pitchFamily="34" charset="0"/>
            </a:endParaRPr>
          </a:p>
          <a:p>
            <a:pPr algn="just"/>
            <a:r>
              <a:rPr lang="uk-UA" dirty="0">
                <a:solidFill>
                  <a:srgbClr val="000000"/>
                </a:solidFill>
                <a:latin typeface="Arial" panose="020B0604020202020204" pitchFamily="34" charset="0"/>
              </a:rPr>
              <a:t>Хоча необхідність адаптації виникає при зміні географічних зон (особливо в міжсезоння), висотних поясів.</a:t>
            </a:r>
            <a:endParaRPr lang="uk-UA" dirty="0"/>
          </a:p>
        </p:txBody>
      </p:sp>
      <p:pic>
        <p:nvPicPr>
          <p:cNvPr id="3" name="Рисунок 2"/>
          <p:cNvPicPr>
            <a:picLocks noChangeAspect="1"/>
          </p:cNvPicPr>
          <p:nvPr/>
        </p:nvPicPr>
        <p:blipFill>
          <a:blip r:embed="rId2"/>
          <a:stretch>
            <a:fillRect/>
          </a:stretch>
        </p:blipFill>
        <p:spPr>
          <a:xfrm>
            <a:off x="6734433" y="559339"/>
            <a:ext cx="5189011" cy="3233996"/>
          </a:xfrm>
          <a:prstGeom prst="rect">
            <a:avLst/>
          </a:prstGeom>
        </p:spPr>
      </p:pic>
      <p:pic>
        <p:nvPicPr>
          <p:cNvPr id="13314" name="Picture 2" descr="Пуща-Водиця, кращий відпочинок за містом | Конгрес-готель Пуща"/>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3536" y="3793335"/>
            <a:ext cx="4477264" cy="29417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57462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40724" y="485164"/>
            <a:ext cx="6096000" cy="3970318"/>
          </a:xfrm>
          <a:prstGeom prst="rect">
            <a:avLst/>
          </a:prstGeom>
        </p:spPr>
        <p:txBody>
          <a:bodyPr>
            <a:spAutoFit/>
          </a:bodyPr>
          <a:lstStyle/>
          <a:p>
            <a:pPr algn="just"/>
            <a:r>
              <a:rPr lang="uk-UA" dirty="0">
                <a:solidFill>
                  <a:srgbClr val="000000"/>
                </a:solidFill>
                <a:latin typeface="Arial" panose="020B0604020202020204" pitchFamily="34" charset="0"/>
              </a:rPr>
              <a:t>Кліматичні курорти України забезпечують загальне оздоровлення та лікування захворювань органів дихання, нервової та серцево-судинної системи та інші. </a:t>
            </a:r>
          </a:p>
          <a:p>
            <a:pPr algn="just"/>
            <a:r>
              <a:rPr lang="uk-UA" dirty="0">
                <a:solidFill>
                  <a:srgbClr val="000000"/>
                </a:solidFill>
                <a:latin typeface="Arial" panose="020B0604020202020204" pitchFamily="34" charset="0"/>
              </a:rPr>
              <a:t>Найкращими кліматичними умовами для літнього відпочинку відзначаються узбережжя Чорного та Азовського морів. За даними статистики, відпочинку на березі акваторії віддають перевагу дві третини опитаних. </a:t>
            </a:r>
          </a:p>
          <a:p>
            <a:pPr algn="just"/>
            <a:r>
              <a:rPr lang="uk-UA" dirty="0">
                <a:solidFill>
                  <a:srgbClr val="000000"/>
                </a:solidFill>
                <a:latin typeface="Arial" panose="020B0604020202020204" pitchFamily="34" charset="0"/>
              </a:rPr>
              <a:t>Тому абсолютна більшість лікувальних і відпочинкових комплексів відпочинку знаходиться на берегах водойм або в безпосередній близькості до водних об‘єктів, наявність яких значно підвищує рекреаційний потенціал місцевості.</a:t>
            </a:r>
            <a:endParaRPr lang="uk-UA" dirty="0"/>
          </a:p>
        </p:txBody>
      </p:sp>
      <p:pic>
        <p:nvPicPr>
          <p:cNvPr id="14338" name="Picture 2" descr="Зона отдыха Привал (Пуща-Водица) / Аренда беседки с мангалом и рыбалкой в  Пуще-Водице. Купити на сайті. Доставка в Київ, Одеса, Харків, Дніпро, Львів  та інші міста України."/>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6092" y="4455482"/>
            <a:ext cx="4692221" cy="2209794"/>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Пуща-Водиця: місто-сад | Дети в городе Киев"/>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36724" y="868223"/>
            <a:ext cx="5267882" cy="2950014"/>
          </a:xfrm>
          <a:prstGeom prst="rect">
            <a:avLst/>
          </a:prstGeom>
          <a:noFill/>
          <a:extLst>
            <a:ext uri="{909E8E84-426E-40DD-AFC4-6F175D3DCCD1}">
              <a14:hiddenFill xmlns:a14="http://schemas.microsoft.com/office/drawing/2010/main">
                <a:solidFill>
                  <a:srgbClr val="FFFFFF"/>
                </a:solidFill>
              </a14:hiddenFill>
            </a:ext>
          </a:extLst>
        </p:spPr>
      </p:pic>
      <p:pic>
        <p:nvPicPr>
          <p:cNvPr id="3" name="Рисунок 2"/>
          <p:cNvPicPr>
            <a:picLocks noChangeAspect="1"/>
          </p:cNvPicPr>
          <p:nvPr/>
        </p:nvPicPr>
        <p:blipFill>
          <a:blip r:embed="rId4"/>
          <a:stretch>
            <a:fillRect/>
          </a:stretch>
        </p:blipFill>
        <p:spPr>
          <a:xfrm>
            <a:off x="6672648" y="4201296"/>
            <a:ext cx="3646937" cy="2426871"/>
          </a:xfrm>
          <a:prstGeom prst="rect">
            <a:avLst/>
          </a:prstGeom>
        </p:spPr>
      </p:pic>
      <p:sp>
        <p:nvSpPr>
          <p:cNvPr id="4" name="Овал 3"/>
          <p:cNvSpPr/>
          <p:nvPr/>
        </p:nvSpPr>
        <p:spPr>
          <a:xfrm>
            <a:off x="271849" y="6240162"/>
            <a:ext cx="435832" cy="388005"/>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1294439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1861546" y="552048"/>
            <a:ext cx="8468907" cy="5753903"/>
          </a:xfrm>
          <a:prstGeom prst="rect">
            <a:avLst/>
          </a:prstGeom>
        </p:spPr>
      </p:pic>
    </p:spTree>
    <p:extLst>
      <p:ext uri="{BB962C8B-B14F-4D97-AF65-F5344CB8AC3E}">
        <p14:creationId xmlns:p14="http://schemas.microsoft.com/office/powerpoint/2010/main" val="7659553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1369995" y="242017"/>
            <a:ext cx="9405097" cy="6405917"/>
          </a:xfrm>
          <a:prstGeom prst="rect">
            <a:avLst/>
          </a:prstGeom>
        </p:spPr>
      </p:pic>
    </p:spTree>
    <p:extLst>
      <p:ext uri="{BB962C8B-B14F-4D97-AF65-F5344CB8AC3E}">
        <p14:creationId xmlns:p14="http://schemas.microsoft.com/office/powerpoint/2010/main" val="9279315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1273918" y="339717"/>
            <a:ext cx="9414677" cy="6332932"/>
          </a:xfrm>
          <a:prstGeom prst="rect">
            <a:avLst/>
          </a:prstGeom>
        </p:spPr>
      </p:pic>
    </p:spTree>
    <p:extLst>
      <p:ext uri="{BB962C8B-B14F-4D97-AF65-F5344CB8AC3E}">
        <p14:creationId xmlns:p14="http://schemas.microsoft.com/office/powerpoint/2010/main" val="11856967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1828204" y="456785"/>
            <a:ext cx="8848034" cy="6162024"/>
          </a:xfrm>
          <a:prstGeom prst="rect">
            <a:avLst/>
          </a:prstGeom>
        </p:spPr>
      </p:pic>
    </p:spTree>
    <p:extLst>
      <p:ext uri="{BB962C8B-B14F-4D97-AF65-F5344CB8AC3E}">
        <p14:creationId xmlns:p14="http://schemas.microsoft.com/office/powerpoint/2010/main" val="1586855490"/>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339</TotalTime>
  <Words>4141</Words>
  <Application>Microsoft Office PowerPoint</Application>
  <PresentationFormat>Широкоэкранный</PresentationFormat>
  <Paragraphs>196</Paragraphs>
  <Slides>54</Slides>
  <Notes>0</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54</vt:i4>
      </vt:variant>
    </vt:vector>
  </HeadingPairs>
  <TitlesOfParts>
    <vt:vector size="60" baseType="lpstr">
      <vt:lpstr>Arial</vt:lpstr>
      <vt:lpstr>Calibri</vt:lpstr>
      <vt:lpstr>Calibri Light</vt:lpstr>
      <vt:lpstr>Helvetica Neue</vt:lpstr>
      <vt:lpstr>Segoe Script</vt:lpstr>
      <vt:lpstr>Тема Office</vt:lpstr>
      <vt:lpstr>Природні кліматичні явища України</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Природні кліматичні явища України</dc:title>
  <dc:creator>N P</dc:creator>
  <cp:lastModifiedBy>N P</cp:lastModifiedBy>
  <cp:revision>25</cp:revision>
  <dcterms:created xsi:type="dcterms:W3CDTF">2021-09-08T08:50:28Z</dcterms:created>
  <dcterms:modified xsi:type="dcterms:W3CDTF">2021-09-17T15:31:33Z</dcterms:modified>
</cp:coreProperties>
</file>