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22"/>
    <p:sldId id="257" r:id="rId23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Open Sans Extra Bold" charset="1" panose="020B0906030804020204"/>
      <p:regular r:id="rId10"/>
    </p:embeddedFont>
    <p:embeddedFont>
      <p:font typeface="Open Sans Extra Bold Italics" charset="1" panose="020B0906030804020204"/>
      <p:regular r:id="rId11"/>
    </p:embeddedFont>
    <p:embeddedFont>
      <p:font typeface="Lazydog" charset="1" panose="00000000000000000000"/>
      <p:regular r:id="rId12"/>
    </p:embeddedFont>
    <p:embeddedFont>
      <p:font typeface="Days" charset="1" panose="02000505050000020004"/>
      <p:regular r:id="rId13"/>
    </p:embeddedFont>
    <p:embeddedFont>
      <p:font typeface="Open Sans" charset="1" panose="020B0606030504020204"/>
      <p:regular r:id="rId14"/>
    </p:embeddedFont>
    <p:embeddedFont>
      <p:font typeface="Open Sans Bold" charset="1" panose="020B0806030504020204"/>
      <p:regular r:id="rId15"/>
    </p:embeddedFont>
    <p:embeddedFont>
      <p:font typeface="Open Sans Italics" charset="1" panose="020B0606030504020204"/>
      <p:regular r:id="rId16"/>
    </p:embeddedFont>
    <p:embeddedFont>
      <p:font typeface="Open Sans Bold Italics" charset="1" panose="020B0806030504020204"/>
      <p:regular r:id="rId17"/>
    </p:embeddedFont>
    <p:embeddedFont>
      <p:font typeface="Open Sans Light" charset="1" panose="020B0306030504020204"/>
      <p:regular r:id="rId18"/>
    </p:embeddedFont>
    <p:embeddedFont>
      <p:font typeface="Open Sans Light Italics" charset="1" panose="020B0306030504020204"/>
      <p:regular r:id="rId19"/>
    </p:embeddedFont>
    <p:embeddedFont>
      <p:font typeface="Open Sans Ultra-Bold" charset="1" panose="00000000000000000000"/>
      <p:regular r:id="rId20"/>
    </p:embeddedFont>
    <p:embeddedFont>
      <p:font typeface="Open Sans Ultra-Bold Italics" charset="1" panose="00000000000000000000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slides/slide1.xml" Type="http://schemas.openxmlformats.org/officeDocument/2006/relationships/slide"/><Relationship Id="rId23" Target="slides/slide2.xml" Type="http://schemas.openxmlformats.org/officeDocument/2006/relationships/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Relationship Id="rId6" Target="../media/image7.png" Type="http://schemas.openxmlformats.org/officeDocument/2006/relationships/image"/><Relationship Id="rId7" Target="../media/image8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48ADE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4450775" y="7787674"/>
            <a:ext cx="3666838" cy="947966"/>
            <a:chOff x="0" y="0"/>
            <a:chExt cx="3623462" cy="93675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623463" cy="936752"/>
            </a:xfrm>
            <a:custGeom>
              <a:avLst/>
              <a:gdLst/>
              <a:ahLst/>
              <a:cxnLst/>
              <a:rect r="r" b="b" t="t" l="l"/>
              <a:pathLst>
                <a:path h="936752" w="3623463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25400" y="25400"/>
              <a:ext cx="2661298" cy="885952"/>
            </a:xfrm>
            <a:custGeom>
              <a:avLst/>
              <a:gdLst/>
              <a:ahLst/>
              <a:cxnLst/>
              <a:rect r="r" b="b" t="t" l="l"/>
              <a:pathLst>
                <a:path h="885952" w="2661298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BD2"/>
            </a:solid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2712098" y="25400"/>
              <a:ext cx="885965" cy="885952"/>
            </a:xfrm>
            <a:custGeom>
              <a:avLst/>
              <a:gdLst/>
              <a:ahLst/>
              <a:cxnLst/>
              <a:rect r="r" b="b" t="t" l="l"/>
              <a:pathLst>
                <a:path h="885952" w="885965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96F7D2"/>
            </a:solid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3623463" cy="936752"/>
            </a:xfrm>
            <a:custGeom>
              <a:avLst/>
              <a:gdLst/>
              <a:ahLst/>
              <a:cxnLst/>
              <a:rect r="r" b="b" t="t" l="l"/>
              <a:pathLst>
                <a:path h="936752" w="3623463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name="Group 7" id="7"/>
          <p:cNvGrpSpPr/>
          <p:nvPr/>
        </p:nvGrpSpPr>
        <p:grpSpPr>
          <a:xfrm rot="0">
            <a:off x="14450775" y="2108145"/>
            <a:ext cx="3666838" cy="947966"/>
            <a:chOff x="0" y="0"/>
            <a:chExt cx="3623462" cy="936752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3623463" cy="936752"/>
            </a:xfrm>
            <a:custGeom>
              <a:avLst/>
              <a:gdLst/>
              <a:ahLst/>
              <a:cxnLst/>
              <a:rect r="r" b="b" t="t" l="l"/>
              <a:pathLst>
                <a:path h="936752" w="3623463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25400" y="25400"/>
              <a:ext cx="2661298" cy="885952"/>
            </a:xfrm>
            <a:custGeom>
              <a:avLst/>
              <a:gdLst/>
              <a:ahLst/>
              <a:cxnLst/>
              <a:rect r="r" b="b" t="t" l="l"/>
              <a:pathLst>
                <a:path h="885952" w="2661298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2712098" y="25400"/>
              <a:ext cx="885965" cy="885952"/>
            </a:xfrm>
            <a:custGeom>
              <a:avLst/>
              <a:gdLst/>
              <a:ahLst/>
              <a:cxnLst/>
              <a:rect r="r" b="b" t="t" l="l"/>
              <a:pathLst>
                <a:path h="885952" w="885965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5B5FC"/>
            </a:solid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3623463" cy="936752"/>
            </a:xfrm>
            <a:custGeom>
              <a:avLst/>
              <a:gdLst/>
              <a:ahLst/>
              <a:cxnLst/>
              <a:rect r="r" b="b" t="t" l="l"/>
              <a:pathLst>
                <a:path h="936752" w="3623463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14450775" y="3573532"/>
            <a:ext cx="3666838" cy="947966"/>
            <a:chOff x="0" y="0"/>
            <a:chExt cx="3623462" cy="936752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3623463" cy="936752"/>
            </a:xfrm>
            <a:custGeom>
              <a:avLst/>
              <a:gdLst/>
              <a:ahLst/>
              <a:cxnLst/>
              <a:rect r="r" b="b" t="t" l="l"/>
              <a:pathLst>
                <a:path h="936752" w="3623463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25400" y="25400"/>
              <a:ext cx="2661298" cy="885952"/>
            </a:xfrm>
            <a:custGeom>
              <a:avLst/>
              <a:gdLst/>
              <a:ahLst/>
              <a:cxnLst/>
              <a:rect r="r" b="b" t="t" l="l"/>
              <a:pathLst>
                <a:path h="885952" w="2661298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2712098" y="25400"/>
              <a:ext cx="885965" cy="885952"/>
            </a:xfrm>
            <a:custGeom>
              <a:avLst/>
              <a:gdLst/>
              <a:ahLst/>
              <a:cxnLst/>
              <a:rect r="r" b="b" t="t" l="l"/>
              <a:pathLst>
                <a:path h="885952" w="885965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BD2"/>
            </a:solidFill>
          </p:spPr>
        </p:sp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3623463" cy="936752"/>
            </a:xfrm>
            <a:custGeom>
              <a:avLst/>
              <a:gdLst/>
              <a:ahLst/>
              <a:cxnLst/>
              <a:rect r="r" b="b" t="t" l="l"/>
              <a:pathLst>
                <a:path h="936752" w="3623463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name="Group 17" id="17"/>
          <p:cNvGrpSpPr/>
          <p:nvPr/>
        </p:nvGrpSpPr>
        <p:grpSpPr>
          <a:xfrm rot="0">
            <a:off x="14460300" y="709904"/>
            <a:ext cx="3666838" cy="947966"/>
            <a:chOff x="0" y="0"/>
            <a:chExt cx="3623462" cy="936752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3623463" cy="936752"/>
            </a:xfrm>
            <a:custGeom>
              <a:avLst/>
              <a:gdLst/>
              <a:ahLst/>
              <a:cxnLst/>
              <a:rect r="r" b="b" t="t" l="l"/>
              <a:pathLst>
                <a:path h="936752" w="3623463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name="Freeform 19" id="19"/>
            <p:cNvSpPr/>
            <p:nvPr/>
          </p:nvSpPr>
          <p:spPr>
            <a:xfrm flipH="false" flipV="false" rot="0">
              <a:off x="25400" y="25400"/>
              <a:ext cx="2661298" cy="885952"/>
            </a:xfrm>
            <a:custGeom>
              <a:avLst/>
              <a:gdLst/>
              <a:ahLst/>
              <a:cxnLst/>
              <a:rect r="r" b="b" t="t" l="l"/>
              <a:pathLst>
                <a:path h="885952" w="2661298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20" id="20"/>
            <p:cNvSpPr/>
            <p:nvPr/>
          </p:nvSpPr>
          <p:spPr>
            <a:xfrm flipH="false" flipV="false" rot="0">
              <a:off x="2712098" y="25400"/>
              <a:ext cx="885965" cy="885952"/>
            </a:xfrm>
            <a:custGeom>
              <a:avLst/>
              <a:gdLst/>
              <a:ahLst/>
              <a:cxnLst/>
              <a:rect r="r" b="b" t="t" l="l"/>
              <a:pathLst>
                <a:path h="885952" w="885965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89B"/>
            </a:solidFill>
          </p:spPr>
        </p:sp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3623463" cy="936752"/>
            </a:xfrm>
            <a:custGeom>
              <a:avLst/>
              <a:gdLst/>
              <a:ahLst/>
              <a:cxnLst/>
              <a:rect r="r" b="b" t="t" l="l"/>
              <a:pathLst>
                <a:path h="936752" w="3623463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name="Group 22" id="22"/>
          <p:cNvGrpSpPr/>
          <p:nvPr/>
        </p:nvGrpSpPr>
        <p:grpSpPr>
          <a:xfrm rot="0">
            <a:off x="-115376" y="527652"/>
            <a:ext cx="17319661" cy="9948534"/>
            <a:chOff x="0" y="0"/>
            <a:chExt cx="4561557" cy="2620190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4561557" cy="2620190"/>
            </a:xfrm>
            <a:custGeom>
              <a:avLst/>
              <a:gdLst/>
              <a:ahLst/>
              <a:cxnLst/>
              <a:rect r="r" b="b" t="t" l="l"/>
              <a:pathLst>
                <a:path h="2620190" w="4561557">
                  <a:moveTo>
                    <a:pt x="0" y="0"/>
                  </a:moveTo>
                  <a:lnTo>
                    <a:pt x="4561557" y="0"/>
                  </a:lnTo>
                  <a:lnTo>
                    <a:pt x="4561557" y="2620190"/>
                  </a:lnTo>
                  <a:lnTo>
                    <a:pt x="0" y="2620190"/>
                  </a:lnTo>
                  <a:close/>
                </a:path>
              </a:pathLst>
            </a:custGeom>
            <a:solidFill>
              <a:srgbClr val="99DCFF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24" id="24"/>
            <p:cNvSpPr txBox="true"/>
            <p:nvPr/>
          </p:nvSpPr>
          <p:spPr>
            <a:xfrm>
              <a:off x="0" y="-38100"/>
              <a:ext cx="4561557" cy="265829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25" id="25"/>
          <p:cNvGrpSpPr/>
          <p:nvPr/>
        </p:nvGrpSpPr>
        <p:grpSpPr>
          <a:xfrm rot="0">
            <a:off x="-115376" y="-712569"/>
            <a:ext cx="17568206" cy="11712137"/>
            <a:chOff x="0" y="0"/>
            <a:chExt cx="23424274" cy="15616183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7808091" cy="7808091"/>
            </a:xfrm>
            <a:custGeom>
              <a:avLst/>
              <a:gdLst/>
              <a:ahLst/>
              <a:cxnLst/>
              <a:rect r="r" b="b" t="t" l="l"/>
              <a:pathLst>
                <a:path h="7808091" w="7808091">
                  <a:moveTo>
                    <a:pt x="0" y="0"/>
                  </a:moveTo>
                  <a:lnTo>
                    <a:pt x="7808091" y="0"/>
                  </a:lnTo>
                  <a:lnTo>
                    <a:pt x="7808091" y="7808091"/>
                  </a:lnTo>
                  <a:lnTo>
                    <a:pt x="0" y="78080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7" id="27"/>
            <p:cNvSpPr/>
            <p:nvPr/>
          </p:nvSpPr>
          <p:spPr>
            <a:xfrm flipH="false" flipV="false" rot="0">
              <a:off x="7808091" y="0"/>
              <a:ext cx="7808091" cy="7808091"/>
            </a:xfrm>
            <a:custGeom>
              <a:avLst/>
              <a:gdLst/>
              <a:ahLst/>
              <a:cxnLst/>
              <a:rect r="r" b="b" t="t" l="l"/>
              <a:pathLst>
                <a:path h="7808091" w="7808091">
                  <a:moveTo>
                    <a:pt x="0" y="0"/>
                  </a:moveTo>
                  <a:lnTo>
                    <a:pt x="7808092" y="0"/>
                  </a:lnTo>
                  <a:lnTo>
                    <a:pt x="7808092" y="7808091"/>
                  </a:lnTo>
                  <a:lnTo>
                    <a:pt x="0" y="78080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8" id="28"/>
            <p:cNvSpPr/>
            <p:nvPr/>
          </p:nvSpPr>
          <p:spPr>
            <a:xfrm flipH="false" flipV="false" rot="0">
              <a:off x="15616183" y="0"/>
              <a:ext cx="7808091" cy="7808091"/>
            </a:xfrm>
            <a:custGeom>
              <a:avLst/>
              <a:gdLst/>
              <a:ahLst/>
              <a:cxnLst/>
              <a:rect r="r" b="b" t="t" l="l"/>
              <a:pathLst>
                <a:path h="7808091" w="7808091">
                  <a:moveTo>
                    <a:pt x="0" y="0"/>
                  </a:moveTo>
                  <a:lnTo>
                    <a:pt x="7808091" y="0"/>
                  </a:lnTo>
                  <a:lnTo>
                    <a:pt x="7808091" y="7808091"/>
                  </a:lnTo>
                  <a:lnTo>
                    <a:pt x="0" y="78080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9" id="29"/>
            <p:cNvSpPr/>
            <p:nvPr/>
          </p:nvSpPr>
          <p:spPr>
            <a:xfrm flipH="false" flipV="false" rot="0">
              <a:off x="0" y="7808091"/>
              <a:ext cx="7808091" cy="7808091"/>
            </a:xfrm>
            <a:custGeom>
              <a:avLst/>
              <a:gdLst/>
              <a:ahLst/>
              <a:cxnLst/>
              <a:rect r="r" b="b" t="t" l="l"/>
              <a:pathLst>
                <a:path h="7808091" w="7808091">
                  <a:moveTo>
                    <a:pt x="0" y="0"/>
                  </a:moveTo>
                  <a:lnTo>
                    <a:pt x="7808091" y="0"/>
                  </a:lnTo>
                  <a:lnTo>
                    <a:pt x="7808091" y="7808092"/>
                  </a:lnTo>
                  <a:lnTo>
                    <a:pt x="0" y="78080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30" id="30"/>
            <p:cNvSpPr/>
            <p:nvPr/>
          </p:nvSpPr>
          <p:spPr>
            <a:xfrm flipH="false" flipV="false" rot="0">
              <a:off x="7808091" y="7808091"/>
              <a:ext cx="7808091" cy="7808091"/>
            </a:xfrm>
            <a:custGeom>
              <a:avLst/>
              <a:gdLst/>
              <a:ahLst/>
              <a:cxnLst/>
              <a:rect r="r" b="b" t="t" l="l"/>
              <a:pathLst>
                <a:path h="7808091" w="7808091">
                  <a:moveTo>
                    <a:pt x="0" y="0"/>
                  </a:moveTo>
                  <a:lnTo>
                    <a:pt x="7808092" y="0"/>
                  </a:lnTo>
                  <a:lnTo>
                    <a:pt x="7808092" y="7808092"/>
                  </a:lnTo>
                  <a:lnTo>
                    <a:pt x="0" y="78080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TextBox 31" id="31"/>
          <p:cNvSpPr txBox="true"/>
          <p:nvPr/>
        </p:nvSpPr>
        <p:spPr>
          <a:xfrm rot="0">
            <a:off x="2864744" y="2813308"/>
            <a:ext cx="10828483" cy="39804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230"/>
              </a:lnSpc>
            </a:pPr>
            <a:r>
              <a:rPr lang="en-US" sz="10769" spc="204">
                <a:solidFill>
                  <a:srgbClr val="231F20"/>
                </a:solidFill>
                <a:latin typeface="Lazydog"/>
              </a:rPr>
              <a:t>Підготовка до школи дітей з ТПМ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9266874" y="9168092"/>
            <a:ext cx="7498259" cy="4393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12"/>
              </a:lnSpc>
            </a:pPr>
            <a:r>
              <a:rPr lang="en-US" sz="2810">
                <a:solidFill>
                  <a:srgbClr val="231F20"/>
                </a:solidFill>
                <a:latin typeface="Days"/>
              </a:rPr>
              <a:t>Ірина Кучерак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3540369" y="954684"/>
            <a:ext cx="10008170" cy="4393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12"/>
              </a:lnSpc>
            </a:pPr>
            <a:r>
              <a:rPr lang="en-US" sz="2810">
                <a:solidFill>
                  <a:srgbClr val="231F20"/>
                </a:solidFill>
                <a:latin typeface="Days"/>
              </a:rPr>
              <a:t>Запорізький національний університет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48ADE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389756" y="3405933"/>
            <a:ext cx="15243357" cy="35807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"/>
              </a:rPr>
              <a:t>Які основні складнощі щодо готовності до навчання в умовах школи І ступеня виникають у дітей із ТПМ? 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"/>
              </a:rPr>
              <a:t>Якими є профілактичні засоби, які попереджують дезадаптацію дитини із ТПМ?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"/>
              </a:rPr>
              <a:t>Якими є спеціальні методики, що дозволяють підготувати дитину із ТПМ до навчання в умовах школи І ступеня?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14503875" y="7060932"/>
            <a:ext cx="2755425" cy="2844310"/>
          </a:xfrm>
          <a:custGeom>
            <a:avLst/>
            <a:gdLst/>
            <a:ahLst/>
            <a:cxnLst/>
            <a:rect r="r" b="b" t="t" l="l"/>
            <a:pathLst>
              <a:path h="2844310" w="2755425">
                <a:moveTo>
                  <a:pt x="0" y="0"/>
                </a:moveTo>
                <a:lnTo>
                  <a:pt x="2755425" y="0"/>
                </a:lnTo>
                <a:lnTo>
                  <a:pt x="2755425" y="2844310"/>
                </a:lnTo>
                <a:lnTo>
                  <a:pt x="0" y="28443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556418" y="6762041"/>
            <a:ext cx="2869647" cy="2718990"/>
          </a:xfrm>
          <a:custGeom>
            <a:avLst/>
            <a:gdLst/>
            <a:ahLst/>
            <a:cxnLst/>
            <a:rect r="r" b="b" t="t" l="l"/>
            <a:pathLst>
              <a:path h="2718990" w="2869647">
                <a:moveTo>
                  <a:pt x="0" y="0"/>
                </a:moveTo>
                <a:lnTo>
                  <a:pt x="2869647" y="0"/>
                </a:lnTo>
                <a:lnTo>
                  <a:pt x="2869647" y="2718990"/>
                </a:lnTo>
                <a:lnTo>
                  <a:pt x="0" y="271899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5619041" y="389130"/>
            <a:ext cx="2668959" cy="3007277"/>
          </a:xfrm>
          <a:custGeom>
            <a:avLst/>
            <a:gdLst/>
            <a:ahLst/>
            <a:cxnLst/>
            <a:rect r="r" b="b" t="t" l="l"/>
            <a:pathLst>
              <a:path h="3007277" w="2668959">
                <a:moveTo>
                  <a:pt x="0" y="0"/>
                </a:moveTo>
                <a:lnTo>
                  <a:pt x="2668959" y="0"/>
                </a:lnTo>
                <a:lnTo>
                  <a:pt x="2668959" y="3007278"/>
                </a:lnTo>
                <a:lnTo>
                  <a:pt x="0" y="300727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6109097" y="781407"/>
            <a:ext cx="6069806" cy="8870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Open Sans Bold"/>
              </a:rPr>
              <a:t>Про що цей курс?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DAF2ZMnZ31E</dc:identifier>
  <dcterms:modified xsi:type="dcterms:W3CDTF">2011-08-01T06:04:30Z</dcterms:modified>
  <cp:revision>1</cp:revision>
  <dc:title>Діагностика та корекція порушень мовлення у дітей раннього віку</dc:title>
</cp:coreProperties>
</file>