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6" r:id="rId2"/>
    <p:sldId id="294" r:id="rId3"/>
    <p:sldId id="295" r:id="rId4"/>
    <p:sldId id="296" r:id="rId5"/>
    <p:sldId id="300" r:id="rId6"/>
    <p:sldId id="293" r:id="rId7"/>
    <p:sldId id="258" r:id="rId8"/>
    <p:sldId id="291" r:id="rId9"/>
    <p:sldId id="259" r:id="rId10"/>
    <p:sldId id="260" r:id="rId11"/>
    <p:sldId id="261" r:id="rId12"/>
    <p:sldId id="299" r:id="rId13"/>
    <p:sldId id="262" r:id="rId14"/>
    <p:sldId id="292" r:id="rId15"/>
    <p:sldId id="263" r:id="rId16"/>
    <p:sldId id="264" r:id="rId17"/>
    <p:sldId id="266" r:id="rId18"/>
    <p:sldId id="272" r:id="rId19"/>
    <p:sldId id="265" r:id="rId20"/>
    <p:sldId id="273" r:id="rId21"/>
    <p:sldId id="267" r:id="rId22"/>
    <p:sldId id="286" r:id="rId23"/>
    <p:sldId id="268" r:id="rId24"/>
    <p:sldId id="270" r:id="rId25"/>
    <p:sldId id="271" r:id="rId26"/>
    <p:sldId id="290" r:id="rId27"/>
    <p:sldId id="269" r:id="rId28"/>
    <p:sldId id="274" r:id="rId29"/>
    <p:sldId id="297" r:id="rId30"/>
    <p:sldId id="298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>
      <p:cViewPr varScale="1">
        <p:scale>
          <a:sx n="62" d="100"/>
          <a:sy n="62" d="100"/>
        </p:scale>
        <p:origin x="72" y="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0C1A6-630A-4C76-ACD4-F6449009C9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0879-FA20-4FB1-83EE-B55A7ACFB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8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00879-FA20-4FB1-83EE-B55A7ACFBD6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4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7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197313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err="1"/>
              <a:t>Мікронутрієнти</a:t>
            </a:r>
            <a:r>
              <a:rPr lang="uk-UA" sz="6000" dirty="0"/>
              <a:t>: ВІТАМІНИ</a:t>
            </a:r>
            <a:endParaRPr lang="ru-RU" sz="6000" dirty="0"/>
          </a:p>
        </p:txBody>
      </p:sp>
      <p:pic>
        <p:nvPicPr>
          <p:cNvPr id="2050" name="Picture 2" descr="Вчені довели, що вітаміни можуть зашкодити здоров'ю - ЗНАЙ ЮА">
            <a:extLst>
              <a:ext uri="{FF2B5EF4-FFF2-40B4-BE49-F238E27FC236}">
                <a16:creationId xmlns:a16="http://schemas.microsoft.com/office/drawing/2014/main" id="{DAF9F3E1-7A66-451B-9971-71ABF741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999543" cy="21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86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" y="116632"/>
            <a:ext cx="21562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388490" y="104219"/>
            <a:ext cx="6669212" cy="2448272"/>
            <a:chOff x="2581191" y="260648"/>
            <a:chExt cx="6499781" cy="223224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191" y="260648"/>
              <a:ext cx="6499781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652120" y="2060848"/>
              <a:ext cx="1584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Вітамін </a:t>
              </a:r>
              <a:r>
                <a:rPr lang="en-US" dirty="0"/>
                <a:t>D₂</a:t>
              </a:r>
              <a:endParaRPr lang="ru-RU" dirty="0"/>
            </a:p>
          </p:txBody>
        </p:sp>
      </p:grp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17578"/>
          <a:stretch/>
        </p:blipFill>
        <p:spPr bwMode="auto">
          <a:xfrm>
            <a:off x="205460" y="3711795"/>
            <a:ext cx="1846260" cy="18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r="6643" b="7413"/>
          <a:stretch/>
        </p:blipFill>
        <p:spPr bwMode="auto">
          <a:xfrm>
            <a:off x="2628424" y="3861048"/>
            <a:ext cx="1679768" cy="16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ÑÐ¾ÑÐ»Ð¸Ð½Ð½Ð° Ð¾Ð»ÑÑ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96" y="3741509"/>
            <a:ext cx="2880893" cy="19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8263" y="4057908"/>
            <a:ext cx="315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25-50 </a:t>
            </a:r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/100г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59" y="4166852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12500-25000 </a:t>
            </a:r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/100г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460" y="5805264"/>
            <a:ext cx="8831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Пивні дріжджі (сухі) та рослинна олія збагачуються вітамінами групи </a:t>
            </a:r>
            <a:r>
              <a:rPr lang="en-US" dirty="0"/>
              <a:t>D</a:t>
            </a:r>
            <a:r>
              <a:rPr lang="uk-UA" dirty="0"/>
              <a:t> після опромінення ультрафіолетовими променями.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25BD8-F267-4A35-A5A7-6FD59D65EB0E}"/>
              </a:ext>
            </a:extLst>
          </p:cNvPr>
          <p:cNvSpPr txBox="1"/>
          <p:nvPr/>
        </p:nvSpPr>
        <p:spPr>
          <a:xfrm>
            <a:off x="7164940" y="2022041"/>
            <a:ext cx="2206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Кальциферол</a:t>
            </a:r>
            <a:endParaRPr lang="uk-UA" dirty="0"/>
          </a:p>
          <a:p>
            <a:endParaRPr lang="uk-UA" dirty="0"/>
          </a:p>
          <a:p>
            <a:endParaRPr lang="ru-UA" dirty="0"/>
          </a:p>
        </p:txBody>
      </p:sp>
      <p:pic>
        <p:nvPicPr>
          <p:cNvPr id="6146" name="Picture 2" descr="В каких продуктах содержится витамин Д? Роль витамина Д3 в организме. -  YouTube">
            <a:extLst>
              <a:ext uri="{FF2B5EF4-FFF2-40B4-BE49-F238E27FC236}">
                <a16:creationId xmlns:a16="http://schemas.microsoft.com/office/drawing/2014/main" id="{5F3F732A-EB3F-4859-B800-4185AC98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46" y="252875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81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030"/>
            <a:ext cx="2198059" cy="26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474476" y="17331"/>
            <a:ext cx="6562020" cy="1800200"/>
            <a:chOff x="2418646" y="332656"/>
            <a:chExt cx="6562020" cy="180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646" y="332656"/>
              <a:ext cx="6562020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60032" y="1763524"/>
              <a:ext cx="2232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α</a:t>
              </a:r>
              <a:r>
                <a:rPr lang="uk-UA" dirty="0" err="1"/>
                <a:t>-токоферол</a:t>
              </a:r>
              <a:endParaRPr lang="ru-RU" dirty="0"/>
            </a:p>
          </p:txBody>
        </p:sp>
      </p:grpSp>
      <p:pic>
        <p:nvPicPr>
          <p:cNvPr id="3076" name="Picture 4" descr="ÐÐ°ÑÑÐ¸Ð½ÐºÐ¸ Ð¿Ð¾ Ð·Ð°Ð¿ÑÐ¾ÑÑ Ð·Ð°ÑÐ¾Ð´ÑÑÐ¸ Ð¿ÑÐµÐ½Ð¸Ñ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897"/>
          <a:stretch/>
        </p:blipFill>
        <p:spPr bwMode="auto">
          <a:xfrm>
            <a:off x="35496" y="3068960"/>
            <a:ext cx="22179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4935"/>
          <a:stretch/>
        </p:blipFill>
        <p:spPr bwMode="auto">
          <a:xfrm>
            <a:off x="2267744" y="3068960"/>
            <a:ext cx="223542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¾ÑÑÑÐ±Ð¸ ÐºÑÑÐ¿Ð½Ñ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0"/>
          <a:stretch/>
        </p:blipFill>
        <p:spPr bwMode="auto">
          <a:xfrm>
            <a:off x="4597572" y="4075757"/>
            <a:ext cx="228293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7"/>
          <a:stretch/>
        </p:blipFill>
        <p:spPr bwMode="auto">
          <a:xfrm>
            <a:off x="6755661" y="4075757"/>
            <a:ext cx="22595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8080" y="4901099"/>
            <a:ext cx="181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uk-UA" sz="32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7895" y="3892696"/>
            <a:ext cx="198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</a:t>
            </a:r>
            <a:r>
              <a:rPr lang="uk-UA" sz="32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3933" y="4882873"/>
            <a:ext cx="198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uk-UA" sz="32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628" y="3645024"/>
            <a:ext cx="1988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150-300 </a:t>
            </a:r>
            <a:r>
              <a:rPr lang="uk-UA" sz="32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301208"/>
            <a:ext cx="2217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</a:rPr>
              <a:t>Зародки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злаків</a:t>
            </a:r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53403" y="5320775"/>
            <a:ext cx="2246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Пшеничні</a:t>
            </a:r>
            <a:r>
              <a:rPr lang="ru-RU" dirty="0"/>
              <a:t> </a:t>
            </a:r>
            <a:r>
              <a:rPr lang="ru-RU" dirty="0" err="1">
                <a:solidFill>
                  <a:prstClr val="black"/>
                </a:solidFill>
              </a:rPr>
              <a:t>висівки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dirty="0" err="1"/>
              <a:t>мілкого</a:t>
            </a:r>
            <a:r>
              <a:rPr lang="ru-RU" dirty="0"/>
              <a:t> помолу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68593" y="6194338"/>
            <a:ext cx="2263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Пшеничні</a:t>
            </a:r>
            <a:r>
              <a:rPr lang="ru-RU" dirty="0"/>
              <a:t> </a:t>
            </a:r>
            <a:r>
              <a:rPr lang="ru-RU" dirty="0" err="1">
                <a:solidFill>
                  <a:prstClr val="black"/>
                </a:solidFill>
              </a:rPr>
              <a:t>висівки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крупного помолу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6513" y="6362507"/>
            <a:ext cx="2259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Зерна </a:t>
            </a:r>
            <a:r>
              <a:rPr lang="ru-RU" dirty="0" err="1"/>
              <a:t>пшениці</a:t>
            </a:r>
            <a:endParaRPr lang="ru-RU" dirty="0"/>
          </a:p>
        </p:txBody>
      </p:sp>
      <p:pic>
        <p:nvPicPr>
          <p:cNvPr id="8194" name="Picture 2" descr="Витамин е (токоферол) натуральный - МХ и Густав Геесс Украина Белогородка  (Украина) - купить, цена, фото">
            <a:extLst>
              <a:ext uri="{FF2B5EF4-FFF2-40B4-BE49-F238E27FC236}">
                <a16:creationId xmlns:a16="http://schemas.microsoft.com/office/drawing/2014/main" id="{B993A4FB-9D7D-4F37-8362-B419814F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90" y="1817531"/>
            <a:ext cx="3408040" cy="21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7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е шукати &quot;вітамін молодості&quot; Е - Здоров'я та спорт - TCH.ua">
            <a:extLst>
              <a:ext uri="{FF2B5EF4-FFF2-40B4-BE49-F238E27FC236}">
                <a16:creationId xmlns:a16="http://schemas.microsoft.com/office/drawing/2014/main" id="{07D1099C-7C9E-4B9F-83CB-F15E90DEB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 b="7631"/>
          <a:stretch/>
        </p:blipFill>
        <p:spPr bwMode="auto">
          <a:xfrm>
            <a:off x="1871700" y="346348"/>
            <a:ext cx="54006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6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02924"/>
            <a:ext cx="2265425" cy="26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ÐÐ°ÑÑÐ¸Ð½ÐºÐ¸ Ð¿Ð¾ Ð·Ð°Ð¿ÑÐ¾ÑÑ ÑÐ¿Ð¸Ð½Ð°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ÐÐ°ÑÑÐ¸Ð½ÐºÐ¸ Ð¿Ð¾ Ð·Ð°Ð¿ÑÐ¾ÑÑ ÑÐ¿Ð¸Ð½Ð°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12761"/>
          <a:stretch/>
        </p:blipFill>
        <p:spPr bwMode="auto">
          <a:xfrm>
            <a:off x="-12034" y="3429000"/>
            <a:ext cx="2423794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Ð°ÑÑÐ¸Ð½ÐºÐ¸ Ð¿Ð¾ Ð·Ð°Ð¿ÑÐ¾ÑÑ Ð³Ð¾ÑÐ¾ÑÐµÐ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r="14461" b="5312"/>
          <a:stretch/>
        </p:blipFill>
        <p:spPr bwMode="auto">
          <a:xfrm>
            <a:off x="2308595" y="3418951"/>
            <a:ext cx="2407421" cy="23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ÐÐ°ÑÑÐ¸Ð½ÐºÐ¸ Ð¿Ð¾ Ð·Ð°Ð¿ÑÐ¾ÑÑ Ð±Ð¾Ð±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3122" r="3210" b="3024"/>
          <a:stretch/>
        </p:blipFill>
        <p:spPr bwMode="auto">
          <a:xfrm>
            <a:off x="4644008" y="3428999"/>
            <a:ext cx="2370942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ÑÐ¾Ð¼Ð°ÑÐ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3"/>
          <a:stretch/>
        </p:blipFill>
        <p:spPr bwMode="auto">
          <a:xfrm>
            <a:off x="6948264" y="3418951"/>
            <a:ext cx="2162586" cy="23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4221088"/>
            <a:ext cx="226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4500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/мг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2982" y="4221088"/>
            <a:ext cx="182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/мг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7410" y="4221088"/>
            <a:ext cx="182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/мг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7488" y="4293096"/>
            <a:ext cx="1824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/мг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3" y="5949280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Шпинат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3767" y="5949280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Горох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21365" y="5927251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Соя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5675" y="5927251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Томати</a:t>
            </a:r>
            <a:r>
              <a:rPr lang="ru-RU" dirty="0"/>
              <a:t> 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411760" y="539388"/>
            <a:ext cx="6627107" cy="1737484"/>
            <a:chOff x="2411760" y="539388"/>
            <a:chExt cx="6627107" cy="173748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411760" y="908720"/>
              <a:ext cx="6627107" cy="1368152"/>
              <a:chOff x="2411760" y="332656"/>
              <a:chExt cx="6627107" cy="1368152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48"/>
              <a:stretch/>
            </p:blipFill>
            <p:spPr bwMode="auto">
              <a:xfrm>
                <a:off x="2411760" y="332656"/>
                <a:ext cx="6627107" cy="1368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427984" y="1412776"/>
                <a:ext cx="230425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dirty="0"/>
                  <a:t>Вітамін К₁ </a:t>
                </a:r>
                <a:endParaRPr lang="ru-RU" sz="1200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2411761" y="539388"/>
              <a:ext cx="66101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uk-UA" dirty="0" err="1"/>
                <a:t>Філлохінон</a:t>
              </a:r>
              <a:r>
                <a:rPr lang="uk-UA" dirty="0"/>
                <a:t> – </a:t>
              </a:r>
              <a:r>
                <a:rPr lang="uk-UA" dirty="0" err="1"/>
                <a:t>антигеморагічний</a:t>
              </a:r>
              <a:r>
                <a:rPr lang="uk-UA" dirty="0"/>
                <a:t> вітамін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98230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ÐÐÐ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132856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/>
              <a:t>ВОДОРОЗЧИННІ ВІТАМІНИ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3002662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²Ð¸ÑÐ°Ð¼Ð¸Ð½ Ð²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28575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298390" y="404664"/>
            <a:ext cx="5594090" cy="2313548"/>
            <a:chOff x="3298390" y="107340"/>
            <a:chExt cx="5594090" cy="2313548"/>
          </a:xfrm>
        </p:grpSpPr>
        <p:pic>
          <p:nvPicPr>
            <p:cNvPr id="10244" name="Picture 4" descr="ÐÐ°ÑÑÐ¸Ð½ÐºÐ¸ Ð¿Ð¾ Ð·Ð°Ð¿ÑÐ¾ÑÑ Ð²Ð¸ÑÐ°Ð¼Ð¸Ð½ Ð²1 ÑÐ¾ÑÐ¼ÑÐ»Ð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390" y="476672"/>
              <a:ext cx="5594090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98390" y="107340"/>
              <a:ext cx="55940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Тіамін – </a:t>
              </a:r>
              <a:r>
                <a:rPr lang="uk-UA" dirty="0" err="1"/>
                <a:t>антиневритний</a:t>
              </a:r>
              <a:r>
                <a:rPr lang="uk-UA" dirty="0"/>
                <a:t> фактор</a:t>
              </a:r>
              <a:endParaRPr lang="ru-RU" dirty="0"/>
            </a:p>
          </p:txBody>
        </p:sp>
      </p:grpSp>
      <p:pic>
        <p:nvPicPr>
          <p:cNvPr id="10246" name="Picture 6" descr="ÐÐ°ÑÑÐ¸Ð½ÐºÐ¸ Ð¿Ð¾ Ð·Ð°Ð¿ÑÐ¾ÑÑ Ð¿ÑÐµÐ½Ð¸ÑÐ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r="25199"/>
          <a:stretch/>
        </p:blipFill>
        <p:spPr bwMode="auto">
          <a:xfrm>
            <a:off x="65049" y="3677486"/>
            <a:ext cx="2202695" cy="22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018"/>
          <a:stretch/>
        </p:blipFill>
        <p:spPr bwMode="auto">
          <a:xfrm>
            <a:off x="2339752" y="3677486"/>
            <a:ext cx="2206192" cy="22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14"/>
          <a:stretch/>
        </p:blipFill>
        <p:spPr bwMode="auto">
          <a:xfrm>
            <a:off x="4614252" y="3677486"/>
            <a:ext cx="2189996" cy="22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ÐÐ°ÑÑÐ¸Ð½ÐºÐ¸ Ð¿Ð¾ Ð·Ð°Ð¿ÑÐ¾ÑÑ Ð¾ÑÑÑÐ±Ð¸ ÑÐ¸ÑÐ¾Ð²Ñ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9" y="3677485"/>
            <a:ext cx="2225165" cy="22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443711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15,6-62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838" y="437456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4,5-6,0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1138" y="455151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7809" y="441266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11,0-15,0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6021288"/>
            <a:ext cx="19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Зерна пшениці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447497" y="6057412"/>
            <a:ext cx="198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Зародки пшениці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93110" y="6057412"/>
            <a:ext cx="198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Пшеничне борошно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07801" y="6051973"/>
            <a:ext cx="19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Рисові висівки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63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5080"/>
          <a:stretch/>
        </p:blipFill>
        <p:spPr bwMode="auto">
          <a:xfrm>
            <a:off x="107504" y="116632"/>
            <a:ext cx="25908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987824" y="264478"/>
            <a:ext cx="5914574" cy="2876492"/>
            <a:chOff x="2987824" y="264478"/>
            <a:chExt cx="5914574" cy="28764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" t="5206" r="3550" b="4751"/>
            <a:stretch/>
          </p:blipFill>
          <p:spPr bwMode="auto">
            <a:xfrm>
              <a:off x="2987824" y="264478"/>
              <a:ext cx="5914574" cy="280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987824" y="2833191"/>
              <a:ext cx="33123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В</a:t>
              </a:r>
              <a:r>
                <a:rPr lang="uk-UA" sz="1400" dirty="0" err="1"/>
                <a:t>ітамін</a:t>
              </a:r>
              <a:r>
                <a:rPr lang="uk-UA" sz="1400" dirty="0"/>
                <a:t> В₂ </a:t>
              </a:r>
              <a:endParaRPr lang="ru-RU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00192" y="2833192"/>
              <a:ext cx="2602206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 err="1"/>
                <a:t>Флавінмононуклеотид</a:t>
              </a:r>
              <a:endParaRPr lang="ru-RU" sz="14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0" y="321297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Рибофлавін</a:t>
            </a:r>
            <a:r>
              <a:rPr lang="ru-RU" dirty="0"/>
              <a:t> в </a:t>
            </a:r>
            <a:r>
              <a:rPr lang="ru-RU" dirty="0" err="1"/>
              <a:t>поєднанні</a:t>
            </a:r>
            <a:r>
              <a:rPr lang="ru-RU" dirty="0"/>
              <a:t> з фосфорною кислотою входить до складу ряду </a:t>
            </a:r>
            <a:r>
              <a:rPr lang="ru-RU" dirty="0" err="1"/>
              <a:t>ферменів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грають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в </a:t>
            </a:r>
            <a:r>
              <a:rPr lang="ru-RU" dirty="0" err="1"/>
              <a:t>обміні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35214" y="4077072"/>
            <a:ext cx="1990916" cy="1960649"/>
            <a:chOff x="135214" y="4293096"/>
            <a:chExt cx="1990916" cy="1960649"/>
          </a:xfrm>
        </p:grpSpPr>
        <p:pic>
          <p:nvPicPr>
            <p:cNvPr id="1030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5" r="28886"/>
            <a:stretch/>
          </p:blipFill>
          <p:spPr bwMode="auto">
            <a:xfrm>
              <a:off x="135214" y="4293096"/>
              <a:ext cx="1990916" cy="196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79512" y="4941168"/>
              <a:ext cx="18746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мкг/г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725230" y="3841712"/>
            <a:ext cx="1625117" cy="1744626"/>
            <a:chOff x="2483768" y="4293096"/>
            <a:chExt cx="1985157" cy="1960650"/>
          </a:xfrm>
        </p:grpSpPr>
        <p:pic>
          <p:nvPicPr>
            <p:cNvPr id="1032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9" t="6817" r="19806" b="5361"/>
            <a:stretch/>
          </p:blipFill>
          <p:spPr bwMode="auto">
            <a:xfrm>
              <a:off x="2483768" y="4293096"/>
              <a:ext cx="1985157" cy="196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555776" y="5004465"/>
              <a:ext cx="1856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 мкг/г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826563" y="3643154"/>
            <a:ext cx="1987330" cy="1960650"/>
            <a:chOff x="4788024" y="4293096"/>
            <a:chExt cx="1987330" cy="1960650"/>
          </a:xfrm>
        </p:grpSpPr>
        <p:pic>
          <p:nvPicPr>
            <p:cNvPr id="1034" name="Picture 10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72"/>
            <a:stretch/>
          </p:blipFill>
          <p:spPr bwMode="auto">
            <a:xfrm>
              <a:off x="4788024" y="4293096"/>
              <a:ext cx="1987330" cy="196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17593" y="4725144"/>
              <a:ext cx="1728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1,8 мкг/г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9512" y="60932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Сухі пивні дріжджі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623029" y="567676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Сухі пекарські дріжджі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920128" y="56107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Жито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548680"/>
            <a:ext cx="26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Рибофлавін</a:t>
            </a:r>
            <a:endParaRPr lang="ru-RU" dirty="0"/>
          </a:p>
        </p:txBody>
      </p:sp>
      <p:pic>
        <p:nvPicPr>
          <p:cNvPr id="13" name="Picture 2" descr="Витамин В1: в каких продуктах содержится - Новости на KP.UA">
            <a:extLst>
              <a:ext uri="{FF2B5EF4-FFF2-40B4-BE49-F238E27FC236}">
                <a16:creationId xmlns:a16="http://schemas.microsoft.com/office/drawing/2014/main" id="{A10F71DB-EB13-4B94-AD61-2614E193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25" y="3841712"/>
            <a:ext cx="1929561" cy="12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FFBD59-2314-4DC9-86A6-194D613B7C64}"/>
              </a:ext>
            </a:extLst>
          </p:cNvPr>
          <p:cNvSpPr txBox="1"/>
          <p:nvPr/>
        </p:nvSpPr>
        <p:spPr>
          <a:xfrm>
            <a:off x="6813893" y="563059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Горіхи</a:t>
            </a:r>
          </a:p>
          <a:p>
            <a:pPr algn="ctr"/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52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63688" y="785080"/>
            <a:ext cx="2497414" cy="2572819"/>
            <a:chOff x="3275856" y="188640"/>
            <a:chExt cx="5219700" cy="4476297"/>
          </a:xfrm>
        </p:grpSpPr>
        <p:pic>
          <p:nvPicPr>
            <p:cNvPr id="5124" name="Picture 4" descr="ÐÐ°ÑÑÐ¸Ð½ÐºÐ¸ Ð¿Ð¾ Ð·Ð°Ð¿ÑÐ¾ÑÑ Ð¿Ð¸ÑÐ¸Ð´Ð¾ÐºÑÐ¸Ð½ ÑÐ¾ÑÐ¼ÑÐ»Ð°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6" b="6770"/>
            <a:stretch/>
          </p:blipFill>
          <p:spPr bwMode="auto">
            <a:xfrm>
              <a:off x="3275856" y="188640"/>
              <a:ext cx="5219700" cy="325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69188" y="4068758"/>
              <a:ext cx="3121267" cy="59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Піридоксин </a:t>
              </a:r>
              <a:endParaRPr lang="ru-RU" dirty="0"/>
            </a:p>
          </p:txBody>
        </p:sp>
      </p:grpSp>
      <p:pic>
        <p:nvPicPr>
          <p:cNvPr id="11266" name="Picture 2" descr="ÐÐ°ÑÑÐ¸Ð½ÐºÐ¸ Ð¿Ð¾ Ð·Ð°Ð¿ÑÐ¾ÑÑ Ð²Ð¸ÑÐ°Ð¼Ð¸Ð½ Ð²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4" y="145606"/>
            <a:ext cx="2252193" cy="23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7165" y="3789040"/>
            <a:ext cx="2215939" cy="2249729"/>
            <a:chOff x="47165" y="4005064"/>
            <a:chExt cx="2215939" cy="2249729"/>
          </a:xfrm>
        </p:grpSpPr>
        <p:pic>
          <p:nvPicPr>
            <p:cNvPr id="5126" name="Picture 6" descr="ÐÐ°ÑÑÐ¸Ð½ÐºÐ¸ Ð¿Ð¾ Ð·Ð°Ð¿ÑÐ¾ÑÑ Ð´ÑÐ¾Ð¶Ð¶Ð¸ ÑÑÑÐ¸Ð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8" r="22759" b="13857"/>
            <a:stretch/>
          </p:blipFill>
          <p:spPr bwMode="auto">
            <a:xfrm>
              <a:off x="47165" y="4005064"/>
              <a:ext cx="2215939" cy="2249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84152" y="4869160"/>
              <a:ext cx="201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 </a:t>
              </a:r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267744" y="3789040"/>
            <a:ext cx="2252192" cy="2249728"/>
            <a:chOff x="2267744" y="4005064"/>
            <a:chExt cx="2252192" cy="2249728"/>
          </a:xfrm>
        </p:grpSpPr>
        <p:pic>
          <p:nvPicPr>
            <p:cNvPr id="51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29"/>
            <a:stretch/>
          </p:blipFill>
          <p:spPr bwMode="auto">
            <a:xfrm>
              <a:off x="2267744" y="4005064"/>
              <a:ext cx="2252192" cy="224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88048" y="4837540"/>
              <a:ext cx="201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 </a:t>
              </a:r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652975" y="3824137"/>
            <a:ext cx="2328260" cy="2272036"/>
            <a:chOff x="4572000" y="4005064"/>
            <a:chExt cx="2328260" cy="2272036"/>
          </a:xfrm>
        </p:grpSpPr>
        <p:pic>
          <p:nvPicPr>
            <p:cNvPr id="5130" name="Picture 10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4" t="10498" r="36316"/>
            <a:stretch/>
          </p:blipFill>
          <p:spPr bwMode="auto">
            <a:xfrm>
              <a:off x="4572000" y="4005064"/>
              <a:ext cx="2328260" cy="227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730338" y="4837539"/>
              <a:ext cx="201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</a:t>
              </a:r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165" y="6156012"/>
            <a:ext cx="221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Дріжджі сухі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267744" y="6146751"/>
            <a:ext cx="216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Зародки пшениці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644008" y="6179054"/>
            <a:ext cx="221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Рисові висівки</a:t>
            </a:r>
            <a:endParaRPr lang="ru-RU" dirty="0"/>
          </a:p>
        </p:txBody>
      </p:sp>
      <p:pic>
        <p:nvPicPr>
          <p:cNvPr id="10244" name="Picture 4" descr="В каких продуктах содержатся витамины B6 и B12?">
            <a:extLst>
              <a:ext uri="{FF2B5EF4-FFF2-40B4-BE49-F238E27FC236}">
                <a16:creationId xmlns:a16="http://schemas.microsoft.com/office/drawing/2014/main" id="{DF5B351B-B461-46AE-8765-8EEC1DAC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0132"/>
            <a:ext cx="48768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193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7942" y="188640"/>
            <a:ext cx="2857500" cy="2529572"/>
            <a:chOff x="167942" y="188640"/>
            <a:chExt cx="2857500" cy="2529572"/>
          </a:xfrm>
        </p:grpSpPr>
        <p:pic>
          <p:nvPicPr>
            <p:cNvPr id="19458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42" y="188640"/>
              <a:ext cx="2857500" cy="220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7942" y="2348880"/>
              <a:ext cx="28575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Нікотинова кислота, В</a:t>
              </a:r>
              <a:r>
                <a:rPr lang="uk-UA" baseline="-25000" dirty="0"/>
                <a:t>3</a:t>
              </a:r>
              <a:endParaRPr lang="ru-RU" baseline="-25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131840" y="367220"/>
            <a:ext cx="5904656" cy="2125676"/>
            <a:chOff x="3131840" y="367220"/>
            <a:chExt cx="5904656" cy="21256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67220"/>
              <a:ext cx="5904656" cy="2125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131840" y="2060848"/>
              <a:ext cx="24482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/>
                <a:t>Нікотинова кислота</a:t>
              </a:r>
              <a:endParaRPr lang="ru-RU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6136" y="2060848"/>
              <a:ext cx="32403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/>
                <a:t>Амід нікотинової кислоти</a:t>
              </a:r>
              <a:endParaRPr lang="ru-RU" sz="16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683" y="3789040"/>
            <a:ext cx="4634325" cy="2210797"/>
            <a:chOff x="9683" y="3789040"/>
            <a:chExt cx="4634325" cy="221079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9683" y="3789040"/>
              <a:ext cx="2330069" cy="2210797"/>
              <a:chOff x="9683" y="3789040"/>
              <a:chExt cx="2330069" cy="2210797"/>
            </a:xfrm>
          </p:grpSpPr>
          <p:pic>
            <p:nvPicPr>
              <p:cNvPr id="1028" name="Picture 4" descr="ÐÐ°ÑÑÐ¸Ð½ÐºÐ¸ Ð¿Ð¾ Ð·Ð°Ð¿ÑÐ¾ÑÑ Ð´ÑÑÐ¶Ð´Ð¶Ñ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7" r="2596"/>
              <a:stretch/>
            </p:blipFill>
            <p:spPr bwMode="auto">
              <a:xfrm>
                <a:off x="9683" y="3789040"/>
                <a:ext cx="2330069" cy="2210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7504" y="4437112"/>
                <a:ext cx="208823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300-400 </a:t>
                </a:r>
                <a:r>
                  <a:rPr lang="uk-UA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ru-RU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2339752" y="3789040"/>
              <a:ext cx="2304256" cy="2210797"/>
              <a:chOff x="2339752" y="3789041"/>
              <a:chExt cx="2243238" cy="2210796"/>
            </a:xfrm>
          </p:grpSpPr>
          <p:pic>
            <p:nvPicPr>
              <p:cNvPr id="1030" name="Picture 6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143"/>
              <a:stretch/>
            </p:blipFill>
            <p:spPr bwMode="auto">
              <a:xfrm>
                <a:off x="2339752" y="3789041"/>
                <a:ext cx="2243238" cy="2210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411760" y="4424599"/>
                <a:ext cx="208823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45-63 </a:t>
                </a:r>
                <a:r>
                  <a:rPr lang="uk-UA" sz="3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ru-RU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107504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Дріжджі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483768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Пшениця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D2548-4181-4DD0-81F3-301F39156B6D}"/>
              </a:ext>
            </a:extLst>
          </p:cNvPr>
          <p:cNvSpPr txBox="1"/>
          <p:nvPr/>
        </p:nvSpPr>
        <p:spPr>
          <a:xfrm>
            <a:off x="5220072" y="321297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Утворюється з триптофану</a:t>
            </a:r>
            <a:endParaRPr lang="ru-UA" dirty="0"/>
          </a:p>
        </p:txBody>
      </p:sp>
      <p:pic>
        <p:nvPicPr>
          <p:cNvPr id="11266" name="Picture 2" descr="Ниацин">
            <a:extLst>
              <a:ext uri="{FF2B5EF4-FFF2-40B4-BE49-F238E27FC236}">
                <a16:creationId xmlns:a16="http://schemas.microsoft.com/office/drawing/2014/main" id="{982172D3-4215-4E04-86BE-B62D4891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57" y="3854284"/>
            <a:ext cx="3960440" cy="22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FD6082-2BBF-4032-B156-CD66B78EC3F5}"/>
              </a:ext>
            </a:extLst>
          </p:cNvPr>
          <p:cNvSpPr txBox="1"/>
          <p:nvPr/>
        </p:nvSpPr>
        <p:spPr>
          <a:xfrm>
            <a:off x="5580112" y="6213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М’ясо печінка гриби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64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²Ð¸ÑÐ°Ð¼Ð¸Ð½ Ð²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722"/>
            <a:ext cx="3193261" cy="31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495692" y="184491"/>
            <a:ext cx="5562600" cy="1952625"/>
            <a:chOff x="3491880" y="476672"/>
            <a:chExt cx="5562600" cy="1952625"/>
          </a:xfrm>
        </p:grpSpPr>
        <p:pic>
          <p:nvPicPr>
            <p:cNvPr id="3074" name="Picture 2" descr="ÐÐ°ÑÑÐ¸Ð½ÐºÐ¸ Ð¿Ð¾ Ð·Ð°Ð¿ÑÐ¾ÑÑ Ð¿Ð°Ð½ÑÐ¾ÑÐµÐ½Ð¾Ð²Ð° ÐºÐ¸ÑÐ»Ð¾ÑÐ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476672"/>
              <a:ext cx="556260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77036" y="2059965"/>
              <a:ext cx="2592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Пантотенова</a:t>
              </a:r>
              <a:r>
                <a:rPr lang="uk-UA" dirty="0"/>
                <a:t> кислота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60232" y="1596810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/>
                <a:t>α</a:t>
              </a:r>
              <a:r>
                <a:rPr lang="uk-UA" dirty="0" err="1"/>
                <a:t>-аланін</a:t>
              </a:r>
              <a:endParaRPr lang="ru-RU" dirty="0"/>
            </a:p>
          </p:txBody>
        </p:sp>
      </p:grpSp>
      <p:sp>
        <p:nvSpPr>
          <p:cNvPr id="4" name="AutoShape 4" descr="ÐÐ°ÑÑÐ¸Ð½ÐºÐ¸ Ð¿Ð¾ Ð·Ð°Ð¿ÑÐ¾ÑÑ ÑÐ¾ÑÐ²Ñ Ð±Ð¾Ð±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35496" y="3861048"/>
            <a:ext cx="2238008" cy="2226966"/>
            <a:chOff x="35496" y="3861048"/>
            <a:chExt cx="2238008" cy="2226966"/>
          </a:xfrm>
        </p:grpSpPr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4" r="18847"/>
            <a:stretch/>
          </p:blipFill>
          <p:spPr bwMode="auto">
            <a:xfrm>
              <a:off x="35496" y="3861048"/>
              <a:ext cx="2238008" cy="222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5575" y="4437112"/>
              <a:ext cx="1968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1500 </a:t>
              </a:r>
              <a:r>
                <a:rPr lang="uk-UA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339752" y="3861047"/>
            <a:ext cx="2249236" cy="2226967"/>
            <a:chOff x="2339752" y="3861047"/>
            <a:chExt cx="2249236" cy="2226967"/>
          </a:xfrm>
        </p:grpSpPr>
        <p:pic>
          <p:nvPicPr>
            <p:cNvPr id="3080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3861047"/>
              <a:ext cx="2249236" cy="2226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39752" y="4437112"/>
              <a:ext cx="22492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1300-1600 </a:t>
              </a:r>
              <a:r>
                <a:rPr lang="uk-UA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44008" y="3861048"/>
            <a:ext cx="2294802" cy="2226966"/>
            <a:chOff x="4644008" y="3861048"/>
            <a:chExt cx="2294802" cy="2226966"/>
          </a:xfrm>
        </p:grpSpPr>
        <p:pic>
          <p:nvPicPr>
            <p:cNvPr id="3082" name="Picture 10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861048"/>
              <a:ext cx="2226966" cy="222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44008" y="4368006"/>
              <a:ext cx="22948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1700-2500 </a:t>
              </a:r>
              <a:r>
                <a:rPr lang="uk-UA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938810" y="3861047"/>
            <a:ext cx="2205190" cy="2226967"/>
            <a:chOff x="6938810" y="3861047"/>
            <a:chExt cx="2205190" cy="2226967"/>
          </a:xfrm>
        </p:grpSpPr>
        <p:pic>
          <p:nvPicPr>
            <p:cNvPr id="3084" name="Picture 12" descr="ÐÐ°ÑÑÐ¸Ð½ÐºÐ¸ Ð¿Ð¾ Ð·Ð°Ð¿ÑÐ¾ÑÑ Ð·ÐµÐ¼Ð»ÑÐ½ÑÐµ Ð¾ÑÐµÑÐ¸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" r="28034"/>
            <a:stretch/>
          </p:blipFill>
          <p:spPr bwMode="auto">
            <a:xfrm>
              <a:off x="6938810" y="3861047"/>
              <a:ext cx="2205190" cy="2226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938810" y="4221088"/>
              <a:ext cx="22051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2500-4500 </a:t>
              </a:r>
              <a:r>
                <a:rPr lang="uk-UA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497" y="6156012"/>
            <a:ext cx="22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Соєві боби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339752" y="6156012"/>
            <a:ext cx="22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Вівсяні пластівці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638248" y="6156012"/>
            <a:ext cx="22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Шампіньони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938810" y="6175735"/>
            <a:ext cx="223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Земляні горіхи (арахіс)</a:t>
            </a:r>
            <a:endParaRPr lang="ru-RU" dirty="0"/>
          </a:p>
        </p:txBody>
      </p:sp>
      <p:pic>
        <p:nvPicPr>
          <p:cNvPr id="12290" name="Picture 2" descr="Витамин В5 (пантотеновая кислота), для чего нужен, последствия недостатка,  что такое пантотеновая | Витамины, Здоровье">
            <a:extLst>
              <a:ext uri="{FF2B5EF4-FFF2-40B4-BE49-F238E27FC236}">
                <a16:creationId xmlns:a16="http://schemas.microsoft.com/office/drawing/2014/main" id="{B9CA49C3-07AE-48BB-8882-BDBC1DE27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94" y="2106702"/>
            <a:ext cx="2534394" cy="168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7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CFC00B-2D15-4908-B213-A7EAA4B63B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1B2C4-25B4-4ABB-9441-BAA566393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16724" r="22438" b="24801"/>
          <a:stretch/>
        </p:blipFill>
        <p:spPr>
          <a:xfrm>
            <a:off x="1146949" y="731520"/>
            <a:ext cx="6950937" cy="50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35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8" y="188640"/>
            <a:ext cx="2857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572000" y="404664"/>
            <a:ext cx="3073605" cy="2036232"/>
            <a:chOff x="3976254" y="404664"/>
            <a:chExt cx="4405745" cy="2664296"/>
          </a:xfrm>
        </p:grpSpPr>
        <p:pic>
          <p:nvPicPr>
            <p:cNvPr id="2050" name="Picture 2" descr="ÐÐ°ÑÑÐ¸Ð½ÐºÐ¸ Ð¿Ð¾ Ð·Ð°Ð¿ÑÐ¾ÑÑ Ð±Ð¸Ð¾ÑÐ¸Ð½ ÑÐ¾ÑÐ¼ÑÐ»Ð°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2" r="11845"/>
            <a:stretch/>
          </p:blipFill>
          <p:spPr bwMode="auto">
            <a:xfrm>
              <a:off x="3976254" y="404664"/>
              <a:ext cx="4405745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99992" y="2708920"/>
              <a:ext cx="3312368" cy="326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Біотин (В</a:t>
              </a:r>
              <a:r>
                <a:rPr lang="uk-UA" baseline="-25000" dirty="0"/>
                <a:t>7</a:t>
              </a:r>
              <a:r>
                <a:rPr lang="uk-UA" dirty="0"/>
                <a:t>)</a:t>
              </a:r>
              <a:endParaRPr lang="ru-RU" dirty="0"/>
            </a:p>
          </p:txBody>
        </p:sp>
      </p:grpSp>
      <p:pic>
        <p:nvPicPr>
          <p:cNvPr id="13316" name="Picture 4" descr="Витамин H - online presentation">
            <a:extLst>
              <a:ext uri="{FF2B5EF4-FFF2-40B4-BE49-F238E27FC236}">
                <a16:creationId xmlns:a16="http://schemas.microsoft.com/office/drawing/2014/main" id="{36E4F173-9B8D-4D9C-9D42-8432CCC43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7106"/>
          <a:stretch/>
        </p:blipFill>
        <p:spPr bwMode="auto">
          <a:xfrm>
            <a:off x="2771800" y="2832434"/>
            <a:ext cx="6221345" cy="39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55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²Ð¸ÑÐ°Ð¼Ð¸Ð½ Ð²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979712" y="71374"/>
            <a:ext cx="2322007" cy="2004682"/>
            <a:chOff x="3347864" y="929554"/>
            <a:chExt cx="2322007" cy="200468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929554"/>
              <a:ext cx="2322007" cy="170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47864" y="2564904"/>
              <a:ext cx="23220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Інозіт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5575" y="6156012"/>
            <a:ext cx="18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Ячнева</a:t>
            </a:r>
            <a:r>
              <a:rPr lang="uk-UA" dirty="0"/>
              <a:t> крупа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62773" y="3933056"/>
            <a:ext cx="9046435" cy="2160241"/>
            <a:chOff x="62773" y="4293095"/>
            <a:chExt cx="9046435" cy="2160241"/>
          </a:xfrm>
        </p:grpSpPr>
        <p:pic>
          <p:nvPicPr>
            <p:cNvPr id="7173" name="Picture 5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1" r="22593"/>
            <a:stretch/>
          </p:blipFill>
          <p:spPr bwMode="auto">
            <a:xfrm>
              <a:off x="62773" y="4293096"/>
              <a:ext cx="2132963" cy="212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773" y="4869160"/>
              <a:ext cx="21329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395 мг/100г</a:t>
              </a:r>
              <a:endPara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5" name="Picture 7" descr="ÐÐ°ÑÑÐ¸Ð½ÐºÐ¸ Ð¿Ð¾ Ð·Ð°Ð¿ÑÐ¾ÑÑ Ð¿ÑÐ¾ÑÐ¾ÑÐµÐ½Ð° Ð¿ÑÐµÐ½Ð¸ÑÑ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6" r="25822"/>
            <a:stretch/>
          </p:blipFill>
          <p:spPr bwMode="auto">
            <a:xfrm>
              <a:off x="2344697" y="4293095"/>
              <a:ext cx="2155295" cy="212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411760" y="4869160"/>
              <a:ext cx="20313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 мг/100г</a:t>
              </a:r>
              <a:endPara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7" name="Picture 9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t="8611" r="9888"/>
            <a:stretch/>
          </p:blipFill>
          <p:spPr bwMode="auto">
            <a:xfrm>
              <a:off x="4610966" y="4293095"/>
              <a:ext cx="2193282" cy="2156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44008" y="4872062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250 мг/100г</a:t>
              </a:r>
              <a:endPara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9" name="Picture 11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6" r="20756"/>
            <a:stretch/>
          </p:blipFill>
          <p:spPr bwMode="auto">
            <a:xfrm>
              <a:off x="6948264" y="4293096"/>
              <a:ext cx="2160944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020272" y="4869160"/>
              <a:ext cx="2067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240 мг/100г</a:t>
              </a:r>
              <a:endPara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22963" y="6156012"/>
            <a:ext cx="182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Зародки пшениці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812059" y="6156012"/>
            <a:ext cx="18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Апельсин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142072" y="6156012"/>
            <a:ext cx="18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Горох</a:t>
            </a:r>
            <a:endParaRPr lang="ru-RU" dirty="0"/>
          </a:p>
        </p:txBody>
      </p:sp>
      <p:pic>
        <p:nvPicPr>
          <p:cNvPr id="14338" name="Picture 2" descr="Витамин B8 (Инозитол, инозит, инозитдроретинол) - влияние на организм,  польза и вред, описание - Calorizator.ru">
            <a:extLst>
              <a:ext uri="{FF2B5EF4-FFF2-40B4-BE49-F238E27FC236}">
                <a16:creationId xmlns:a16="http://schemas.microsoft.com/office/drawing/2014/main" id="{F29876F8-97C4-4FDC-8BE1-F3FF63315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80" y="-15361"/>
            <a:ext cx="47625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2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Ð¸ÑÐ°Ð¼Ð¸Ð½ Ð10 (Ð¿Ð°ÑÐ°Ð°Ð¼Ð¸Ð½Ð¾Ð±ÐµÐ½Ð·Ð¾Ð¹Ð½Ð°Ñ ÐºÐ¸ÑÐ»Ð¾ÑÐ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2952751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210230" y="202452"/>
            <a:ext cx="3046096" cy="3094604"/>
            <a:chOff x="4254456" y="260647"/>
            <a:chExt cx="3046096" cy="309460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457" y="260647"/>
              <a:ext cx="3046095" cy="273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54456" y="2708920"/>
              <a:ext cx="30460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Пара-амінобензойна</a:t>
              </a:r>
              <a:r>
                <a:rPr lang="uk-UA" dirty="0"/>
                <a:t> кислота</a:t>
              </a:r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504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Дріжджі сухі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58052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Капуста білокачанна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78" y="3599788"/>
            <a:ext cx="9143822" cy="2133468"/>
            <a:chOff x="178" y="3599788"/>
            <a:chExt cx="9684390" cy="2385376"/>
          </a:xfrm>
        </p:grpSpPr>
        <p:pic>
          <p:nvPicPr>
            <p:cNvPr id="3076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9" t="20616" b="11585"/>
            <a:stretch/>
          </p:blipFill>
          <p:spPr bwMode="auto">
            <a:xfrm>
              <a:off x="178" y="3599789"/>
              <a:ext cx="2411582" cy="238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7504" y="4365104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5,7</a:t>
              </a:r>
            </a:p>
            <a:p>
              <a:pPr algn="ctr"/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07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r="8787"/>
            <a:stretch/>
          </p:blipFill>
          <p:spPr bwMode="auto">
            <a:xfrm>
              <a:off x="2411760" y="3599788"/>
              <a:ext cx="2382982" cy="238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483768" y="4293096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0,02</a:t>
              </a:r>
            </a:p>
            <a:p>
              <a:pPr algn="ctr"/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080" name="Picture 8" descr="ÐÐ°ÑÑÐ¸Ð½ÐºÐ¸ Ð¿Ð¾ Ð·Ð°Ð¿ÑÐ¾ÑÑ ÑÐ¿Ð¸Ð½Ð°Ñ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r="11690"/>
            <a:stretch/>
          </p:blipFill>
          <p:spPr bwMode="auto">
            <a:xfrm>
              <a:off x="4788024" y="3599788"/>
              <a:ext cx="2438400" cy="2385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932040" y="4293096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0,06</a:t>
              </a:r>
            </a:p>
            <a:p>
              <a:pPr algn="ctr"/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082" name="Picture 10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1" r="15715"/>
            <a:stretch/>
          </p:blipFill>
          <p:spPr bwMode="auto">
            <a:xfrm>
              <a:off x="7260023" y="3599788"/>
              <a:ext cx="2424545" cy="238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80312" y="4293096"/>
              <a:ext cx="2160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0,036</a:t>
              </a:r>
            </a:p>
            <a:p>
              <a:pPr algn="ctr"/>
              <a:r>
                <a:rPr lang="uk-UA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мкг</a:t>
              </a:r>
              <a:r>
                <a:rPr lang="uk-UA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/100г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0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Шпинат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919274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Картопля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605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Ð²Ð¸ÑÐ°Ð¼Ð¸Ð½ Ð²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" y="68043"/>
            <a:ext cx="2508188" cy="28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588140" y="127355"/>
            <a:ext cx="6284041" cy="2164015"/>
            <a:chOff x="2859959" y="899428"/>
            <a:chExt cx="6284041" cy="216401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959" y="1246489"/>
              <a:ext cx="6284041" cy="160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892996" y="899428"/>
              <a:ext cx="62510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Фолієва</a:t>
              </a:r>
              <a:r>
                <a:rPr lang="uk-UA" dirty="0"/>
                <a:t> кислота</a:t>
              </a:r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15816" y="2492896"/>
              <a:ext cx="232707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Залишок глютамінової кислоти</a:t>
              </a:r>
              <a:endParaRPr lang="ru-RU" sz="11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64088" y="2463279"/>
              <a:ext cx="1512168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Залишок </a:t>
              </a:r>
              <a:r>
                <a:rPr lang="uk-UA" sz="1100" dirty="0" err="1"/>
                <a:t>пара-амінобензойної</a:t>
              </a:r>
              <a:r>
                <a:rPr lang="uk-UA" sz="1100" dirty="0"/>
                <a:t> кислоти</a:t>
              </a:r>
              <a:endParaRPr lang="ru-RU" sz="11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6256" y="2468796"/>
              <a:ext cx="226774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Залишок 2-аміно-4-окси-6-метилптерину</a:t>
              </a:r>
              <a:endParaRPr lang="ru-RU" sz="110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892996" y="2780928"/>
              <a:ext cx="2471092" cy="282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660232" y="2852936"/>
              <a:ext cx="2471092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18320" y="6165304"/>
            <a:ext cx="222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Фундук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904766" y="6165304"/>
            <a:ext cx="222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Квасоля </a:t>
            </a:r>
            <a:endParaRPr lang="ru-RU" dirty="0"/>
          </a:p>
        </p:txBody>
      </p:sp>
      <p:pic>
        <p:nvPicPr>
          <p:cNvPr id="17410" name="Picture 2" descr="Витамин В9 (фолиевая кислота и фолаты) польза и вред">
            <a:extLst>
              <a:ext uri="{FF2B5EF4-FFF2-40B4-BE49-F238E27FC236}">
                <a16:creationId xmlns:a16="http://schemas.microsoft.com/office/drawing/2014/main" id="{4C7BD1EB-8365-4F63-B724-3A121281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53" y="2277206"/>
            <a:ext cx="5861462" cy="44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9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Ð²Ð¸ÑÐ°Ð¼Ð¸Ð½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26193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636719" y="175449"/>
            <a:ext cx="5191681" cy="1706854"/>
            <a:chOff x="2756798" y="764704"/>
            <a:chExt cx="5191681" cy="170685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798" y="764704"/>
              <a:ext cx="5191681" cy="1706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678944" y="1944605"/>
              <a:ext cx="3024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Ліпоєва</a:t>
              </a:r>
              <a:r>
                <a:rPr lang="uk-UA" dirty="0"/>
                <a:t> кислота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953" y="6174254"/>
            <a:ext cx="210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Сочевиця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360037" y="6178495"/>
            <a:ext cx="203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Рис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664643" y="6178495"/>
            <a:ext cx="203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Капуста</a:t>
            </a:r>
            <a:endParaRPr lang="ru-RU" dirty="0"/>
          </a:p>
        </p:txBody>
      </p:sp>
      <p:pic>
        <p:nvPicPr>
          <p:cNvPr id="18434" name="Picture 2" descr="Витамин n (липоевая кислота) - Сайт о грыжах и их лечении">
            <a:extLst>
              <a:ext uri="{FF2B5EF4-FFF2-40B4-BE49-F238E27FC236}">
                <a16:creationId xmlns:a16="http://schemas.microsoft.com/office/drawing/2014/main" id="{37BC15BF-DE2F-4144-B9DD-2542558E2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t="8522" r="1"/>
          <a:stretch/>
        </p:blipFill>
        <p:spPr bwMode="auto">
          <a:xfrm>
            <a:off x="2903964" y="1871933"/>
            <a:ext cx="6036679" cy="310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03835" y="6178495"/>
            <a:ext cx="203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Шпинат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978" y="4552352"/>
            <a:ext cx="8947542" cy="2105066"/>
            <a:chOff x="88954" y="4060238"/>
            <a:chExt cx="8947542" cy="210506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88954" y="4062770"/>
              <a:ext cx="2106782" cy="2102534"/>
              <a:chOff x="35496" y="4062770"/>
              <a:chExt cx="2106782" cy="2102534"/>
            </a:xfrm>
          </p:grpSpPr>
          <p:pic>
            <p:nvPicPr>
              <p:cNvPr id="5125" name="Picture 5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3" r="17146"/>
              <a:stretch/>
            </p:blipFill>
            <p:spPr bwMode="auto">
              <a:xfrm>
                <a:off x="35496" y="4062770"/>
                <a:ext cx="2106782" cy="2102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91068" y="4653136"/>
                <a:ext cx="203266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400 </a:t>
                </a:r>
                <a:r>
                  <a:rPr lang="uk-UA" sz="32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ru-RU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2308314" y="4062771"/>
              <a:ext cx="2119670" cy="2102533"/>
              <a:chOff x="2179300" y="4062771"/>
              <a:chExt cx="2119670" cy="2102533"/>
            </a:xfrm>
          </p:grpSpPr>
          <p:pic>
            <p:nvPicPr>
              <p:cNvPr id="5127" name="Picture 7" descr="ÐÐ°ÑÑÐ¸Ð½ÐºÐ¸ Ð¿Ð¾ Ð·Ð°Ð¿ÑÐ¾ÑÑ ÑÐ¸Ñ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013"/>
              <a:stretch/>
            </p:blipFill>
            <p:spPr bwMode="auto">
              <a:xfrm>
                <a:off x="2195736" y="4062771"/>
                <a:ext cx="2103234" cy="2102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79300" y="4662086"/>
                <a:ext cx="203266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220 </a:t>
                </a:r>
                <a:r>
                  <a:rPr lang="uk-UA" sz="32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ru-RU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612920" y="4062770"/>
              <a:ext cx="2119320" cy="2102534"/>
              <a:chOff x="4411198" y="4062770"/>
              <a:chExt cx="2119320" cy="2102534"/>
            </a:xfrm>
          </p:grpSpPr>
          <p:pic>
            <p:nvPicPr>
              <p:cNvPr id="5129" name="Picture 9" descr="ÐÐ°ÑÑÐ¸Ð½ÐºÐ¸ Ð¿Ð¾ Ð·Ð°Ð¿ÑÐ¾ÑÑ ÐºÐ°Ð¿ÑÑÑÐ°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4062770"/>
                <a:ext cx="2102534" cy="2102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411198" y="4662086"/>
                <a:ext cx="203266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150 </a:t>
                </a:r>
                <a:r>
                  <a:rPr lang="uk-UA" sz="32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ru-RU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6948264" y="4060238"/>
              <a:ext cx="2088232" cy="2105066"/>
              <a:chOff x="6660233" y="4060238"/>
              <a:chExt cx="2088232" cy="2105066"/>
            </a:xfrm>
          </p:grpSpPr>
          <p:pic>
            <p:nvPicPr>
              <p:cNvPr id="5131" name="Picture 11" descr="ÐÐ°ÑÑÐ¸Ð½ÐºÐ¸ Ð¿Ð¾ Ð·Ð°Ð¿ÑÐ¾ÑÑ ÑÐ¿Ð¸Ð½Ð°Ñ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6857"/>
              <a:stretch/>
            </p:blipFill>
            <p:spPr bwMode="auto">
              <a:xfrm>
                <a:off x="6660233" y="4060238"/>
                <a:ext cx="2088232" cy="21050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715804" y="4662086"/>
                <a:ext cx="203266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 </a:t>
                </a:r>
                <a:r>
                  <a:rPr lang="uk-UA" sz="32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мкг</a:t>
                </a:r>
                <a:r>
                  <a:rPr lang="uk-UA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/г</a:t>
                </a:r>
                <a:endParaRPr lang="ru-RU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9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200"/>
            <a:ext cx="26193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976990" y="188640"/>
            <a:ext cx="5915490" cy="2160240"/>
            <a:chOff x="2976990" y="620688"/>
            <a:chExt cx="5915490" cy="2160240"/>
          </a:xfrm>
        </p:grpSpPr>
        <p:pic>
          <p:nvPicPr>
            <p:cNvPr id="9218" name="Picture 2" descr="ÐÐ°ÑÑÐ¸Ð½ÐºÐ¸ Ð¿Ð¾ Ð·Ð°Ð¿ÑÐ¾ÑÑ ÑÐ¸ÑÑÐ¸Ð½ Ð²Ð¸ÑÐ°Ð¼Ð¸Ð½ Ñ ÑÐ¾ÑÐ¼ÑÐ»Ð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990" y="907687"/>
              <a:ext cx="5915490" cy="187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6300192" y="1412776"/>
              <a:ext cx="255600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76990" y="620688"/>
              <a:ext cx="59154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Цитрін</a:t>
              </a:r>
              <a:r>
                <a:rPr lang="uk-UA" dirty="0"/>
                <a:t> (рутин)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7504" y="5120024"/>
            <a:ext cx="9096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Комплекс ряду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укріплюють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капілярних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. До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Р-</a:t>
            </a:r>
            <a:r>
              <a:rPr lang="ru-RU" dirty="0" err="1"/>
              <a:t>вітамінну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, </a:t>
            </a:r>
            <a:r>
              <a:rPr lang="ru-RU" dirty="0" err="1"/>
              <a:t>відносяться</a:t>
            </a:r>
            <a:r>
              <a:rPr lang="ru-RU" dirty="0"/>
              <a:t> широко </a:t>
            </a:r>
            <a:r>
              <a:rPr lang="ru-RU" dirty="0" err="1"/>
              <a:t>розповсюджені</a:t>
            </a:r>
            <a:r>
              <a:rPr lang="ru-RU" dirty="0"/>
              <a:t> </a:t>
            </a:r>
            <a:r>
              <a:rPr lang="ru-RU" dirty="0" err="1"/>
              <a:t>глікозиди</a:t>
            </a:r>
            <a:r>
              <a:rPr lang="ru-RU" dirty="0"/>
              <a:t> – рутин та </a:t>
            </a:r>
            <a:r>
              <a:rPr lang="ru-RU" dirty="0" err="1"/>
              <a:t>гесперидин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танін</a:t>
            </a:r>
            <a:r>
              <a:rPr lang="ru-RU" dirty="0"/>
              <a:t> чайного листка та винограду. </a:t>
            </a:r>
          </a:p>
          <a:p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Р-</a:t>
            </a:r>
            <a:r>
              <a:rPr lang="ru-RU" dirty="0" err="1"/>
              <a:t>вітамінну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концентрати</a:t>
            </a:r>
            <a:r>
              <a:rPr lang="ru-RU" dirty="0"/>
              <a:t>  з </a:t>
            </a:r>
            <a:r>
              <a:rPr lang="ru-RU" dirty="0" err="1"/>
              <a:t>ягід</a:t>
            </a:r>
            <a:r>
              <a:rPr lang="ru-RU" dirty="0"/>
              <a:t> </a:t>
            </a:r>
            <a:r>
              <a:rPr lang="ru-RU" dirty="0" err="1"/>
              <a:t>чорної</a:t>
            </a:r>
            <a:r>
              <a:rPr lang="ru-RU" dirty="0"/>
              <a:t> </a:t>
            </a:r>
            <a:r>
              <a:rPr lang="ru-RU" dirty="0" err="1"/>
              <a:t>смородини</a:t>
            </a:r>
            <a:r>
              <a:rPr lang="ru-RU" dirty="0"/>
              <a:t>.</a:t>
            </a:r>
          </a:p>
        </p:txBody>
      </p:sp>
      <p:sp>
        <p:nvSpPr>
          <p:cNvPr id="6" name="AutoShape 8" descr="ÐÐ°ÑÑÐ¸Ð½ÐºÐ¸ Ð¿Ð¾ Ð·Ð°Ð¿ÑÐ¾ÑÑ ÑÐ°Ð½Ð½Ð¸Ð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ÐÐ°ÑÑÐ¸Ð½ÐºÐ¸ Ð¿Ð¾ Ð·Ð°Ð¿ÑÐ¾ÑÑ ÑÐ°Ð½Ð½Ð¸Ð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Польза от домашних ягод и фруктов: витамины, микроэлементы, питательная  ценность | Супер сад">
            <a:extLst>
              <a:ext uri="{FF2B5EF4-FFF2-40B4-BE49-F238E27FC236}">
                <a16:creationId xmlns:a16="http://schemas.microsoft.com/office/drawing/2014/main" id="{FBCCCF0B-94B0-404C-A67C-EE5760BD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6872"/>
            <a:ext cx="4762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24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 ÑÑÐ¸Ð½ Ð² Ð¿ÑÐ¾Ð´ÑÐºÑÐ°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776864" cy="67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13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²Ð¸ÑÐ°Ð¼Ð¸Ð½ Ð²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0" y="116632"/>
            <a:ext cx="2857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95536" y="2707407"/>
            <a:ext cx="2305794" cy="3861048"/>
            <a:chOff x="5220072" y="537170"/>
            <a:chExt cx="3867150" cy="6141482"/>
          </a:xfrm>
        </p:grpSpPr>
        <p:pic>
          <p:nvPicPr>
            <p:cNvPr id="6148" name="Picture 4" descr="ÐÐ°ÑÑÐ¸Ð½ÐºÐ¸ Ð¿Ð¾ Ð·Ð°Ð¿ÑÐ¾ÑÑ ÑÐ¸Ð°Ð½Ð¾ÐºÐ¾Ð±Ð°Ð»Ð°Ð¼Ð¸Ð½ ÑÐ¾ÑÐ¼ÑÐ»Ð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37170"/>
              <a:ext cx="3867150" cy="57721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extBox 1"/>
            <p:cNvSpPr txBox="1"/>
            <p:nvPr/>
          </p:nvSpPr>
          <p:spPr>
            <a:xfrm>
              <a:off x="5220072" y="6309320"/>
              <a:ext cx="38671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/>
                <a:t>Ціанокобаламін</a:t>
              </a:r>
              <a:r>
                <a:rPr lang="uk-UA" dirty="0"/>
                <a:t> </a:t>
              </a:r>
              <a:endParaRPr lang="ru-RU" dirty="0"/>
            </a:p>
          </p:txBody>
        </p:sp>
      </p:grpSp>
      <p:pic>
        <p:nvPicPr>
          <p:cNvPr id="16386" name="Picture 2" descr="👆 Продукты питания богатые витамином Б12, где содержится В12 - таблица � |  Будьте здоровы | Постила">
            <a:extLst>
              <a:ext uri="{FF2B5EF4-FFF2-40B4-BE49-F238E27FC236}">
                <a16:creationId xmlns:a16="http://schemas.microsoft.com/office/drawing/2014/main" id="{D98FB60C-B356-4CD6-82D1-51F30F67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12" y="2521793"/>
            <a:ext cx="62865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9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15778"/>
          <a:stretch/>
        </p:blipFill>
        <p:spPr bwMode="auto">
          <a:xfrm>
            <a:off x="107503" y="188640"/>
            <a:ext cx="26562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133368" y="44624"/>
            <a:ext cx="5687104" cy="2930842"/>
            <a:chOff x="3133368" y="44624"/>
            <a:chExt cx="5687104" cy="293084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68" y="44624"/>
              <a:ext cx="5687104" cy="260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33368" y="2636912"/>
              <a:ext cx="25907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/>
                <a:t>Аскорбінова кислота</a:t>
              </a:r>
              <a:endParaRPr lang="ru-RU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24128" y="2636912"/>
              <a:ext cx="30963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 err="1"/>
                <a:t>Дегідроаскорбінова</a:t>
              </a:r>
              <a:r>
                <a:rPr lang="uk-UA" sz="1600" dirty="0"/>
                <a:t> кислота</a:t>
              </a:r>
              <a:endParaRPr lang="ru-RU" sz="16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3800" y="4005065"/>
            <a:ext cx="8860687" cy="1405702"/>
            <a:chOff x="-974" y="3789040"/>
            <a:chExt cx="9468056" cy="2374802"/>
          </a:xfrm>
        </p:grpSpPr>
        <p:pic>
          <p:nvPicPr>
            <p:cNvPr id="8196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r="10348"/>
            <a:stretch/>
          </p:blipFill>
          <p:spPr bwMode="auto">
            <a:xfrm>
              <a:off x="-974" y="3789040"/>
              <a:ext cx="2412734" cy="2374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7503" y="4526971"/>
              <a:ext cx="22810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2000-4500 мг/100г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8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8" r="14982"/>
            <a:stretch/>
          </p:blipFill>
          <p:spPr bwMode="auto">
            <a:xfrm>
              <a:off x="2411760" y="3789040"/>
              <a:ext cx="2314352" cy="2374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411760" y="4509120"/>
              <a:ext cx="22810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 3000 мг/100г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200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789040"/>
              <a:ext cx="2374802" cy="2374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88024" y="4509120"/>
              <a:ext cx="2190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100-400 мг/100г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202" name="Picture 10" descr="ÐÐ°ÑÑÐ¸Ð½ÐºÐ¸ Ð¿Ð¾ Ð·Ð°Ð¿ÑÐ¾ÑÑ ÑÐ²Ð¾Ñ ÑÐ¾ÑÐ½Ñ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3789040"/>
              <a:ext cx="2374802" cy="2374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206008" y="4526971"/>
              <a:ext cx="2190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150-250 мг/100г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801" y="6165304"/>
            <a:ext cx="201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Плоди шипшини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340073" y="5800981"/>
            <a:ext cx="201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Горіхи грецькі незрілі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20731" y="5734488"/>
            <a:ext cx="201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Чорна смородина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979876" y="5980638"/>
            <a:ext cx="201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Хвоя сосни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A5E04B-7C68-4452-8FFD-DAE098F5F5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613" t="17801" r="31887" b="29949"/>
          <a:stretch/>
        </p:blipFill>
        <p:spPr>
          <a:xfrm>
            <a:off x="5616702" y="44624"/>
            <a:ext cx="3419795" cy="31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20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4.bp.blogspot.com/-wdLyG9EWeBs/WwcY-uTfi0I/AAAAAAAAAMA/Jv8MxQKB9Es3lnIfasIYwBZuG7hZ1FO9QCPcBGAYYCw/s1600/zdorove-harchuvannya.png">
            <a:extLst>
              <a:ext uri="{FF2B5EF4-FFF2-40B4-BE49-F238E27FC236}">
                <a16:creationId xmlns:a16="http://schemas.microsoft.com/office/drawing/2014/main" id="{0C8A6CFB-3B31-4E9E-A21E-6BB3262B0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-1" r="3191" b="57630"/>
          <a:stretch/>
        </p:blipFill>
        <p:spPr bwMode="auto">
          <a:xfrm>
            <a:off x="0" y="13068"/>
            <a:ext cx="4884070" cy="319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4.bp.blogspot.com/-wdLyG9EWeBs/WwcY-uTfi0I/AAAAAAAAAMA/Jv8MxQKB9Es3lnIfasIYwBZuG7hZ1FO9QCPcBGAYYCw/s1600/zdorove-harchuvannya.png">
            <a:extLst>
              <a:ext uri="{FF2B5EF4-FFF2-40B4-BE49-F238E27FC236}">
                <a16:creationId xmlns:a16="http://schemas.microsoft.com/office/drawing/2014/main" id="{9E4A3D1C-C014-44D3-A0EF-1F9E11AB2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43461" r="5319" b="5250"/>
          <a:stretch/>
        </p:blipFill>
        <p:spPr bwMode="auto">
          <a:xfrm>
            <a:off x="4075327" y="2730361"/>
            <a:ext cx="5068673" cy="41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1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3D18E-4533-4B20-92D7-EB56839E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44" y="54336"/>
            <a:ext cx="6512511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highlight>
                  <a:srgbClr val="FFFF00"/>
                </a:highlight>
              </a:rPr>
              <a:t>Вітаміни</a:t>
            </a:r>
            <a:r>
              <a:rPr lang="uk-UA" dirty="0"/>
              <a:t>: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1B1C7C-04BB-40B1-96BD-A89A0B27A254}"/>
              </a:ext>
            </a:extLst>
          </p:cNvPr>
          <p:cNvSpPr/>
          <p:nvPr/>
        </p:nvSpPr>
        <p:spPr>
          <a:xfrm>
            <a:off x="226990" y="1052308"/>
            <a:ext cx="495757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низькомолекулярні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сполуки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що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не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депонуються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в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організмі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/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майже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не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синтезуються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в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організмі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, а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надходять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з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їжею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/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не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мають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енергетичних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і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пластичних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властивостей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/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проявляють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біологічну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дію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в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дуже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малих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 дозах;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/>
            <a:endParaRPr lang="ru-RU" dirty="0">
              <a:solidFill>
                <a:srgbClr val="242424"/>
              </a:solidFill>
              <a:latin typeface="Georgia" panose="0204050205040502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діють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на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організм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самостійно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або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у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складі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коферментів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забезпечуючи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важливі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обмінні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42424"/>
                </a:solidFill>
                <a:latin typeface="Georgia" panose="02040502050405020303" pitchFamily="18" charset="0"/>
              </a:rPr>
              <a:t>процеси</a:t>
            </a:r>
            <a:r>
              <a:rPr lang="ru-RU" dirty="0">
                <a:solidFill>
                  <a:srgbClr val="242424"/>
                </a:solidFill>
                <a:latin typeface="Georgia" panose="02040502050405020303" pitchFamily="18" charset="0"/>
              </a:rPr>
              <a:t>.</a:t>
            </a:r>
            <a:endParaRPr lang="ru-RU" b="0" i="0" dirty="0">
              <a:solidFill>
                <a:srgbClr val="242424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122" name="Picture 2" descr="Ферменти">
            <a:extLst>
              <a:ext uri="{FF2B5EF4-FFF2-40B4-BE49-F238E27FC236}">
                <a16:creationId xmlns:a16="http://schemas.microsoft.com/office/drawing/2014/main" id="{7569D053-95BD-43BB-AF9D-E7026B7AD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2" t="11768" r="4452" b="12561"/>
          <a:stretch/>
        </p:blipFill>
        <p:spPr bwMode="auto">
          <a:xfrm>
            <a:off x="5312942" y="1700808"/>
            <a:ext cx="3713617" cy="43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78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Брак вітамінів /  / Вітаміни та мікроелементи в організмі людини">
            <a:extLst>
              <a:ext uri="{FF2B5EF4-FFF2-40B4-BE49-F238E27FC236}">
                <a16:creationId xmlns:a16="http://schemas.microsoft.com/office/drawing/2014/main" id="{5A3A21F9-1FAE-4BC3-9547-1FE49DBA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5"/>
          <a:stretch/>
        </p:blipFill>
        <p:spPr bwMode="auto">
          <a:xfrm>
            <a:off x="32539" y="44282"/>
            <a:ext cx="4464496" cy="42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Брак вітамінів /  / Вітаміни та мікроелементи в організмі людини">
            <a:extLst>
              <a:ext uri="{FF2B5EF4-FFF2-40B4-BE49-F238E27FC236}">
                <a16:creationId xmlns:a16="http://schemas.microsoft.com/office/drawing/2014/main" id="{9FF20D7F-4777-4D69-958B-EB8072501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49584"/>
          <a:stretch/>
        </p:blipFill>
        <p:spPr bwMode="auto">
          <a:xfrm>
            <a:off x="4497035" y="2240126"/>
            <a:ext cx="4692426" cy="45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138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348880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/>
              <a:t>ДЯКУЮ ЗА УВАГУ!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62437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3DE7E2-B0FD-417C-9497-C2260FAED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7" t="33600" r="25588" b="34201"/>
          <a:stretch/>
        </p:blipFill>
        <p:spPr>
          <a:xfrm>
            <a:off x="215008" y="18157"/>
            <a:ext cx="8662876" cy="39849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CD85DB-5858-42F5-9000-D2343DE3252E}"/>
              </a:ext>
            </a:extLst>
          </p:cNvPr>
          <p:cNvSpPr/>
          <p:nvPr/>
        </p:nvSpPr>
        <p:spPr>
          <a:xfrm>
            <a:off x="107504" y="4581128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Georgia" panose="02040502050405020303" pitchFamily="18" charset="0"/>
              </a:rPr>
              <a:t>Порушення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обміну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 у </a:t>
            </a:r>
            <a:r>
              <a:rPr lang="ru-RU" sz="2000" dirty="0" err="1">
                <a:latin typeface="Georgia" panose="02040502050405020303" pitchFamily="18" charset="0"/>
              </a:rPr>
              <a:t>організмі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спричиняє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highlight>
                  <a:srgbClr val="FFFF00"/>
                </a:highlight>
                <a:latin typeface="Georgia" panose="02040502050405020303" pitchFamily="18" charset="0"/>
              </a:rPr>
              <a:t>гіповітамінози</a:t>
            </a:r>
            <a:r>
              <a:rPr lang="ru-RU" sz="2000" dirty="0">
                <a:latin typeface="Georgia" panose="02040502050405020303" pitchFamily="18" charset="0"/>
              </a:rPr>
              <a:t> — </a:t>
            </a:r>
            <a:r>
              <a:rPr lang="ru-RU" sz="2000" dirty="0" err="1">
                <a:latin typeface="Georgia" panose="02040502050405020303" pitchFamily="18" charset="0"/>
              </a:rPr>
              <a:t>це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нестача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певних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highlight>
                  <a:srgbClr val="FFFF00"/>
                </a:highlight>
                <a:latin typeface="Georgia" panose="02040502050405020303" pitchFamily="18" charset="0"/>
              </a:rPr>
              <a:t>авітамінози</a:t>
            </a:r>
            <a:r>
              <a:rPr lang="ru-RU" sz="2000" dirty="0">
                <a:latin typeface="Georgia" panose="02040502050405020303" pitchFamily="18" charset="0"/>
              </a:rPr>
              <a:t> — </a:t>
            </a:r>
            <a:r>
              <a:rPr lang="ru-RU" sz="2000" dirty="0" err="1">
                <a:latin typeface="Georgia" panose="02040502050405020303" pitchFamily="18" charset="0"/>
              </a:rPr>
              <a:t>фактична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відсутність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highlight>
                  <a:srgbClr val="FFFF00"/>
                </a:highlight>
                <a:latin typeface="Georgia" panose="02040502050405020303" pitchFamily="18" charset="0"/>
              </a:rPr>
              <a:t>Моновітаміноз</a:t>
            </a:r>
            <a:r>
              <a:rPr lang="ru-RU" sz="2000" dirty="0">
                <a:latin typeface="Georgia" panose="02040502050405020303" pitchFamily="18" charset="0"/>
              </a:rPr>
              <a:t> — </a:t>
            </a:r>
            <a:r>
              <a:rPr lang="ru-RU" sz="2000" dirty="0" err="1">
                <a:latin typeface="Georgia" panose="02040502050405020303" pitchFamily="18" charset="0"/>
              </a:rPr>
              <a:t>нестача</a:t>
            </a:r>
            <a:r>
              <a:rPr lang="ru-RU" sz="2000" dirty="0">
                <a:latin typeface="Georgia" panose="02040502050405020303" pitchFamily="18" charset="0"/>
              </a:rPr>
              <a:t> одного з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highlight>
                  <a:srgbClr val="FFFF00"/>
                </a:highlight>
                <a:latin typeface="Georgia" panose="02040502050405020303" pitchFamily="18" charset="0"/>
              </a:rPr>
              <a:t>Полігіповітаміноз</a:t>
            </a:r>
            <a:r>
              <a:rPr lang="ru-RU" sz="2000" dirty="0">
                <a:latin typeface="Georgia" panose="02040502050405020303" pitchFamily="18" charset="0"/>
              </a:rPr>
              <a:t> — </a:t>
            </a:r>
            <a:r>
              <a:rPr lang="ru-RU" sz="2000" dirty="0" err="1">
                <a:latin typeface="Georgia" panose="02040502050405020303" pitchFamily="18" charset="0"/>
              </a:rPr>
              <a:t>одночасна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нестача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декількох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highlight>
                  <a:srgbClr val="FFFF00"/>
                </a:highlight>
                <a:latin typeface="Georgia" panose="02040502050405020303" pitchFamily="18" charset="0"/>
              </a:rPr>
              <a:t>Гіпервітаміноз</a:t>
            </a:r>
            <a:r>
              <a:rPr lang="ru-RU" sz="2000" dirty="0">
                <a:latin typeface="Georgia" panose="02040502050405020303" pitchFamily="18" charset="0"/>
              </a:rPr>
              <a:t> — </a:t>
            </a:r>
            <a:r>
              <a:rPr lang="ru-RU" sz="2000" dirty="0" err="1">
                <a:latin typeface="Georgia" panose="02040502050405020303" pitchFamily="18" charset="0"/>
              </a:rPr>
              <a:t>надлишок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latin typeface="Georgia" panose="02040502050405020303" pitchFamily="18" charset="0"/>
              </a:rPr>
              <a:t>. 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94348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38B059-828E-471A-BEA8-AB50EEDDF7B7}"/>
              </a:ext>
            </a:extLst>
          </p:cNvPr>
          <p:cNvSpPr/>
          <p:nvPr/>
        </p:nvSpPr>
        <p:spPr>
          <a:xfrm>
            <a:off x="323528" y="728404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Невідповідне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або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нераціональне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харчування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 </a:t>
            </a:r>
          </a:p>
          <a:p>
            <a:pPr fontAlgn="base"/>
            <a:endParaRPr lang="ru-RU" sz="2000" dirty="0">
              <a:solidFill>
                <a:srgbClr val="7030A0"/>
              </a:solidFill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Неправильна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кулінарна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обробка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</a:t>
            </a: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 </a:t>
            </a:r>
          </a:p>
          <a:p>
            <a:pPr fontAlgn="base"/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Тривала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моновітамінотерапія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 </a:t>
            </a:r>
          </a:p>
          <a:p>
            <a:pPr fontAlgn="base"/>
            <a:endParaRPr lang="ru-RU" sz="2000" dirty="0">
              <a:solidFill>
                <a:srgbClr val="7030A0"/>
              </a:solidFill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pPr fontAlgn="base"/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Вживання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антибіотиків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призводить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до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зменшення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рівня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які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синтезуються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в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нашому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організмі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  </a:t>
            </a:r>
          </a:p>
          <a:p>
            <a:pPr fontAlgn="base"/>
            <a:endParaRPr lang="ru-RU" sz="2000" dirty="0">
              <a:solidFill>
                <a:srgbClr val="7030A0"/>
              </a:solidFill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 </a:t>
            </a: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Для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засвоєння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багатьох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(В12)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дуже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важливою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є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достатня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кислотність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шлунку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 </a:t>
            </a:r>
          </a:p>
          <a:p>
            <a:pPr fontAlgn="base"/>
            <a:endParaRPr lang="ru-RU" sz="2000" dirty="0">
              <a:solidFill>
                <a:srgbClr val="7030A0"/>
              </a:solidFill>
              <a:highlight>
                <a:srgbClr val="00FFFF"/>
              </a:highlight>
              <a:latin typeface="Georgia" panose="02040502050405020303" pitchFamily="18" charset="0"/>
            </a:endParaRP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Часто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виникає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проблема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всмоктування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та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транспортування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Для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засвоєння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жиророзчинних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необхідна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жовч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, а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водорозчинні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вітаміни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вимагають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спеціальних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білків-переносників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(проблема з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аптечними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).</a:t>
            </a:r>
          </a:p>
          <a:p>
            <a:pPr fontAlgn="base"/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 </a:t>
            </a:r>
          </a:p>
          <a:p>
            <a:pPr fontAlgn="base"/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Необхідно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щоб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в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організмі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вітаміни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перетворилися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у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активніші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сполуки</a:t>
            </a:r>
            <a:r>
              <a:rPr lang="ru-RU" sz="2000" dirty="0">
                <a:solidFill>
                  <a:srgbClr val="7030A0"/>
                </a:solidFill>
                <a:highlight>
                  <a:srgbClr val="00FFFF"/>
                </a:highlight>
                <a:latin typeface="Georgia" panose="02040502050405020303" pitchFamily="18" charset="0"/>
              </a:rPr>
              <a:t>. </a:t>
            </a:r>
            <a:endParaRPr lang="ru-RU" sz="2000" i="0" dirty="0">
              <a:solidFill>
                <a:srgbClr val="7030A0"/>
              </a:solidFill>
              <a:effectLst/>
              <a:highlight>
                <a:srgbClr val="00FFFF"/>
              </a:highlight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FA54E-0957-4283-B5C8-5EEEC7C3CC84}"/>
              </a:ext>
            </a:extLst>
          </p:cNvPr>
          <p:cNvSpPr txBox="1"/>
          <p:nvPr/>
        </p:nvSpPr>
        <p:spPr>
          <a:xfrm>
            <a:off x="827584" y="20518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highlight>
                  <a:srgbClr val="FFFF00"/>
                </a:highlight>
              </a:rPr>
              <a:t>Причина </a:t>
            </a:r>
            <a:r>
              <a:rPr lang="uk-UA" sz="2800" dirty="0" err="1">
                <a:highlight>
                  <a:srgbClr val="FFFF00"/>
                </a:highlight>
              </a:rPr>
              <a:t>гіповітамінозів</a:t>
            </a:r>
            <a:endParaRPr lang="ru-RU" sz="2800" dirty="0">
              <a:highlight>
                <a:srgbClr val="FFFF00"/>
              </a:highlight>
            </a:endParaRPr>
          </a:p>
        </p:txBody>
      </p:sp>
      <p:pic>
        <p:nvPicPr>
          <p:cNvPr id="20484" name="Picture 4" descr="Що таке весняний гіповітаміноз та як йому запобігти?">
            <a:extLst>
              <a:ext uri="{FF2B5EF4-FFF2-40B4-BE49-F238E27FC236}">
                <a16:creationId xmlns:a16="http://schemas.microsoft.com/office/drawing/2014/main" id="{5F1F124D-B442-408B-9DD7-7433C28E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48" y="72840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1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DE4497-4C01-4083-B337-66139BA2317A}"/>
              </a:ext>
            </a:extLst>
          </p:cNvPr>
          <p:cNvSpPr txBox="1"/>
          <p:nvPr/>
        </p:nvSpPr>
        <p:spPr>
          <a:xfrm>
            <a:off x="323528" y="26064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Антивітаміни</a:t>
            </a:r>
            <a:r>
              <a:rPr lang="uk-UA" dirty="0"/>
              <a:t> – </a:t>
            </a:r>
            <a:r>
              <a:rPr lang="uk-UA" dirty="0">
                <a:solidFill>
                  <a:srgbClr val="FF0000"/>
                </a:solidFill>
              </a:rPr>
              <a:t>речовини, що викликають втрату біологічної активності вітамінів в організмі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DBC0CB-D4A9-44E5-AFFD-53EAC4E05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2437" r="33463" b="36000"/>
          <a:stretch/>
        </p:blipFill>
        <p:spPr>
          <a:xfrm>
            <a:off x="5177125" y="906979"/>
            <a:ext cx="3317824" cy="2349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575191-C7C5-4C98-9AF3-82046FB08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16401" r="35825" b="41837"/>
          <a:stretch/>
        </p:blipFill>
        <p:spPr>
          <a:xfrm>
            <a:off x="438485" y="4509120"/>
            <a:ext cx="3528392" cy="2148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DECB1-1903-4A78-8F2E-A505A5924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8" t="12201" r="36612" b="33403"/>
          <a:stretch/>
        </p:blipFill>
        <p:spPr>
          <a:xfrm>
            <a:off x="5436096" y="3799477"/>
            <a:ext cx="3168352" cy="2797875"/>
          </a:xfrm>
          <a:prstGeom prst="rect">
            <a:avLst/>
          </a:prstGeom>
        </p:spPr>
      </p:pic>
      <p:pic>
        <p:nvPicPr>
          <p:cNvPr id="1028" name="Picture 4" descr="Крок-1 Біохімія І Ферменти Вітаміни Обмін речовин">
            <a:extLst>
              <a:ext uri="{FF2B5EF4-FFF2-40B4-BE49-F238E27FC236}">
                <a16:creationId xmlns:a16="http://schemas.microsoft.com/office/drawing/2014/main" id="{51646FEA-EDFF-4771-8320-82ADADD6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b="18849"/>
          <a:stretch/>
        </p:blipFill>
        <p:spPr bwMode="auto">
          <a:xfrm>
            <a:off x="217003" y="1881719"/>
            <a:ext cx="3749874" cy="23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2F565-C1F5-4F09-8515-B10A14CBA57C}"/>
              </a:ext>
            </a:extLst>
          </p:cNvPr>
          <p:cNvSpPr txBox="1"/>
          <p:nvPr/>
        </p:nvSpPr>
        <p:spPr>
          <a:xfrm>
            <a:off x="215021" y="1071183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highlight>
                  <a:srgbClr val="FFFF00"/>
                </a:highlight>
              </a:rPr>
              <a:t>Як? </a:t>
            </a:r>
            <a:r>
              <a:rPr lang="uk-UA" sz="1400" dirty="0"/>
              <a:t>1) структурні аналоги вітамінів;</a:t>
            </a:r>
          </a:p>
          <a:p>
            <a:r>
              <a:rPr lang="uk-UA" sz="1400" dirty="0"/>
              <a:t>2) Інгібітори всмоктування та транспорту.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180764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462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КЛАСИФІКАЦІЯ ВІТАМІНІВ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104028"/>
              </p:ext>
            </p:extLst>
          </p:nvPr>
        </p:nvGraphicFramePr>
        <p:xfrm>
          <a:off x="26934" y="589280"/>
          <a:ext cx="9117066" cy="599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ЖИРОРОЗЧИННІ</a:t>
                      </a:r>
                      <a:r>
                        <a:rPr lang="uk-UA" baseline="0" dirty="0"/>
                        <a:t> ВІТАМІНИ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ВОДОРОЗЧИННІ ВІТАМІНИ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Вітамін А (ретинол, </a:t>
                      </a:r>
                      <a:r>
                        <a:rPr lang="uk-UA" dirty="0" err="1"/>
                        <a:t>ретиналь</a:t>
                      </a:r>
                      <a:r>
                        <a:rPr lang="uk-UA" dirty="0"/>
                        <a:t>, </a:t>
                      </a:r>
                      <a:r>
                        <a:rPr lang="uk-UA" dirty="0" err="1"/>
                        <a:t>ретиноєва</a:t>
                      </a:r>
                      <a:r>
                        <a:rPr lang="uk-UA" dirty="0"/>
                        <a:t> кислота, </a:t>
                      </a:r>
                      <a:r>
                        <a:rPr lang="uk-UA" dirty="0" err="1"/>
                        <a:t>ретинола</a:t>
                      </a:r>
                      <a:r>
                        <a:rPr lang="uk-UA" dirty="0"/>
                        <a:t> ацетат)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В₁ (тіамін)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Вітамін </a:t>
                      </a:r>
                      <a:r>
                        <a:rPr lang="en-US" dirty="0"/>
                        <a:t>D</a:t>
                      </a:r>
                      <a:r>
                        <a:rPr lang="uk-UA" dirty="0"/>
                        <a:t> (ергокальциферол (</a:t>
                      </a:r>
                      <a:r>
                        <a:rPr lang="en-US" dirty="0"/>
                        <a:t>D₂</a:t>
                      </a:r>
                      <a:r>
                        <a:rPr lang="uk-UA" dirty="0"/>
                        <a:t>); </a:t>
                      </a:r>
                      <a:r>
                        <a:rPr lang="uk-UA" dirty="0" err="1"/>
                        <a:t>холекальциферол</a:t>
                      </a:r>
                      <a:r>
                        <a:rPr lang="uk-UA" dirty="0"/>
                        <a:t> (</a:t>
                      </a:r>
                      <a:r>
                        <a:rPr lang="en-US" dirty="0"/>
                        <a:t>D₃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В₂ (рибофлавін)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Вітамін Е (токоферол)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В₅ (</a:t>
                      </a:r>
                      <a:r>
                        <a:rPr lang="uk-UA" dirty="0" err="1"/>
                        <a:t>пантотенова</a:t>
                      </a:r>
                      <a:r>
                        <a:rPr lang="uk-UA" baseline="0" dirty="0"/>
                        <a:t> кислота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Вітамін К (</a:t>
                      </a:r>
                      <a:r>
                        <a:rPr lang="uk-UA" dirty="0" err="1"/>
                        <a:t>філлохінон</a:t>
                      </a:r>
                      <a:r>
                        <a:rPr lang="uk-UA" dirty="0"/>
                        <a:t> (К₁), </a:t>
                      </a:r>
                      <a:r>
                        <a:rPr lang="uk-UA" dirty="0" err="1"/>
                        <a:t>менахінони</a:t>
                      </a:r>
                      <a:r>
                        <a:rPr lang="uk-UA" dirty="0"/>
                        <a:t> (К₂), </a:t>
                      </a:r>
                      <a:r>
                        <a:rPr lang="uk-UA" dirty="0" err="1"/>
                        <a:t>менадіон</a:t>
                      </a:r>
                      <a:r>
                        <a:rPr lang="uk-UA" dirty="0"/>
                        <a:t> (К₃))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В₆ (</a:t>
                      </a:r>
                      <a:r>
                        <a:rPr lang="uk-UA" dirty="0" err="1"/>
                        <a:t>пірідоксін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В₈ (</a:t>
                      </a:r>
                      <a:r>
                        <a:rPr lang="uk-UA" dirty="0" err="1"/>
                        <a:t>інозіт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В₉ (</a:t>
                      </a:r>
                      <a:r>
                        <a:rPr lang="uk-UA" dirty="0" err="1"/>
                        <a:t>фолієва</a:t>
                      </a:r>
                      <a:r>
                        <a:rPr lang="uk-UA" dirty="0"/>
                        <a:t> кислота)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В₁₀ (</a:t>
                      </a:r>
                      <a:r>
                        <a:rPr lang="uk-UA" dirty="0" err="1"/>
                        <a:t>параамінобензойна</a:t>
                      </a:r>
                      <a:r>
                        <a:rPr lang="uk-UA" dirty="0"/>
                        <a:t> кислота)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В₁₂ (</a:t>
                      </a:r>
                      <a:r>
                        <a:rPr lang="uk-UA" dirty="0" err="1"/>
                        <a:t>ціанокобаламін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</a:t>
                      </a:r>
                      <a:r>
                        <a:rPr lang="en-US" dirty="0"/>
                        <a:t>N </a:t>
                      </a:r>
                      <a:r>
                        <a:rPr lang="uk-UA" dirty="0"/>
                        <a:t>(</a:t>
                      </a:r>
                      <a:r>
                        <a:rPr lang="uk-UA" dirty="0" err="1"/>
                        <a:t>ліпоєва</a:t>
                      </a:r>
                      <a:r>
                        <a:rPr lang="uk-UA" dirty="0"/>
                        <a:t> кислота)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Р (</a:t>
                      </a:r>
                      <a:r>
                        <a:rPr lang="uk-UA" dirty="0" err="1"/>
                        <a:t>цитрін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РР (нікотинова кислота)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Н (</a:t>
                      </a:r>
                      <a:r>
                        <a:rPr lang="uk-UA" dirty="0" err="1"/>
                        <a:t>біотін</a:t>
                      </a:r>
                      <a:r>
                        <a:rPr lang="uk-UA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Вітамін С (аскорбінова кислота)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58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¼Ð°ÑÐ»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692696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/>
              <a:t>ЖИРОРОЗЧИННІ ВІТАМІНИ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360660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952889" y="183654"/>
            <a:ext cx="6083607" cy="1949202"/>
            <a:chOff x="3202779" y="764704"/>
            <a:chExt cx="5580620" cy="1800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779" y="764704"/>
              <a:ext cx="5580620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004048" y="2195572"/>
              <a:ext cx="16561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Вітамін А₁</a:t>
              </a:r>
              <a:endParaRPr lang="ru-RU" dirty="0"/>
            </a:p>
          </p:txBody>
        </p:sp>
      </p:grpSp>
      <p:pic>
        <p:nvPicPr>
          <p:cNvPr id="1029" name="Picture 5" descr="ÐÐ°ÑÑÐ¸Ð½ÐºÐ¸ Ð¿Ð¾ Ð·Ð°Ð¿ÑÐ¾ÑÑ Ð²Ð¸ÑÐ°Ð¼Ð¸Ð½ Ð°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4" y="124067"/>
            <a:ext cx="2412630" cy="32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ÐÐ°ÑÑÐ¸Ð½ÐºÐ¸ Ð¿Ð¾ Ð·Ð°Ð¿ÑÐ¾ÑÑ ÑÐ°Ð»Ð°Ñ Ð»Ð¸ÑÑÐ¾Ð²Ð¾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15405"/>
          <a:stretch/>
        </p:blipFill>
        <p:spPr bwMode="auto">
          <a:xfrm>
            <a:off x="107504" y="4720770"/>
            <a:ext cx="2297832" cy="20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20316" r="22443" b="8099"/>
          <a:stretch/>
        </p:blipFill>
        <p:spPr bwMode="auto">
          <a:xfrm>
            <a:off x="2541921" y="4720770"/>
            <a:ext cx="2102087" cy="20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ÐÐ°ÑÑÐ¸Ð½ÐºÐ¸ Ð¿Ð¾ Ð·Ð°Ð¿ÑÐ¾ÑÑ Ð»ÑÑÐµÑÐ½Ð° ÐºÐ¾ÑÐ¼Ð¾Ð²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r="14556"/>
          <a:stretch/>
        </p:blipFill>
        <p:spPr bwMode="auto">
          <a:xfrm>
            <a:off x="4800575" y="4720771"/>
            <a:ext cx="2075681" cy="208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ÐÐ°ÑÑÐ¸Ð½ÐºÐ¸ Ð¿Ð¾ Ð·Ð°Ð¿ÑÐ¾ÑÑ ÑÐ¾Ð¼Ð°ÑÐ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5267" r="11695" b="10541"/>
          <a:stretch/>
        </p:blipFill>
        <p:spPr bwMode="auto">
          <a:xfrm>
            <a:off x="143146" y="3515961"/>
            <a:ext cx="2628654" cy="9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40" y="4720771"/>
            <a:ext cx="2058356" cy="20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992" y="3861048"/>
            <a:ext cx="157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20 </a:t>
            </a:r>
            <a:r>
              <a:rPr lang="uk-UA" sz="2400" b="1" dirty="0" err="1"/>
              <a:t>мкг</a:t>
            </a:r>
            <a:r>
              <a:rPr lang="uk-UA" sz="2400" b="1" dirty="0"/>
              <a:t>/г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537321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25-50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688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25-50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2330" y="5600789"/>
            <a:ext cx="163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4288" y="557994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мкг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/г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3" descr="alimentecalciujpeg-1329054045">
            <a:extLst>
              <a:ext uri="{FF2B5EF4-FFF2-40B4-BE49-F238E27FC236}">
                <a16:creationId xmlns:a16="http://schemas.microsoft.com/office/drawing/2014/main" id="{06F2BC24-6FFB-4916-BAE2-1CD2CFC4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048" y="2150674"/>
            <a:ext cx="3463312" cy="23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5E19C2F3-2B2D-49E6-83D1-2C78F2B3C19D}"/>
              </a:ext>
            </a:extLst>
          </p:cNvPr>
          <p:cNvSpPr txBox="1">
            <a:spLocks noChangeArrowheads="1"/>
          </p:cNvSpPr>
          <p:nvPr/>
        </p:nvSpPr>
        <p:spPr>
          <a:xfrm>
            <a:off x="-211020" y="7431573"/>
            <a:ext cx="9120136" cy="218916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UA" sz="2800" b="1" dirty="0"/>
              <a:t>є компонентом родопсину — основного зорового пігменту </a:t>
            </a:r>
          </a:p>
          <a:p>
            <a:pPr>
              <a:lnSpc>
                <a:spcPct val="90000"/>
              </a:lnSpc>
            </a:pPr>
            <a:r>
              <a:rPr lang="uk-UA" altLang="ru-UA" sz="2800" b="1" dirty="0"/>
              <a:t>стимулює ріст і розвиток </a:t>
            </a:r>
          </a:p>
          <a:p>
            <a:pPr>
              <a:lnSpc>
                <a:spcPct val="90000"/>
              </a:lnSpc>
              <a:buFontTx/>
              <a:buNone/>
            </a:pPr>
            <a:endParaRPr lang="uk-UA" altLang="ru-U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15720-57BF-4B3E-84A7-7C5E551C450B}"/>
              </a:ext>
            </a:extLst>
          </p:cNvPr>
          <p:cNvSpPr txBox="1"/>
          <p:nvPr/>
        </p:nvSpPr>
        <p:spPr>
          <a:xfrm>
            <a:off x="7182727" y="1691860"/>
            <a:ext cx="22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Ретинол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995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1863</TotalTime>
  <Words>701</Words>
  <Application>Microsoft Office PowerPoint</Application>
  <PresentationFormat>Экран (4:3)</PresentationFormat>
  <Paragraphs>192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Вітаміни: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helenVoit@gmail.com</cp:lastModifiedBy>
  <cp:revision>80</cp:revision>
  <dcterms:created xsi:type="dcterms:W3CDTF">2019-03-21T09:05:19Z</dcterms:created>
  <dcterms:modified xsi:type="dcterms:W3CDTF">2020-09-19T05:21:03Z</dcterms:modified>
</cp:coreProperties>
</file>