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98" r:id="rId9"/>
    <p:sldId id="266" r:id="rId10"/>
    <p:sldId id="267" r:id="rId11"/>
    <p:sldId id="268" r:id="rId12"/>
    <p:sldId id="269" r:id="rId13"/>
    <p:sldId id="270" r:id="rId14"/>
    <p:sldId id="302" r:id="rId15"/>
    <p:sldId id="30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9" r:id="rId30"/>
    <p:sldId id="300" r:id="rId31"/>
    <p:sldId id="284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46"/>
      <p:bold r:id="rId47"/>
      <p:italic r:id="rId48"/>
      <p:boldItalic r:id="rId49"/>
    </p:embeddedFont>
    <p:embeddedFont>
      <p:font typeface="Constantia" panose="02030602050306030303" pitchFamily="18" charset="0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  <p:embeddedFont>
      <p:font typeface="Wingdings 2" panose="05020102010507070707" pitchFamily="18" charset="2"/>
      <p:regular r:id="rId5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8958A-9BF6-4C38-82C0-0F8AD5BF6D7A}">
  <a:tblStyle styleId="{52C8958A-9BF6-4C38-82C0-0F8AD5BF6D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2;p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5362" name="Google Shape;83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51;g633bc75a59_0_73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8" name="Google Shape;152;g633bc75a59_0_73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58;g633bc75a59_0_73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6866" name="Google Shape;159;g633bc75a59_0_73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66;g633bc75a59_0_74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67;g633bc75a59_0_74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72;g65883ea9d8_0_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73;g65883ea9d8_0_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80;g633bc75a59_0_74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5058" name="Google Shape;181;g633bc75a59_0_74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91;g633bc75a59_0_75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7106" name="Google Shape;192;g633bc75a59_0_75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00;g63e10014ba_2_1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9154" name="Google Shape;201;g63e10014ba_2_1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207;g65883ea9d8_0_1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1202" name="Google Shape;208;g65883ea9d8_0_1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14;g63e10014ba_2_2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4274" name="Google Shape;215;g63e10014ba_2_2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22;g633bc75a59_0_79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6322" name="Google Shape;223;g633bc75a59_0_79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88;g633bc75a59_0_70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0" name="Google Shape;89;g633bc75a59_0_70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27;g633bc75a59_0_76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8370" name="Google Shape;228;g633bc75a59_0_76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32;g633bc75a59_0_77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0418" name="Google Shape;233;g633bc75a59_0_77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40;g6247561c25_1_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2466" name="Google Shape;241;g6247561c25_1_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249;g633bc75a59_0_78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4514" name="Google Shape;250;g633bc75a59_0_78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257;g633bc75a59_0_78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6562" name="Google Shape;258;g633bc75a59_0_78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264;g633bc75a59_0_80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8610" name="Google Shape;265;g633bc75a59_0_80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270;g63e10014ba_2_4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2706" name="Google Shape;271;g63e10014ba_2_4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Google Shape;279;g633bc75a59_0_81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4754" name="Google Shape;280;g633bc75a59_0_8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Google Shape;296;g633bc75a59_0_83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6802" name="Google Shape;297;g633bc75a59_0_83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Google Shape;309;g63e10014ba_2_6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8850" name="Google Shape;310;g63e10014ba_2_6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3;g633bc75a59_0_70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8" name="Google Shape;94;g633bc75a59_0_70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Google Shape;317;g633bc75a59_0_84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0898" name="Google Shape;318;g633bc75a59_0_84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Google Shape;323;g63e10014ba_2_7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2946" name="Google Shape;324;g63e10014ba_2_7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Google Shape;330;g633bc75a59_0_82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4994" name="Google Shape;331;g633bc75a59_0_82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Google Shape;336;g633bc75a59_0_75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7042" name="Google Shape;337;g633bc75a59_0_75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Google Shape;341;g73d8795e34_0_1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9090" name="Google Shape;342;g73d8795e34_0_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Google Shape;346;g633bc75a59_0_76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1138" name="Google Shape;347;g633bc75a59_0_76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Google Shape;352;g73d8795e34_0_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3186" name="Google Shape;353;g73d8795e34_0_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Google Shape;357;g63e10014ba_2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5234" name="Google Shape;358;g63e10014ba_2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Google Shape;362;g63e10014ba_2_6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7282" name="Google Shape;363;g63e10014ba_2_6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3;g633bc75a59_0_71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6" name="Google Shape;104;g633bc75a59_0_7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10;g633bc75a59_0_71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3554" name="Google Shape;111;g633bc75a59_0_7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18;g6403dde7cf_0_48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119;g6403dde7cf_0_4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30;g6ae29206e1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0" name="Google Shape;131;g6ae29206e1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41;g6ae29206e1_0_1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0722" name="Google Shape;142;g6ae29206e1_0_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46;g6ae29206e1_0_1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47;g6ae29206e1_0_1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;p2"/>
          <p:cNvGrpSpPr>
            <a:grpSpLocks/>
          </p:cNvGrpSpPr>
          <p:nvPr/>
        </p:nvGrpSpPr>
        <p:grpSpPr bwMode="auto">
          <a:xfrm>
            <a:off x="6097588" y="0"/>
            <a:ext cx="3046412" cy="2030413"/>
            <a:chOff x="6098378" y="5"/>
            <a:chExt cx="3045625" cy="2030570"/>
          </a:xfrm>
        </p:grpSpPr>
        <p:sp>
          <p:nvSpPr>
            <p:cNvPr id="5" name="Google Shape;11;p2"/>
            <p:cNvSpPr>
              <a:spLocks noChangeArrowheads="1"/>
            </p:cNvSpPr>
            <p:nvPr/>
          </p:nvSpPr>
          <p:spPr bwMode="auto"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6" name="Google Shape;12;p2"/>
            <p:cNvSpPr>
              <a:spLocks noChangeArrowheads="1"/>
            </p:cNvSpPr>
            <p:nvPr/>
          </p:nvSpPr>
          <p:spPr bwMode="auto"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7" name="Google Shape;13;p2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4;p2"/>
            <p:cNvSpPr>
              <a:spLocks noChangeArrowheads="1"/>
            </p:cNvSpPr>
            <p:nvPr/>
          </p:nvSpPr>
          <p:spPr bwMode="auto"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9" name="Google Shape;15;p2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8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B21F-B958-4683-AF3C-520CDF942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tx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0;p11"/>
          <p:cNvGrpSpPr>
            <a:grpSpLocks/>
          </p:cNvGrpSpPr>
          <p:nvPr/>
        </p:nvGrpSpPr>
        <p:grpSpPr bwMode="auto">
          <a:xfrm>
            <a:off x="6097588" y="0"/>
            <a:ext cx="3046412" cy="2030413"/>
            <a:chOff x="6098378" y="5"/>
            <a:chExt cx="3045625" cy="2030570"/>
          </a:xfrm>
        </p:grpSpPr>
        <p:sp>
          <p:nvSpPr>
            <p:cNvPr id="5" name="Google Shape;71;p11"/>
            <p:cNvSpPr>
              <a:spLocks noChangeArrowheads="1"/>
            </p:cNvSpPr>
            <p:nvPr/>
          </p:nvSpPr>
          <p:spPr bwMode="auto"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6" name="Google Shape;72;p11"/>
            <p:cNvSpPr>
              <a:spLocks noChangeArrowheads="1"/>
            </p:cNvSpPr>
            <p:nvPr/>
          </p:nvSpPr>
          <p:spPr bwMode="auto"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7" name="Google Shape;73;p11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74;p11"/>
            <p:cNvSpPr>
              <a:spLocks noChangeArrowheads="1"/>
            </p:cNvSpPr>
            <p:nvPr/>
          </p:nvSpPr>
          <p:spPr bwMode="auto"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9" name="Google Shape;75;p11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78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26963-5BFE-4542-8D1A-888FC0899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>
              <a:defRPr/>
            </a:pPr>
            <a:fld id="{AFABDC1A-3013-475D-987F-5925A4FCC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tx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;p3"/>
          <p:cNvGrpSpPr>
            <a:grpSpLocks/>
          </p:cNvGrpSpPr>
          <p:nvPr/>
        </p:nvGrpSpPr>
        <p:grpSpPr bwMode="auto">
          <a:xfrm>
            <a:off x="6097588" y="0"/>
            <a:ext cx="3046412" cy="2030413"/>
            <a:chOff x="6098378" y="5"/>
            <a:chExt cx="3045625" cy="2030570"/>
          </a:xfrm>
        </p:grpSpPr>
        <p:sp>
          <p:nvSpPr>
            <p:cNvPr id="4" name="Google Shape;21;p3"/>
            <p:cNvSpPr>
              <a:spLocks noChangeArrowheads="1"/>
            </p:cNvSpPr>
            <p:nvPr/>
          </p:nvSpPr>
          <p:spPr bwMode="auto"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5" name="Google Shape;22;p3"/>
            <p:cNvSpPr>
              <a:spLocks noChangeArrowheads="1"/>
            </p:cNvSpPr>
            <p:nvPr/>
          </p:nvSpPr>
          <p:spPr bwMode="auto"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6" name="Google Shape;23;p3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;p3"/>
            <p:cNvSpPr>
              <a:spLocks noChangeArrowheads="1"/>
            </p:cNvSpPr>
            <p:nvPr/>
          </p:nvSpPr>
          <p:spPr bwMode="auto"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8" name="Google Shape;25;p3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27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D724-BC77-4DEE-A163-03C58D290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9;p4"/>
          <p:cNvGrpSpPr>
            <a:grpSpLocks/>
          </p:cNvGrpSpPr>
          <p:nvPr/>
        </p:nvGrpSpPr>
        <p:grpSpPr bwMode="auto">
          <a:xfrm>
            <a:off x="0" y="3903663"/>
            <a:ext cx="9144000" cy="1239837"/>
            <a:chOff x="0" y="3903669"/>
            <a:chExt cx="9144000" cy="1239925"/>
          </a:xfrm>
        </p:grpSpPr>
        <p:sp>
          <p:nvSpPr>
            <p:cNvPr id="5" name="Google Shape;30;p4"/>
            <p:cNvSpPr/>
            <p:nvPr/>
          </p:nvSpPr>
          <p:spPr>
            <a:xfrm>
              <a:off x="8154988" y="3903669"/>
              <a:ext cx="989012" cy="987495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;p4"/>
            <p:cNvSpPr/>
            <p:nvPr/>
          </p:nvSpPr>
          <p:spPr>
            <a:xfrm flipH="1">
              <a:off x="6181725" y="3903669"/>
              <a:ext cx="989013" cy="987495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2;p4"/>
            <p:cNvSpPr/>
            <p:nvPr/>
          </p:nvSpPr>
          <p:spPr>
            <a:xfrm>
              <a:off x="7170738" y="3903669"/>
              <a:ext cx="989012" cy="9874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3;p4"/>
            <p:cNvSpPr/>
            <p:nvPr/>
          </p:nvSpPr>
          <p:spPr>
            <a:xfrm rot="10800000">
              <a:off x="8154988" y="3903669"/>
              <a:ext cx="989012" cy="987495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4;p4"/>
            <p:cNvSpPr>
              <a:spLocks noChangeArrowheads="1"/>
            </p:cNvSpPr>
            <p:nvPr/>
          </p:nvSpPr>
          <p:spPr bwMode="auto">
            <a:xfrm>
              <a:off x="0" y="4891164"/>
              <a:ext cx="9144000" cy="2524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37;p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38CC-BC54-4871-A2F7-57D668381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42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>
              <a:defRPr/>
            </a:pPr>
            <a:fld id="{F6175402-5BE9-4309-81C7-A5B82E603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" name="Google Shape;45;p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>
              <a:defRPr/>
            </a:pPr>
            <a:fld id="{AC2F7706-064E-4EC9-BD8A-3A74ADDC5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49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>
              <a:defRPr/>
            </a:pPr>
            <a:fld id="{4C3A5BB8-A6FE-435C-AD0A-5E16C9A83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1;p8"/>
          <p:cNvGrpSpPr>
            <a:grpSpLocks/>
          </p:cNvGrpSpPr>
          <p:nvPr/>
        </p:nvGrpSpPr>
        <p:grpSpPr bwMode="auto">
          <a:xfrm>
            <a:off x="6097588" y="0"/>
            <a:ext cx="3046412" cy="2030413"/>
            <a:chOff x="6098378" y="5"/>
            <a:chExt cx="3045625" cy="2030570"/>
          </a:xfrm>
        </p:grpSpPr>
        <p:sp>
          <p:nvSpPr>
            <p:cNvPr id="4" name="Google Shape;52;p8"/>
            <p:cNvSpPr/>
            <p:nvPr/>
          </p:nvSpPr>
          <p:spPr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3;p8"/>
            <p:cNvSpPr/>
            <p:nvPr/>
          </p:nvSpPr>
          <p:spPr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4;p8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5;p8"/>
            <p:cNvSpPr/>
            <p:nvPr/>
          </p:nvSpPr>
          <p:spPr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6;p8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58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AB49-5DFE-4C54-99C9-31869612C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0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cxnSp>
        <p:nvCxnSpPr>
          <p:cNvPr id="6" name="Google Shape;61;p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65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7391-732F-43C2-A0BA-79AF9873E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68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>
              <a:defRPr/>
            </a:pPr>
            <a:fld id="{1BB1C7A4-5FD9-4BE2-92F3-A14F73667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09575"/>
            <a:ext cx="85217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532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230313"/>
            <a:ext cx="85217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53252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59788" y="4651375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Roboto" pitchFamily="2" charset="0"/>
                <a:sym typeface="Roboto" pitchFamily="2" charset="0"/>
              </a:defRPr>
            </a:lvl1pPr>
          </a:lstStyle>
          <a:p>
            <a:pPr>
              <a:defRPr/>
            </a:pPr>
            <a:fld id="{FEFC07EA-DA21-4523-B918-7D7D7E780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85;p13"/>
          <p:cNvSpPr txBox="1">
            <a:spLocks noGrp="1"/>
          </p:cNvSpPr>
          <p:nvPr>
            <p:ph type="ctrTitle"/>
          </p:nvPr>
        </p:nvSpPr>
        <p:spPr>
          <a:xfrm>
            <a:off x="163513" y="1173163"/>
            <a:ext cx="5786437" cy="23891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 sz="3000" dirty="0" err="1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Міф</a:t>
            </a:r>
            <a:r>
              <a:rPr lang="ru-RU" sz="3000" dirty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 про  </a:t>
            </a:r>
            <a:r>
              <a:rPr lang="ru-RU" sz="3000" dirty="0" err="1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Новоросію</a:t>
            </a:r>
            <a:r>
              <a:rPr lang="ru-RU" sz="3000" dirty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: </a:t>
            </a:r>
            <a:r>
              <a:rPr lang="ru-RU" sz="3000" dirty="0" err="1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витоки</a:t>
            </a:r>
            <a:r>
              <a:rPr lang="ru-RU" sz="3000" dirty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. </a:t>
            </a:r>
            <a:br>
              <a:rPr lang="ru-RU" sz="30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</a:br>
            <a:endParaRPr lang="ru-RU" sz="3000" dirty="0">
              <a:solidFill>
                <a:srgbClr val="FFFFFF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Google Shape;149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84138"/>
            <a:ext cx="63198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54;p25"/>
          <p:cNvSpPr txBox="1">
            <a:spLocks noGrp="1"/>
          </p:cNvSpPr>
          <p:nvPr>
            <p:ph type="body" idx="4294967295"/>
          </p:nvPr>
        </p:nvSpPr>
        <p:spPr>
          <a:xfrm>
            <a:off x="5534025" y="130175"/>
            <a:ext cx="3609975" cy="4478338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Clr>
                <a:srgbClr val="434343"/>
              </a:buClr>
              <a:buSzPts val="1800"/>
              <a:buFont typeface="Roboto" pitchFamily="2" charset="0"/>
              <a:buNone/>
            </a:pPr>
            <a:endParaRPr lang="ru-RU" sz="1600">
              <a:solidFill>
                <a:srgbClr val="FFFFFF"/>
              </a:solidFill>
              <a:latin typeface="Roboto" pitchFamily="2" charset="0"/>
              <a:cs typeface="Arial" charset="0"/>
              <a:sym typeface="Roboto" pitchFamily="2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6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За даними Всеросійського перепису 1897 р., у Катеринославській, Херсонській і Таврійській губерніях проживало 6295,1 тис. жителів. </a:t>
            </a:r>
          </a:p>
        </p:txBody>
      </p:sp>
      <p:pic>
        <p:nvPicPr>
          <p:cNvPr id="3379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206375"/>
            <a:ext cx="524986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565150" y="4151313"/>
            <a:ext cx="40338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С.Васильк</a:t>
            </a:r>
            <a:r>
              <a:rPr lang="uk-UA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вський «Весна в Україні» 1883 р.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61;p26"/>
          <p:cNvSpPr txBox="1">
            <a:spLocks noGrp="1"/>
          </p:cNvSpPr>
          <p:nvPr>
            <p:ph type="title"/>
          </p:nvPr>
        </p:nvSpPr>
        <p:spPr>
          <a:xfrm>
            <a:off x="3484563" y="260350"/>
            <a:ext cx="5659437" cy="10906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Зміни питомої ваги українців у населенні Південної України (ХVІІІ — перша половина ХІХ ст.) (у %)</a:t>
            </a:r>
            <a:endParaRPr lang="ru-RU" b="1">
              <a:solidFill>
                <a:srgbClr val="FFFFFF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graphicFrame>
        <p:nvGraphicFramePr>
          <p:cNvPr id="35868" name="Group 28"/>
          <p:cNvGraphicFramePr>
            <a:graphicFrameLocks noGrp="1"/>
          </p:cNvGraphicFramePr>
          <p:nvPr/>
        </p:nvGraphicFramePr>
        <p:xfrm>
          <a:off x="3146425" y="1806575"/>
          <a:ext cx="5943600" cy="1914525"/>
        </p:xfrm>
        <a:graphic>
          <a:graphicData uri="http://schemas.openxmlformats.org/drawingml/2006/table">
            <a:tbl>
              <a:tblPr/>
              <a:tblGrid>
                <a:gridCol w="172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Всього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1719р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1745р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1764р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1779р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1850р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Катерино-славська і Херсонська губернії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85,60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96,86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73,06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64,74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73,52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865" name="Google Shape;163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260350"/>
            <a:ext cx="309562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6" name="Google Shape;164;p26"/>
          <p:cNvSpPr txBox="1">
            <a:spLocks noChangeArrowheads="1"/>
          </p:cNvSpPr>
          <p:nvPr/>
        </p:nvSpPr>
        <p:spPr bwMode="auto">
          <a:xfrm>
            <a:off x="50800" y="4575175"/>
            <a:ext cx="37782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</a:rPr>
              <a:t>Українське національне вбрання.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Google Shape;169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588963"/>
            <a:ext cx="8521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Google Shape;170;p27"/>
          <p:cNvSpPr txBox="1">
            <a:spLocks noGrp="1"/>
          </p:cNvSpPr>
          <p:nvPr>
            <p:ph type="title"/>
          </p:nvPr>
        </p:nvSpPr>
        <p:spPr>
          <a:xfrm>
            <a:off x="517525" y="0"/>
            <a:ext cx="8221663" cy="838200"/>
          </a:xfrm>
        </p:spPr>
        <p:txBody>
          <a:bodyPr/>
          <a:lstStyle/>
          <a:p>
            <a:pPr indent="44450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Населення Півдня України станом на 1914 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1897063"/>
            <a:ext cx="43211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0" y="100013"/>
            <a:ext cx="44640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4527550" y="4562475"/>
            <a:ext cx="3624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Васильківський «Не жартуй» 1895 р.</a:t>
            </a:r>
          </a:p>
        </p:txBody>
      </p:sp>
      <p:sp>
        <p:nvSpPr>
          <p:cNvPr id="39940" name="Прямоугольник 1"/>
          <p:cNvSpPr>
            <a:spLocks noChangeArrowheads="1"/>
          </p:cNvSpPr>
          <p:nvPr/>
        </p:nvSpPr>
        <p:spPr bwMode="auto">
          <a:xfrm>
            <a:off x="4660900" y="2755900"/>
            <a:ext cx="423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Васильківський «Весілля в Україні» 1908 р.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80963"/>
            <a:ext cx="4268787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Текст 11"/>
          <p:cNvSpPr txBox="1">
            <a:spLocks/>
          </p:cNvSpPr>
          <p:nvPr/>
        </p:nvSpPr>
        <p:spPr bwMode="auto">
          <a:xfrm>
            <a:off x="398463" y="3722688"/>
            <a:ext cx="404018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Clr>
                <a:srgbClr val="000000"/>
              </a:buClr>
              <a:buFont typeface="Wingdings 2" pitchFamily="18" charset="2"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Айвазовський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</a:rPr>
              <a:t>«Весілля в Україні» </a:t>
            </a: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Font typeface="Wingdings 2" pitchFamily="18" charset="2"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</a:rPr>
              <a:t>1892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р.</a:t>
            </a:r>
          </a:p>
        </p:txBody>
      </p:sp>
      <p:pic>
        <p:nvPicPr>
          <p:cNvPr id="4096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1301750"/>
            <a:ext cx="4243387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Текст 5"/>
          <p:cNvSpPr txBox="1">
            <a:spLocks/>
          </p:cNvSpPr>
          <p:nvPr/>
        </p:nvSpPr>
        <p:spPr bwMode="auto">
          <a:xfrm>
            <a:off x="4826000" y="4683125"/>
            <a:ext cx="4040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Clr>
                <a:srgbClr val="000000"/>
              </a:buClr>
              <a:buFont typeface="Wingdings 2" pitchFamily="18" charset="2"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Куїнджі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</a:rPr>
              <a:t>«Вечір на Україні» 1878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Google Shape;175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201613"/>
            <a:ext cx="4205287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Google Shape;176;p28"/>
          <p:cNvSpPr txBox="1">
            <a:spLocks noChangeArrowheads="1"/>
          </p:cNvSpPr>
          <p:nvPr/>
        </p:nvSpPr>
        <p:spPr bwMode="auto">
          <a:xfrm>
            <a:off x="74613" y="3032125"/>
            <a:ext cx="50434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Cambria" pitchFamily="18" charset="0"/>
              </a:rPr>
              <a:t>Карло Боссолі. “Татарський дім в Алупці”. 1856р. </a:t>
            </a:r>
          </a:p>
        </p:txBody>
      </p:sp>
      <p:pic>
        <p:nvPicPr>
          <p:cNvPr id="41987" name="Picture 4" descr="Картинки по запросу фото крыма 19 в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0700" y="1274763"/>
            <a:ext cx="474662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4538663" y="4330700"/>
            <a:ext cx="433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>
                <a:solidFill>
                  <a:srgbClr val="FFFFFF"/>
                </a:solidFill>
              </a:rPr>
              <a:t>Крим</a:t>
            </a:r>
            <a:r>
              <a:rPr lang="ru-RU">
                <a:solidFill>
                  <a:srgbClr val="FFFFFF"/>
                </a:solidFill>
              </a:rPr>
              <a:t>. Аю-Даг.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83;p29"/>
          <p:cNvSpPr txBox="1">
            <a:spLocks noGrp="1"/>
          </p:cNvSpPr>
          <p:nvPr>
            <p:ph type="body" idx="4294967295"/>
          </p:nvPr>
        </p:nvSpPr>
        <p:spPr>
          <a:xfrm>
            <a:off x="211138" y="317500"/>
            <a:ext cx="8520112" cy="2106613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Штучний термін «новорос» на Півдні не зустрічався. Етнос “новорос” не зафіксований демографічною статистикою. Історики і етнографи не виявили в регіоні жодної народної пісні, переказу, думи, приказки, загадки тощо, де б згадувалося про «новоросів». Південь — це ареал поширення української народної творчості. Зустрічаються зразки російського, болгарського, татарського фольклору, а «новоросійського» — ні.</a:t>
            </a:r>
          </a:p>
        </p:txBody>
      </p:sp>
      <p:pic>
        <p:nvPicPr>
          <p:cNvPr id="44034" name="Google Shape;184;p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2268538"/>
            <a:ext cx="1722437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Google Shape;185;p2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6613" y="2268538"/>
            <a:ext cx="172402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Google Shape;186;p2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0" y="2268538"/>
            <a:ext cx="19827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Google Shape;187;p29"/>
          <p:cNvSpPr txBox="1">
            <a:spLocks noChangeArrowheads="1"/>
          </p:cNvSpPr>
          <p:nvPr/>
        </p:nvSpPr>
        <p:spPr bwMode="auto">
          <a:xfrm>
            <a:off x="211138" y="4549775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Болгарський національний одяг.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2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  <p:sp>
        <p:nvSpPr>
          <p:cNvPr id="44038" name="Google Shape;188;p29"/>
          <p:cNvSpPr txBox="1">
            <a:spLocks noChangeArrowheads="1"/>
          </p:cNvSpPr>
          <p:nvPr/>
        </p:nvSpPr>
        <p:spPr bwMode="auto">
          <a:xfrm>
            <a:off x="5721350" y="4587875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Російський національний одяг.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2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  <p:sp>
        <p:nvSpPr>
          <p:cNvPr id="44039" name="Google Shape;189;p29"/>
          <p:cNvSpPr txBox="1">
            <a:spLocks noChangeArrowheads="1"/>
          </p:cNvSpPr>
          <p:nvPr/>
        </p:nvSpPr>
        <p:spPr bwMode="auto">
          <a:xfrm>
            <a:off x="3065463" y="4587875"/>
            <a:ext cx="24336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Татарський національний одяг.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2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94;p30"/>
          <p:cNvSpPr txBox="1">
            <a:spLocks noGrp="1"/>
          </p:cNvSpPr>
          <p:nvPr>
            <p:ph type="body" idx="4294967295"/>
          </p:nvPr>
        </p:nvSpPr>
        <p:spPr>
          <a:xfrm>
            <a:off x="271463" y="61913"/>
            <a:ext cx="8205787" cy="114141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Замість Новоросії на запорозьких землях, по суті, сформувалася Нова Україна, переважною більшістю населення якої були українці — колишні переселенці з Лівобережжя і Правобережжя та їх нащадки. </a:t>
            </a:r>
          </a:p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endParaRPr lang="ru-RU" sz="1700">
              <a:solidFill>
                <a:srgbClr val="434343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pic>
        <p:nvPicPr>
          <p:cNvPr id="46082" name="Google Shape;195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373188"/>
            <a:ext cx="4835525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Google Shape;196;p30"/>
          <p:cNvSpPr txBox="1">
            <a:spLocks noChangeArrowheads="1"/>
          </p:cNvSpPr>
          <p:nvPr/>
        </p:nvSpPr>
        <p:spPr bwMode="auto">
          <a:xfrm>
            <a:off x="157163" y="4581525"/>
            <a:ext cx="50942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І. Солодовніков  “Українське село”. Фото.</a:t>
            </a:r>
          </a:p>
        </p:txBody>
      </p:sp>
      <p:pic>
        <p:nvPicPr>
          <p:cNvPr id="46084" name="Google Shape;197;p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2238" y="1489075"/>
            <a:ext cx="377348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Google Shape;198;p30"/>
          <p:cNvSpPr txBox="1">
            <a:spLocks noChangeArrowheads="1"/>
          </p:cNvSpPr>
          <p:nvPr/>
        </p:nvSpPr>
        <p:spPr bwMode="auto">
          <a:xfrm>
            <a:off x="5226050" y="4473575"/>
            <a:ext cx="37258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Ю. Журка. “Українське село”, 2002 р.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03;p31"/>
          <p:cNvSpPr txBox="1">
            <a:spLocks noGrp="1"/>
          </p:cNvSpPr>
          <p:nvPr>
            <p:ph type="body" idx="4294967295"/>
          </p:nvPr>
        </p:nvSpPr>
        <p:spPr>
          <a:xfrm>
            <a:off x="6157913" y="474663"/>
            <a:ext cx="2917825" cy="4257675"/>
          </a:xfrm>
        </p:spPr>
        <p:txBody>
          <a:bodyPr/>
          <a:lstStyle/>
          <a:p>
            <a:pPr marL="457200" eaLnBrk="1" hangingPunct="1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SzPts val="1800"/>
              <a:buFont typeface="Arial" charset="0"/>
              <a:buChar char="★"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Населення краю так і не перетворилося на «новоросів», а вперто трималося етнічних коренів — кожен своїх. </a:t>
            </a:r>
          </a:p>
        </p:txBody>
      </p:sp>
      <p:sp>
        <p:nvSpPr>
          <p:cNvPr id="48130" name="Google Shape;204;p31"/>
          <p:cNvSpPr txBox="1">
            <a:spLocks noChangeArrowheads="1"/>
          </p:cNvSpPr>
          <p:nvPr/>
        </p:nvSpPr>
        <p:spPr bwMode="auto">
          <a:xfrm>
            <a:off x="1858963" y="4813300"/>
            <a:ext cx="334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Катеринослав</a:t>
            </a:r>
          </a:p>
        </p:txBody>
      </p:sp>
      <p:pic>
        <p:nvPicPr>
          <p:cNvPr id="48131" name="Google Shape;205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239713"/>
            <a:ext cx="596106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1;p14"/>
          <p:cNvSpPr txBox="1">
            <a:spLocks noGrp="1"/>
          </p:cNvSpPr>
          <p:nvPr>
            <p:ph type="body" idx="4294967295"/>
          </p:nvPr>
        </p:nvSpPr>
        <p:spPr>
          <a:xfrm>
            <a:off x="222250" y="763588"/>
            <a:ext cx="8721725" cy="3711575"/>
          </a:xfrm>
        </p:spPr>
        <p:txBody>
          <a:bodyPr/>
          <a:lstStyle/>
          <a:p>
            <a:pPr marL="228600" indent="0" algn="just" eaLnBrk="1" hangingPunct="1">
              <a:lnSpc>
                <a:spcPct val="115000"/>
              </a:lnSpc>
              <a:spcBef>
                <a:spcPts val="1200"/>
              </a:spcBef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uk-UA" sz="2000">
                <a:solidFill>
                  <a:srgbClr val="FFFFFF"/>
                </a:solidFill>
                <a:latin typeface="Arial" charset="0"/>
                <a:cs typeface="Arial" charset="0"/>
              </a:rPr>
              <a:t>1. Історичний контекст появи проекту “Новоросія”. Становлення південного регіону як частини української етнічної території (кінець ХVІІІ – ХІХ ст.)</a:t>
            </a:r>
          </a:p>
          <a:p>
            <a:pPr marL="228600" indent="0" algn="just" eaLnBrk="1" hangingPunct="1">
              <a:lnSpc>
                <a:spcPct val="115000"/>
              </a:lnSpc>
              <a:spcBef>
                <a:spcPts val="1200"/>
              </a:spcBef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uk-UA" sz="2000">
                <a:solidFill>
                  <a:srgbClr val="FFFFFF"/>
                </a:solidFill>
                <a:latin typeface="Arial" charset="0"/>
                <a:cs typeface="Arial" charset="0"/>
              </a:rPr>
              <a:t>2. “Новоросія” без “новоросів”: етнічний склад населення Півдня України у ХІХ – на початку ХХ ст.</a:t>
            </a:r>
          </a:p>
          <a:p>
            <a:pPr marL="228600" indent="0" algn="just" eaLnBrk="1" hangingPunct="1">
              <a:lnSpc>
                <a:spcPct val="115000"/>
              </a:lnSpc>
              <a:spcBef>
                <a:spcPts val="1200"/>
              </a:spcBef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uk-UA" sz="2000">
                <a:solidFill>
                  <a:srgbClr val="FFFFFF"/>
                </a:solidFill>
                <a:latin typeface="Arial" charset="0"/>
                <a:cs typeface="Arial" charset="0"/>
              </a:rPr>
              <a:t>3. Особливості модернізації південноукраїнського регіону. Українці й модернізація регіону.</a:t>
            </a:r>
          </a:p>
          <a:p>
            <a:pPr marL="228600" indent="0" algn="just" eaLnBrk="1" hangingPunct="1">
              <a:lnSpc>
                <a:spcPct val="115000"/>
              </a:lnSpc>
              <a:spcBef>
                <a:spcPts val="1200"/>
              </a:spcBef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uk-UA" sz="2000">
                <a:solidFill>
                  <a:srgbClr val="FFFFFF"/>
                </a:solidFill>
                <a:latin typeface="Arial" charset="0"/>
                <a:cs typeface="Arial" charset="0"/>
              </a:rPr>
              <a:t>4. Роль Півдня України в економічній інтеграції українських земель.</a:t>
            </a:r>
          </a:p>
          <a:p>
            <a:pPr marL="228600" indent="0" algn="just" eaLnBrk="1" hangingPunct="1">
              <a:lnSpc>
                <a:spcPct val="115000"/>
              </a:lnSpc>
              <a:spcBef>
                <a:spcPts val="1200"/>
              </a:spcBef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uk-UA" sz="2000">
                <a:solidFill>
                  <a:srgbClr val="FFFFFF"/>
                </a:solidFill>
                <a:latin typeface="Arial" charset="0"/>
                <a:cs typeface="Arial" charset="0"/>
              </a:rPr>
              <a:t>5. Світова війна і модернізаційні процеси на Півдні.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10;p32"/>
          <p:cNvSpPr txBox="1">
            <a:spLocks noGrp="1"/>
          </p:cNvSpPr>
          <p:nvPr>
            <p:ph type="title"/>
          </p:nvPr>
        </p:nvSpPr>
        <p:spPr>
          <a:xfrm>
            <a:off x="5149850" y="1231900"/>
            <a:ext cx="3935413" cy="3825875"/>
          </a:xfrm>
        </p:spPr>
        <p:txBody>
          <a:bodyPr/>
          <a:lstStyle/>
          <a:p>
            <a:pPr marL="400050" indent="-28575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Arial" charset="0"/>
              <a:buChar char="•"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Російського прориву на Південь, у напрямі Босфору і Дарданелл не трапилося. </a:t>
            </a:r>
            <a:br>
              <a:rPr lang="ru-RU" sz="18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</a:br>
            <a:r>
              <a:rPr lang="ru-RU" sz="18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«Новоросія» залишалася штучною назвою південно-західної окраїни імперії без «новоросів» і перспектив стати мостом до визволеного «Священного Царгороду з Церквою Св. Софії та Єрусалиму з Господнім гробом».</a:t>
            </a:r>
            <a:endParaRPr lang="ru-RU">
              <a:solidFill>
                <a:srgbClr val="FFFFFF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sp>
        <p:nvSpPr>
          <p:cNvPr id="50178" name="Google Shape;211;p32"/>
          <p:cNvSpPr txBox="1">
            <a:spLocks noChangeArrowheads="1"/>
          </p:cNvSpPr>
          <p:nvPr/>
        </p:nvSpPr>
        <p:spPr bwMode="auto">
          <a:xfrm>
            <a:off x="271463" y="4235450"/>
            <a:ext cx="48783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Катерина II. Американська карикатура.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latin typeface="Roboto" pitchFamily="2" charset="0"/>
                <a:sym typeface="Roboto" pitchFamily="2" charset="0"/>
              </a:rPr>
              <a:t> </a:t>
            </a:r>
          </a:p>
        </p:txBody>
      </p:sp>
      <p:pic>
        <p:nvPicPr>
          <p:cNvPr id="50179" name="Google Shape;212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252413"/>
            <a:ext cx="4878387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5257800" y="373063"/>
            <a:ext cx="3594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Провал зовнішньополітичної мети проекту «Новоросія».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218;p33"/>
          <p:cNvSpPr txBox="1">
            <a:spLocks noGrp="1"/>
          </p:cNvSpPr>
          <p:nvPr>
            <p:ph type="title"/>
          </p:nvPr>
        </p:nvSpPr>
        <p:spPr>
          <a:xfrm>
            <a:off x="496888" y="114300"/>
            <a:ext cx="8223250" cy="838200"/>
          </a:xfrm>
        </p:spPr>
        <p:txBody>
          <a:bodyPr/>
          <a:lstStyle/>
          <a:p>
            <a:pPr indent="44450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Національний склад міського населення Півдня України в 1897 р.</a:t>
            </a:r>
          </a:p>
        </p:txBody>
      </p:sp>
      <p:pic>
        <p:nvPicPr>
          <p:cNvPr id="1042" name="Google Shape;219;p3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13" y="1347788"/>
            <a:ext cx="411638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Google Shape;220;p33"/>
          <p:cNvSpPr txBox="1">
            <a:spLocks noChangeArrowheads="1"/>
          </p:cNvSpPr>
          <p:nvPr/>
        </p:nvSpPr>
        <p:spPr bwMode="auto">
          <a:xfrm>
            <a:off x="234950" y="4281488"/>
            <a:ext cx="33797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Одеса</a:t>
            </a:r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3168650" y="1225550"/>
          <a:ext cx="7007225" cy="337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Документ" r:id="rId5" imgW="5940803" imgH="2861023" progId="Word.Document.12">
                  <p:embed/>
                </p:oleObj>
              </mc:Choice>
              <mc:Fallback>
                <p:oleObj name="Документ" r:id="rId5" imgW="5940803" imgH="2861023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225550"/>
                        <a:ext cx="7007225" cy="337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Google Shape;225;p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77788"/>
            <a:ext cx="72771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Google Shape;230;p3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2863"/>
            <a:ext cx="906780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Google Shape;237;p36"/>
          <p:cNvPicPr preferRelativeResize="0">
            <a:picLocks noChangeAspect="1" noChangeArrowheads="1"/>
          </p:cNvPicPr>
          <p:nvPr/>
        </p:nvPicPr>
        <p:blipFill>
          <a:blip r:embed="rId3"/>
          <a:srcRect l="17535" t="2516" r="16093" b="20293"/>
          <a:stretch>
            <a:fillRect/>
          </a:stretch>
        </p:blipFill>
        <p:spPr bwMode="auto">
          <a:xfrm>
            <a:off x="42863" y="0"/>
            <a:ext cx="91011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Google Shape;238;p36"/>
          <p:cNvSpPr txBox="1">
            <a:spLocks noChangeArrowheads="1"/>
          </p:cNvSpPr>
          <p:nvPr/>
        </p:nvSpPr>
        <p:spPr bwMode="auto">
          <a:xfrm>
            <a:off x="241300" y="355600"/>
            <a:ext cx="54673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>
                <a:latin typeface="Roboto" pitchFamily="2" charset="0"/>
                <a:sym typeface="Roboto" pitchFamily="2" charset="0"/>
              </a:rPr>
              <a:t>Перший потяг Луганського паротягобудівного заводу, який був заснований 1896р. німецьким підприємцем Густавом Гартманом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Google Shape;243;p3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671513"/>
            <a:ext cx="469265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Google Shape;244;p37"/>
          <p:cNvSpPr txBox="1">
            <a:spLocks noChangeArrowheads="1"/>
          </p:cNvSpPr>
          <p:nvPr/>
        </p:nvSpPr>
        <p:spPr bwMode="auto">
          <a:xfrm>
            <a:off x="1806575" y="4030663"/>
            <a:ext cx="422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Костянтинівський скляний завод. Катеринославська губернія. Кінець XIX ст.</a:t>
            </a:r>
          </a:p>
        </p:txBody>
      </p:sp>
      <p:sp>
        <p:nvSpPr>
          <p:cNvPr id="61443" name="Google Shape;245;p37"/>
          <p:cNvSpPr txBox="1">
            <a:spLocks noChangeArrowheads="1"/>
          </p:cNvSpPr>
          <p:nvPr/>
        </p:nvSpPr>
        <p:spPr bwMode="auto">
          <a:xfrm>
            <a:off x="4752975" y="3805238"/>
            <a:ext cx="36147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endParaRPr lang="ru-RU">
              <a:latin typeface="Roboto" pitchFamily="2" charset="0"/>
              <a:sym typeface="Roboto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252;p38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A3990"/>
              </a:buClr>
              <a:buFont typeface="Roboto" pitchFamily="2" charset="0"/>
              <a:buNone/>
            </a:pPr>
            <a:endParaRPr lang="ru-RU" sz="3000">
              <a:solidFill>
                <a:srgbClr val="2A3990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sp>
        <p:nvSpPr>
          <p:cNvPr id="63490" name="Google Shape;253;p38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434343"/>
              </a:buClr>
              <a:buFont typeface="Roboto" pitchFamily="2" charset="0"/>
              <a:buNone/>
            </a:pPr>
            <a:endParaRPr lang="ru-RU" sz="1800">
              <a:solidFill>
                <a:srgbClr val="434343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pic>
        <p:nvPicPr>
          <p:cNvPr id="63491" name="Google Shape;254;p3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Google Shape;255;p38"/>
          <p:cNvSpPr txBox="1">
            <a:spLocks noChangeArrowheads="1"/>
          </p:cNvSpPr>
          <p:nvPr/>
        </p:nvSpPr>
        <p:spPr bwMode="auto">
          <a:xfrm>
            <a:off x="358775" y="4248150"/>
            <a:ext cx="75215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>
                <a:latin typeface="Roboto" pitchFamily="2" charset="0"/>
                <a:sym typeface="Roboto" pitchFamily="2" charset="0"/>
              </a:rPr>
              <a:t>Олександрівський Південно-Російський Залізооброблюючий і залізопрокатний завод (Катеринославська губернія, 1887р)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260;p39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A3990"/>
              </a:buClr>
              <a:buFont typeface="Roboto" pitchFamily="2" charset="0"/>
              <a:buNone/>
            </a:pPr>
            <a:endParaRPr lang="ru-RU" sz="3000">
              <a:solidFill>
                <a:srgbClr val="2A3990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sp>
        <p:nvSpPr>
          <p:cNvPr id="65538" name="Google Shape;261;p39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434343"/>
              </a:buClr>
              <a:buFont typeface="Roboto" pitchFamily="2" charset="0"/>
              <a:buNone/>
            </a:pPr>
            <a:endParaRPr lang="ru-RU" sz="1800">
              <a:solidFill>
                <a:srgbClr val="434343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pic>
        <p:nvPicPr>
          <p:cNvPr id="65539" name="Google Shape;262;p3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Google Shape;267;p4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25413"/>
            <a:ext cx="61547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Google Shape;268;p40"/>
          <p:cNvSpPr txBox="1">
            <a:spLocks noChangeArrowheads="1"/>
          </p:cNvSpPr>
          <p:nvPr/>
        </p:nvSpPr>
        <p:spPr bwMode="auto">
          <a:xfrm>
            <a:off x="6394450" y="1939925"/>
            <a:ext cx="24352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Театр корифеїв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 (м. Єливетград).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Корифеї: </a:t>
            </a:r>
            <a:endParaRPr lang="pl-PL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Старицький, </a:t>
            </a:r>
            <a:endParaRPr lang="pl-PL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Кропивницький, брати Тобілевичі, </a:t>
            </a:r>
            <a:endParaRPr lang="pl-PL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</a:t>
            </a:r>
            <a:r>
              <a:rPr lang="pl-PL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.</a:t>
            </a: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 Заньковецька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 </a:t>
            </a:r>
            <a:endParaRPr lang="ru-RU" sz="16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3332163" y="152400"/>
            <a:ext cx="4895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Брати </a:t>
            </a:r>
            <a:r>
              <a:rPr lang="uk-UA" sz="20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Тобілевічи</a:t>
            </a:r>
            <a:r>
              <a:rPr lang="uk-UA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565150"/>
            <a:ext cx="2462213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Объект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4363" y="542925"/>
            <a:ext cx="23288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Текст 1"/>
          <p:cNvSpPr txBox="1">
            <a:spLocks/>
          </p:cNvSpPr>
          <p:nvPr/>
        </p:nvSpPr>
        <p:spPr bwMode="auto">
          <a:xfrm>
            <a:off x="482600" y="4011613"/>
            <a:ext cx="41005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 eaLnBrk="0" hangingPunct="0">
              <a:lnSpc>
                <a:spcPct val="9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sz="1500" b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Іван Тобілевич </a:t>
            </a:r>
            <a:r>
              <a:rPr lang="ru-RU" sz="150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(Карпеко-Карий) </a:t>
            </a:r>
          </a:p>
          <a:p>
            <a:pPr algn="ctr" eaLnBrk="0" hangingPunct="0">
              <a:lnSpc>
                <a:spcPct val="9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sz="150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(1845 – 1907)</a:t>
            </a:r>
          </a:p>
        </p:txBody>
      </p:sp>
      <p:sp>
        <p:nvSpPr>
          <p:cNvPr id="69637" name="Текст 5"/>
          <p:cNvSpPr txBox="1">
            <a:spLocks/>
          </p:cNvSpPr>
          <p:nvPr/>
        </p:nvSpPr>
        <p:spPr bwMode="auto">
          <a:xfrm>
            <a:off x="5103813" y="4310063"/>
            <a:ext cx="4040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Микола Садовський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(1856  – 1933)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oogle Shape;96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888" y="0"/>
            <a:ext cx="68802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403225"/>
            <a:ext cx="25622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180975" y="4251325"/>
            <a:ext cx="4171950" cy="460375"/>
          </a:xfrm>
        </p:spPr>
        <p:txBody>
          <a:bodyPr/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Панас Саксаганський </a:t>
            </a:r>
            <a:r>
              <a:rPr lang="ru-RU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(1859  – 1940)</a:t>
            </a:r>
          </a:p>
        </p:txBody>
      </p:sp>
      <p:sp>
        <p:nvSpPr>
          <p:cNvPr id="70659" name="Заголовок 4"/>
          <p:cNvSpPr txBox="1">
            <a:spLocks/>
          </p:cNvSpPr>
          <p:nvPr/>
        </p:nvSpPr>
        <p:spPr bwMode="auto">
          <a:xfrm>
            <a:off x="3240088" y="127000"/>
            <a:ext cx="48974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Clr>
                <a:srgbClr val="000000"/>
              </a:buClr>
              <a:buFont typeface="Arial" charset="0"/>
              <a:buNone/>
            </a:pPr>
            <a:endParaRPr lang="ru-RU" sz="2000" b="1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70660" name="Объект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3" y="300038"/>
            <a:ext cx="27114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Текст 1"/>
          <p:cNvSpPr txBox="1">
            <a:spLocks/>
          </p:cNvSpPr>
          <p:nvPr/>
        </p:nvSpPr>
        <p:spPr bwMode="auto">
          <a:xfrm>
            <a:off x="336550" y="4381500"/>
            <a:ext cx="4040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endParaRPr lang="ru-RU" sz="1500">
              <a:solidFill>
                <a:schemeClr val="bg1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5419725" y="4464050"/>
            <a:ext cx="3128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b="1">
                <a:solidFill>
                  <a:schemeClr val="bg1"/>
                </a:solidFill>
              </a:rPr>
              <a:t>Марія Заньковецька (1854 – 1934)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Google Shape;273;p41"/>
          <p:cNvSpPr txBox="1">
            <a:spLocks noGrp="1"/>
          </p:cNvSpPr>
          <p:nvPr>
            <p:ph type="body" idx="4294967295"/>
          </p:nvPr>
        </p:nvSpPr>
        <p:spPr>
          <a:xfrm>
            <a:off x="4945063" y="473075"/>
            <a:ext cx="3978275" cy="1152525"/>
          </a:xfrm>
        </p:spPr>
        <p:txBody>
          <a:bodyPr/>
          <a:lstStyle/>
          <a:p>
            <a:pPr marL="0" indent="0" eaLnBrk="1" hangingPunct="1"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У 1907</a:t>
            </a:r>
            <a:r>
              <a:rPr lang="pl-PL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 </a:t>
            </a:r>
            <a:r>
              <a:rPr lang="ru-RU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р. в Новоросійському університеті почав читати українською мовою лекції з української літератури Олександр Грушевський, брат видатного історика.</a:t>
            </a:r>
          </a:p>
        </p:txBody>
      </p:sp>
      <p:sp>
        <p:nvSpPr>
          <p:cNvPr id="71682" name="Google Shape;274;p41"/>
          <p:cNvSpPr txBox="1">
            <a:spLocks noChangeArrowheads="1"/>
          </p:cNvSpPr>
          <p:nvPr/>
        </p:nvSpPr>
        <p:spPr bwMode="auto">
          <a:xfrm>
            <a:off x="366713" y="3598863"/>
            <a:ext cx="3816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З вимогою відкрити українську кафедру виступили восени 1905</a:t>
            </a:r>
            <a:r>
              <a:rPr lang="pl-PL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 </a:t>
            </a: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р. студенти Новоросійського університету (Одеса).</a:t>
            </a:r>
          </a:p>
        </p:txBody>
      </p:sp>
      <p:sp>
        <p:nvSpPr>
          <p:cNvPr id="71683" name="Google Shape;275;p41"/>
          <p:cNvSpPr txBox="1">
            <a:spLocks noChangeArrowheads="1"/>
          </p:cNvSpPr>
          <p:nvPr/>
        </p:nvSpPr>
        <p:spPr bwMode="auto">
          <a:xfrm>
            <a:off x="476250" y="47625"/>
            <a:ext cx="38163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Одеський (Новоросійський) університет, 1905 р.</a:t>
            </a:r>
          </a:p>
        </p:txBody>
      </p:sp>
      <p:pic>
        <p:nvPicPr>
          <p:cNvPr id="71684" name="Google Shape;276;p4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3" y="723900"/>
            <a:ext cx="381635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Google Shape;277;p4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1747838"/>
            <a:ext cx="381476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Google Shape;282;p42"/>
          <p:cNvSpPr txBox="1">
            <a:spLocks noGrp="1"/>
          </p:cNvSpPr>
          <p:nvPr>
            <p:ph type="body" idx="4294967295"/>
          </p:nvPr>
        </p:nvSpPr>
        <p:spPr>
          <a:xfrm>
            <a:off x="327025" y="4211638"/>
            <a:ext cx="3902075" cy="107315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2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Пам'ятник Івану Петровичу              Котляревському. Полтава. 1903 р.              Архітектор А. Ширшов, скульптор</a:t>
            </a:r>
            <a:r>
              <a:rPr lang="pl-PL" sz="12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 </a:t>
            </a:r>
            <a:r>
              <a:rPr lang="ru-RU" sz="12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Л. Позен.</a:t>
            </a:r>
            <a:endParaRPr lang="ru-RU" sz="1200" b="1">
              <a:solidFill>
                <a:srgbClr val="FFFFFF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sp>
        <p:nvSpPr>
          <p:cNvPr id="73730" name="Google Shape;283;p42"/>
          <p:cNvSpPr txBox="1">
            <a:spLocks noGrp="1"/>
          </p:cNvSpPr>
          <p:nvPr>
            <p:ph type="body" idx="4294967295"/>
          </p:nvPr>
        </p:nvSpPr>
        <p:spPr>
          <a:xfrm>
            <a:off x="4813300" y="4462463"/>
            <a:ext cx="3686175" cy="100647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2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Відкриття пам'ятника Котляревському в Полтаві. 30 серпня 1903 р</a:t>
            </a:r>
            <a:r>
              <a:rPr lang="pl-PL" sz="12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.</a:t>
            </a:r>
            <a:r>
              <a:rPr lang="uk-UA" sz="12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 Фото</a:t>
            </a:r>
            <a:endParaRPr lang="ru-RU" sz="1200">
              <a:solidFill>
                <a:srgbClr val="FFFFFF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pic>
        <p:nvPicPr>
          <p:cNvPr id="73731" name="Google Shape;284;p4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873125"/>
            <a:ext cx="2514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Google Shape;285;p4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325" y="873125"/>
            <a:ext cx="29083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Box 2"/>
          <p:cNvSpPr txBox="1">
            <a:spLocks noChangeArrowheads="1"/>
          </p:cNvSpPr>
          <p:nvPr/>
        </p:nvSpPr>
        <p:spPr bwMode="auto">
          <a:xfrm>
            <a:off x="327025" y="88900"/>
            <a:ext cx="8385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1600">
                <a:solidFill>
                  <a:srgbClr val="FFFFFF"/>
                </a:solidFill>
                <a:latin typeface="Roboto" pitchFamily="2" charset="0"/>
              </a:rPr>
              <a:t>1903 р. одеські українські громадські діячі (учасники відкриття пам’ятника І. Котляревському у Полтаві) організували в Одесі лекцію про творчість поета. Лекція зібрала близько 3 тис. слухачів.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299;p44"/>
          <p:cNvSpPr txBox="1">
            <a:spLocks noGrp="1"/>
          </p:cNvSpPr>
          <p:nvPr>
            <p:ph type="title"/>
          </p:nvPr>
        </p:nvSpPr>
        <p:spPr>
          <a:xfrm>
            <a:off x="460375" y="0"/>
            <a:ext cx="8223250" cy="8382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 sz="1800" b="1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У «Просвітах» брали участь видатні діячі української культури:</a:t>
            </a:r>
          </a:p>
        </p:txBody>
      </p:sp>
      <p:sp>
        <p:nvSpPr>
          <p:cNvPr id="75778" name="Google Shape;300;p44"/>
          <p:cNvSpPr txBox="1">
            <a:spLocks noGrp="1"/>
          </p:cNvSpPr>
          <p:nvPr>
            <p:ph type="body" idx="4294967295"/>
          </p:nvPr>
        </p:nvSpPr>
        <p:spPr>
          <a:xfrm>
            <a:off x="123825" y="4464050"/>
            <a:ext cx="2238375" cy="374650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Леся Українка </a:t>
            </a:r>
          </a:p>
        </p:txBody>
      </p:sp>
      <p:pic>
        <p:nvPicPr>
          <p:cNvPr id="75779" name="Google Shape;301;p4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1330325"/>
            <a:ext cx="22383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Google Shape;302;p4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6688" y="1330325"/>
            <a:ext cx="19621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Google Shape;303;p4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7275" y="1330325"/>
            <a:ext cx="20859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Google Shape;304;p4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1850" y="1395413"/>
            <a:ext cx="19621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Google Shape;305;p44"/>
          <p:cNvSpPr txBox="1">
            <a:spLocks noChangeArrowheads="1"/>
          </p:cNvSpPr>
          <p:nvPr/>
        </p:nvSpPr>
        <p:spPr bwMode="auto">
          <a:xfrm>
            <a:off x="2751138" y="4464050"/>
            <a:ext cx="18208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Лисенко</a:t>
            </a:r>
          </a:p>
        </p:txBody>
      </p:sp>
      <p:sp>
        <p:nvSpPr>
          <p:cNvPr id="75784" name="Google Shape;306;p44"/>
          <p:cNvSpPr txBox="1">
            <a:spLocks noChangeArrowheads="1"/>
          </p:cNvSpPr>
          <p:nvPr/>
        </p:nvSpPr>
        <p:spPr bwMode="auto">
          <a:xfrm>
            <a:off x="4899025" y="4479925"/>
            <a:ext cx="20208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Коцюбинський</a:t>
            </a:r>
          </a:p>
        </p:txBody>
      </p:sp>
      <p:sp>
        <p:nvSpPr>
          <p:cNvPr id="75785" name="Google Shape;307;p44"/>
          <p:cNvSpPr txBox="1">
            <a:spLocks noChangeArrowheads="1"/>
          </p:cNvSpPr>
          <p:nvPr/>
        </p:nvSpPr>
        <p:spPr bwMode="auto">
          <a:xfrm>
            <a:off x="7058025" y="4440238"/>
            <a:ext cx="20859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Д. Яворинський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Google Shape;312;p4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76213"/>
            <a:ext cx="332263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Google Shape;313;p45"/>
          <p:cNvSpPr txBox="1">
            <a:spLocks noChangeArrowheads="1"/>
          </p:cNvSpPr>
          <p:nvPr/>
        </p:nvSpPr>
        <p:spPr bwMode="auto">
          <a:xfrm>
            <a:off x="231775" y="4729163"/>
            <a:ext cx="36957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Маніфест Миколи II від 17 жовтня 1905 р.</a:t>
            </a:r>
          </a:p>
        </p:txBody>
      </p:sp>
      <p:sp>
        <p:nvSpPr>
          <p:cNvPr id="77827" name="Google Shape;314;p45"/>
          <p:cNvSpPr txBox="1">
            <a:spLocks noChangeArrowheads="1"/>
          </p:cNvSpPr>
          <p:nvPr/>
        </p:nvSpPr>
        <p:spPr bwMode="auto">
          <a:xfrm>
            <a:off x="5029200" y="4622800"/>
            <a:ext cx="38703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Микола II. Карикатура “Царь испугался издал манифест” </a:t>
            </a:r>
          </a:p>
        </p:txBody>
      </p:sp>
      <p:pic>
        <p:nvPicPr>
          <p:cNvPr id="77828" name="Google Shape;315;p4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0650" y="123825"/>
            <a:ext cx="33242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Google Shape;320;p46"/>
          <p:cNvSpPr txBox="1">
            <a:spLocks noChangeArrowheads="1"/>
          </p:cNvSpPr>
          <p:nvPr/>
        </p:nvSpPr>
        <p:spPr bwMode="auto">
          <a:xfrm>
            <a:off x="482600" y="4318000"/>
            <a:ext cx="79597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Демонстрація чорносотенців в Одесі після оголошення «Маніфесту 17 жовтня» 1905 р.</a:t>
            </a:r>
          </a:p>
        </p:txBody>
      </p:sp>
      <p:pic>
        <p:nvPicPr>
          <p:cNvPr id="79874" name="Google Shape;321;p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33388"/>
            <a:ext cx="798830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Google Shape;326;p47"/>
          <p:cNvSpPr txBox="1">
            <a:spLocks noGrp="1"/>
          </p:cNvSpPr>
          <p:nvPr>
            <p:ph type="body" idx="4294967295"/>
          </p:nvPr>
        </p:nvSpPr>
        <p:spPr>
          <a:xfrm>
            <a:off x="4224338" y="836613"/>
            <a:ext cx="4694237" cy="37687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Південь поступово перетворювався в інтегровану частину українського економічного і національно-культурного простору. </a:t>
            </a:r>
          </a:p>
          <a:p>
            <a:pPr marL="0" indent="0" eaLnBrk="1" hangingPunct="1">
              <a:lnSpc>
                <a:spcPct val="115000"/>
              </a:lnSpc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Новоросія, яка задумувалася з метою створення для Російської імперії додаткової опори на Півдні, насправді перетворилася у важливий регіон, де визрівали умови для перетворення України в незалежну державу.</a:t>
            </a:r>
            <a:endParaRPr lang="ru-RU" sz="180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endParaRPr lang="ru-RU" sz="1800">
              <a:solidFill>
                <a:srgbClr val="434343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344488"/>
            <a:ext cx="4046538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Прямоугольник 2"/>
          <p:cNvSpPr>
            <a:spLocks noChangeArrowheads="1"/>
          </p:cNvSpPr>
          <p:nvPr/>
        </p:nvSpPr>
        <p:spPr bwMode="auto">
          <a:xfrm>
            <a:off x="330200" y="4387850"/>
            <a:ext cx="3281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Куїнджі «Дніпро вранці» 1881 р.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Google Shape;333;p48"/>
          <p:cNvSpPr txBox="1">
            <a:spLocks noGrp="1"/>
          </p:cNvSpPr>
          <p:nvPr>
            <p:ph type="body" idx="4294967295"/>
          </p:nvPr>
        </p:nvSpPr>
        <p:spPr>
          <a:xfrm>
            <a:off x="3810000" y="4695825"/>
            <a:ext cx="1444625" cy="4318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Біженці</a:t>
            </a:r>
          </a:p>
        </p:txBody>
      </p:sp>
      <p:pic>
        <p:nvPicPr>
          <p:cNvPr id="83970" name="Google Shape;334;p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100013"/>
            <a:ext cx="78359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Google Shape;339;p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36513"/>
            <a:ext cx="7180262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Google Shape;344;p5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47625"/>
            <a:ext cx="687546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oogle Shape;106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215900"/>
            <a:ext cx="58547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Google Shape;107;p17"/>
          <p:cNvSpPr txBox="1">
            <a:spLocks noGrp="1"/>
          </p:cNvSpPr>
          <p:nvPr>
            <p:ph type="body" idx="4294967295"/>
          </p:nvPr>
        </p:nvSpPr>
        <p:spPr>
          <a:xfrm>
            <a:off x="298450" y="4660900"/>
            <a:ext cx="5726113" cy="40005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b="1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Чайка С.  “Зруйнування Запорозької Січі 1775 р.”  2001 р.</a:t>
            </a:r>
          </a:p>
        </p:txBody>
      </p:sp>
      <p:sp>
        <p:nvSpPr>
          <p:cNvPr id="20483" name="Google Shape;108;p17"/>
          <p:cNvSpPr txBox="1">
            <a:spLocks noChangeArrowheads="1"/>
          </p:cNvSpPr>
          <p:nvPr/>
        </p:nvSpPr>
        <p:spPr bwMode="auto">
          <a:xfrm>
            <a:off x="6229350" y="0"/>
            <a:ext cx="291465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Ліквідація Запорозької Січі 1775 р. — насильницьке знищення російськими військами українського козацького утворення — Підпільненської Січі, та остаточна ліквідація Запорозької Січі як козацької автономії. Унаслідок цього Військо Запорозьке Низове припинило своє існування.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Google Shape;349;p5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0050" y="73025"/>
            <a:ext cx="5726113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Google Shape;350;p51"/>
          <p:cNvSpPr txBox="1">
            <a:spLocks noChangeArrowheads="1"/>
          </p:cNvSpPr>
          <p:nvPr/>
        </p:nvSpPr>
        <p:spPr bwMode="auto">
          <a:xfrm>
            <a:off x="1154113" y="4684713"/>
            <a:ext cx="70675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С.А. Виноградов «Рассказы про войну» 1914 р.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Google Shape;355;p5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8" y="63500"/>
            <a:ext cx="68548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Google Shape;360;p5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8" y="60325"/>
            <a:ext cx="665162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Google Shape;365;p54"/>
          <p:cNvSpPr txBox="1">
            <a:spLocks noGrp="1"/>
          </p:cNvSpPr>
          <p:nvPr>
            <p:ph type="title"/>
          </p:nvPr>
        </p:nvSpPr>
        <p:spPr>
          <a:xfrm>
            <a:off x="598488" y="2152650"/>
            <a:ext cx="8221662" cy="838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Дякуємо за увагу!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13;p18"/>
          <p:cNvSpPr txBox="1">
            <a:spLocks noGrp="1"/>
          </p:cNvSpPr>
          <p:nvPr>
            <p:ph type="body" idx="4294967295"/>
          </p:nvPr>
        </p:nvSpPr>
        <p:spPr>
          <a:xfrm>
            <a:off x="171450" y="4592638"/>
            <a:ext cx="5459413" cy="30003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Маніфест Катерини II про ліквідацію Запорозької С</a:t>
            </a:r>
            <a:r>
              <a:rPr lang="uk-UA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і</a:t>
            </a:r>
            <a:r>
              <a:rPr lang="ru-RU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чі 1775 р. </a:t>
            </a:r>
          </a:p>
        </p:txBody>
      </p:sp>
      <p:pic>
        <p:nvPicPr>
          <p:cNvPr id="22530" name="Google Shape;114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39700"/>
            <a:ext cx="5459413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Google Shape;115;p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6450" y="139700"/>
            <a:ext cx="3171825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Google Shape;116;p18"/>
          <p:cNvSpPr txBox="1">
            <a:spLocks noChangeArrowheads="1"/>
          </p:cNvSpPr>
          <p:nvPr/>
        </p:nvSpPr>
        <p:spPr bwMode="auto">
          <a:xfrm>
            <a:off x="5848350" y="4557713"/>
            <a:ext cx="32289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Підпис під маніфестом Катерини II про ліквідацію Запорозької Січі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21;p19"/>
          <p:cNvSpPr txBox="1">
            <a:spLocks noChangeArrowheads="1"/>
          </p:cNvSpPr>
          <p:nvPr/>
        </p:nvSpPr>
        <p:spPr bwMode="auto">
          <a:xfrm>
            <a:off x="2413000" y="4749800"/>
            <a:ext cx="48958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Катерина II. Німецька карикатура</a:t>
            </a:r>
          </a:p>
        </p:txBody>
      </p:sp>
      <p:pic>
        <p:nvPicPr>
          <p:cNvPr id="24578" name="Google Shape;122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138" y="50800"/>
            <a:ext cx="6592887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oogle Shape;133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4150" y="49213"/>
            <a:ext cx="58864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Google Shape;134;p21"/>
          <p:cNvSpPr txBox="1">
            <a:spLocks noGrp="1"/>
          </p:cNvSpPr>
          <p:nvPr>
            <p:ph type="body" idx="4294967295"/>
          </p:nvPr>
        </p:nvSpPr>
        <p:spPr>
          <a:xfrm>
            <a:off x="622300" y="4565650"/>
            <a:ext cx="8121650" cy="577850"/>
          </a:xfrm>
        </p:spPr>
        <p:txBody>
          <a:bodyPr/>
          <a:lstStyle/>
          <a:p>
            <a:pPr marL="0" indent="0" eaLnBrk="1" hangingPunct="1"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Новоросійська губернія</a:t>
            </a:r>
            <a:r>
              <a:rPr lang="uk-UA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 </a:t>
            </a:r>
            <a:r>
              <a:rPr lang="ru-RU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створена у 1764 р. (центр - м. Катеринослав)</a:t>
            </a:r>
          </a:p>
          <a:p>
            <a:pPr marL="0" indent="0" eaLnBrk="1" hangingPunct="1"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Новоросійсько-Бесарабське генерал-губернаторство створене 1822 р. (центр - м. Одеса).</a:t>
            </a:r>
            <a:endParaRPr lang="ru-RU" sz="1800">
              <a:solidFill>
                <a:srgbClr val="434343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0"/>
            <a:ext cx="7375525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Google Shape;144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25" y="131763"/>
            <a:ext cx="62896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889</Words>
  <Application>Microsoft Office PowerPoint</Application>
  <PresentationFormat>Экран (16:9)</PresentationFormat>
  <Paragraphs>93</Paragraphs>
  <Slides>43</Slides>
  <Notes>38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Roboto</vt:lpstr>
      <vt:lpstr>Arial</vt:lpstr>
      <vt:lpstr>Constantia</vt:lpstr>
      <vt:lpstr>Times New Roman</vt:lpstr>
      <vt:lpstr>Wingdings 2</vt:lpstr>
      <vt:lpstr>Cambria</vt:lpstr>
      <vt:lpstr>Geometric</vt:lpstr>
      <vt:lpstr>Документ</vt:lpstr>
      <vt:lpstr>Міф про  Новоросію: витоки.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Зміни питомої ваги українців у населенні Південної України (ХVІІІ — перша половина ХІХ ст.) (у %)</vt:lpstr>
      <vt:lpstr>Населення Півдня України станом на 1914 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Російського прориву на Південь, у напрямі Босфору і Дарданелл не трапилося.  «Новоросія» залишалася штучною назвою південно-західної окраїни імперії без «новоросів» і перспектив стати мостом до визволеного «Священного Царгороду з Церквою Св. Софії та Єрусалиму з Господнім гробом».</vt:lpstr>
      <vt:lpstr>Національний склад міського населення Півдня України в 1897 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Панас Саксаганський (1859  – 1940)</vt:lpstr>
      <vt:lpstr>Презентация PowerPoint</vt:lpstr>
      <vt:lpstr>Презентация PowerPoint</vt:lpstr>
      <vt:lpstr>У «Просвітах» брали участь видатні діячі української культури: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Новоросія. Політика царського уряду щодо Південноукраїнського регіону(XVIII – початок XX ст.)</dc:title>
  <dc:creator/>
  <cp:lastModifiedBy>Lenovo</cp:lastModifiedBy>
  <cp:revision>30</cp:revision>
  <dcterms:modified xsi:type="dcterms:W3CDTF">2025-11-30T21:46:56Z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3410128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