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27046FF-47D0-414B-B03C-3BB8CFDC9B0E}" type="datetimeFigureOut">
              <a:rPr lang="uk-UA" smtClean="0"/>
              <a:pPr/>
              <a:t>22.01.2021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64BD9E1-D315-4D01-BEF7-AD9F0BC006D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>
                <a:effectLst/>
                <a:latin typeface="Times New Roman"/>
                <a:ea typeface="Times New Roman"/>
              </a:rPr>
              <a:t>Особливості виникнення і функціонування ринку цінних паперів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xmlns="" val="3632394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/>
              <a:t>На </a:t>
            </a:r>
            <a:r>
              <a:rPr lang="ru-RU" b="1" i="1" dirty="0" err="1"/>
              <a:t>стихійному</a:t>
            </a:r>
            <a:r>
              <a:rPr lang="ru-RU" b="1" i="1" dirty="0"/>
              <a:t> </a:t>
            </a:r>
            <a:r>
              <a:rPr lang="ru-RU" b="1" dirty="0"/>
              <a:t>ринку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 </a:t>
            </a:r>
            <a:r>
              <a:rPr lang="ru-RU" dirty="0"/>
              <a:t>правила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угод</a:t>
            </a:r>
            <a:r>
              <a:rPr lang="ru-RU" dirty="0"/>
              <a:t> і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фондових</a:t>
            </a:r>
            <a:r>
              <a:rPr lang="ru-RU" dirty="0"/>
              <a:t> </a:t>
            </a:r>
            <a:r>
              <a:rPr lang="ru-RU" dirty="0" err="1"/>
              <a:t>інструментів</a:t>
            </a:r>
            <a:r>
              <a:rPr lang="ru-RU" dirty="0"/>
              <a:t> та </a:t>
            </a:r>
            <a:r>
              <a:rPr lang="ru-RU" dirty="0" err="1"/>
              <a:t>учасників</a:t>
            </a:r>
            <a:r>
              <a:rPr lang="ru-RU" dirty="0"/>
              <a:t> ринку не </a:t>
            </a:r>
            <a:r>
              <a:rPr lang="ru-RU" dirty="0" err="1"/>
              <a:t>встановлюються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не є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прозорим</a:t>
            </a:r>
            <a:r>
              <a:rPr lang="ru-RU" dirty="0"/>
              <a:t>,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стихійну</a:t>
            </a:r>
            <a:r>
              <a:rPr lang="ru-RU" dirty="0"/>
              <a:t> і </a:t>
            </a:r>
            <a:r>
              <a:rPr lang="ru-RU" dirty="0" err="1"/>
              <a:t>довільну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. </a:t>
            </a:r>
            <a:endParaRPr lang="uk-UA" dirty="0" smtClean="0"/>
          </a:p>
          <a:p>
            <a:r>
              <a:rPr lang="ru-RU" b="1" i="1" dirty="0" err="1"/>
              <a:t>Онкольний</a:t>
            </a:r>
            <a:r>
              <a:rPr lang="ru-RU" b="1" i="1" dirty="0"/>
              <a:t> </a:t>
            </a:r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деякого</a:t>
            </a:r>
            <a:r>
              <a:rPr lang="ru-RU" dirty="0"/>
              <a:t> часу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 заявок (</a:t>
            </a:r>
            <a:r>
              <a:rPr lang="ru-RU" dirty="0" err="1"/>
              <a:t>доручень</a:t>
            </a:r>
            <a:r>
              <a:rPr lang="ru-RU" dirty="0"/>
              <a:t>) на </a:t>
            </a:r>
            <a:r>
              <a:rPr lang="ru-RU" dirty="0" err="1"/>
              <a:t>придбання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продаж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за </a:t>
            </a:r>
            <a:r>
              <a:rPr lang="ru-RU" dirty="0" err="1"/>
              <a:t>вказаною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торги, на </a:t>
            </a:r>
            <a:r>
              <a:rPr lang="ru-RU" dirty="0" err="1"/>
              <a:t>яких</a:t>
            </a:r>
            <a:r>
              <a:rPr lang="ru-RU" dirty="0"/>
              <a:t>,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, </a:t>
            </a:r>
            <a:r>
              <a:rPr lang="ru-RU" dirty="0" err="1"/>
              <a:t>задовольняються</a:t>
            </a:r>
            <a:r>
              <a:rPr lang="ru-RU" dirty="0"/>
              <a:t> заявки. </a:t>
            </a:r>
            <a:endParaRPr lang="ru-RU" dirty="0" smtClean="0"/>
          </a:p>
          <a:p>
            <a:r>
              <a:rPr lang="ru-RU" b="1" i="1" dirty="0" err="1"/>
              <a:t>Дилерським</a:t>
            </a:r>
            <a:r>
              <a:rPr lang="ru-RU" b="1" i="1" dirty="0"/>
              <a:t> </a:t>
            </a:r>
            <a:r>
              <a:rPr lang="ru-RU" b="1" dirty="0"/>
              <a:t>ринком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продаються</a:t>
            </a:r>
            <a:r>
              <a:rPr lang="ru-RU" dirty="0"/>
              <a:t> за </a:t>
            </a:r>
            <a:r>
              <a:rPr lang="ru-RU" dirty="0" err="1"/>
              <a:t>ціною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продавця</a:t>
            </a:r>
            <a:r>
              <a:rPr lang="ru-RU" dirty="0"/>
              <a:t> (дилера). 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956560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/>
          <a:lstStyle/>
          <a:p>
            <a:r>
              <a:rPr lang="uk-UA" dirty="0" smtClean="0"/>
              <a:t>Ринок цінних паперів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b="1" i="1" dirty="0" err="1"/>
              <a:t>Грошовий</a:t>
            </a:r>
            <a:r>
              <a:rPr lang="ru-RU" b="1" i="1" dirty="0"/>
              <a:t> </a:t>
            </a:r>
            <a:r>
              <a:rPr lang="ru-RU" b="1" i="1" dirty="0" err="1"/>
              <a:t>ринок</a:t>
            </a:r>
            <a:r>
              <a:rPr lang="ru-RU" b="1" i="1" dirty="0"/>
              <a:t> </a:t>
            </a:r>
            <a:r>
              <a:rPr lang="ru-RU" b="1" i="1" dirty="0" err="1"/>
              <a:t>цінних</a:t>
            </a:r>
            <a:r>
              <a:rPr lang="ru-RU" b="1" i="1" dirty="0"/>
              <a:t> </a:t>
            </a:r>
            <a:r>
              <a:rPr lang="ru-RU" b="1" i="1" dirty="0" err="1"/>
              <a:t>паперів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</a:t>
            </a:r>
            <a:r>
              <a:rPr lang="ru-RU" dirty="0" err="1"/>
              <a:t>короткострокові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. </a:t>
            </a:r>
            <a:r>
              <a:rPr lang="ru-RU" dirty="0" err="1"/>
              <a:t>Часовим</a:t>
            </a:r>
            <a:r>
              <a:rPr lang="ru-RU" dirty="0"/>
              <a:t> </a:t>
            </a:r>
            <a:r>
              <a:rPr lang="ru-RU" dirty="0" err="1"/>
              <a:t>критерієм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один </a:t>
            </a:r>
            <a:r>
              <a:rPr lang="ru-RU" dirty="0" err="1"/>
              <a:t>рік</a:t>
            </a:r>
            <a:r>
              <a:rPr lang="ru-RU" dirty="0"/>
              <a:t>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фінансовими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 грошового ринку є </a:t>
            </a:r>
            <a:r>
              <a:rPr lang="ru-RU" dirty="0" err="1"/>
              <a:t>зобов’язання</a:t>
            </a:r>
            <a:r>
              <a:rPr lang="ru-RU" dirty="0"/>
              <a:t>,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не </a:t>
            </a:r>
            <a:r>
              <a:rPr lang="ru-RU" dirty="0" err="1"/>
              <a:t>перевищує</a:t>
            </a:r>
            <a:r>
              <a:rPr lang="ru-RU" dirty="0"/>
              <a:t> одного року. </a:t>
            </a:r>
            <a:endParaRPr lang="uk-UA" dirty="0"/>
          </a:p>
          <a:p>
            <a:r>
              <a:rPr lang="ru-RU" b="1" i="1" dirty="0" err="1"/>
              <a:t>Ринок</a:t>
            </a:r>
            <a:r>
              <a:rPr lang="ru-RU" b="1" i="1" dirty="0"/>
              <a:t> </a:t>
            </a:r>
            <a:r>
              <a:rPr lang="ru-RU" b="1" i="1" dirty="0" err="1"/>
              <a:t>капіталів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емітуються</a:t>
            </a:r>
            <a:r>
              <a:rPr lang="ru-RU" dirty="0"/>
              <a:t> та </a:t>
            </a:r>
            <a:r>
              <a:rPr lang="ru-RU" dirty="0" err="1"/>
              <a:t>обертаються</a:t>
            </a:r>
            <a:r>
              <a:rPr lang="ru-RU" dirty="0"/>
              <a:t> </a:t>
            </a:r>
            <a:r>
              <a:rPr lang="ru-RU" dirty="0" err="1"/>
              <a:t>довгострокові</a:t>
            </a:r>
            <a:r>
              <a:rPr lang="ru-RU" dirty="0"/>
              <a:t> </a:t>
            </a:r>
            <a:r>
              <a:rPr lang="ru-RU" dirty="0" err="1"/>
              <a:t>облігації</a:t>
            </a:r>
            <a:r>
              <a:rPr lang="ru-RU" dirty="0"/>
              <a:t> та </a:t>
            </a:r>
            <a:r>
              <a:rPr lang="ru-RU" dirty="0" err="1"/>
              <a:t>акції</a:t>
            </a:r>
            <a:r>
              <a:rPr lang="ru-RU" dirty="0"/>
              <a:t>. </a:t>
            </a:r>
            <a:endParaRPr lang="uk-UA" dirty="0"/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80728"/>
            <a:ext cx="381642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4572000" y="980728"/>
            <a:ext cx="3816424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611560" y="112474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Грошовий ринок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4932040" y="1124744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Ринок капіталів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898281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Функції </a:t>
            </a:r>
            <a:r>
              <a:rPr lang="uk-UA" b="1" dirty="0"/>
              <a:t>ринку цінних паперів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регулююча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endParaRPr lang="ru-RU" dirty="0" smtClean="0"/>
          </a:p>
          <a:p>
            <a:r>
              <a:rPr lang="ru-RU" dirty="0" err="1" smtClean="0"/>
              <a:t>трансформація</a:t>
            </a:r>
            <a:r>
              <a:rPr lang="ru-RU" dirty="0" smtClean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 smtClean="0"/>
              <a:t>власності</a:t>
            </a:r>
            <a:endParaRPr lang="ru-RU" dirty="0" smtClean="0"/>
          </a:p>
          <a:p>
            <a:r>
              <a:rPr lang="ru-RU" dirty="0"/>
              <a:t>альтернатива </a:t>
            </a:r>
            <a:r>
              <a:rPr lang="ru-RU" dirty="0" err="1"/>
              <a:t>банківському</a:t>
            </a:r>
            <a:r>
              <a:rPr lang="ru-RU" dirty="0"/>
              <a:t> кредиту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забезпечення</a:t>
            </a:r>
            <a:r>
              <a:rPr lang="ru-RU" dirty="0" smtClean="0"/>
              <a:t> притоку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у </a:t>
            </a:r>
            <a:r>
              <a:rPr lang="ru-RU" dirty="0" err="1"/>
              <a:t>скарбницю</a:t>
            </a:r>
            <a:r>
              <a:rPr lang="ru-RU" dirty="0"/>
              <a:t> </a:t>
            </a:r>
            <a:r>
              <a:rPr lang="ru-RU" dirty="0" err="1" smtClean="0"/>
              <a:t>держави</a:t>
            </a:r>
            <a:endParaRPr lang="ru-RU" dirty="0" smtClean="0"/>
          </a:p>
          <a:p>
            <a:r>
              <a:rPr lang="ru-RU" dirty="0" err="1"/>
              <a:t>к</a:t>
            </a:r>
            <a:r>
              <a:rPr lang="ru-RU" dirty="0" err="1" smtClean="0"/>
              <a:t>онтрольна</a:t>
            </a:r>
            <a:endParaRPr lang="ru-RU" dirty="0" smtClean="0"/>
          </a:p>
          <a:p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, </a:t>
            </a:r>
            <a:r>
              <a:rPr lang="ru-RU" dirty="0" err="1"/>
              <a:t>інституційних</a:t>
            </a:r>
            <a:r>
              <a:rPr lang="ru-RU" dirty="0"/>
              <a:t> та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 smtClean="0"/>
              <a:t>інтересів</a:t>
            </a:r>
            <a:endParaRPr lang="ru-RU" dirty="0" smtClean="0"/>
          </a:p>
          <a:p>
            <a:r>
              <a:rPr lang="ru-RU" dirty="0" err="1"/>
              <a:t>і</a:t>
            </a:r>
            <a:r>
              <a:rPr lang="ru-RU" dirty="0" err="1" smtClean="0"/>
              <a:t>нформаційна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231495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Загальні принципи становлення фондового ринку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err="1" smtClean="0"/>
              <a:t>упорядкованість</a:t>
            </a:r>
            <a:r>
              <a:rPr lang="ru-RU" i="1" dirty="0" smtClean="0"/>
              <a:t> </a:t>
            </a:r>
            <a:r>
              <a:rPr lang="ru-RU" dirty="0"/>
              <a:t>(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чітких</a:t>
            </a:r>
            <a:r>
              <a:rPr lang="ru-RU" dirty="0"/>
              <a:t> правил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, контроль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дотриманням</a:t>
            </a:r>
            <a:r>
              <a:rPr lang="ru-RU" dirty="0"/>
              <a:t>); </a:t>
            </a:r>
            <a:endParaRPr lang="uk-UA" dirty="0"/>
          </a:p>
          <a:p>
            <a:r>
              <a:rPr lang="ru-RU" i="1" dirty="0" err="1" smtClean="0"/>
              <a:t>прозорість</a:t>
            </a:r>
            <a:r>
              <a:rPr lang="ru-RU" i="1" dirty="0" smtClean="0"/>
              <a:t> </a:t>
            </a:r>
            <a:r>
              <a:rPr lang="ru-RU" dirty="0"/>
              <a:t>(</a:t>
            </a:r>
            <a:r>
              <a:rPr lang="ru-RU" dirty="0" err="1"/>
              <a:t>доступність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емітентів</a:t>
            </a:r>
            <a:r>
              <a:rPr lang="ru-RU" dirty="0"/>
              <a:t>, угоди, стан </a:t>
            </a:r>
            <a:r>
              <a:rPr lang="ru-RU" dirty="0" err="1"/>
              <a:t>попиту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.); </a:t>
            </a:r>
            <a:endParaRPr lang="uk-UA" dirty="0"/>
          </a:p>
          <a:p>
            <a:r>
              <a:rPr lang="ru-RU" i="1" dirty="0" err="1" smtClean="0"/>
              <a:t>відкритість</a:t>
            </a:r>
            <a:r>
              <a:rPr lang="ru-RU" i="1" dirty="0" smtClean="0"/>
              <a:t> </a:t>
            </a:r>
            <a:r>
              <a:rPr lang="ru-RU" dirty="0"/>
              <a:t>(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перешкод</a:t>
            </a:r>
            <a:r>
              <a:rPr lang="ru-RU" dirty="0"/>
              <a:t> для входу на </a:t>
            </a:r>
            <a:r>
              <a:rPr lang="ru-RU" dirty="0" err="1"/>
              <a:t>ринок</a:t>
            </a:r>
            <a:r>
              <a:rPr lang="ru-RU" dirty="0"/>
              <a:t> і </a:t>
            </a:r>
            <a:r>
              <a:rPr lang="ru-RU" dirty="0" err="1"/>
              <a:t>виходу</a:t>
            </a:r>
            <a:r>
              <a:rPr lang="ru-RU" dirty="0"/>
              <a:t> з </a:t>
            </a:r>
            <a:r>
              <a:rPr lang="ru-RU" dirty="0" err="1"/>
              <a:t>нього</a:t>
            </a:r>
            <a:r>
              <a:rPr lang="ru-RU" dirty="0"/>
              <a:t>); </a:t>
            </a:r>
            <a:endParaRPr lang="uk-UA" dirty="0"/>
          </a:p>
          <a:p>
            <a:r>
              <a:rPr lang="ru-RU" i="1" dirty="0" err="1" smtClean="0"/>
              <a:t>рівність</a:t>
            </a:r>
            <a:r>
              <a:rPr lang="ru-RU" i="1" dirty="0" smtClean="0"/>
              <a:t> </a:t>
            </a:r>
            <a:r>
              <a:rPr lang="ru-RU" i="1" dirty="0" err="1"/>
              <a:t>можливостей</a:t>
            </a:r>
            <a:r>
              <a:rPr lang="ru-RU" i="1" dirty="0"/>
              <a:t> </a:t>
            </a:r>
            <a:r>
              <a:rPr lang="ru-RU" dirty="0"/>
              <a:t>(</a:t>
            </a:r>
            <a:r>
              <a:rPr lang="ru-RU" dirty="0" err="1"/>
              <a:t>рівноположність</a:t>
            </a:r>
            <a:r>
              <a:rPr lang="ru-RU" dirty="0"/>
              <a:t> </a:t>
            </a:r>
            <a:r>
              <a:rPr lang="ru-RU" dirty="0" err="1"/>
              <a:t>усіх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ринку); </a:t>
            </a:r>
            <a:endParaRPr lang="uk-UA" dirty="0"/>
          </a:p>
          <a:p>
            <a:r>
              <a:rPr lang="uk-UA" dirty="0"/>
              <a:t>з</a:t>
            </a:r>
            <a:r>
              <a:rPr lang="ru-RU" i="1" dirty="0" err="1" smtClean="0"/>
              <a:t>балансованість</a:t>
            </a:r>
            <a:r>
              <a:rPr lang="ru-RU" i="1" dirty="0" smtClean="0"/>
              <a:t> </a:t>
            </a:r>
            <a:r>
              <a:rPr lang="ru-RU" dirty="0"/>
              <a:t>(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масштабів</a:t>
            </a:r>
            <a:r>
              <a:rPr lang="ru-RU" dirty="0"/>
              <a:t> оптового ринку </a:t>
            </a:r>
            <a:r>
              <a:rPr lang="ru-RU" dirty="0" err="1"/>
              <a:t>роздрібному</a:t>
            </a:r>
            <a:r>
              <a:rPr lang="ru-RU" dirty="0"/>
              <a:t>);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38799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60672" cy="1039427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принципи</a:t>
            </a:r>
            <a:r>
              <a:rPr lang="ru-RU" sz="2800" b="1" dirty="0"/>
              <a:t> </a:t>
            </a:r>
            <a:r>
              <a:rPr lang="ru-RU" sz="2800" b="1" dirty="0" err="1"/>
              <a:t>становлення</a:t>
            </a:r>
            <a:r>
              <a:rPr lang="ru-RU" sz="2800" b="1" dirty="0"/>
              <a:t> </a:t>
            </a:r>
            <a:r>
              <a:rPr lang="ru-RU" sz="2800" b="1" dirty="0" err="1"/>
              <a:t>вітчизняного</a:t>
            </a:r>
            <a:r>
              <a:rPr lang="ru-RU" sz="2800" b="1" dirty="0"/>
              <a:t> фондового </a:t>
            </a:r>
            <a:r>
              <a:rPr lang="ru-RU" sz="2800" b="1" dirty="0" smtClean="0"/>
              <a:t>ринку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err="1" smtClean="0"/>
              <a:t>соціальна</a:t>
            </a:r>
            <a:r>
              <a:rPr lang="ru-RU" b="1" i="1" dirty="0" smtClean="0"/>
              <a:t> </a:t>
            </a:r>
            <a:r>
              <a:rPr lang="ru-RU" b="1" i="1" dirty="0" err="1"/>
              <a:t>справедливість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рівних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і </a:t>
            </a:r>
            <a:r>
              <a:rPr lang="ru-RU" dirty="0" err="1"/>
              <a:t>спрощення</a:t>
            </a:r>
            <a:r>
              <a:rPr lang="ru-RU" dirty="0"/>
              <a:t> умов доступу </a:t>
            </a:r>
            <a:r>
              <a:rPr lang="ru-RU" dirty="0" err="1"/>
              <a:t>інвесторів</a:t>
            </a:r>
            <a:r>
              <a:rPr lang="ru-RU" dirty="0"/>
              <a:t> та </a:t>
            </a:r>
            <a:r>
              <a:rPr lang="ru-RU" dirty="0" err="1"/>
              <a:t>позичальників</a:t>
            </a:r>
            <a:r>
              <a:rPr lang="ru-RU" dirty="0"/>
              <a:t> на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недопущення</a:t>
            </a:r>
            <a:r>
              <a:rPr lang="ru-RU" dirty="0"/>
              <a:t> </a:t>
            </a:r>
            <a:r>
              <a:rPr lang="ru-RU" dirty="0" err="1"/>
              <a:t>монопольних</a:t>
            </a:r>
            <a:r>
              <a:rPr lang="ru-RU" dirty="0"/>
              <a:t> </a:t>
            </a:r>
            <a:r>
              <a:rPr lang="ru-RU" dirty="0" err="1"/>
              <a:t>проявів</a:t>
            </a:r>
            <a:r>
              <a:rPr lang="ru-RU" dirty="0"/>
              <a:t>, </a:t>
            </a:r>
            <a:r>
              <a:rPr lang="ru-RU" dirty="0" err="1"/>
              <a:t>дискримінації</a:t>
            </a:r>
            <a:r>
              <a:rPr lang="ru-RU" dirty="0"/>
              <a:t> прав і свобод </a:t>
            </a:r>
            <a:r>
              <a:rPr lang="ru-RU" dirty="0" err="1"/>
              <a:t>суб’єктів</a:t>
            </a:r>
            <a:r>
              <a:rPr lang="ru-RU" dirty="0"/>
              <a:t> ринку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 </a:t>
            </a:r>
            <a:endParaRPr lang="uk-UA" dirty="0"/>
          </a:p>
          <a:p>
            <a:r>
              <a:rPr lang="ru-RU" b="1" i="1" dirty="0" err="1" smtClean="0"/>
              <a:t>надійність</a:t>
            </a:r>
            <a:r>
              <a:rPr lang="ru-RU" b="1" i="1" dirty="0" smtClean="0"/>
              <a:t> </a:t>
            </a:r>
            <a:r>
              <a:rPr lang="ru-RU" b="1" i="1" dirty="0" err="1"/>
              <a:t>захисту</a:t>
            </a:r>
            <a:r>
              <a:rPr lang="ru-RU" b="1" i="1" dirty="0"/>
              <a:t> </a:t>
            </a:r>
            <a:r>
              <a:rPr lang="ru-RU" b="1" i="1" dirty="0" err="1"/>
              <a:t>інвесторів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умов (</a:t>
            </a:r>
            <a:r>
              <a:rPr lang="ru-RU" dirty="0" err="1"/>
              <a:t>соціально-політичних</a:t>
            </a:r>
            <a:r>
              <a:rPr lang="ru-RU" dirty="0"/>
              <a:t>, </a:t>
            </a:r>
            <a:r>
              <a:rPr lang="ru-RU" dirty="0" err="1"/>
              <a:t>економічних</a:t>
            </a:r>
            <a:r>
              <a:rPr lang="ru-RU" dirty="0"/>
              <a:t>, </a:t>
            </a:r>
            <a:r>
              <a:rPr lang="ru-RU" dirty="0" err="1"/>
              <a:t>правових</a:t>
            </a:r>
            <a:r>
              <a:rPr lang="ru-RU" dirty="0"/>
              <a:t>) для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суб’єктів</a:t>
            </a:r>
            <a:r>
              <a:rPr lang="ru-RU" dirty="0"/>
              <a:t> фондового ринку і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майнових</a:t>
            </a:r>
            <a:r>
              <a:rPr lang="ru-RU" dirty="0"/>
              <a:t> прав; </a:t>
            </a:r>
            <a:endParaRPr lang="uk-UA" dirty="0"/>
          </a:p>
          <a:p>
            <a:r>
              <a:rPr lang="ru-RU" b="1" i="1" dirty="0" err="1" smtClean="0"/>
              <a:t>регульованість</a:t>
            </a:r>
            <a:r>
              <a:rPr lang="ru-RU" b="1" i="1" dirty="0" smtClean="0"/>
              <a:t> </a:t>
            </a:r>
            <a:r>
              <a:rPr lang="ru-RU" dirty="0"/>
              <a:t>–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гнучкої</a:t>
            </a:r>
            <a:r>
              <a:rPr lang="ru-RU" dirty="0"/>
              <a:t> та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фондового ринку; </a:t>
            </a:r>
            <a:endParaRPr lang="uk-UA" dirty="0"/>
          </a:p>
          <a:p>
            <a:r>
              <a:rPr lang="ru-RU" b="1" i="1" dirty="0" err="1" smtClean="0"/>
              <a:t>контрольованість</a:t>
            </a:r>
            <a:r>
              <a:rPr lang="ru-RU" b="1" i="1" dirty="0" smtClean="0"/>
              <a:t> </a:t>
            </a:r>
            <a:r>
              <a:rPr lang="ru-RU" dirty="0"/>
              <a:t>–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надійного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і контролю, </a:t>
            </a:r>
            <a:r>
              <a:rPr lang="ru-RU" dirty="0" err="1"/>
              <a:t>попередження</a:t>
            </a:r>
            <a:r>
              <a:rPr lang="ru-RU" dirty="0"/>
              <a:t> і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зловживань</a:t>
            </a:r>
            <a:r>
              <a:rPr lang="ru-RU" dirty="0"/>
              <a:t> і </a:t>
            </a:r>
            <a:r>
              <a:rPr lang="ru-RU" dirty="0" err="1"/>
              <a:t>злочинності</a:t>
            </a:r>
            <a:r>
              <a:rPr lang="ru-RU" dirty="0"/>
              <a:t> на ринку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 </a:t>
            </a:r>
            <a:endParaRPr lang="uk-UA" dirty="0"/>
          </a:p>
          <a:p>
            <a:r>
              <a:rPr lang="ru-RU" b="1" i="1" dirty="0" err="1" smtClean="0"/>
              <a:t>ефективність</a:t>
            </a:r>
            <a:r>
              <a:rPr lang="ru-RU" b="1" i="1" dirty="0" smtClean="0"/>
              <a:t> </a:t>
            </a:r>
            <a:r>
              <a:rPr lang="ru-RU" dirty="0"/>
              <a:t>– максимальна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потенційних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фондового ринку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мобілізації</a:t>
            </a:r>
            <a:r>
              <a:rPr lang="ru-RU" dirty="0"/>
              <a:t> і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 у </a:t>
            </a:r>
            <a:r>
              <a:rPr lang="ru-RU" dirty="0" err="1"/>
              <a:t>перспективні</a:t>
            </a:r>
            <a:r>
              <a:rPr lang="ru-RU" dirty="0"/>
              <a:t>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буде </a:t>
            </a:r>
            <a:r>
              <a:rPr lang="ru-RU" dirty="0" err="1"/>
              <a:t>сприяти</a:t>
            </a:r>
            <a:r>
              <a:rPr lang="ru-RU" dirty="0"/>
              <a:t> </a:t>
            </a:r>
            <a:r>
              <a:rPr lang="ru-RU" dirty="0" err="1"/>
              <a:t>забезпеченню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прогресу</a:t>
            </a:r>
            <a:r>
              <a:rPr lang="ru-RU" dirty="0"/>
              <a:t> і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життєвих</a:t>
            </a:r>
            <a:r>
              <a:rPr lang="ru-RU" dirty="0"/>
              <a:t> потреб </a:t>
            </a:r>
            <a:r>
              <a:rPr lang="ru-RU" dirty="0" err="1"/>
              <a:t>населення</a:t>
            </a:r>
            <a:r>
              <a:rPr lang="ru-RU" dirty="0"/>
              <a:t>;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4009368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sz="2600" b="1" dirty="0"/>
              <a:t>п</a:t>
            </a:r>
            <a:r>
              <a:rPr lang="ru-RU" sz="2600" b="1" i="1" dirty="0" err="1" smtClean="0"/>
              <a:t>равова</a:t>
            </a:r>
            <a:r>
              <a:rPr lang="ru-RU" sz="2600" b="1" i="1" dirty="0" smtClean="0"/>
              <a:t> </a:t>
            </a:r>
            <a:r>
              <a:rPr lang="ru-RU" sz="2600" b="1" i="1" dirty="0" err="1"/>
              <a:t>впорядкованість</a:t>
            </a:r>
            <a:r>
              <a:rPr lang="ru-RU" sz="2600" b="1" i="1" dirty="0"/>
              <a:t> </a:t>
            </a:r>
            <a:r>
              <a:rPr lang="ru-RU" sz="2600" dirty="0"/>
              <a:t>– </a:t>
            </a:r>
            <a:r>
              <a:rPr lang="ru-RU" sz="2600" dirty="0" err="1"/>
              <a:t>створення</a:t>
            </a:r>
            <a:r>
              <a:rPr lang="ru-RU" sz="2600" dirty="0"/>
              <a:t> </a:t>
            </a:r>
            <a:r>
              <a:rPr lang="ru-RU" sz="2600" dirty="0" err="1"/>
              <a:t>розвинутої</a:t>
            </a:r>
            <a:r>
              <a:rPr lang="ru-RU" sz="2600" dirty="0"/>
              <a:t> </a:t>
            </a:r>
            <a:r>
              <a:rPr lang="ru-RU" sz="2600" dirty="0" err="1"/>
              <a:t>правової</a:t>
            </a:r>
            <a:r>
              <a:rPr lang="ru-RU" sz="2600" dirty="0"/>
              <a:t> </a:t>
            </a:r>
            <a:r>
              <a:rPr lang="ru-RU" sz="2600" dirty="0" err="1"/>
              <a:t>інфраструктури</a:t>
            </a:r>
            <a:r>
              <a:rPr lang="ru-RU" sz="2600" dirty="0"/>
              <a:t> </a:t>
            </a:r>
            <a:r>
              <a:rPr lang="ru-RU" sz="2600" dirty="0" err="1"/>
              <a:t>забезпечення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 фондового ринку, </a:t>
            </a:r>
            <a:r>
              <a:rPr lang="ru-RU" sz="2600" dirty="0" err="1"/>
              <a:t>що</a:t>
            </a:r>
            <a:r>
              <a:rPr lang="ru-RU" sz="2600" dirty="0"/>
              <a:t> </a:t>
            </a:r>
            <a:r>
              <a:rPr lang="ru-RU" sz="2600" dirty="0" err="1"/>
              <a:t>чітко</a:t>
            </a:r>
            <a:r>
              <a:rPr lang="ru-RU" sz="2600" dirty="0"/>
              <a:t> </a:t>
            </a:r>
            <a:r>
              <a:rPr lang="ru-RU" sz="2600" dirty="0" err="1"/>
              <a:t>регламентує</a:t>
            </a:r>
            <a:r>
              <a:rPr lang="ru-RU" sz="2600" dirty="0"/>
              <a:t> правила </a:t>
            </a:r>
            <a:r>
              <a:rPr lang="ru-RU" sz="2600" dirty="0" err="1"/>
              <a:t>поведінки</a:t>
            </a:r>
            <a:r>
              <a:rPr lang="ru-RU" sz="2600" dirty="0"/>
              <a:t> і </a:t>
            </a:r>
            <a:r>
              <a:rPr lang="ru-RU" sz="2600" dirty="0" err="1"/>
              <a:t>взаємовідносин</a:t>
            </a:r>
            <a:r>
              <a:rPr lang="ru-RU" sz="2600" dirty="0"/>
              <a:t> </a:t>
            </a:r>
            <a:r>
              <a:rPr lang="ru-RU" sz="2600" dirty="0" err="1"/>
              <a:t>його</a:t>
            </a:r>
            <a:r>
              <a:rPr lang="ru-RU" sz="2600" dirty="0"/>
              <a:t> </a:t>
            </a:r>
            <a:r>
              <a:rPr lang="ru-RU" sz="2600" dirty="0" err="1"/>
              <a:t>суб’єктів</a:t>
            </a:r>
            <a:r>
              <a:rPr lang="ru-RU" sz="2600" dirty="0"/>
              <a:t>; </a:t>
            </a:r>
            <a:endParaRPr lang="uk-UA" sz="2600" dirty="0"/>
          </a:p>
          <a:p>
            <a:r>
              <a:rPr lang="ru-RU" sz="2600" b="1" i="1" dirty="0" err="1" smtClean="0"/>
              <a:t>прозорість</a:t>
            </a:r>
            <a:r>
              <a:rPr lang="ru-RU" sz="2600" b="1" i="1" dirty="0"/>
              <a:t>, </a:t>
            </a:r>
            <a:r>
              <a:rPr lang="ru-RU" sz="2600" b="1" i="1" dirty="0" err="1"/>
              <a:t>відкритість</a:t>
            </a:r>
            <a:r>
              <a:rPr lang="ru-RU" sz="2600" b="1" i="1" dirty="0"/>
              <a:t> </a:t>
            </a:r>
            <a:r>
              <a:rPr lang="ru-RU" sz="2600" dirty="0"/>
              <a:t>– </a:t>
            </a:r>
            <a:r>
              <a:rPr lang="ru-RU" sz="2600" dirty="0" err="1"/>
              <a:t>забезпечення</a:t>
            </a:r>
            <a:r>
              <a:rPr lang="ru-RU" sz="2600" dirty="0"/>
              <a:t> </a:t>
            </a:r>
            <a:r>
              <a:rPr lang="ru-RU" sz="2600" dirty="0" err="1"/>
              <a:t>надання</a:t>
            </a:r>
            <a:r>
              <a:rPr lang="ru-RU" sz="2600" dirty="0"/>
              <a:t> </a:t>
            </a:r>
            <a:r>
              <a:rPr lang="ru-RU" sz="2600" dirty="0" err="1"/>
              <a:t>інвесторам</a:t>
            </a:r>
            <a:r>
              <a:rPr lang="ru-RU" sz="2600" dirty="0"/>
              <a:t> </a:t>
            </a:r>
            <a:r>
              <a:rPr lang="ru-RU" sz="2600" dirty="0" err="1"/>
              <a:t>повної</a:t>
            </a:r>
            <a:r>
              <a:rPr lang="ru-RU" sz="2600" dirty="0"/>
              <a:t> і </a:t>
            </a:r>
            <a:r>
              <a:rPr lang="ru-RU" sz="2600" dirty="0" err="1"/>
              <a:t>доступної</a:t>
            </a:r>
            <a:r>
              <a:rPr lang="ru-RU" sz="2600" dirty="0"/>
              <a:t> </a:t>
            </a:r>
            <a:r>
              <a:rPr lang="ru-RU" sz="2600" dirty="0" err="1"/>
              <a:t>інформації</a:t>
            </a:r>
            <a:r>
              <a:rPr lang="ru-RU" sz="2600" dirty="0"/>
              <a:t>, яка </a:t>
            </a:r>
            <a:r>
              <a:rPr lang="ru-RU" sz="2600" dirty="0" err="1"/>
              <a:t>стосується</a:t>
            </a:r>
            <a:r>
              <a:rPr lang="ru-RU" sz="2600" dirty="0"/>
              <a:t> умов </a:t>
            </a:r>
            <a:r>
              <a:rPr lang="ru-RU" sz="2600" dirty="0" err="1"/>
              <a:t>випуску</a:t>
            </a:r>
            <a:r>
              <a:rPr lang="ru-RU" sz="2600" dirty="0"/>
              <a:t> і </a:t>
            </a:r>
            <a:r>
              <a:rPr lang="ru-RU" sz="2600" dirty="0" err="1"/>
              <a:t>обігу</a:t>
            </a:r>
            <a:r>
              <a:rPr lang="ru-RU" sz="2600" dirty="0"/>
              <a:t> на ринку </a:t>
            </a:r>
            <a:r>
              <a:rPr lang="ru-RU" sz="2600" dirty="0" err="1"/>
              <a:t>цінних</a:t>
            </a:r>
            <a:r>
              <a:rPr lang="ru-RU" sz="2600" dirty="0"/>
              <a:t> </a:t>
            </a:r>
            <a:r>
              <a:rPr lang="ru-RU" sz="2600" dirty="0" err="1"/>
              <a:t>паперів</a:t>
            </a:r>
            <a:r>
              <a:rPr lang="ru-RU" sz="2600" dirty="0"/>
              <a:t>, </a:t>
            </a:r>
            <a:r>
              <a:rPr lang="ru-RU" sz="2600" dirty="0" err="1"/>
              <a:t>гласності</a:t>
            </a:r>
            <a:r>
              <a:rPr lang="ru-RU" sz="2600" dirty="0"/>
              <a:t> </a:t>
            </a:r>
            <a:r>
              <a:rPr lang="ru-RU" sz="2600" dirty="0" err="1"/>
              <a:t>фінансово</a:t>
            </a:r>
            <a:r>
              <a:rPr lang="ru-RU" sz="2600" dirty="0"/>
              <a:t>- </a:t>
            </a:r>
            <a:r>
              <a:rPr lang="ru-RU" sz="2600" dirty="0" err="1"/>
              <a:t>господарської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 </a:t>
            </a:r>
            <a:r>
              <a:rPr lang="ru-RU" sz="2600" dirty="0" err="1"/>
              <a:t>емітентів</a:t>
            </a:r>
            <a:r>
              <a:rPr lang="ru-RU" sz="2600" dirty="0"/>
              <a:t>, </a:t>
            </a:r>
            <a:r>
              <a:rPr lang="ru-RU" sz="2600" dirty="0" err="1"/>
              <a:t>усунення</a:t>
            </a:r>
            <a:r>
              <a:rPr lang="ru-RU" sz="2600" dirty="0"/>
              <a:t> </a:t>
            </a:r>
            <a:r>
              <a:rPr lang="ru-RU" sz="2600" dirty="0" err="1"/>
              <a:t>проявів</a:t>
            </a:r>
            <a:r>
              <a:rPr lang="ru-RU" sz="2600" dirty="0"/>
              <a:t> </a:t>
            </a:r>
            <a:r>
              <a:rPr lang="ru-RU" sz="2600" dirty="0" err="1"/>
              <a:t>дискримінації</a:t>
            </a:r>
            <a:r>
              <a:rPr lang="ru-RU" sz="2600" dirty="0"/>
              <a:t> фондового ринку; </a:t>
            </a:r>
            <a:endParaRPr lang="uk-UA" sz="2600" dirty="0"/>
          </a:p>
          <a:p>
            <a:r>
              <a:rPr lang="ru-RU" sz="2600" b="1" i="1" dirty="0" err="1" smtClean="0"/>
              <a:t>конкурентність</a:t>
            </a:r>
            <a:r>
              <a:rPr lang="ru-RU" sz="2600" b="1" i="1" dirty="0" smtClean="0"/>
              <a:t> </a:t>
            </a:r>
            <a:r>
              <a:rPr lang="ru-RU" sz="2600" dirty="0"/>
              <a:t>– </a:t>
            </a:r>
            <a:r>
              <a:rPr lang="ru-RU" sz="2600" dirty="0" err="1"/>
              <a:t>забезпечення</a:t>
            </a:r>
            <a:r>
              <a:rPr lang="ru-RU" sz="2600" dirty="0"/>
              <a:t> </a:t>
            </a:r>
            <a:r>
              <a:rPr lang="ru-RU" sz="2600" dirty="0" err="1"/>
              <a:t>необхідної</a:t>
            </a:r>
            <a:r>
              <a:rPr lang="ru-RU" sz="2600" dirty="0"/>
              <a:t> </a:t>
            </a:r>
            <a:r>
              <a:rPr lang="ru-RU" sz="2600" dirty="0" err="1"/>
              <a:t>свободи</a:t>
            </a:r>
            <a:r>
              <a:rPr lang="ru-RU" sz="2600" dirty="0"/>
              <a:t> </a:t>
            </a:r>
            <a:r>
              <a:rPr lang="ru-RU" sz="2600" dirty="0" err="1"/>
              <a:t>підприємницької</a:t>
            </a:r>
            <a:r>
              <a:rPr lang="ru-RU" sz="2600" dirty="0"/>
              <a:t> </a:t>
            </a:r>
            <a:r>
              <a:rPr lang="ru-RU" sz="2600" dirty="0" err="1"/>
              <a:t>діяльності</a:t>
            </a:r>
            <a:r>
              <a:rPr lang="ru-RU" sz="2600" dirty="0"/>
              <a:t> </a:t>
            </a:r>
            <a:r>
              <a:rPr lang="ru-RU" sz="2600" dirty="0" err="1"/>
              <a:t>інвесторів</a:t>
            </a:r>
            <a:r>
              <a:rPr lang="ru-RU" sz="2600" dirty="0"/>
              <a:t>, </a:t>
            </a:r>
            <a:r>
              <a:rPr lang="ru-RU" sz="2600" dirty="0" err="1"/>
              <a:t>емітентів</a:t>
            </a:r>
            <a:r>
              <a:rPr lang="ru-RU" sz="2600" dirty="0"/>
              <a:t> і </a:t>
            </a:r>
            <a:r>
              <a:rPr lang="ru-RU" sz="2600" dirty="0" err="1"/>
              <a:t>ринкових</a:t>
            </a:r>
            <a:r>
              <a:rPr lang="ru-RU" sz="2600" dirty="0"/>
              <a:t> </a:t>
            </a:r>
            <a:r>
              <a:rPr lang="ru-RU" sz="2600" dirty="0" err="1"/>
              <a:t>посередників</a:t>
            </a:r>
            <a:r>
              <a:rPr lang="ru-RU" sz="2600" dirty="0"/>
              <a:t>, </a:t>
            </a:r>
            <a:r>
              <a:rPr lang="ru-RU" sz="2600" dirty="0" err="1"/>
              <a:t>створення</a:t>
            </a:r>
            <a:r>
              <a:rPr lang="ru-RU" sz="2600" dirty="0"/>
              <a:t> умов для </a:t>
            </a:r>
            <a:r>
              <a:rPr lang="ru-RU" sz="2600" dirty="0" err="1"/>
              <a:t>змагання</a:t>
            </a:r>
            <a:r>
              <a:rPr lang="ru-RU" sz="2600" dirty="0"/>
              <a:t> за </a:t>
            </a:r>
            <a:r>
              <a:rPr lang="ru-RU" sz="2600" dirty="0" err="1"/>
              <a:t>найбільш</a:t>
            </a:r>
            <a:r>
              <a:rPr lang="ru-RU" sz="2600" dirty="0"/>
              <a:t> </a:t>
            </a:r>
            <a:r>
              <a:rPr lang="ru-RU" sz="2600" dirty="0" err="1"/>
              <a:t>вигідне</a:t>
            </a:r>
            <a:r>
              <a:rPr lang="ru-RU" sz="2600" dirty="0"/>
              <a:t> </a:t>
            </a:r>
            <a:r>
              <a:rPr lang="ru-RU" sz="2600" dirty="0" err="1"/>
              <a:t>залучення</a:t>
            </a:r>
            <a:r>
              <a:rPr lang="ru-RU" sz="2600" dirty="0"/>
              <a:t> </a:t>
            </a:r>
            <a:r>
              <a:rPr lang="ru-RU" sz="2600" dirty="0" err="1"/>
              <a:t>вільних</a:t>
            </a:r>
            <a:r>
              <a:rPr lang="ru-RU" sz="2600" dirty="0"/>
              <a:t> </a:t>
            </a:r>
            <a:r>
              <a:rPr lang="ru-RU" sz="2600" dirty="0" err="1"/>
              <a:t>фінансових</a:t>
            </a:r>
            <a:r>
              <a:rPr lang="ru-RU" sz="2600" dirty="0"/>
              <a:t> </a:t>
            </a:r>
            <a:r>
              <a:rPr lang="ru-RU" sz="2600" dirty="0" err="1"/>
              <a:t>ресурсів</a:t>
            </a:r>
            <a:r>
              <a:rPr lang="ru-RU" sz="2600" dirty="0"/>
              <a:t> і </a:t>
            </a:r>
            <a:r>
              <a:rPr lang="ru-RU" sz="2600" dirty="0" err="1"/>
              <a:t>встановлення</a:t>
            </a:r>
            <a:r>
              <a:rPr lang="ru-RU" sz="2600" dirty="0"/>
              <a:t> </a:t>
            </a:r>
            <a:r>
              <a:rPr lang="ru-RU" sz="2600" dirty="0" err="1"/>
              <a:t>немонопольних</a:t>
            </a:r>
            <a:r>
              <a:rPr lang="ru-RU" sz="2600" dirty="0"/>
              <a:t> </a:t>
            </a:r>
            <a:r>
              <a:rPr lang="ru-RU" sz="2600" dirty="0" err="1"/>
              <a:t>цін</a:t>
            </a:r>
            <a:r>
              <a:rPr lang="ru-RU" sz="2600" dirty="0"/>
              <a:t> на </a:t>
            </a:r>
            <a:r>
              <a:rPr lang="ru-RU" sz="2600" dirty="0" err="1"/>
              <a:t>послуги</a:t>
            </a:r>
            <a:r>
              <a:rPr lang="ru-RU" sz="2600" dirty="0"/>
              <a:t> </a:t>
            </a:r>
            <a:r>
              <a:rPr lang="ru-RU" sz="2600" dirty="0" err="1"/>
              <a:t>фінансових</a:t>
            </a:r>
            <a:r>
              <a:rPr lang="ru-RU" sz="2600" dirty="0"/>
              <a:t> </a:t>
            </a:r>
            <a:r>
              <a:rPr lang="ru-RU" sz="2600" dirty="0" err="1"/>
              <a:t>посередників</a:t>
            </a:r>
            <a:r>
              <a:rPr lang="ru-RU" sz="2600" dirty="0"/>
              <a:t> при </a:t>
            </a:r>
            <a:r>
              <a:rPr lang="ru-RU" sz="2600" dirty="0" err="1"/>
              <a:t>умові</a:t>
            </a:r>
            <a:r>
              <a:rPr lang="ru-RU" sz="2600" dirty="0"/>
              <a:t> контролю за </a:t>
            </a:r>
            <a:r>
              <a:rPr lang="ru-RU" sz="2600" dirty="0" err="1"/>
              <a:t>дотриманням</a:t>
            </a:r>
            <a:r>
              <a:rPr lang="ru-RU" sz="2600" dirty="0"/>
              <a:t> правил </a:t>
            </a:r>
            <a:r>
              <a:rPr lang="ru-RU" sz="2600" dirty="0" err="1"/>
              <a:t>добросовісної</a:t>
            </a:r>
            <a:r>
              <a:rPr lang="ru-RU" sz="2600" dirty="0"/>
              <a:t> </a:t>
            </a:r>
            <a:r>
              <a:rPr lang="ru-RU" sz="2600" dirty="0" err="1"/>
              <a:t>конкуренції</a:t>
            </a:r>
            <a:r>
              <a:rPr lang="ru-RU" sz="2600" dirty="0"/>
              <a:t> </a:t>
            </a:r>
            <a:r>
              <a:rPr lang="ru-RU" sz="2600" dirty="0" err="1"/>
              <a:t>учасниками</a:t>
            </a:r>
            <a:r>
              <a:rPr lang="ru-RU" sz="2600" dirty="0"/>
              <a:t> фондового ринку; </a:t>
            </a:r>
            <a:endParaRPr lang="uk-UA" sz="2600" dirty="0"/>
          </a:p>
          <a:p>
            <a:r>
              <a:rPr lang="ru-RU" sz="2600" b="1" i="1" dirty="0" err="1" smtClean="0"/>
              <a:t>цілісність</a:t>
            </a:r>
            <a:r>
              <a:rPr lang="ru-RU" sz="2600" b="1" i="1" dirty="0" smtClean="0"/>
              <a:t> </a:t>
            </a:r>
            <a:r>
              <a:rPr lang="ru-RU" sz="2600" dirty="0"/>
              <a:t>– </a:t>
            </a:r>
            <a:r>
              <a:rPr lang="ru-RU" sz="2600" dirty="0" err="1"/>
              <a:t>забезпечується</a:t>
            </a:r>
            <a:r>
              <a:rPr lang="ru-RU" sz="2600" dirty="0"/>
              <a:t> </a:t>
            </a:r>
            <a:r>
              <a:rPr lang="ru-RU" sz="2600" dirty="0" err="1"/>
              <a:t>функціонуванням</a:t>
            </a:r>
            <a:r>
              <a:rPr lang="ru-RU" sz="2600" dirty="0"/>
              <a:t> </a:t>
            </a:r>
            <a:r>
              <a:rPr lang="ru-RU" sz="2600" dirty="0" err="1"/>
              <a:t>єдиної</a:t>
            </a:r>
            <a:r>
              <a:rPr lang="ru-RU" sz="2600" dirty="0"/>
              <a:t> </a:t>
            </a:r>
            <a:r>
              <a:rPr lang="ru-RU" sz="2600" dirty="0" err="1"/>
              <a:t>біржової</a:t>
            </a:r>
            <a:r>
              <a:rPr lang="ru-RU" sz="2600" dirty="0"/>
              <a:t>, </a:t>
            </a:r>
            <a:r>
              <a:rPr lang="ru-RU" sz="2600" dirty="0" err="1"/>
              <a:t>депозитарної</a:t>
            </a:r>
            <a:r>
              <a:rPr lang="ru-RU" sz="2600" dirty="0"/>
              <a:t> та </a:t>
            </a:r>
            <a:r>
              <a:rPr lang="ru-RU" sz="2600" dirty="0" err="1"/>
              <a:t>клірингової</a:t>
            </a:r>
            <a:r>
              <a:rPr lang="ru-RU" sz="2600" dirty="0"/>
              <a:t> систем.</a:t>
            </a:r>
            <a:endParaRPr lang="uk-UA" sz="2600" dirty="0"/>
          </a:p>
          <a:p>
            <a:pPr marL="114300" indent="0">
              <a:buNone/>
            </a:pP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535547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936366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Ринок цінних паперів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Являє </a:t>
            </a:r>
            <a:r>
              <a:rPr lang="uk-UA" dirty="0"/>
              <a:t>собою особливий сегмент фінансового ринку, на якому складаються відносини з приводу купівлі – продажу спеціальних документів (цінних паперів), які мають свою вартість, вільно обертаються і засвідчують відносини співволодіння, займу і похідні від них між тими, хто залучає ресурси, випускаючи цінні папери (емітентами), і тими, хто їх купує (інвесторами), опосередкований, як правило, участю особливих суб’єктів підприємницької діяльності – фінансових посередників. </a:t>
            </a:r>
          </a:p>
        </p:txBody>
      </p:sp>
    </p:spTree>
    <p:extLst>
      <p:ext uri="{BB962C8B-B14F-4D97-AF65-F5344CB8AC3E}">
        <p14:creationId xmlns:p14="http://schemas.microsoft.com/office/powerpoint/2010/main" xmlns="" val="212537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uk-UA" b="1" dirty="0"/>
              <a:t>цінний папір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являє собою закріплену на матеріальному носієві офіційну інформацію емітента, що передбачає виникнення взаємних прав і обов’язків між емітентом і власником даного документа. </a:t>
            </a:r>
          </a:p>
          <a:p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діляться</a:t>
            </a:r>
            <a:r>
              <a:rPr lang="ru-RU" dirty="0"/>
              <a:t> на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: </a:t>
            </a:r>
            <a:endParaRPr lang="ru-RU" dirty="0" smtClean="0"/>
          </a:p>
          <a:p>
            <a:pPr marL="571500" indent="-457200">
              <a:buFont typeface="+mj-lt"/>
              <a:buAutoNum type="arabicPeriod"/>
            </a:pPr>
            <a:r>
              <a:rPr lang="ru-RU" i="1" dirty="0" err="1"/>
              <a:t>пайові</a:t>
            </a:r>
            <a:r>
              <a:rPr lang="ru-RU" i="1" dirty="0"/>
              <a:t> </a:t>
            </a:r>
            <a:r>
              <a:rPr lang="ru-RU" i="1" dirty="0" err="1"/>
              <a:t>цінні</a:t>
            </a:r>
            <a:r>
              <a:rPr lang="ru-RU" i="1" dirty="0"/>
              <a:t> </a:t>
            </a:r>
            <a:r>
              <a:rPr lang="ru-RU" i="1" dirty="0" err="1"/>
              <a:t>папери</a:t>
            </a:r>
            <a:r>
              <a:rPr lang="ru-RU" i="1" dirty="0" smtClean="0"/>
              <a:t>,</a:t>
            </a:r>
          </a:p>
          <a:p>
            <a:pPr marL="571500" indent="-457200">
              <a:buFont typeface="+mj-lt"/>
              <a:buAutoNum type="arabicPeriod"/>
            </a:pPr>
            <a:r>
              <a:rPr lang="ru-RU" i="1" dirty="0" err="1"/>
              <a:t>боргові</a:t>
            </a:r>
            <a:r>
              <a:rPr lang="ru-RU" i="1" dirty="0"/>
              <a:t> </a:t>
            </a:r>
            <a:r>
              <a:rPr lang="ru-RU" i="1" dirty="0" err="1"/>
              <a:t>цінні</a:t>
            </a:r>
            <a:r>
              <a:rPr lang="ru-RU" i="1" dirty="0"/>
              <a:t> </a:t>
            </a:r>
            <a:r>
              <a:rPr lang="ru-RU" i="1" dirty="0" err="1" smtClean="0"/>
              <a:t>папери</a:t>
            </a:r>
            <a:endParaRPr lang="ru-RU" i="1" dirty="0" smtClean="0"/>
          </a:p>
          <a:p>
            <a:pPr marL="571500" indent="-457200">
              <a:buFont typeface="+mj-lt"/>
              <a:buAutoNum type="arabicPeriod"/>
            </a:pPr>
            <a:r>
              <a:rPr lang="ru-RU" i="1" dirty="0" err="1"/>
              <a:t>похідні</a:t>
            </a:r>
            <a:r>
              <a:rPr lang="ru-RU" i="1" dirty="0"/>
              <a:t> </a:t>
            </a:r>
            <a:r>
              <a:rPr lang="ru-RU" i="1" dirty="0" err="1"/>
              <a:t>цінні</a:t>
            </a:r>
            <a:r>
              <a:rPr lang="ru-RU" i="1" dirty="0"/>
              <a:t> </a:t>
            </a:r>
            <a:r>
              <a:rPr lang="ru-RU" i="1" dirty="0" err="1"/>
              <a:t>папери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82797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Законом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uk-UA" dirty="0"/>
              <a:t>«</a:t>
            </a:r>
            <a:r>
              <a:rPr lang="ru-RU" dirty="0"/>
              <a:t>Про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і </a:t>
            </a:r>
            <a:r>
              <a:rPr lang="ru-RU" dirty="0" err="1"/>
              <a:t>фондову</a:t>
            </a:r>
            <a:r>
              <a:rPr lang="ru-RU" dirty="0"/>
              <a:t> </a:t>
            </a:r>
            <a:r>
              <a:rPr lang="ru-RU" dirty="0" err="1"/>
              <a:t>біржу</a:t>
            </a:r>
            <a:r>
              <a:rPr lang="uk-UA" dirty="0"/>
              <a:t>»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випускатися</a:t>
            </a:r>
            <a:r>
              <a:rPr lang="ru-RU" dirty="0"/>
              <a:t> і </a:t>
            </a:r>
            <a:r>
              <a:rPr lang="ru-RU" dirty="0" err="1"/>
              <a:t>обертатися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 smtClean="0"/>
              <a:t>паперів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акції</a:t>
            </a:r>
            <a:r>
              <a:rPr lang="ru-RU" dirty="0"/>
              <a:t>; </a:t>
            </a:r>
            <a:endParaRPr lang="uk-UA" dirty="0"/>
          </a:p>
          <a:p>
            <a:r>
              <a:rPr lang="ru-RU" dirty="0" err="1" smtClean="0"/>
              <a:t>облігації</a:t>
            </a:r>
            <a:r>
              <a:rPr lang="ru-RU" dirty="0" smtClean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республіканських</a:t>
            </a:r>
            <a:r>
              <a:rPr lang="ru-RU" dirty="0"/>
              <a:t> і </a:t>
            </a:r>
            <a:r>
              <a:rPr lang="ru-RU" dirty="0" err="1"/>
              <a:t>місцевих</a:t>
            </a:r>
            <a:r>
              <a:rPr lang="ru-RU" dirty="0"/>
              <a:t> </a:t>
            </a:r>
            <a:r>
              <a:rPr lang="ru-RU" dirty="0" err="1"/>
              <a:t>позик</a:t>
            </a:r>
            <a:r>
              <a:rPr lang="ru-RU" dirty="0"/>
              <a:t>; </a:t>
            </a:r>
            <a:endParaRPr lang="uk-UA" dirty="0"/>
          </a:p>
          <a:p>
            <a:r>
              <a:rPr lang="ru-RU" dirty="0" err="1" smtClean="0"/>
              <a:t>облігації</a:t>
            </a:r>
            <a:r>
              <a:rPr lang="ru-RU" dirty="0" smtClean="0"/>
              <a:t> </a:t>
            </a:r>
            <a:r>
              <a:rPr lang="ru-RU" dirty="0" err="1"/>
              <a:t>підприємств</a:t>
            </a:r>
            <a:r>
              <a:rPr lang="ru-RU" dirty="0"/>
              <a:t>; </a:t>
            </a:r>
            <a:endParaRPr lang="uk-UA" dirty="0"/>
          </a:p>
          <a:p>
            <a:r>
              <a:rPr lang="uk-UA" dirty="0"/>
              <a:t>к</a:t>
            </a:r>
            <a:r>
              <a:rPr lang="ru-RU" dirty="0" err="1" smtClean="0"/>
              <a:t>азначейські</a:t>
            </a:r>
            <a:r>
              <a:rPr lang="ru-RU" dirty="0" smtClean="0"/>
              <a:t> </a:t>
            </a:r>
            <a:r>
              <a:rPr lang="ru-RU" dirty="0" err="1"/>
              <a:t>зобов’язання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; </a:t>
            </a:r>
            <a:endParaRPr lang="uk-UA" dirty="0"/>
          </a:p>
          <a:p>
            <a:r>
              <a:rPr lang="ru-RU" dirty="0" err="1" smtClean="0"/>
              <a:t>ощадні</a:t>
            </a:r>
            <a:r>
              <a:rPr lang="ru-RU" dirty="0" smtClean="0"/>
              <a:t> </a:t>
            </a:r>
            <a:r>
              <a:rPr lang="ru-RU" dirty="0" err="1"/>
              <a:t>сертифікати</a:t>
            </a:r>
            <a:r>
              <a:rPr lang="ru-RU" dirty="0"/>
              <a:t>; </a:t>
            </a:r>
            <a:endParaRPr lang="uk-UA" dirty="0"/>
          </a:p>
          <a:p>
            <a:r>
              <a:rPr lang="ru-RU" dirty="0" err="1" smtClean="0"/>
              <a:t>векселі</a:t>
            </a:r>
            <a:r>
              <a:rPr lang="ru-RU" dirty="0"/>
              <a:t>; </a:t>
            </a:r>
            <a:endParaRPr lang="uk-UA" dirty="0"/>
          </a:p>
          <a:p>
            <a:r>
              <a:rPr lang="ru-RU" dirty="0" err="1" smtClean="0"/>
              <a:t>приватизаційні</a:t>
            </a:r>
            <a:r>
              <a:rPr lang="ru-RU" dirty="0" smtClean="0"/>
              <a:t> </a:t>
            </a:r>
            <a:r>
              <a:rPr lang="ru-RU" dirty="0" err="1"/>
              <a:t>папери</a:t>
            </a:r>
            <a:r>
              <a:rPr lang="ru-RU" dirty="0"/>
              <a:t>. 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911658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Структура ринку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endParaRPr lang="uk-U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246" t="39574" r="25469" b="36756"/>
          <a:stretch/>
        </p:blipFill>
        <p:spPr bwMode="auto">
          <a:xfrm>
            <a:off x="545123" y="2276872"/>
            <a:ext cx="817861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9684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88768"/>
          </a:xfrm>
        </p:spPr>
        <p:txBody>
          <a:bodyPr>
            <a:normAutofit fontScale="92500"/>
          </a:bodyPr>
          <a:lstStyle/>
          <a:p>
            <a:r>
              <a:rPr lang="ru-RU" b="1" i="1" dirty="0" err="1"/>
              <a:t>Первинний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випуски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продаються</a:t>
            </a:r>
            <a:r>
              <a:rPr lang="ru-RU" dirty="0"/>
              <a:t> та </a:t>
            </a:r>
            <a:r>
              <a:rPr lang="ru-RU" dirty="0" err="1"/>
              <a:t>купуються</a:t>
            </a:r>
            <a:r>
              <a:rPr lang="ru-RU" dirty="0"/>
              <a:t> </a:t>
            </a:r>
            <a:r>
              <a:rPr lang="ru-RU" dirty="0" err="1" smtClean="0"/>
              <a:t>вперше</a:t>
            </a:r>
            <a:endParaRPr lang="ru-RU" dirty="0" smtClean="0"/>
          </a:p>
          <a:p>
            <a:r>
              <a:rPr lang="ru-RU" b="1" i="1" dirty="0" err="1"/>
              <a:t>Вторинний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обіг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циклу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емітовані</a:t>
            </a:r>
            <a:r>
              <a:rPr lang="ru-RU" dirty="0"/>
              <a:t> і </a:t>
            </a:r>
            <a:r>
              <a:rPr lang="ru-RU" dirty="0" err="1"/>
              <a:t>розміщені</a:t>
            </a:r>
            <a:r>
              <a:rPr lang="ru-RU" dirty="0"/>
              <a:t> на </a:t>
            </a:r>
            <a:r>
              <a:rPr lang="ru-RU" dirty="0" err="1"/>
              <a:t>первинному</a:t>
            </a:r>
            <a:r>
              <a:rPr lang="ru-RU" dirty="0"/>
              <a:t> ринку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 smtClean="0"/>
              <a:t>папери</a:t>
            </a:r>
            <a:endParaRPr lang="ru-RU" dirty="0" smtClean="0"/>
          </a:p>
          <a:p>
            <a:r>
              <a:rPr lang="ru-RU" dirty="0"/>
              <a:t>На </a:t>
            </a:r>
            <a:r>
              <a:rPr lang="ru-RU" b="1" i="1" dirty="0" err="1"/>
              <a:t>біржовому</a:t>
            </a:r>
            <a:r>
              <a:rPr lang="ru-RU" b="1" i="1" dirty="0"/>
              <a:t> </a:t>
            </a:r>
            <a:r>
              <a:rPr lang="ru-RU" dirty="0"/>
              <a:t>ринку </a:t>
            </a:r>
            <a:r>
              <a:rPr lang="ru-RU" dirty="0" err="1"/>
              <a:t>торгівля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фондових</a:t>
            </a:r>
            <a:r>
              <a:rPr lang="ru-RU" dirty="0"/>
              <a:t> </a:t>
            </a:r>
            <a:r>
              <a:rPr lang="ru-RU" dirty="0" err="1"/>
              <a:t>біржах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максимально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підвищенню</a:t>
            </a:r>
            <a:r>
              <a:rPr lang="ru-RU" dirty="0"/>
              <a:t> </a:t>
            </a:r>
            <a:r>
              <a:rPr lang="ru-RU" dirty="0" err="1"/>
              <a:t>мобільності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формуванню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 на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вклади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перебувають</a:t>
            </a:r>
            <a:r>
              <a:rPr lang="ru-RU" dirty="0"/>
              <a:t> в </a:t>
            </a:r>
            <a:r>
              <a:rPr lang="ru-RU" dirty="0" err="1"/>
              <a:t>обігу</a:t>
            </a:r>
            <a:r>
              <a:rPr lang="ru-RU" dirty="0" smtClean="0"/>
              <a:t>.</a:t>
            </a:r>
          </a:p>
          <a:p>
            <a:r>
              <a:rPr lang="ru-RU" b="1" i="1" dirty="0" err="1"/>
              <a:t>Позабіржовий</a:t>
            </a:r>
            <a:r>
              <a:rPr lang="ru-RU" b="1" i="1" dirty="0"/>
              <a:t> </a:t>
            </a:r>
            <a:r>
              <a:rPr lang="ru-RU" b="1" i="1" dirty="0" err="1"/>
              <a:t>ринок</a:t>
            </a:r>
            <a:r>
              <a:rPr lang="ru-RU" b="1" i="1" dirty="0"/>
              <a:t> </a:t>
            </a:r>
            <a:r>
              <a:rPr lang="ru-RU" dirty="0" err="1"/>
              <a:t>охоплює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з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поза фондовою </a:t>
            </a:r>
            <a:r>
              <a:rPr lang="ru-RU" dirty="0" err="1"/>
              <a:t>біржею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42686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446" t="27588" r="24497" b="12339"/>
          <a:stretch/>
        </p:blipFill>
        <p:spPr bwMode="auto">
          <a:xfrm>
            <a:off x="827584" y="764704"/>
            <a:ext cx="7349613" cy="5322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855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dirty="0" err="1"/>
              <a:t>Класифікація</a:t>
            </a:r>
            <a:r>
              <a:rPr lang="ru-RU" sz="2200" dirty="0"/>
              <a:t> фондового ринку в </a:t>
            </a:r>
            <a:r>
              <a:rPr lang="ru-RU" sz="2200" dirty="0" err="1"/>
              <a:t>залежності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технології</a:t>
            </a:r>
            <a:r>
              <a:rPr lang="ru-RU" sz="2200" dirty="0"/>
              <a:t> </a:t>
            </a:r>
            <a:r>
              <a:rPr lang="ru-RU" sz="2200" dirty="0" err="1"/>
              <a:t>торгівлі</a:t>
            </a:r>
            <a:r>
              <a:rPr lang="ru-RU" sz="2200" dirty="0"/>
              <a:t> </a:t>
            </a:r>
            <a:r>
              <a:rPr lang="ru-RU" sz="2200" dirty="0" err="1"/>
              <a:t>цінними</a:t>
            </a:r>
            <a:r>
              <a:rPr lang="ru-RU" sz="2200" dirty="0"/>
              <a:t> </a:t>
            </a:r>
            <a:r>
              <a:rPr lang="ru-RU" sz="2200" dirty="0" err="1"/>
              <a:t>паперами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019" t="34106" r="25247" b="33588"/>
          <a:stretch/>
        </p:blipFill>
        <p:spPr bwMode="auto">
          <a:xfrm>
            <a:off x="199849" y="1844824"/>
            <a:ext cx="8764639" cy="355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4021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ru-RU" b="1" i="1" dirty="0" err="1"/>
              <a:t>Простий</a:t>
            </a:r>
            <a:r>
              <a:rPr lang="ru-RU" b="1" i="1" dirty="0"/>
              <a:t> </a:t>
            </a:r>
            <a:r>
              <a:rPr lang="ru-RU" b="1" i="1" dirty="0" err="1"/>
              <a:t>аукціонний</a:t>
            </a:r>
            <a:r>
              <a:rPr lang="ru-RU" b="1" i="1" dirty="0"/>
              <a:t> </a:t>
            </a:r>
            <a:r>
              <a:rPr lang="ru-RU" b="1" dirty="0" err="1"/>
              <a:t>ринок</a:t>
            </a:r>
            <a:r>
              <a:rPr lang="ru-RU" b="1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торгівлю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 шляхом </a:t>
            </a:r>
            <a:r>
              <a:rPr lang="ru-RU" dirty="0" err="1"/>
              <a:t>аукціону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у </a:t>
            </a:r>
            <a:r>
              <a:rPr lang="ru-RU" dirty="0" err="1"/>
              <a:t>конкурентні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вступають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покупці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 smtClean="0"/>
              <a:t>.</a:t>
            </a:r>
          </a:p>
          <a:p>
            <a:r>
              <a:rPr lang="ru-RU" i="1" dirty="0"/>
              <a:t>На </a:t>
            </a:r>
            <a:r>
              <a:rPr lang="ru-RU" b="1" i="1" dirty="0" err="1"/>
              <a:t>подвійному</a:t>
            </a:r>
            <a:r>
              <a:rPr lang="ru-RU" b="1" i="1" dirty="0"/>
              <a:t> </a:t>
            </a:r>
            <a:r>
              <a:rPr lang="ru-RU" b="1" i="1" dirty="0" err="1"/>
              <a:t>аукціонному</a:t>
            </a:r>
            <a:r>
              <a:rPr lang="ru-RU" b="1" i="1" dirty="0"/>
              <a:t> </a:t>
            </a:r>
            <a:r>
              <a:rPr lang="ru-RU" dirty="0"/>
              <a:t>ринку </a:t>
            </a:r>
            <a:r>
              <a:rPr lang="ru-RU" dirty="0" err="1"/>
              <a:t>змагання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покупцями</a:t>
            </a:r>
            <a:r>
              <a:rPr lang="ru-RU" dirty="0"/>
              <a:t> – за право </a:t>
            </a:r>
            <a:r>
              <a:rPr lang="ru-RU" dirty="0" err="1"/>
              <a:t>придбати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, але й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продавцями</a:t>
            </a:r>
            <a:r>
              <a:rPr lang="ru-RU" dirty="0"/>
              <a:t> – за право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i="1" dirty="0" err="1"/>
              <a:t>Безперервний</a:t>
            </a:r>
            <a:r>
              <a:rPr lang="ru-RU" b="1" i="1" dirty="0"/>
              <a:t> </a:t>
            </a:r>
            <a:r>
              <a:rPr lang="ru-RU" b="1" i="1" dirty="0" err="1"/>
              <a:t>аукціонний</a:t>
            </a:r>
            <a:r>
              <a:rPr lang="ru-RU" b="1" i="1" dirty="0"/>
              <a:t> </a:t>
            </a:r>
            <a:r>
              <a:rPr lang="ru-RU" dirty="0"/>
              <a:t>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цінні</a:t>
            </a:r>
            <a:r>
              <a:rPr lang="ru-RU" dirty="0"/>
              <a:t> </a:t>
            </a:r>
            <a:r>
              <a:rPr lang="ru-RU" dirty="0" err="1"/>
              <a:t>папери</a:t>
            </a:r>
            <a:r>
              <a:rPr lang="ru-RU" dirty="0"/>
              <a:t> </a:t>
            </a:r>
            <a:r>
              <a:rPr lang="ru-RU" dirty="0" err="1"/>
              <a:t>продаються</a:t>
            </a:r>
            <a:r>
              <a:rPr lang="ru-RU" dirty="0"/>
              <a:t> за </a:t>
            </a:r>
            <a:r>
              <a:rPr lang="ru-RU" dirty="0" err="1"/>
              <a:t>ціною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і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попитом і </a:t>
            </a:r>
            <a:r>
              <a:rPr lang="ru-RU" dirty="0" err="1"/>
              <a:t>пропозицією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на такому ринку і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біржова</a:t>
            </a:r>
            <a:r>
              <a:rPr lang="ru-RU" dirty="0"/>
              <a:t> </a:t>
            </a:r>
            <a:r>
              <a:rPr lang="ru-RU" dirty="0" err="1"/>
              <a:t>торгівля</a:t>
            </a:r>
            <a:r>
              <a:rPr lang="ru-RU" dirty="0"/>
              <a:t> </a:t>
            </a:r>
            <a:r>
              <a:rPr lang="ru-RU" dirty="0" err="1"/>
              <a:t>цінними</a:t>
            </a:r>
            <a:r>
              <a:rPr lang="ru-RU" dirty="0"/>
              <a:t> </a:t>
            </a:r>
            <a:r>
              <a:rPr lang="ru-RU" dirty="0" err="1"/>
              <a:t>паперами</a:t>
            </a:r>
            <a:r>
              <a:rPr lang="ru-RU" dirty="0"/>
              <a:t>. 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4761300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35</TotalTime>
  <Words>870</Words>
  <Application>Microsoft Office PowerPoint</Application>
  <PresentationFormat>Экран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Аптека</vt:lpstr>
      <vt:lpstr>Особливості виникнення і функціонування ринку цінних паперів</vt:lpstr>
      <vt:lpstr>Ринок цінних паперів</vt:lpstr>
      <vt:lpstr> цінний папір</vt:lpstr>
      <vt:lpstr>Слайд 4</vt:lpstr>
      <vt:lpstr>Структура ринку цінних паперів</vt:lpstr>
      <vt:lpstr>Слайд 6</vt:lpstr>
      <vt:lpstr>Слайд 7</vt:lpstr>
      <vt:lpstr>Класифікація фондового ринку в залежності від технології торгівлі цінними паперами </vt:lpstr>
      <vt:lpstr>Слайд 9</vt:lpstr>
      <vt:lpstr>Слайд 10</vt:lpstr>
      <vt:lpstr>Ринок цінних паперів</vt:lpstr>
      <vt:lpstr>Функції ринку цінних паперів</vt:lpstr>
      <vt:lpstr>Загальні принципи становлення фондового ринку</vt:lpstr>
      <vt:lpstr>принципи становлення вітчизняного фондового ринку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виникнення і функціонування ринку цінних паперів</dc:title>
  <dc:creator>User</dc:creator>
  <cp:lastModifiedBy>Windows 7</cp:lastModifiedBy>
  <cp:revision>5</cp:revision>
  <dcterms:created xsi:type="dcterms:W3CDTF">2020-04-24T05:17:46Z</dcterms:created>
  <dcterms:modified xsi:type="dcterms:W3CDTF">2021-01-22T07:23:15Z</dcterms:modified>
</cp:coreProperties>
</file>