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57" r:id="rId4"/>
    <p:sldId id="258" r:id="rId5"/>
    <p:sldId id="259" r:id="rId6"/>
    <p:sldId id="260" r:id="rId7"/>
    <p:sldId id="261" r:id="rId8"/>
    <p:sldId id="276" r:id="rId9"/>
    <p:sldId id="262" r:id="rId10"/>
    <p:sldId id="292" r:id="rId11"/>
    <p:sldId id="293" r:id="rId12"/>
    <p:sldId id="294" r:id="rId13"/>
    <p:sldId id="298" r:id="rId14"/>
    <p:sldId id="295" r:id="rId15"/>
    <p:sldId id="296" r:id="rId16"/>
    <p:sldId id="297" r:id="rId17"/>
    <p:sldId id="277" r:id="rId18"/>
    <p:sldId id="287" r:id="rId19"/>
    <p:sldId id="278" r:id="rId20"/>
    <p:sldId id="279" r:id="rId21"/>
    <p:sldId id="281" r:id="rId22"/>
    <p:sldId id="282" r:id="rId23"/>
    <p:sldId id="283" r:id="rId24"/>
    <p:sldId id="284" r:id="rId25"/>
    <p:sldId id="280" r:id="rId26"/>
    <p:sldId id="286" r:id="rId27"/>
    <p:sldId id="291" r:id="rId28"/>
    <p:sldId id="269" r:id="rId29"/>
    <p:sldId id="270" r:id="rId30"/>
    <p:sldId id="271" r:id="rId31"/>
    <p:sldId id="272" r:id="rId32"/>
    <p:sldId id="273" r:id="rId33"/>
    <p:sldId id="274" r:id="rId34"/>
    <p:sldId id="289" r:id="rId35"/>
    <p:sldId id="290" r:id="rId36"/>
    <p:sldId id="285"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t>24.09.2019</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24.09.2019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24.09.2019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24.09.2019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24.09.2019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24.09.2019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24.09.2019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24.09.2019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24.09.2019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24.09.2019</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24.09.2019</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t>24.09.2019</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uk.wikipedia.org/wiki/%D0%9F%D0%BE%D0%BB%D1%8F%D1%80%D0%BE%D0%B3%D1%80%D0%B0%D1%84%D1%96%D1%8F" TargetMode="External"/><Relationship Id="rId13" Type="http://schemas.openxmlformats.org/officeDocument/2006/relationships/hyperlink" Target="https://uk.wikipedia.org/wiki/%D0%91%D1%96%D0%BE%D1%81%D0%B5%D0%BD%D1%81%D0%BE%D1%80" TargetMode="External"/><Relationship Id="rId3" Type="http://schemas.openxmlformats.org/officeDocument/2006/relationships/hyperlink" Target="https://uk.wikipedia.org/wiki/%D0%9A%D0%B8%D1%81%D0%B5%D0%BD%D1%8C" TargetMode="External"/><Relationship Id="rId7" Type="http://schemas.openxmlformats.org/officeDocument/2006/relationships/hyperlink" Target="https://uk.wikipedia.org/wiki/PH" TargetMode="External"/><Relationship Id="rId12" Type="http://schemas.openxmlformats.org/officeDocument/2006/relationships/hyperlink" Target="https://uk.wikipedia.org/wiki/%D0%93%D0%BB%D1%8E%D0%BA%D0%BE%D0%B7%D0%B0" TargetMode="External"/><Relationship Id="rId2" Type="http://schemas.openxmlformats.org/officeDocument/2006/relationships/hyperlink" Target="https://uk.wikipedia.org/wiki/%D0%95%D0%BB%D0%B5%D0%BA%D1%82%D1%80%D0%BE%D0%B4" TargetMode="External"/><Relationship Id="rId1" Type="http://schemas.openxmlformats.org/officeDocument/2006/relationships/slideLayout" Target="../slideLayouts/slideLayout2.xml"/><Relationship Id="rId6" Type="http://schemas.openxmlformats.org/officeDocument/2006/relationships/hyperlink" Target="https://uk.wikipedia.org/wiki/%D0%9D%D0%B0%D1%86%D1%96%D0%BE%D0%BD%D0%B0%D0%BB%D1%8C%D0%BD%D0%B0_%D0%B0%D0%BA%D0%B0%D0%B4%D0%B5%D0%BC%D1%96%D1%8F_%D0%BD%D0%B0%D1%83%D0%BA_%D0%A1%D0%A8%D0%90" TargetMode="External"/><Relationship Id="rId11" Type="http://schemas.openxmlformats.org/officeDocument/2006/relationships/hyperlink" Target="https://uk.wikipedia.org/wiki/%D0%9E%D0%BA%D1%81%D0%B8%D0%B4%D0%B0%D0%B7%D0%B8" TargetMode="External"/><Relationship Id="rId5" Type="http://schemas.openxmlformats.org/officeDocument/2006/relationships/hyperlink" Target="https://uk.wikipedia.org/wiki/%D0%A2%D0%BA%D0%B0%D0%BD%D0%B8%D0%BD%D0%B0" TargetMode="External"/><Relationship Id="rId10" Type="http://schemas.openxmlformats.org/officeDocument/2006/relationships/hyperlink" Target="https://uk.wikipedia.org/wiki/%D0%9A%D0%BE%D0%BD%D0%B4%D1%83%D0%BA%D1%82%D0%BE%D0%BC%D0%B5%D1%82%D1%80%D1%96%D1%8F" TargetMode="External"/><Relationship Id="rId4" Type="http://schemas.openxmlformats.org/officeDocument/2006/relationships/hyperlink" Target="https://uk.wikipedia.org/wiki/%D0%9A%D1%80%D0%BE%D0%B2" TargetMode="External"/><Relationship Id="rId9" Type="http://schemas.openxmlformats.org/officeDocument/2006/relationships/hyperlink" Target="https://uk.wikipedia.org/wiki/%D0%9F%D0%BE%D1%82%D0%B5%D0%BD%D1%86%D1%96%D0%BE%D0%BC%D0%B5%D1%82%D1%80%D1%96%D1%8F" TargetMode="External"/><Relationship Id="rId1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glucomate.ru/catalog/glucometr/the_meter_gmate_tm_smart/"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uk.wikipedia.org/wiki/%D0%94%D0%B0%D1%82%D1%87%D0%B8%D0%BA" TargetMode="External"/><Relationship Id="rId3" Type="http://schemas.openxmlformats.org/officeDocument/2006/relationships/hyperlink" Target="https://uk.wikipedia.org/wiki/%D0%9B%D0%B0%D1%82%D0%B8%D0%BD%D1%81%D1%8C%D0%BA%D0%B0_%D0%BC%D0%BE%D0%B2%D0%B0" TargetMode="External"/><Relationship Id="rId7" Type="http://schemas.openxmlformats.org/officeDocument/2006/relationships/hyperlink" Target="https://uk.wikipedia.org/wiki/%D0%A4%D0%B5%D1%80%D0%BC%D0%B5%D0%BD%D1%82" TargetMode="External"/><Relationship Id="rId2" Type="http://schemas.openxmlformats.org/officeDocument/2006/relationships/hyperlink" Target="https://uk.wikipedia.org/wiki/%D0%93%D1%80%D0%B5%D1%86%D1%8C%D0%BA%D0%B0_%D0%BC%D0%BE%D0%B2%D0%B0" TargetMode="External"/><Relationship Id="rId1" Type="http://schemas.openxmlformats.org/officeDocument/2006/relationships/slideLayout" Target="../slideLayouts/slideLayout2.xml"/><Relationship Id="rId6" Type="http://schemas.openxmlformats.org/officeDocument/2006/relationships/hyperlink" Target="https://uk.wikipedia.org/wiki/%D0%9A%D0%BB%D1%96%D1%82%D0%B8%D0%BD%D0%B0" TargetMode="External"/><Relationship Id="rId5" Type="http://schemas.openxmlformats.org/officeDocument/2006/relationships/hyperlink" Target="https://uk.wikipedia.org/wiki/%D0%9E%D1%80%D0%B3%D0%B0%D0%BD%D1%96%D0%B7%D0%BC" TargetMode="External"/><Relationship Id="rId4" Type="http://schemas.openxmlformats.org/officeDocument/2006/relationships/hyperlink" Target="https://uk.wikipedia.org/wiki/%D0%90%D0%BD%D0%B0%D0%BB%D1%96%D1%82%D0%B8%D1%87%D0%BD%D0%B0_%D1%85%D1%96%D0%BC%D1%96%D1%8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Лекція №3</a:t>
            </a:r>
            <a:endParaRPr lang="ru-RU" dirty="0"/>
          </a:p>
        </p:txBody>
      </p:sp>
      <p:sp>
        <p:nvSpPr>
          <p:cNvPr id="3" name="Подзаголовок 2"/>
          <p:cNvSpPr>
            <a:spLocks noGrp="1"/>
          </p:cNvSpPr>
          <p:nvPr>
            <p:ph type="subTitle" idx="1"/>
          </p:nvPr>
        </p:nvSpPr>
        <p:spPr/>
        <p:txBody>
          <a:bodyPr>
            <a:normAutofit/>
          </a:bodyPr>
          <a:lstStyle/>
          <a:p>
            <a:pPr algn="ctr"/>
            <a:r>
              <a:rPr lang="uk-UA" sz="2800" b="1" dirty="0" smtClean="0"/>
              <a:t>БІОСЕНСОРИ</a:t>
            </a:r>
            <a:endParaRPr lang="ru-RU" sz="2800" b="1" dirty="0"/>
          </a:p>
        </p:txBody>
      </p:sp>
    </p:spTree>
    <p:extLst>
      <p:ext uri="{BB962C8B-B14F-4D97-AF65-F5344CB8AC3E}">
        <p14:creationId xmlns:p14="http://schemas.microsoft.com/office/powerpoint/2010/main" val="1696636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err="1"/>
              <a:t>Хеморецепторні</a:t>
            </a:r>
            <a:r>
              <a:rPr lang="uk-UA" b="1" dirty="0"/>
              <a:t> </a:t>
            </a:r>
            <a:r>
              <a:rPr lang="uk-UA" b="1" dirty="0" err="1" smtClean="0"/>
              <a:t>біосенсори</a:t>
            </a:r>
            <a:endParaRPr lang="ru-RU" dirty="0"/>
          </a:p>
        </p:txBody>
      </p:sp>
      <p:sp>
        <p:nvSpPr>
          <p:cNvPr id="3" name="Объект 2"/>
          <p:cNvSpPr>
            <a:spLocks noGrp="1"/>
          </p:cNvSpPr>
          <p:nvPr>
            <p:ph idx="1"/>
          </p:nvPr>
        </p:nvSpPr>
        <p:spPr/>
        <p:txBody>
          <a:bodyPr>
            <a:normAutofit fontScale="92500"/>
          </a:bodyPr>
          <a:lstStyle/>
          <a:p>
            <a:pPr lvl="0" algn="just"/>
            <a:r>
              <a:rPr lang="uk-UA" dirty="0"/>
              <a:t>Вони включають </a:t>
            </a:r>
            <a:r>
              <a:rPr lang="uk-UA" dirty="0" err="1"/>
              <a:t>хеморецепторні</a:t>
            </a:r>
            <a:r>
              <a:rPr lang="uk-UA" dirty="0"/>
              <a:t> структури ракоподібних та риб. Ці  організми використовують свої хімічні відчуття (пам’ять) для пошуку їжі, самця (самки), для визначення території, попередження загрози або прояву інших форм активності, основаних на виявленні певних хімічних ознак, якими можуть бути солі, </a:t>
            </a:r>
            <a:r>
              <a:rPr lang="uk-UA" dirty="0" err="1"/>
              <a:t>цукри</a:t>
            </a:r>
            <a:r>
              <a:rPr lang="uk-UA" dirty="0"/>
              <a:t>, амінокислоти, а також комплексні молекули, включаючи стероїди.</a:t>
            </a:r>
            <a:endParaRPr lang="ru-RU" dirty="0"/>
          </a:p>
          <a:p>
            <a:endParaRPr lang="ru-RU" dirty="0"/>
          </a:p>
        </p:txBody>
      </p:sp>
    </p:spTree>
    <p:extLst>
      <p:ext uri="{BB962C8B-B14F-4D97-AF65-F5344CB8AC3E}">
        <p14:creationId xmlns:p14="http://schemas.microsoft.com/office/powerpoint/2010/main" val="120684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48792" y="1412776"/>
            <a:ext cx="7223608" cy="4247317"/>
          </a:xfrm>
          <a:prstGeom prst="rect">
            <a:avLst/>
          </a:prstGeom>
        </p:spPr>
        <p:txBody>
          <a:bodyPr wrap="square">
            <a:spAutoFit/>
          </a:bodyPr>
          <a:lstStyle/>
          <a:p>
            <a:pPr algn="just"/>
            <a:r>
              <a:rPr lang="uk-UA" dirty="0"/>
              <a:t>Було , наприклад, показано, що частинки сприйнятливих вусиків </a:t>
            </a:r>
            <a:r>
              <a:rPr lang="uk-UA" dirty="0" smtClean="0"/>
              <a:t>блакитного </a:t>
            </a:r>
            <a:r>
              <a:rPr lang="uk-UA" dirty="0"/>
              <a:t>краба можуть діяти як елементи розпізнавання молекул. Шляхом приєднання таких </a:t>
            </a:r>
            <a:r>
              <a:rPr lang="uk-UA" dirty="0" err="1"/>
              <a:t>хемосприйнятливих</a:t>
            </a:r>
            <a:r>
              <a:rPr lang="uk-UA" dirty="0"/>
              <a:t> нервових волокон до мікроскопічного електроду Г.А.</a:t>
            </a:r>
            <a:r>
              <a:rPr lang="uk-UA" dirty="0" err="1"/>
              <a:t>Рехнітцем</a:t>
            </a:r>
            <a:r>
              <a:rPr lang="uk-UA" dirty="0"/>
              <a:t> було створено </a:t>
            </a:r>
            <a:r>
              <a:rPr lang="uk-UA" dirty="0" err="1"/>
              <a:t>біосенсор</a:t>
            </a:r>
            <a:r>
              <a:rPr lang="uk-UA" dirty="0"/>
              <a:t>, який отримав назву “</a:t>
            </a:r>
            <a:r>
              <a:rPr lang="uk-UA" dirty="0" err="1"/>
              <a:t>рецептод</a:t>
            </a:r>
            <a:r>
              <a:rPr lang="uk-UA" dirty="0"/>
              <a:t>”. При взаємодії </a:t>
            </a:r>
            <a:r>
              <a:rPr lang="uk-UA" dirty="0" err="1"/>
              <a:t>біомолекул</a:t>
            </a:r>
            <a:r>
              <a:rPr lang="uk-UA" dirty="0"/>
              <a:t> з </a:t>
            </a:r>
            <a:r>
              <a:rPr lang="uk-UA" dirty="0" err="1"/>
              <a:t>хеморецепторними</a:t>
            </a:r>
            <a:r>
              <a:rPr lang="uk-UA" dirty="0"/>
              <a:t> ділянками  на сенсорних структурах виникає сигнал, який складається з електричних імпульсів, частота яких є функцією концентрації </a:t>
            </a:r>
            <a:r>
              <a:rPr lang="uk-UA" dirty="0" err="1"/>
              <a:t>біомолекул</a:t>
            </a:r>
            <a:r>
              <a:rPr lang="uk-UA" dirty="0"/>
              <a:t>. Сигнали реєструються осцилографом і обробляються за допомогою мікропроцесору.</a:t>
            </a:r>
            <a:endParaRPr lang="ru-RU" dirty="0"/>
          </a:p>
          <a:p>
            <a:pPr algn="just"/>
            <a:r>
              <a:rPr lang="uk-UA" dirty="0"/>
              <a:t>	У 300-500 рецепторних клітинах може знаходитись до 8 тисяч сприйнятливих кінців. Вивчення поведінки цих крабів показало, що вони реагують на концентрацію у воді амінокислот, яка дорівнює менше 10</a:t>
            </a:r>
            <a:r>
              <a:rPr lang="uk-UA" baseline="30000" dirty="0"/>
              <a:t>-15 </a:t>
            </a:r>
            <a:r>
              <a:rPr lang="uk-UA" dirty="0"/>
              <a:t>М.</a:t>
            </a:r>
            <a:endParaRPr lang="ru-RU" dirty="0"/>
          </a:p>
        </p:txBody>
      </p:sp>
    </p:spTree>
    <p:extLst>
      <p:ext uri="{BB962C8B-B14F-4D97-AF65-F5344CB8AC3E}">
        <p14:creationId xmlns:p14="http://schemas.microsoft.com/office/powerpoint/2010/main" val="378196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pPr algn="just"/>
            <a:r>
              <a:rPr lang="uk-UA" dirty="0"/>
              <a:t>Для дослідження використовуються також ізольовані рецептори (нікотиновий </a:t>
            </a:r>
            <a:r>
              <a:rPr lang="uk-UA" dirty="0" err="1"/>
              <a:t>ацетілхоліновий</a:t>
            </a:r>
            <a:r>
              <a:rPr lang="uk-UA" dirty="0"/>
              <a:t> рецептор), які виділені, наприклад, з електричних вугрів та інших видів риб. Так в Японії було створено </a:t>
            </a:r>
            <a:r>
              <a:rPr lang="uk-UA" dirty="0" err="1"/>
              <a:t>біосенсор</a:t>
            </a:r>
            <a:r>
              <a:rPr lang="uk-UA" dirty="0"/>
              <a:t>, в якому ліпідний шар з таким рецептором наносили на уніполярний транзистор, який </a:t>
            </a:r>
            <a:r>
              <a:rPr lang="uk-UA" dirty="0" smtClean="0"/>
              <a:t>фіксує  </a:t>
            </a:r>
            <a:r>
              <a:rPr lang="uk-UA" dirty="0"/>
              <a:t>хлорид – </a:t>
            </a:r>
            <a:r>
              <a:rPr lang="uk-UA" dirty="0" smtClean="0"/>
              <a:t>іони. </a:t>
            </a:r>
            <a:r>
              <a:rPr lang="uk-UA" dirty="0"/>
              <a:t>Цей </a:t>
            </a:r>
            <a:r>
              <a:rPr lang="uk-UA" dirty="0" err="1"/>
              <a:t>біосенсор</a:t>
            </a:r>
            <a:r>
              <a:rPr lang="uk-UA" dirty="0"/>
              <a:t> дуже сприйнятливий до ГАМК, барбітуратів і </a:t>
            </a:r>
            <a:r>
              <a:rPr lang="uk-UA" dirty="0" err="1"/>
              <a:t>бензодіазофенам</a:t>
            </a:r>
            <a:r>
              <a:rPr lang="uk-UA" dirty="0"/>
              <a:t>.</a:t>
            </a:r>
            <a:endParaRPr lang="ru-RU" dirty="0"/>
          </a:p>
          <a:p>
            <a:pPr algn="just"/>
            <a:endParaRPr lang="ru-RU" dirty="0"/>
          </a:p>
        </p:txBody>
      </p:sp>
    </p:spTree>
    <p:extLst>
      <p:ext uri="{BB962C8B-B14F-4D97-AF65-F5344CB8AC3E}">
        <p14:creationId xmlns:p14="http://schemas.microsoft.com/office/powerpoint/2010/main" val="2340602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493" y="2348880"/>
            <a:ext cx="6768867" cy="3483749"/>
          </a:xfrm>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51344"/>
            <a:ext cx="4298979" cy="5668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766854" y="1124744"/>
            <a:ext cx="3312368" cy="5078313"/>
          </a:xfrm>
          <a:prstGeom prst="rect">
            <a:avLst/>
          </a:prstGeom>
          <a:solidFill>
            <a:schemeClr val="bg2"/>
          </a:solidFill>
        </p:spPr>
        <p:txBody>
          <a:bodyPr wrap="square">
            <a:spAutoFit/>
          </a:bodyPr>
          <a:lstStyle/>
          <a:p>
            <a:pPr algn="just"/>
            <a:r>
              <a:rPr lang="ru-RU" dirty="0" err="1"/>
              <a:t>Говорячи</a:t>
            </a:r>
            <a:r>
              <a:rPr lang="ru-RU" dirty="0"/>
              <a:t> про </a:t>
            </a:r>
            <a:r>
              <a:rPr lang="ru-RU" dirty="0" err="1"/>
              <a:t>фундаментальну</a:t>
            </a:r>
            <a:r>
              <a:rPr lang="ru-RU" dirty="0"/>
              <a:t> науку, </a:t>
            </a:r>
            <a:r>
              <a:rPr lang="ru-RU" dirty="0" err="1"/>
              <a:t>слід</a:t>
            </a:r>
            <a:r>
              <a:rPr lang="ru-RU" dirty="0"/>
              <a:t> </a:t>
            </a:r>
            <a:r>
              <a:rPr lang="ru-RU" dirty="0" err="1" smtClean="0"/>
              <a:t>наголосити</a:t>
            </a:r>
            <a:r>
              <a:rPr lang="ru-RU" dirty="0"/>
              <a:t>, </a:t>
            </a:r>
            <a:r>
              <a:rPr lang="ru-RU" dirty="0" err="1"/>
              <a:t>що</a:t>
            </a:r>
            <a:r>
              <a:rPr lang="ru-RU" dirty="0"/>
              <a:t> вона </a:t>
            </a:r>
            <a:r>
              <a:rPr lang="ru-RU" dirty="0" err="1"/>
              <a:t>може</a:t>
            </a:r>
            <a:r>
              <a:rPr lang="ru-RU" dirty="0"/>
              <a:t> </a:t>
            </a:r>
            <a:r>
              <a:rPr lang="ru-RU" dirty="0" err="1"/>
              <a:t>мати</a:t>
            </a:r>
            <a:r>
              <a:rPr lang="ru-RU" dirty="0"/>
              <a:t> </a:t>
            </a:r>
            <a:r>
              <a:rPr lang="ru-RU" dirty="0" err="1"/>
              <a:t>актуальне</a:t>
            </a:r>
            <a:r>
              <a:rPr lang="ru-RU" dirty="0"/>
              <a:t> </a:t>
            </a:r>
            <a:r>
              <a:rPr lang="ru-RU" dirty="0" err="1" smtClean="0"/>
              <a:t>практичне</a:t>
            </a:r>
            <a:r>
              <a:rPr lang="ru-RU" dirty="0" smtClean="0"/>
              <a:t> </a:t>
            </a:r>
            <a:r>
              <a:rPr lang="ru-RU" dirty="0" err="1"/>
              <a:t>втілення</a:t>
            </a:r>
            <a:r>
              <a:rPr lang="ru-RU" dirty="0"/>
              <a:t>, </a:t>
            </a:r>
            <a:r>
              <a:rPr lang="ru-RU" dirty="0" err="1"/>
              <a:t>зокрема</a:t>
            </a:r>
            <a:r>
              <a:rPr lang="ru-RU" dirty="0"/>
              <a:t> в </a:t>
            </a:r>
            <a:r>
              <a:rPr lang="ru-RU" dirty="0" err="1"/>
              <a:t>медицині</a:t>
            </a:r>
            <a:r>
              <a:rPr lang="ru-RU" dirty="0"/>
              <a:t> та </a:t>
            </a:r>
            <a:r>
              <a:rPr lang="ru-RU" dirty="0" err="1"/>
              <a:t>біології</a:t>
            </a:r>
            <a:r>
              <a:rPr lang="ru-RU" dirty="0"/>
              <a:t>. </a:t>
            </a:r>
          </a:p>
          <a:p>
            <a:pPr algn="just"/>
            <a:r>
              <a:rPr lang="ru-RU" dirty="0"/>
              <a:t>Як приклад </a:t>
            </a:r>
            <a:r>
              <a:rPr lang="ru-RU" dirty="0" err="1"/>
              <a:t>використання</a:t>
            </a:r>
            <a:r>
              <a:rPr lang="ru-RU" dirty="0"/>
              <a:t> </a:t>
            </a:r>
            <a:r>
              <a:rPr lang="ru-RU" dirty="0" err="1"/>
              <a:t>фундаментальних</a:t>
            </a:r>
            <a:r>
              <a:rPr lang="ru-RU" dirty="0"/>
              <a:t> </a:t>
            </a:r>
            <a:r>
              <a:rPr lang="ru-RU" dirty="0" err="1" smtClean="0"/>
              <a:t>розробок</a:t>
            </a:r>
            <a:r>
              <a:rPr lang="ru-RU" dirty="0" smtClean="0"/>
              <a:t> </a:t>
            </a:r>
            <a:r>
              <a:rPr lang="ru-RU" dirty="0" err="1" smtClean="0"/>
              <a:t>можна</a:t>
            </a:r>
            <a:r>
              <a:rPr lang="ru-RU" dirty="0" smtClean="0"/>
              <a:t> навести </a:t>
            </a:r>
            <a:r>
              <a:rPr lang="ru-RU" dirty="0" err="1"/>
              <a:t>електрохімічний</a:t>
            </a:r>
            <a:r>
              <a:rPr lang="ru-RU" dirty="0"/>
              <a:t> </a:t>
            </a:r>
            <a:r>
              <a:rPr lang="ru-RU" dirty="0" err="1" smtClean="0"/>
              <a:t>біосенсор</a:t>
            </a:r>
            <a:r>
              <a:rPr lang="ru-RU" dirty="0"/>
              <a:t>, </a:t>
            </a:r>
            <a:r>
              <a:rPr lang="ru-RU" dirty="0" err="1"/>
              <a:t>що</a:t>
            </a:r>
            <a:r>
              <a:rPr lang="ru-RU" dirty="0"/>
              <a:t> </a:t>
            </a:r>
            <a:r>
              <a:rPr lang="ru-RU" dirty="0" err="1"/>
              <a:t>працює</a:t>
            </a:r>
            <a:r>
              <a:rPr lang="ru-RU" dirty="0"/>
              <a:t> з </a:t>
            </a:r>
            <a:r>
              <a:rPr lang="ru-RU" dirty="0" err="1"/>
              <a:t>індивідуальною</a:t>
            </a:r>
            <a:r>
              <a:rPr lang="ru-RU" dirty="0"/>
              <a:t> </a:t>
            </a:r>
            <a:r>
              <a:rPr lang="ru-RU" dirty="0" smtClean="0"/>
              <a:t>молекулою </a:t>
            </a:r>
            <a:r>
              <a:rPr lang="ru-RU" dirty="0" err="1"/>
              <a:t>ензиму</a:t>
            </a:r>
            <a:r>
              <a:rPr lang="ru-RU" dirty="0"/>
              <a:t>, </a:t>
            </a:r>
            <a:r>
              <a:rPr lang="ru-RU" dirty="0" err="1"/>
              <a:t>вимірюючи</a:t>
            </a:r>
            <a:r>
              <a:rPr lang="ru-RU" dirty="0"/>
              <a:t> перенос </a:t>
            </a:r>
            <a:r>
              <a:rPr lang="ru-RU" dirty="0" err="1"/>
              <a:t>електрона</a:t>
            </a:r>
            <a:r>
              <a:rPr lang="ru-RU" dirty="0"/>
              <a:t>. </a:t>
            </a:r>
          </a:p>
        </p:txBody>
      </p:sp>
    </p:spTree>
    <p:extLst>
      <p:ext uri="{BB962C8B-B14F-4D97-AF65-F5344CB8AC3E}">
        <p14:creationId xmlns:p14="http://schemas.microsoft.com/office/powerpoint/2010/main" val="2118534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Імунологічні </a:t>
            </a:r>
            <a:r>
              <a:rPr lang="uk-UA" b="1" dirty="0" err="1" smtClean="0"/>
              <a:t>біосенсори</a:t>
            </a:r>
            <a:endParaRPr lang="ru-RU" dirty="0"/>
          </a:p>
        </p:txBody>
      </p:sp>
      <p:sp>
        <p:nvSpPr>
          <p:cNvPr id="3" name="Объект 2"/>
          <p:cNvSpPr>
            <a:spLocks noGrp="1"/>
          </p:cNvSpPr>
          <p:nvPr>
            <p:ph idx="1"/>
          </p:nvPr>
        </p:nvSpPr>
        <p:spPr/>
        <p:txBody>
          <a:bodyPr>
            <a:normAutofit fontScale="70000" lnSpcReduction="20000"/>
          </a:bodyPr>
          <a:lstStyle/>
          <a:p>
            <a:pPr lvl="0" algn="just"/>
            <a:r>
              <a:rPr lang="uk-UA" dirty="0"/>
              <a:t>В таких сенсорах роль елементу розпізнавання відіграють антитіла, які здатні </a:t>
            </a:r>
            <a:r>
              <a:rPr lang="uk-UA" dirty="0" err="1"/>
              <a:t>селективно</a:t>
            </a:r>
            <a:r>
              <a:rPr lang="uk-UA" dirty="0"/>
              <a:t> приєднати антигени. У останні роки використовуються </a:t>
            </a:r>
            <a:r>
              <a:rPr lang="uk-UA" dirty="0" err="1"/>
              <a:t>моноклоніальні</a:t>
            </a:r>
            <a:r>
              <a:rPr lang="uk-UA" dirty="0"/>
              <a:t> антитіла, що дозволяє істотно розширити діапазон речовин, які аналізують.</a:t>
            </a:r>
            <a:endParaRPr lang="ru-RU" dirty="0"/>
          </a:p>
          <a:p>
            <a:pPr algn="just"/>
            <a:r>
              <a:rPr lang="uk-UA" dirty="0"/>
              <a:t>У якості перетворювача сигналів, які виникають при взаємодії у системі антитіло – антиген, у США, наприклад використовуються п’єзоелектрики, які дозволяють знайти газові домішки, а саме – пари </a:t>
            </a:r>
            <a:r>
              <a:rPr lang="uk-UA" dirty="0" err="1"/>
              <a:t>паратіону</a:t>
            </a:r>
            <a:r>
              <a:rPr lang="uk-UA" dirty="0"/>
              <a:t>. У цьому випадку </a:t>
            </a:r>
            <a:r>
              <a:rPr lang="uk-UA" dirty="0" err="1"/>
              <a:t>біосенсор</a:t>
            </a:r>
            <a:r>
              <a:rPr lang="uk-UA" dirty="0"/>
              <a:t> представляє собою п’єзоелектричний кристал, на поверхню якого було нанесено шар, який містить антитіла, а для іммобілізації використовують </a:t>
            </a:r>
            <a:r>
              <a:rPr lang="uk-UA" dirty="0" err="1"/>
              <a:t>сивороточний</a:t>
            </a:r>
            <a:r>
              <a:rPr lang="uk-UA" dirty="0"/>
              <a:t> альбумін. Такий </a:t>
            </a:r>
            <a:r>
              <a:rPr lang="uk-UA" dirty="0" err="1"/>
              <a:t>біосенсор</a:t>
            </a:r>
            <a:r>
              <a:rPr lang="uk-UA" dirty="0"/>
              <a:t> сприйнятливий у діапазоні концентрацій від 1 до 10</a:t>
            </a:r>
            <a:r>
              <a:rPr lang="uk-UA" baseline="30000" dirty="0"/>
              <a:t>-3 </a:t>
            </a:r>
            <a:r>
              <a:rPr lang="uk-UA" dirty="0"/>
              <a:t>млн</a:t>
            </a:r>
            <a:r>
              <a:rPr lang="uk-UA" baseline="30000" dirty="0"/>
              <a:t>-1 </a:t>
            </a:r>
            <a:r>
              <a:rPr lang="uk-UA" dirty="0"/>
              <a:t>із швидкістю дії 2-3 хвилини та часом функціонування більше 2 тижнів.</a:t>
            </a:r>
            <a:endParaRPr lang="ru-RU" dirty="0"/>
          </a:p>
          <a:p>
            <a:endParaRPr lang="ru-RU" dirty="0"/>
          </a:p>
        </p:txBody>
      </p:sp>
    </p:spTree>
    <p:extLst>
      <p:ext uri="{BB962C8B-B14F-4D97-AF65-F5344CB8AC3E}">
        <p14:creationId xmlns:p14="http://schemas.microsoft.com/office/powerpoint/2010/main" val="948194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764704"/>
            <a:ext cx="6849209" cy="5616624"/>
          </a:xfrm>
        </p:spPr>
        <p:txBody>
          <a:bodyPr>
            <a:normAutofit fontScale="92500" lnSpcReduction="10000"/>
          </a:bodyPr>
          <a:lstStyle/>
          <a:p>
            <a:pPr algn="just"/>
            <a:r>
              <a:rPr lang="uk-UA" dirty="0"/>
              <a:t>У Женеві було розроблені оптичні </a:t>
            </a:r>
            <a:r>
              <a:rPr lang="uk-UA" dirty="0" err="1"/>
              <a:t>біосенсори</a:t>
            </a:r>
            <a:r>
              <a:rPr lang="uk-UA" dirty="0"/>
              <a:t>, в яких використовується волокнисті світловоди. Такий тип </a:t>
            </a:r>
            <a:r>
              <a:rPr lang="uk-UA" dirty="0" err="1"/>
              <a:t>біосенсорів</a:t>
            </a:r>
            <a:r>
              <a:rPr lang="uk-UA" dirty="0"/>
              <a:t> використовують, наприклад, для вимірювання концентрації лікарських препаратів (</a:t>
            </a:r>
            <a:r>
              <a:rPr lang="uk-UA" dirty="0" err="1"/>
              <a:t>метотрексата</a:t>
            </a:r>
            <a:r>
              <a:rPr lang="uk-UA" dirty="0"/>
              <a:t>).</a:t>
            </a:r>
            <a:endParaRPr lang="ru-RU" dirty="0"/>
          </a:p>
          <a:p>
            <a:pPr algn="just"/>
            <a:r>
              <a:rPr lang="uk-UA" dirty="0"/>
              <a:t>На особливу увагу заслуговує можливість перетворення в </a:t>
            </a:r>
            <a:r>
              <a:rPr lang="uk-UA" dirty="0" err="1"/>
              <a:t>імуносенсорних</a:t>
            </a:r>
            <a:r>
              <a:rPr lang="uk-UA" dirty="0"/>
              <a:t> електрохімічних перетворювачах не електричних сигналів на електричні. Наприклад, дослідники Токійського університету показали, що антитіла на антиген </a:t>
            </a:r>
            <a:r>
              <a:rPr lang="uk-UA" dirty="0" err="1"/>
              <a:t>Вассермана</a:t>
            </a:r>
            <a:r>
              <a:rPr lang="uk-UA" dirty="0"/>
              <a:t> можуть бути іммобілізовані на ацетат целюлозній мембрані. При додаванні до зразка сироватки з позитивною реакцією на сифіліс спостерігається зміна сигналу.</a:t>
            </a:r>
            <a:endParaRPr lang="ru-RU" dirty="0"/>
          </a:p>
          <a:p>
            <a:endParaRPr lang="ru-RU" dirty="0"/>
          </a:p>
        </p:txBody>
      </p:sp>
    </p:spTree>
    <p:extLst>
      <p:ext uri="{BB962C8B-B14F-4D97-AF65-F5344CB8AC3E}">
        <p14:creationId xmlns:p14="http://schemas.microsoft.com/office/powerpoint/2010/main" val="449762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492" y="764704"/>
            <a:ext cx="7200916" cy="5400600"/>
          </a:xfrm>
        </p:spPr>
        <p:txBody>
          <a:bodyPr>
            <a:normAutofit fontScale="85000" lnSpcReduction="20000"/>
          </a:bodyPr>
          <a:lstStyle/>
          <a:p>
            <a:pPr algn="just"/>
            <a:r>
              <a:rPr lang="uk-UA" dirty="0"/>
              <a:t>В 1978 році було запропоновано один з електрохімічних методів – потенціометрія для знаходження реакцій антиген –антитіло. Принцип дії такого </a:t>
            </a:r>
            <a:r>
              <a:rPr lang="uk-UA" dirty="0" err="1"/>
              <a:t>біосенсору</a:t>
            </a:r>
            <a:r>
              <a:rPr lang="uk-UA" dirty="0"/>
              <a:t> з мембранними електродами доволі простий: якщо антиген може зв’язуватись з іоном, то реакція повинна модулювати ефект іонної </a:t>
            </a:r>
            <a:r>
              <a:rPr lang="uk-UA" dirty="0" err="1" smtClean="0"/>
              <a:t>проводимості</a:t>
            </a:r>
            <a:r>
              <a:rPr lang="uk-UA" dirty="0" smtClean="0"/>
              <a:t>, </a:t>
            </a:r>
            <a:r>
              <a:rPr lang="uk-UA" dirty="0"/>
              <a:t>тобто супроводжуватись зміною потенціалу.</a:t>
            </a:r>
            <a:endParaRPr lang="ru-RU" dirty="0"/>
          </a:p>
          <a:p>
            <a:pPr algn="just"/>
            <a:r>
              <a:rPr lang="uk-UA" dirty="0"/>
              <a:t>Такі </a:t>
            </a:r>
            <a:r>
              <a:rPr lang="uk-UA" dirty="0" err="1"/>
              <a:t>біосенсори</a:t>
            </a:r>
            <a:r>
              <a:rPr lang="uk-UA" dirty="0"/>
              <a:t>  придатні для багаторазового використання і мають дві важливі </a:t>
            </a:r>
            <a:r>
              <a:rPr lang="uk-UA" dirty="0" smtClean="0"/>
              <a:t>переваги:</a:t>
            </a:r>
          </a:p>
          <a:p>
            <a:pPr marL="68580" indent="0" algn="just">
              <a:buNone/>
            </a:pPr>
            <a:r>
              <a:rPr lang="uk-UA" dirty="0" smtClean="0"/>
              <a:t>1)антитіла </a:t>
            </a:r>
            <a:r>
              <a:rPr lang="uk-UA" dirty="0"/>
              <a:t>(біологічний компонент сенсору) залишаються в середині сенсорного ловила, що дозволяє багаторазово і економно використовувати такі дорогі препарати, як </a:t>
            </a:r>
            <a:r>
              <a:rPr lang="uk-UA" dirty="0" err="1"/>
              <a:t>моноклональні</a:t>
            </a:r>
            <a:r>
              <a:rPr lang="uk-UA" dirty="0"/>
              <a:t> антитіла. </a:t>
            </a:r>
            <a:endParaRPr lang="uk-UA" dirty="0" smtClean="0"/>
          </a:p>
          <a:p>
            <a:pPr marL="68580" indent="0" algn="just">
              <a:buNone/>
            </a:pPr>
            <a:endParaRPr lang="uk-UA" dirty="0"/>
          </a:p>
          <a:p>
            <a:pPr marL="68580" indent="0" algn="just">
              <a:buNone/>
            </a:pPr>
            <a:r>
              <a:rPr lang="uk-UA" dirty="0" smtClean="0"/>
              <a:t>2</a:t>
            </a:r>
            <a:r>
              <a:rPr lang="uk-UA" dirty="0"/>
              <a:t>) завдяки наявності такого ловила, проба може бути витягнута для повторних аналізів. </a:t>
            </a:r>
            <a:endParaRPr lang="uk-UA" dirty="0" smtClean="0"/>
          </a:p>
          <a:p>
            <a:pPr algn="just"/>
            <a:r>
              <a:rPr lang="uk-UA" dirty="0" smtClean="0"/>
              <a:t>Подібні </a:t>
            </a:r>
            <a:r>
              <a:rPr lang="uk-UA" dirty="0" err="1"/>
              <a:t>іммуносенсори</a:t>
            </a:r>
            <a:r>
              <a:rPr lang="uk-UA" dirty="0"/>
              <a:t> придатні для аналізів антигенів з низькою молекулярною вагою (наприклад, </a:t>
            </a:r>
            <a:r>
              <a:rPr lang="uk-UA" dirty="0" err="1"/>
              <a:t>дінітрофенола</a:t>
            </a:r>
            <a:r>
              <a:rPr lang="uk-UA" dirty="0"/>
              <a:t>, глюкози тощо).</a:t>
            </a:r>
            <a:endParaRPr lang="ru-RU" dirty="0"/>
          </a:p>
          <a:p>
            <a:pPr algn="just"/>
            <a:endParaRPr lang="ru-RU" dirty="0"/>
          </a:p>
        </p:txBody>
      </p:sp>
    </p:spTree>
    <p:extLst>
      <p:ext uri="{BB962C8B-B14F-4D97-AF65-F5344CB8AC3E}">
        <p14:creationId xmlns:p14="http://schemas.microsoft.com/office/powerpoint/2010/main" val="2705714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700808"/>
            <a:ext cx="7024744" cy="1143000"/>
          </a:xfrm>
        </p:spPr>
        <p:txBody>
          <a:bodyPr>
            <a:normAutofit fontScale="90000"/>
          </a:bodyPr>
          <a:lstStyle/>
          <a:p>
            <a:r>
              <a:rPr lang="ru-RU" sz="2700" b="1" dirty="0" err="1"/>
              <a:t>Леланд</a:t>
            </a:r>
            <a:r>
              <a:rPr lang="ru-RU" sz="2700" b="1" dirty="0"/>
              <a:t> Кларк-</a:t>
            </a:r>
            <a:r>
              <a:rPr lang="ru-RU" sz="2700" b="1" dirty="0" err="1"/>
              <a:t>молодший</a:t>
            </a:r>
            <a:r>
              <a:rPr lang="ru-RU" sz="2700" b="1" dirty="0"/>
              <a:t> </a:t>
            </a:r>
            <a:r>
              <a:rPr lang="ru-RU" sz="2700" b="1" dirty="0" smtClean="0"/>
              <a:t/>
            </a:r>
            <a:br>
              <a:rPr lang="ru-RU" sz="2700" b="1" dirty="0" smtClean="0"/>
            </a:br>
            <a:r>
              <a:rPr lang="ru-RU" sz="2700" b="1" dirty="0" smtClean="0"/>
              <a:t>(</a:t>
            </a:r>
            <a:r>
              <a:rPr lang="ru-RU" sz="2700" b="1" dirty="0"/>
              <a:t>1918—2005) — </a:t>
            </a:r>
            <a:r>
              <a:rPr lang="ru-RU" sz="2700" b="1" dirty="0" err="1"/>
              <a:t>американський</a:t>
            </a:r>
            <a:r>
              <a:rPr lang="ru-RU" sz="2700" b="1" dirty="0"/>
              <a:t> </a:t>
            </a:r>
            <a:r>
              <a:rPr lang="ru-RU" sz="2700" b="1" dirty="0" err="1"/>
              <a:t>біохімік</a:t>
            </a:r>
            <a:r>
              <a:rPr lang="ru-RU" sz="2700" b="1" dirty="0" smtClean="0"/>
              <a:t>,</a:t>
            </a:r>
            <a:br>
              <a:rPr lang="ru-RU" sz="2700" b="1" dirty="0" smtClean="0"/>
            </a:br>
            <a:r>
              <a:rPr lang="ru-RU" sz="2700" b="1" dirty="0" smtClean="0"/>
              <a:t> </a:t>
            </a:r>
            <a:r>
              <a:rPr lang="ru-RU" sz="2700" b="1" dirty="0"/>
              <a:t>автор </a:t>
            </a:r>
            <a:r>
              <a:rPr lang="ru-RU" sz="2700" b="1" dirty="0" err="1"/>
              <a:t>біосенсорної</a:t>
            </a:r>
            <a:r>
              <a:rPr lang="ru-RU" sz="2700" b="1" dirty="0"/>
              <a:t> </a:t>
            </a:r>
            <a:r>
              <a:rPr lang="ru-RU" sz="2700" b="1" dirty="0" err="1" smtClean="0"/>
              <a:t>концепції</a:t>
            </a:r>
            <a:r>
              <a:rPr lang="ru-RU" sz="2700" b="1" dirty="0" smtClean="0"/>
              <a:t/>
            </a:r>
            <a:br>
              <a:rPr lang="ru-RU" sz="2700" b="1" dirty="0" smtClean="0"/>
            </a:br>
            <a:r>
              <a:rPr lang="ru-RU" b="1" dirty="0"/>
              <a:t/>
            </a:r>
            <a:br>
              <a:rPr lang="ru-RU" b="1" dirty="0"/>
            </a:br>
            <a:endParaRPr lang="ru-RU" b="1" dirty="0"/>
          </a:p>
        </p:txBody>
      </p:sp>
      <p:sp>
        <p:nvSpPr>
          <p:cNvPr id="3" name="Объект 2"/>
          <p:cNvSpPr>
            <a:spLocks noGrp="1"/>
          </p:cNvSpPr>
          <p:nvPr>
            <p:ph idx="1"/>
          </p:nvPr>
        </p:nvSpPr>
        <p:spPr>
          <a:xfrm>
            <a:off x="2771800" y="1916832"/>
            <a:ext cx="5688632" cy="4608512"/>
          </a:xfrm>
        </p:spPr>
        <p:txBody>
          <a:bodyPr>
            <a:normAutofit fontScale="55000" lnSpcReduction="20000"/>
          </a:bodyPr>
          <a:lstStyle/>
          <a:p>
            <a:pPr marL="68580" indent="0" algn="just">
              <a:buNone/>
            </a:pPr>
            <a:r>
              <a:rPr lang="ru-RU" sz="2500" dirty="0"/>
              <a:t>1956 року Л. Кларк </a:t>
            </a:r>
            <a:r>
              <a:rPr lang="ru-RU" sz="2500" dirty="0" err="1"/>
              <a:t>опублікував</a:t>
            </a:r>
            <a:r>
              <a:rPr lang="ru-RU" sz="2500" dirty="0"/>
              <a:t> роботу, </a:t>
            </a:r>
            <a:r>
              <a:rPr lang="ru-RU" sz="2500" dirty="0" err="1"/>
              <a:t>присвячену</a:t>
            </a:r>
            <a:r>
              <a:rPr lang="ru-RU" sz="2500" dirty="0"/>
              <a:t> </a:t>
            </a:r>
            <a:r>
              <a:rPr lang="ru-RU" sz="2500" dirty="0" err="1"/>
              <a:t>аналітичному</a:t>
            </a:r>
            <a:r>
              <a:rPr lang="ru-RU" sz="2500" dirty="0"/>
              <a:t> </a:t>
            </a:r>
            <a:r>
              <a:rPr lang="ru-RU" sz="2500" dirty="0" err="1"/>
              <a:t>застосуванню</a:t>
            </a:r>
            <a:r>
              <a:rPr lang="ru-RU" sz="2500" dirty="0"/>
              <a:t> </a:t>
            </a:r>
            <a:r>
              <a:rPr lang="ru-RU" sz="2500" dirty="0" err="1"/>
              <a:t>винайденого</a:t>
            </a:r>
            <a:r>
              <a:rPr lang="ru-RU" sz="2500" dirty="0"/>
              <a:t> ним </a:t>
            </a:r>
            <a:r>
              <a:rPr lang="ru-RU" sz="2500" dirty="0" err="1"/>
              <a:t>кисневого</a:t>
            </a:r>
            <a:r>
              <a:rPr lang="ru-RU" sz="2500" dirty="0"/>
              <a:t> </a:t>
            </a:r>
            <a:r>
              <a:rPr lang="ru-RU" sz="2500" dirty="0" err="1">
                <a:hlinkClick r:id="rId2" tooltip="Електрод"/>
              </a:rPr>
              <a:t>електрода</a:t>
            </a:r>
            <a:r>
              <a:rPr lang="ru-RU" sz="2500" dirty="0"/>
              <a:t>, </a:t>
            </a:r>
            <a:r>
              <a:rPr lang="ru-RU" sz="2500" dirty="0" err="1"/>
              <a:t>який</a:t>
            </a:r>
            <a:r>
              <a:rPr lang="ru-RU" sz="2500" dirty="0"/>
              <a:t> у </a:t>
            </a:r>
            <a:r>
              <a:rPr lang="ru-RU" sz="2500" dirty="0" err="1"/>
              <a:t>подальшому</a:t>
            </a:r>
            <a:r>
              <a:rPr lang="ru-RU" sz="2500" dirty="0"/>
              <a:t> стали </a:t>
            </a:r>
            <a:r>
              <a:rPr lang="ru-RU" sz="2500" dirty="0" err="1"/>
              <a:t>називати</a:t>
            </a:r>
            <a:r>
              <a:rPr lang="ru-RU" sz="2500" dirty="0"/>
              <a:t> </a:t>
            </a:r>
            <a:r>
              <a:rPr lang="ru-RU" sz="2500" dirty="0" err="1"/>
              <a:t>електродом</a:t>
            </a:r>
            <a:r>
              <a:rPr lang="ru-RU" sz="2500" dirty="0"/>
              <a:t> Кларка. </a:t>
            </a:r>
            <a:r>
              <a:rPr lang="ru-RU" sz="2500" dirty="0" err="1"/>
              <a:t>Він</a:t>
            </a:r>
            <a:r>
              <a:rPr lang="ru-RU" sz="2500" dirty="0"/>
              <a:t> </a:t>
            </a:r>
            <a:r>
              <a:rPr lang="ru-RU" sz="2500" dirty="0" err="1"/>
              <a:t>призначався</a:t>
            </a:r>
            <a:r>
              <a:rPr lang="ru-RU" sz="2500" dirty="0"/>
              <a:t> для </a:t>
            </a:r>
            <a:r>
              <a:rPr lang="ru-RU" sz="2500" dirty="0" err="1"/>
              <a:t>вимірювання</a:t>
            </a:r>
            <a:r>
              <a:rPr lang="ru-RU" sz="2500" dirty="0"/>
              <a:t> </a:t>
            </a:r>
            <a:r>
              <a:rPr lang="ru-RU" sz="2500" dirty="0" err="1"/>
              <a:t>вмісту</a:t>
            </a:r>
            <a:r>
              <a:rPr lang="ru-RU" sz="2500" dirty="0"/>
              <a:t> </a:t>
            </a:r>
            <a:r>
              <a:rPr lang="ru-RU" sz="2500" dirty="0" err="1">
                <a:hlinkClick r:id="rId3" tooltip="Кисень"/>
              </a:rPr>
              <a:t>кисню</a:t>
            </a:r>
            <a:r>
              <a:rPr lang="ru-RU" sz="2500" dirty="0"/>
              <a:t> в </a:t>
            </a:r>
            <a:r>
              <a:rPr lang="ru-RU" sz="2500" dirty="0" err="1"/>
              <a:t>рідких</a:t>
            </a:r>
            <a:r>
              <a:rPr lang="ru-RU" sz="2500" dirty="0"/>
              <a:t> і </a:t>
            </a:r>
            <a:r>
              <a:rPr lang="ru-RU" sz="2500" dirty="0" err="1"/>
              <a:t>газових</a:t>
            </a:r>
            <a:r>
              <a:rPr lang="ru-RU" sz="2500" dirty="0"/>
              <a:t> </a:t>
            </a:r>
            <a:r>
              <a:rPr lang="ru-RU" sz="2500" dirty="0" err="1"/>
              <a:t>середовищах</a:t>
            </a:r>
            <a:r>
              <a:rPr lang="ru-RU" sz="2500" dirty="0"/>
              <a:t>, </a:t>
            </a:r>
            <a:r>
              <a:rPr lang="ru-RU" sz="2500" dirty="0" err="1"/>
              <a:t>зокрема</a:t>
            </a:r>
            <a:r>
              <a:rPr lang="ru-RU" sz="2500" dirty="0"/>
              <a:t> в </a:t>
            </a:r>
            <a:r>
              <a:rPr lang="ru-RU" sz="2500" dirty="0" err="1">
                <a:hlinkClick r:id="rId4" tooltip="Кров"/>
              </a:rPr>
              <a:t>крові</a:t>
            </a:r>
            <a:r>
              <a:rPr lang="ru-RU" sz="2500" dirty="0"/>
              <a:t> і </a:t>
            </a:r>
            <a:r>
              <a:rPr lang="ru-RU" sz="2500" dirty="0">
                <a:hlinkClick r:id="rId5" tooltip="Тканина"/>
              </a:rPr>
              <a:t>тканинах</a:t>
            </a:r>
            <a:r>
              <a:rPr lang="ru-RU" sz="2500" dirty="0"/>
              <a:t> </a:t>
            </a:r>
            <a:r>
              <a:rPr lang="ru-RU" sz="2500" dirty="0" err="1"/>
              <a:t>організма</a:t>
            </a:r>
            <a:r>
              <a:rPr lang="ru-RU" sz="2500" dirty="0"/>
              <a:t>. </a:t>
            </a:r>
            <a:endParaRPr lang="ru-RU" sz="2500" dirty="0" smtClean="0"/>
          </a:p>
          <a:p>
            <a:pPr marL="68580" indent="0" algn="just">
              <a:buNone/>
            </a:pPr>
            <a:r>
              <a:rPr lang="ru-RU" sz="2500" dirty="0" smtClean="0"/>
              <a:t>1962 </a:t>
            </a:r>
            <a:r>
              <a:rPr lang="ru-RU" sz="2500" dirty="0"/>
              <a:t>року Кларк </a:t>
            </a:r>
            <a:r>
              <a:rPr lang="ru-RU" sz="2500" dirty="0" err="1"/>
              <a:t>виступив</a:t>
            </a:r>
            <a:r>
              <a:rPr lang="ru-RU" sz="2500" dirty="0"/>
              <a:t> в </a:t>
            </a:r>
            <a:r>
              <a:rPr lang="ru-RU" sz="2500" dirty="0" err="1">
                <a:hlinkClick r:id="rId6" tooltip="Національна академія наук США"/>
              </a:rPr>
              <a:t>Академії</a:t>
            </a:r>
            <a:r>
              <a:rPr lang="ru-RU" sz="2500" dirty="0">
                <a:hlinkClick r:id="rId6" tooltip="Національна академія наук США"/>
              </a:rPr>
              <a:t> наук</a:t>
            </a:r>
            <a:r>
              <a:rPr lang="ru-RU" sz="2500" dirty="0"/>
              <a:t> США, де </a:t>
            </a:r>
            <a:r>
              <a:rPr lang="ru-RU" sz="2500" dirty="0" err="1"/>
              <a:t>повідомив</a:t>
            </a:r>
            <a:r>
              <a:rPr lang="ru-RU" sz="2500" dirty="0"/>
              <a:t> </a:t>
            </a:r>
            <a:r>
              <a:rPr lang="ru-RU" sz="2500" dirty="0" err="1"/>
              <a:t>результати</a:t>
            </a:r>
            <a:r>
              <a:rPr lang="ru-RU" sz="2500" dirty="0"/>
              <a:t> </a:t>
            </a:r>
            <a:r>
              <a:rPr lang="ru-RU" sz="2500" dirty="0" err="1"/>
              <a:t>експериментів</a:t>
            </a:r>
            <a:r>
              <a:rPr lang="ru-RU" sz="2500" dirty="0"/>
              <a:t>, а </a:t>
            </a:r>
            <a:r>
              <a:rPr lang="ru-RU" sz="2500" dirty="0" err="1"/>
              <a:t>також</a:t>
            </a:r>
            <a:r>
              <a:rPr lang="ru-RU" sz="2500" dirty="0"/>
              <a:t> </a:t>
            </a:r>
            <a:r>
              <a:rPr lang="ru-RU" sz="2500" dirty="0" err="1"/>
              <a:t>плани</a:t>
            </a:r>
            <a:r>
              <a:rPr lang="ru-RU" sz="2500" dirty="0"/>
              <a:t> на </a:t>
            </a:r>
            <a:r>
              <a:rPr lang="ru-RU" sz="2500" dirty="0" err="1"/>
              <a:t>майбутнє</a:t>
            </a:r>
            <a:r>
              <a:rPr lang="ru-RU" sz="2500" dirty="0"/>
              <a:t>, </a:t>
            </a:r>
            <a:r>
              <a:rPr lang="ru-RU" sz="2500" dirty="0" err="1"/>
              <a:t>пов'язані</a:t>
            </a:r>
            <a:r>
              <a:rPr lang="ru-RU" sz="2500" dirty="0"/>
              <a:t> з </a:t>
            </a:r>
            <a:r>
              <a:rPr lang="ru-RU" sz="2500" dirty="0" err="1"/>
              <a:t>можливістю</a:t>
            </a:r>
            <a:r>
              <a:rPr lang="ru-RU" sz="2500" dirty="0"/>
              <a:t> </a:t>
            </a:r>
            <a:r>
              <a:rPr lang="ru-RU" sz="2500" dirty="0" err="1"/>
              <a:t>аналізу</a:t>
            </a:r>
            <a:r>
              <a:rPr lang="ru-RU" sz="2500" dirty="0"/>
              <a:t> складу </a:t>
            </a:r>
            <a:r>
              <a:rPr lang="ru-RU" sz="2500" dirty="0" err="1"/>
              <a:t>біологічних</a:t>
            </a:r>
            <a:r>
              <a:rPr lang="ru-RU" sz="2500" dirty="0"/>
              <a:t> </a:t>
            </a:r>
            <a:r>
              <a:rPr lang="ru-RU" sz="2500" dirty="0" err="1"/>
              <a:t>рідин</a:t>
            </a:r>
            <a:r>
              <a:rPr lang="ru-RU" sz="2500" dirty="0"/>
              <a:t>. </a:t>
            </a:r>
            <a:r>
              <a:rPr lang="ru-RU" sz="2500" dirty="0" err="1"/>
              <a:t>Він</a:t>
            </a:r>
            <a:r>
              <a:rPr lang="ru-RU" sz="2500" dirty="0"/>
              <a:t> </a:t>
            </a:r>
            <a:r>
              <a:rPr lang="ru-RU" sz="2500" dirty="0" err="1"/>
              <a:t>розповів</a:t>
            </a:r>
            <a:r>
              <a:rPr lang="ru-RU" sz="2500" dirty="0"/>
              <a:t> як </a:t>
            </a:r>
            <a:r>
              <a:rPr lang="ru-RU" sz="2500" dirty="0" err="1"/>
              <a:t>можна</a:t>
            </a:r>
            <a:r>
              <a:rPr lang="ru-RU" sz="2500" dirty="0"/>
              <a:t> </a:t>
            </a:r>
            <a:r>
              <a:rPr lang="ru-RU" sz="2500" dirty="0" err="1"/>
              <a:t>зробити</a:t>
            </a:r>
            <a:r>
              <a:rPr lang="ru-RU" sz="2500" dirty="0"/>
              <a:t> </a:t>
            </a:r>
            <a:r>
              <a:rPr lang="ru-RU" sz="2500" dirty="0" err="1"/>
              <a:t>електрохімічні</a:t>
            </a:r>
            <a:r>
              <a:rPr lang="ru-RU" sz="2500" dirty="0"/>
              <a:t> </a:t>
            </a:r>
            <a:r>
              <a:rPr lang="ru-RU" sz="2500" dirty="0" err="1"/>
              <a:t>сенсори</a:t>
            </a:r>
            <a:r>
              <a:rPr lang="ru-RU" sz="2500" dirty="0"/>
              <a:t> (</a:t>
            </a:r>
            <a:r>
              <a:rPr lang="en-AU" sz="2500" dirty="0">
                <a:hlinkClick r:id="rId7" tooltip="PH"/>
              </a:rPr>
              <a:t>pH</a:t>
            </a:r>
            <a:r>
              <a:rPr lang="en-AU" sz="2500" dirty="0"/>
              <a:t>, </a:t>
            </a:r>
            <a:r>
              <a:rPr lang="ru-RU" sz="2500" dirty="0" err="1">
                <a:hlinkClick r:id="rId8" tooltip="Полярографія"/>
              </a:rPr>
              <a:t>полярографічні</a:t>
            </a:r>
            <a:r>
              <a:rPr lang="ru-RU" sz="2500" dirty="0"/>
              <a:t>, </a:t>
            </a:r>
            <a:r>
              <a:rPr lang="ru-RU" sz="2500" dirty="0" err="1">
                <a:hlinkClick r:id="rId9" tooltip="Потенціометрія"/>
              </a:rPr>
              <a:t>потенціометричні</a:t>
            </a:r>
            <a:r>
              <a:rPr lang="ru-RU" sz="2500" dirty="0"/>
              <a:t> </a:t>
            </a:r>
            <a:r>
              <a:rPr lang="ru-RU" sz="2500" dirty="0" err="1"/>
              <a:t>або</a:t>
            </a:r>
            <a:r>
              <a:rPr lang="ru-RU" sz="2500" dirty="0"/>
              <a:t> </a:t>
            </a:r>
            <a:r>
              <a:rPr lang="ru-RU" sz="2500" dirty="0" err="1">
                <a:hlinkClick r:id="rId10" tooltip="Кондуктометрія"/>
              </a:rPr>
              <a:t>кондуктометричні</a:t>
            </a:r>
            <a:r>
              <a:rPr lang="ru-RU" sz="2500" dirty="0"/>
              <a:t> </a:t>
            </a:r>
            <a:r>
              <a:rPr lang="ru-RU" sz="2500" dirty="0" err="1"/>
              <a:t>електроди</a:t>
            </a:r>
            <a:r>
              <a:rPr lang="ru-RU" sz="2500" dirty="0"/>
              <a:t>) </a:t>
            </a:r>
            <a:r>
              <a:rPr lang="ru-RU" sz="2500" dirty="0" err="1"/>
              <a:t>більш</a:t>
            </a:r>
            <a:r>
              <a:rPr lang="ru-RU" sz="2500" dirty="0"/>
              <a:t> «</a:t>
            </a:r>
            <a:r>
              <a:rPr lang="ru-RU" sz="2500" dirty="0" err="1"/>
              <a:t>розумними</a:t>
            </a:r>
            <a:r>
              <a:rPr lang="ru-RU" sz="2500" dirty="0"/>
              <a:t>», </a:t>
            </a:r>
            <a:r>
              <a:rPr lang="ru-RU" sz="2500" dirty="0" err="1"/>
              <a:t>поєднуючи</a:t>
            </a:r>
            <a:r>
              <a:rPr lang="ru-RU" sz="2500" dirty="0"/>
              <a:t> </a:t>
            </a:r>
            <a:r>
              <a:rPr lang="ru-RU" sz="2500" dirty="0" err="1"/>
              <a:t>їх</a:t>
            </a:r>
            <a:r>
              <a:rPr lang="ru-RU" sz="2500" dirty="0"/>
              <a:t> з ферментами. </a:t>
            </a:r>
            <a:r>
              <a:rPr lang="ru-RU" sz="2500" dirty="0" err="1"/>
              <a:t>Вчений</a:t>
            </a:r>
            <a:r>
              <a:rPr lang="ru-RU" sz="2500" dirty="0"/>
              <a:t> </a:t>
            </a:r>
            <a:r>
              <a:rPr lang="ru-RU" sz="2500" dirty="0" err="1"/>
              <a:t>продемонстрував</a:t>
            </a:r>
            <a:r>
              <a:rPr lang="ru-RU" sz="2500" dirty="0"/>
              <a:t> </a:t>
            </a:r>
            <a:r>
              <a:rPr lang="ru-RU" sz="2500" dirty="0" err="1"/>
              <a:t>експеримент</a:t>
            </a:r>
            <a:r>
              <a:rPr lang="ru-RU" sz="2500" dirty="0"/>
              <a:t>, у </a:t>
            </a:r>
            <a:r>
              <a:rPr lang="ru-RU" sz="2500" dirty="0" err="1"/>
              <a:t>якому</a:t>
            </a:r>
            <a:r>
              <a:rPr lang="ru-RU" sz="2500" dirty="0"/>
              <a:t> на </a:t>
            </a:r>
            <a:r>
              <a:rPr lang="ru-RU" sz="2500" dirty="0" err="1"/>
              <a:t>електроді</a:t>
            </a:r>
            <a:r>
              <a:rPr lang="ru-RU" sz="2500" dirty="0"/>
              <a:t> </a:t>
            </a:r>
            <a:r>
              <a:rPr lang="ru-RU" sz="2500" dirty="0" err="1"/>
              <a:t>була</a:t>
            </a:r>
            <a:r>
              <a:rPr lang="ru-RU" sz="2500" dirty="0"/>
              <a:t> </a:t>
            </a:r>
            <a:r>
              <a:rPr lang="ru-RU" sz="2500" dirty="0" err="1"/>
              <a:t>іммобілізована</a:t>
            </a:r>
            <a:r>
              <a:rPr lang="ru-RU" sz="2500" dirty="0"/>
              <a:t> </a:t>
            </a:r>
            <a:r>
              <a:rPr lang="ru-RU" sz="2500" dirty="0" err="1">
                <a:hlinkClick r:id="rId11" tooltip="Оксидази"/>
              </a:rPr>
              <a:t>глюкозооксидаза</a:t>
            </a:r>
            <a:r>
              <a:rPr lang="ru-RU" sz="2500" dirty="0"/>
              <a:t>. </a:t>
            </a:r>
            <a:r>
              <a:rPr lang="ru-RU" sz="2500" dirty="0">
                <a:hlinkClick r:id="rId12" tooltip="Глюкоза"/>
              </a:rPr>
              <a:t>Глюкоза</a:t>
            </a:r>
            <a:r>
              <a:rPr lang="ru-RU" sz="2500" dirty="0"/>
              <a:t> </a:t>
            </a:r>
            <a:r>
              <a:rPr lang="ru-RU" sz="2500" dirty="0" err="1"/>
              <a:t>окиснюється</a:t>
            </a:r>
            <a:r>
              <a:rPr lang="ru-RU" sz="2500" dirty="0"/>
              <a:t> ферментом, </a:t>
            </a:r>
            <a:r>
              <a:rPr lang="ru-RU" sz="2500" dirty="0" err="1"/>
              <a:t>процес</a:t>
            </a:r>
            <a:r>
              <a:rPr lang="ru-RU" sz="2500" dirty="0"/>
              <a:t> </a:t>
            </a:r>
            <a:r>
              <a:rPr lang="ru-RU" sz="2500" dirty="0" err="1"/>
              <a:t>супроводжувався</a:t>
            </a:r>
            <a:r>
              <a:rPr lang="ru-RU" sz="2500" dirty="0"/>
              <a:t> </a:t>
            </a:r>
            <a:r>
              <a:rPr lang="ru-RU" sz="2500" dirty="0" err="1"/>
              <a:t>споживанням</a:t>
            </a:r>
            <a:r>
              <a:rPr lang="ru-RU" sz="2500" dirty="0"/>
              <a:t> </a:t>
            </a:r>
            <a:r>
              <a:rPr lang="ru-RU" sz="2500" dirty="0" err="1"/>
              <a:t>кисню</a:t>
            </a:r>
            <a:r>
              <a:rPr lang="ru-RU" sz="2500" dirty="0"/>
              <a:t>. </a:t>
            </a:r>
            <a:r>
              <a:rPr lang="ru-RU" sz="2500" dirty="0" err="1"/>
              <a:t>Зниження</a:t>
            </a:r>
            <a:r>
              <a:rPr lang="ru-RU" sz="2500" dirty="0"/>
              <a:t> </a:t>
            </a:r>
            <a:r>
              <a:rPr lang="ru-RU" sz="2500" dirty="0" err="1"/>
              <a:t>концентрації</a:t>
            </a:r>
            <a:r>
              <a:rPr lang="ru-RU" sz="2500" dirty="0"/>
              <a:t> </a:t>
            </a:r>
            <a:r>
              <a:rPr lang="ru-RU" sz="2500" dirty="0" err="1"/>
              <a:t>кисню</a:t>
            </a:r>
            <a:r>
              <a:rPr lang="ru-RU" sz="2500" dirty="0"/>
              <a:t> </a:t>
            </a:r>
            <a:r>
              <a:rPr lang="ru-RU" sz="2500" dirty="0" err="1"/>
              <a:t>було</a:t>
            </a:r>
            <a:r>
              <a:rPr lang="ru-RU" sz="2500" dirty="0"/>
              <a:t> </a:t>
            </a:r>
            <a:r>
              <a:rPr lang="ru-RU" sz="2500" dirty="0" err="1"/>
              <a:t>пропорційно</a:t>
            </a:r>
            <a:r>
              <a:rPr lang="ru-RU" sz="2500" dirty="0"/>
              <a:t> </a:t>
            </a:r>
            <a:r>
              <a:rPr lang="ru-RU" sz="2500" dirty="0" err="1"/>
              <a:t>концентрації</a:t>
            </a:r>
            <a:r>
              <a:rPr lang="ru-RU" sz="2500" dirty="0"/>
              <a:t> </a:t>
            </a:r>
            <a:r>
              <a:rPr lang="ru-RU" sz="2500" dirty="0" err="1"/>
              <a:t>глюкози</a:t>
            </a:r>
            <a:r>
              <a:rPr lang="ru-RU" sz="2500" dirty="0"/>
              <a:t>. </a:t>
            </a:r>
          </a:p>
          <a:p>
            <a:pPr marL="68580" indent="0" algn="just">
              <a:buNone/>
            </a:pPr>
            <a:r>
              <a:rPr lang="ru-RU" sz="2500" dirty="0" err="1"/>
              <a:t>Свої</a:t>
            </a:r>
            <a:r>
              <a:rPr lang="ru-RU" sz="2500" dirty="0"/>
              <a:t> </a:t>
            </a:r>
            <a:r>
              <a:rPr lang="ru-RU" sz="2500" dirty="0" err="1"/>
              <a:t>напрацювання</a:t>
            </a:r>
            <a:r>
              <a:rPr lang="ru-RU" sz="2500" dirty="0"/>
              <a:t> </a:t>
            </a:r>
            <a:r>
              <a:rPr lang="ru-RU" sz="2500" dirty="0" err="1"/>
              <a:t>Леланд</a:t>
            </a:r>
            <a:r>
              <a:rPr lang="ru-RU" sz="2500" dirty="0"/>
              <a:t> Кларк </a:t>
            </a:r>
            <a:r>
              <a:rPr lang="ru-RU" sz="2500" dirty="0" err="1"/>
              <a:t>спільно</a:t>
            </a:r>
            <a:r>
              <a:rPr lang="ru-RU" sz="2500" dirty="0"/>
              <a:t> з </a:t>
            </a:r>
            <a:r>
              <a:rPr lang="ru-RU" sz="2500" dirty="0" err="1"/>
              <a:t>Чампом</a:t>
            </a:r>
            <a:r>
              <a:rPr lang="ru-RU" sz="2500" dirty="0"/>
              <a:t> </a:t>
            </a:r>
            <a:r>
              <a:rPr lang="ru-RU" sz="2500" dirty="0" err="1"/>
              <a:t>Ліонсом</a:t>
            </a:r>
            <a:r>
              <a:rPr lang="ru-RU" sz="2500" dirty="0"/>
              <a:t> </a:t>
            </a:r>
            <a:r>
              <a:rPr lang="ru-RU" sz="2500" dirty="0" err="1"/>
              <a:t>опублікували</a:t>
            </a:r>
            <a:r>
              <a:rPr lang="ru-RU" sz="2500" dirty="0"/>
              <a:t> 1962 року в </a:t>
            </a:r>
            <a:r>
              <a:rPr lang="ru-RU" sz="2500" dirty="0" err="1"/>
              <a:t>статті</a:t>
            </a:r>
            <a:r>
              <a:rPr lang="ru-RU" sz="2500" dirty="0"/>
              <a:t> «</a:t>
            </a:r>
            <a:r>
              <a:rPr lang="ru-RU" sz="2500" dirty="0" err="1"/>
              <a:t>Електродні</a:t>
            </a:r>
            <a:r>
              <a:rPr lang="ru-RU" sz="2500" dirty="0"/>
              <a:t> </a:t>
            </a:r>
            <a:r>
              <a:rPr lang="ru-RU" sz="2500" dirty="0" err="1"/>
              <a:t>системи</a:t>
            </a:r>
            <a:r>
              <a:rPr lang="ru-RU" sz="2500" dirty="0"/>
              <a:t> для </a:t>
            </a:r>
            <a:r>
              <a:rPr lang="ru-RU" sz="2500" dirty="0" err="1"/>
              <a:t>безперервного</a:t>
            </a:r>
            <a:r>
              <a:rPr lang="ru-RU" sz="2500" dirty="0"/>
              <a:t> </a:t>
            </a:r>
            <a:r>
              <a:rPr lang="ru-RU" sz="2500" dirty="0" err="1"/>
              <a:t>моніторингу</a:t>
            </a:r>
            <a:r>
              <a:rPr lang="ru-RU" sz="2500" dirty="0"/>
              <a:t> в </a:t>
            </a:r>
            <a:r>
              <a:rPr lang="ru-RU" sz="2500" dirty="0" err="1"/>
              <a:t>серцево-судинній</a:t>
            </a:r>
            <a:r>
              <a:rPr lang="ru-RU" sz="2500" dirty="0"/>
              <a:t> </a:t>
            </a:r>
            <a:r>
              <a:rPr lang="ru-RU" sz="2500" dirty="0" err="1"/>
              <a:t>хірургії</a:t>
            </a:r>
            <a:r>
              <a:rPr lang="ru-RU" sz="2500" dirty="0"/>
              <a:t>»</a:t>
            </a:r>
            <a:r>
              <a:rPr lang="ru-RU" sz="2500" baseline="30000" dirty="0">
                <a:hlinkClick r:id="rId13"/>
              </a:rPr>
              <a:t>[2]</a:t>
            </a:r>
            <a:r>
              <a:rPr lang="ru-RU" sz="2500" dirty="0"/>
              <a:t>. </a:t>
            </a:r>
          </a:p>
          <a:p>
            <a:endParaRPr lang="ru-RU" dirty="0"/>
          </a:p>
        </p:txBody>
      </p:sp>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3568" y="2204864"/>
            <a:ext cx="184080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852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51584" y="1700808"/>
            <a:ext cx="7632848" cy="2862322"/>
          </a:xfrm>
          <a:prstGeom prst="rect">
            <a:avLst/>
          </a:prstGeom>
        </p:spPr>
        <p:txBody>
          <a:bodyPr wrap="square">
            <a:spAutoFit/>
          </a:bodyPr>
          <a:lstStyle/>
          <a:p>
            <a:pPr algn="just"/>
            <a:r>
              <a:rPr lang="ru-RU" dirty="0" err="1"/>
              <a:t>Біосенсори</a:t>
            </a:r>
            <a:r>
              <a:rPr lang="ru-RU" dirty="0"/>
              <a:t> — </a:t>
            </a:r>
            <a:r>
              <a:rPr lang="ru-RU" dirty="0" err="1"/>
              <a:t>це</a:t>
            </a:r>
            <a:r>
              <a:rPr lang="ru-RU" dirty="0"/>
              <a:t> </a:t>
            </a:r>
            <a:r>
              <a:rPr lang="ru-RU" dirty="0" err="1"/>
              <a:t>новітні</a:t>
            </a:r>
            <a:r>
              <a:rPr lang="ru-RU" dirty="0"/>
              <a:t> </a:t>
            </a:r>
            <a:r>
              <a:rPr lang="ru-RU" dirty="0" err="1"/>
              <a:t>прилади</a:t>
            </a:r>
            <a:r>
              <a:rPr lang="ru-RU" dirty="0"/>
              <a:t>, </a:t>
            </a:r>
            <a:r>
              <a:rPr lang="ru-RU" dirty="0" err="1"/>
              <a:t>які</a:t>
            </a:r>
            <a:r>
              <a:rPr lang="ru-RU" dirty="0"/>
              <a:t> </a:t>
            </a:r>
            <a:r>
              <a:rPr lang="ru-RU" dirty="0" err="1"/>
              <a:t>вже</a:t>
            </a:r>
            <a:r>
              <a:rPr lang="ru-RU" dirty="0"/>
              <a:t> </a:t>
            </a:r>
            <a:r>
              <a:rPr lang="ru-RU" dirty="0" smtClean="0"/>
              <a:t>справили </a:t>
            </a:r>
            <a:r>
              <a:rPr lang="ru-RU" dirty="0" err="1"/>
              <a:t>значний</a:t>
            </a:r>
            <a:r>
              <a:rPr lang="ru-RU" dirty="0"/>
              <a:t> </a:t>
            </a:r>
            <a:r>
              <a:rPr lang="ru-RU" dirty="0" err="1"/>
              <a:t>вплив</a:t>
            </a:r>
            <a:r>
              <a:rPr lang="ru-RU" dirty="0"/>
              <a:t> на </a:t>
            </a:r>
            <a:r>
              <a:rPr lang="ru-RU" dirty="0" err="1"/>
              <a:t>розвиток</a:t>
            </a:r>
            <a:r>
              <a:rPr lang="ru-RU" dirty="0"/>
              <a:t> </a:t>
            </a:r>
            <a:r>
              <a:rPr lang="ru-RU" dirty="0" err="1"/>
              <a:t>біотехнологій</a:t>
            </a:r>
            <a:r>
              <a:rPr lang="ru-RU" dirty="0"/>
              <a:t>, а в </a:t>
            </a:r>
            <a:r>
              <a:rPr lang="ru-RU" dirty="0" err="1"/>
              <a:t>майбутньому</a:t>
            </a:r>
            <a:r>
              <a:rPr lang="ru-RU" dirty="0"/>
              <a:t> </a:t>
            </a:r>
            <a:r>
              <a:rPr lang="ru-RU" dirty="0" err="1" smtClean="0"/>
              <a:t>матимуть</a:t>
            </a:r>
            <a:r>
              <a:rPr lang="ru-RU" dirty="0" smtClean="0"/>
              <a:t> </a:t>
            </a:r>
            <a:r>
              <a:rPr lang="ru-RU" dirty="0" err="1"/>
              <a:t>величезне</a:t>
            </a:r>
            <a:r>
              <a:rPr lang="ru-RU" dirty="0"/>
              <a:t> </a:t>
            </a:r>
            <a:r>
              <a:rPr lang="ru-RU" dirty="0" err="1"/>
              <a:t>значення</a:t>
            </a:r>
            <a:r>
              <a:rPr lang="ru-RU" dirty="0"/>
              <a:t>. </a:t>
            </a:r>
            <a:r>
              <a:rPr lang="ru-RU" dirty="0" err="1"/>
              <a:t>Тож</a:t>
            </a:r>
            <a:r>
              <a:rPr lang="ru-RU" dirty="0"/>
              <a:t> у </a:t>
            </a:r>
            <a:r>
              <a:rPr lang="ru-RU" dirty="0" err="1"/>
              <a:t>цій</a:t>
            </a:r>
            <a:r>
              <a:rPr lang="ru-RU" dirty="0"/>
              <a:t> </a:t>
            </a:r>
            <a:r>
              <a:rPr lang="ru-RU" dirty="0" err="1"/>
              <a:t>галузі</a:t>
            </a:r>
            <a:r>
              <a:rPr lang="ru-RU" dirty="0"/>
              <a:t> є </a:t>
            </a:r>
            <a:r>
              <a:rPr lang="ru-RU" dirty="0" err="1"/>
              <a:t>ще</a:t>
            </a:r>
            <a:r>
              <a:rPr lang="ru-RU" dirty="0"/>
              <a:t> </a:t>
            </a:r>
            <a:r>
              <a:rPr lang="ru-RU" dirty="0" err="1"/>
              <a:t>багато</a:t>
            </a:r>
            <a:r>
              <a:rPr lang="ru-RU" dirty="0"/>
              <a:t> </a:t>
            </a:r>
            <a:r>
              <a:rPr lang="ru-RU" dirty="0" err="1" smtClean="0"/>
              <a:t>роботи</a:t>
            </a:r>
            <a:r>
              <a:rPr lang="ru-RU" dirty="0"/>
              <a:t>. </a:t>
            </a:r>
            <a:r>
              <a:rPr lang="ru-RU" dirty="0" err="1"/>
              <a:t>Біосенсори</a:t>
            </a:r>
            <a:r>
              <a:rPr lang="ru-RU" dirty="0"/>
              <a:t> — </a:t>
            </a:r>
            <a:r>
              <a:rPr lang="ru-RU" dirty="0" err="1"/>
              <a:t>це</a:t>
            </a:r>
            <a:r>
              <a:rPr lang="ru-RU" dirty="0"/>
              <a:t> </a:t>
            </a:r>
            <a:r>
              <a:rPr lang="ru-RU" dirty="0" err="1"/>
              <a:t>легкі</a:t>
            </a:r>
            <a:r>
              <a:rPr lang="ru-RU" dirty="0"/>
              <a:t> та </a:t>
            </a:r>
            <a:r>
              <a:rPr lang="ru-RU" dirty="0" err="1"/>
              <a:t>зручні</a:t>
            </a:r>
            <a:r>
              <a:rPr lang="ru-RU" dirty="0"/>
              <a:t> у </a:t>
            </a:r>
            <a:r>
              <a:rPr lang="ru-RU" dirty="0" err="1"/>
              <a:t>використанні</a:t>
            </a:r>
            <a:r>
              <a:rPr lang="ru-RU" dirty="0"/>
              <a:t> </a:t>
            </a:r>
            <a:r>
              <a:rPr lang="ru-RU" dirty="0" err="1"/>
              <a:t>прилади</a:t>
            </a:r>
            <a:r>
              <a:rPr lang="ru-RU" dirty="0"/>
              <a:t>, </a:t>
            </a:r>
            <a:r>
              <a:rPr lang="ru-RU" dirty="0" err="1" smtClean="0"/>
              <a:t>що</a:t>
            </a:r>
            <a:r>
              <a:rPr lang="ru-RU" dirty="0" smtClean="0"/>
              <a:t> </a:t>
            </a:r>
            <a:r>
              <a:rPr lang="ru-RU" dirty="0" err="1"/>
              <a:t>поєднують</a:t>
            </a:r>
            <a:r>
              <a:rPr lang="ru-RU" dirty="0"/>
              <a:t> </a:t>
            </a:r>
            <a:r>
              <a:rPr lang="ru-RU" dirty="0" err="1"/>
              <a:t>досягнення</a:t>
            </a:r>
            <a:r>
              <a:rPr lang="ru-RU" dirty="0"/>
              <a:t> </a:t>
            </a:r>
            <a:r>
              <a:rPr lang="ru-RU" dirty="0" err="1"/>
              <a:t>біології</a:t>
            </a:r>
            <a:r>
              <a:rPr lang="ru-RU" dirty="0"/>
              <a:t> і </a:t>
            </a:r>
            <a:r>
              <a:rPr lang="ru-RU" dirty="0" err="1"/>
              <a:t>фізики</a:t>
            </a:r>
            <a:r>
              <a:rPr lang="ru-RU" dirty="0"/>
              <a:t>. </a:t>
            </a:r>
            <a:r>
              <a:rPr lang="ru-RU" dirty="0" err="1"/>
              <a:t>Їх</a:t>
            </a:r>
            <a:r>
              <a:rPr lang="ru-RU" dirty="0"/>
              <a:t> </a:t>
            </a:r>
            <a:r>
              <a:rPr lang="ru-RU" dirty="0" err="1"/>
              <a:t>застосовують</a:t>
            </a:r>
            <a:r>
              <a:rPr lang="ru-RU" dirty="0"/>
              <a:t> у </a:t>
            </a:r>
            <a:r>
              <a:rPr lang="ru-RU" dirty="0" err="1" smtClean="0"/>
              <a:t>різних</a:t>
            </a:r>
            <a:r>
              <a:rPr lang="ru-RU" dirty="0" smtClean="0"/>
              <a:t> </a:t>
            </a:r>
            <a:r>
              <a:rPr lang="ru-RU" dirty="0" err="1"/>
              <a:t>галузях</a:t>
            </a:r>
            <a:r>
              <a:rPr lang="ru-RU" dirty="0"/>
              <a:t> — </a:t>
            </a:r>
            <a:r>
              <a:rPr lang="ru-RU" dirty="0" err="1"/>
              <a:t>від</a:t>
            </a:r>
            <a:r>
              <a:rPr lang="ru-RU" dirty="0"/>
              <a:t> </a:t>
            </a:r>
            <a:r>
              <a:rPr lang="ru-RU" dirty="0" err="1"/>
              <a:t>медицини</a:t>
            </a:r>
            <a:r>
              <a:rPr lang="ru-RU" dirty="0"/>
              <a:t>, </a:t>
            </a:r>
            <a:r>
              <a:rPr lang="ru-RU" dirty="0" err="1"/>
              <a:t>моніторингу</a:t>
            </a:r>
            <a:r>
              <a:rPr lang="ru-RU" dirty="0"/>
              <a:t> </a:t>
            </a:r>
            <a:r>
              <a:rPr lang="ru-RU" dirty="0" err="1"/>
              <a:t>довкілля</a:t>
            </a:r>
            <a:r>
              <a:rPr lang="ru-RU" dirty="0"/>
              <a:t>, </a:t>
            </a:r>
            <a:r>
              <a:rPr lang="ru-RU" dirty="0" err="1" smtClean="0"/>
              <a:t>визначення</a:t>
            </a:r>
            <a:r>
              <a:rPr lang="ru-RU" dirty="0" smtClean="0"/>
              <a:t> </a:t>
            </a:r>
            <a:r>
              <a:rPr lang="ru-RU" dirty="0" err="1"/>
              <a:t>якості</a:t>
            </a:r>
            <a:r>
              <a:rPr lang="ru-RU" dirty="0"/>
              <a:t> </a:t>
            </a:r>
            <a:r>
              <a:rPr lang="ru-RU" dirty="0" err="1"/>
              <a:t>харчових</a:t>
            </a:r>
            <a:r>
              <a:rPr lang="ru-RU" dirty="0"/>
              <a:t> </a:t>
            </a:r>
            <a:r>
              <a:rPr lang="ru-RU" dirty="0" err="1"/>
              <a:t>продуктів</a:t>
            </a:r>
            <a:r>
              <a:rPr lang="ru-RU" dirty="0"/>
              <a:t> до </a:t>
            </a:r>
            <a:r>
              <a:rPr lang="ru-RU" dirty="0" err="1"/>
              <a:t>сфери</a:t>
            </a:r>
            <a:r>
              <a:rPr lang="ru-RU" dirty="0"/>
              <a:t> </a:t>
            </a:r>
            <a:r>
              <a:rPr lang="ru-RU" dirty="0" err="1"/>
              <a:t>безпеки</a:t>
            </a:r>
            <a:r>
              <a:rPr lang="ru-RU" dirty="0"/>
              <a:t> та оборони. </a:t>
            </a:r>
            <a:r>
              <a:rPr lang="ru-RU" dirty="0" err="1" smtClean="0"/>
              <a:t>Серед</a:t>
            </a:r>
            <a:r>
              <a:rPr lang="ru-RU" dirty="0" smtClean="0"/>
              <a:t> </a:t>
            </a:r>
            <a:r>
              <a:rPr lang="ru-RU" dirty="0" err="1"/>
              <a:t>усіх</a:t>
            </a:r>
            <a:r>
              <a:rPr lang="ru-RU" dirty="0"/>
              <a:t> </a:t>
            </a:r>
            <a:r>
              <a:rPr lang="ru-RU" dirty="0" err="1"/>
              <a:t>біосенсорів</a:t>
            </a:r>
            <a:r>
              <a:rPr lang="ru-RU" dirty="0"/>
              <a:t> </a:t>
            </a:r>
            <a:r>
              <a:rPr lang="ru-RU" dirty="0" err="1"/>
              <a:t>найуспішнішими</a:t>
            </a:r>
            <a:r>
              <a:rPr lang="ru-RU" dirty="0"/>
              <a:t> і </a:t>
            </a:r>
            <a:r>
              <a:rPr lang="ru-RU" dirty="0" err="1"/>
              <a:t>найпоширенішими</a:t>
            </a:r>
            <a:r>
              <a:rPr lang="ru-RU" dirty="0"/>
              <a:t> </a:t>
            </a:r>
            <a:r>
              <a:rPr lang="ru-RU" dirty="0" err="1" smtClean="0"/>
              <a:t>сьогодні</a:t>
            </a:r>
            <a:r>
              <a:rPr lang="ru-RU" dirty="0" smtClean="0"/>
              <a:t> </a:t>
            </a:r>
            <a:r>
              <a:rPr lang="ru-RU" dirty="0"/>
              <a:t>є </a:t>
            </a:r>
            <a:r>
              <a:rPr lang="ru-RU" dirty="0" err="1"/>
              <a:t>біосенсори</a:t>
            </a:r>
            <a:r>
              <a:rPr lang="ru-RU" dirty="0"/>
              <a:t> з </a:t>
            </a:r>
            <a:r>
              <a:rPr lang="ru-RU" dirty="0" err="1"/>
              <a:t>вимірювання</a:t>
            </a:r>
            <a:r>
              <a:rPr lang="ru-RU" dirty="0"/>
              <a:t> </a:t>
            </a:r>
            <a:r>
              <a:rPr lang="ru-RU" dirty="0" err="1"/>
              <a:t>вмісту</a:t>
            </a:r>
            <a:r>
              <a:rPr lang="ru-RU" dirty="0"/>
              <a:t> </a:t>
            </a:r>
            <a:r>
              <a:rPr lang="ru-RU" dirty="0" err="1"/>
              <a:t>глюкози</a:t>
            </a:r>
            <a:r>
              <a:rPr lang="ru-RU" dirty="0"/>
              <a:t> у </a:t>
            </a:r>
            <a:r>
              <a:rPr lang="ru-RU" dirty="0" err="1"/>
              <a:t>крові</a:t>
            </a:r>
            <a:r>
              <a:rPr lang="ru-RU" dirty="0"/>
              <a:t> — </a:t>
            </a:r>
            <a:r>
              <a:rPr lang="ru-RU" dirty="0" err="1" smtClean="0"/>
              <a:t>глюкосенсори</a:t>
            </a:r>
            <a:r>
              <a:rPr lang="ru-RU" dirty="0"/>
              <a:t>, </a:t>
            </a:r>
            <a:r>
              <a:rPr lang="ru-RU" dirty="0" err="1"/>
              <a:t>які</a:t>
            </a:r>
            <a:r>
              <a:rPr lang="ru-RU" dirty="0"/>
              <a:t> </a:t>
            </a:r>
            <a:r>
              <a:rPr lang="ru-RU" dirty="0" err="1"/>
              <a:t>зазвичай</a:t>
            </a:r>
            <a:r>
              <a:rPr lang="ru-RU" dirty="0"/>
              <a:t> </a:t>
            </a:r>
            <a:r>
              <a:rPr lang="ru-RU" dirty="0" err="1"/>
              <a:t>носять</a:t>
            </a:r>
            <a:r>
              <a:rPr lang="ru-RU" dirty="0"/>
              <a:t> на </a:t>
            </a:r>
            <a:r>
              <a:rPr lang="ru-RU" dirty="0" err="1" smtClean="0"/>
              <a:t>зап’ястку</a:t>
            </a:r>
            <a:r>
              <a:rPr lang="ru-RU" dirty="0" smtClean="0"/>
              <a:t>.</a:t>
            </a:r>
            <a:endParaRPr lang="ru-RU" dirty="0"/>
          </a:p>
        </p:txBody>
      </p:sp>
    </p:spTree>
    <p:extLst>
      <p:ext uri="{BB962C8B-B14F-4D97-AF65-F5344CB8AC3E}">
        <p14:creationId xmlns:p14="http://schemas.microsoft.com/office/powerpoint/2010/main" val="3574777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dirty="0"/>
              <a:t>Два </a:t>
            </a:r>
            <a:r>
              <a:rPr lang="ru-RU" sz="2200" dirty="0" err="1"/>
              <a:t>найуспішніших</a:t>
            </a:r>
            <a:r>
              <a:rPr lang="ru-RU" sz="2200" dirty="0"/>
              <a:t> на </a:t>
            </a:r>
            <a:r>
              <a:rPr lang="ru-RU" sz="2200" dirty="0" err="1"/>
              <a:t>сьогодні</a:t>
            </a:r>
            <a:r>
              <a:rPr lang="ru-RU" sz="2200" dirty="0"/>
              <a:t> </a:t>
            </a:r>
            <a:r>
              <a:rPr lang="ru-RU" sz="2200" dirty="0" err="1"/>
              <a:t>види</a:t>
            </a:r>
            <a:r>
              <a:rPr lang="ru-RU" sz="2200" dirty="0"/>
              <a:t> </a:t>
            </a:r>
            <a:r>
              <a:rPr lang="ru-RU" sz="2200" dirty="0" err="1"/>
              <a:t>біосенсорів</a:t>
            </a:r>
            <a:r>
              <a:rPr lang="ru-RU" sz="2200" dirty="0"/>
              <a:t>: </a:t>
            </a:r>
            <a:r>
              <a:rPr lang="ru-RU" sz="2200" dirty="0" err="1" smtClean="0"/>
              <a:t>глюкосенсор</a:t>
            </a:r>
            <a:r>
              <a:rPr lang="ru-RU" sz="2200" dirty="0" smtClean="0"/>
              <a:t> </a:t>
            </a:r>
            <a:r>
              <a:rPr lang="ru-RU" sz="2200" dirty="0"/>
              <a:t>(</a:t>
            </a:r>
            <a:r>
              <a:rPr lang="ru-RU" sz="2200" dirty="0" err="1"/>
              <a:t>ліворуч</a:t>
            </a:r>
            <a:r>
              <a:rPr lang="ru-RU" sz="2200" dirty="0"/>
              <a:t>) і </a:t>
            </a:r>
            <a:r>
              <a:rPr lang="ru-RU" sz="2200" dirty="0" err="1"/>
              <a:t>прилад</a:t>
            </a:r>
            <a:r>
              <a:rPr lang="ru-RU" sz="2200" dirty="0"/>
              <a:t> для </a:t>
            </a:r>
            <a:r>
              <a:rPr lang="ru-RU" sz="2200" dirty="0" err="1"/>
              <a:t>біотестування</a:t>
            </a:r>
            <a:r>
              <a:rPr lang="ru-RU" sz="2200" dirty="0"/>
              <a:t> в </a:t>
            </a:r>
            <a:r>
              <a:rPr lang="ru-RU" sz="2200" dirty="0" err="1" smtClean="0"/>
              <a:t>режимі</a:t>
            </a:r>
            <a:r>
              <a:rPr lang="ru-RU" sz="2200" dirty="0" smtClean="0"/>
              <a:t> </a:t>
            </a:r>
            <a:r>
              <a:rPr lang="ru-RU" sz="2200" dirty="0"/>
              <a:t>реального часу</a:t>
            </a:r>
            <a:r>
              <a:rPr lang="ru-RU" dirty="0"/>
              <a:t/>
            </a:r>
            <a:br>
              <a:rPr lang="ru-RU" dirty="0"/>
            </a:b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2132856"/>
            <a:ext cx="7723689" cy="3384376"/>
          </a:xfrm>
        </p:spPr>
      </p:pic>
    </p:spTree>
    <p:extLst>
      <p:ext uri="{BB962C8B-B14F-4D97-AF65-F5344CB8AC3E}">
        <p14:creationId xmlns:p14="http://schemas.microsoft.com/office/powerpoint/2010/main" val="1403071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a:r>
              <a:rPr lang="uk-UA" dirty="0" smtClean="0"/>
              <a:t>ЗМІСТ</a:t>
            </a:r>
            <a:endParaRPr lang="ru-RU" dirty="0"/>
          </a:p>
        </p:txBody>
      </p:sp>
      <p:sp>
        <p:nvSpPr>
          <p:cNvPr id="7" name="Объект 6"/>
          <p:cNvSpPr>
            <a:spLocks noGrp="1"/>
          </p:cNvSpPr>
          <p:nvPr>
            <p:ph idx="1"/>
          </p:nvPr>
        </p:nvSpPr>
        <p:spPr>
          <a:xfrm>
            <a:off x="1043492" y="2924944"/>
            <a:ext cx="6777317" cy="2907685"/>
          </a:xfrm>
        </p:spPr>
        <p:txBody>
          <a:bodyPr/>
          <a:lstStyle/>
          <a:p>
            <a:r>
              <a:rPr lang="uk-UA" dirty="0" smtClean="0"/>
              <a:t>ЕНЗИМОІНДИКАЦІЯ</a:t>
            </a:r>
          </a:p>
          <a:p>
            <a:r>
              <a:rPr lang="uk-UA" dirty="0" smtClean="0"/>
              <a:t>БІОСЕНСОРИ</a:t>
            </a:r>
            <a:endParaRPr lang="ru-RU" dirty="0"/>
          </a:p>
        </p:txBody>
      </p:sp>
    </p:spTree>
    <p:extLst>
      <p:ext uri="{BB962C8B-B14F-4D97-AF65-F5344CB8AC3E}">
        <p14:creationId xmlns:p14="http://schemas.microsoft.com/office/powerpoint/2010/main" val="2717487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ЕВОЛЮЦІЯ БІОСЕНСОРІВ</a:t>
            </a:r>
            <a:endParaRPr lang="ru-RU" dirty="0"/>
          </a:p>
        </p:txBody>
      </p:sp>
      <p:sp>
        <p:nvSpPr>
          <p:cNvPr id="5" name="Прямоугольник 4"/>
          <p:cNvSpPr/>
          <p:nvPr/>
        </p:nvSpPr>
        <p:spPr>
          <a:xfrm>
            <a:off x="1115616" y="2132856"/>
            <a:ext cx="7308304" cy="1169551"/>
          </a:xfrm>
          <a:prstGeom prst="rect">
            <a:avLst/>
          </a:prstGeom>
        </p:spPr>
        <p:txBody>
          <a:bodyPr wrap="square">
            <a:spAutoFit/>
          </a:bodyPr>
          <a:lstStyle/>
          <a:p>
            <a:pPr algn="just"/>
            <a:r>
              <a:rPr lang="ru-RU" sz="1400" dirty="0" err="1" smtClean="0"/>
              <a:t>Людство</a:t>
            </a:r>
            <a:r>
              <a:rPr lang="ru-RU" sz="1400" dirty="0" smtClean="0"/>
              <a:t> </a:t>
            </a:r>
            <a:r>
              <a:rPr lang="ru-RU" sz="1400" dirty="0" err="1" smtClean="0"/>
              <a:t>пройшло</a:t>
            </a:r>
            <a:r>
              <a:rPr lang="ru-RU" sz="1400" dirty="0" smtClean="0"/>
              <a:t> </a:t>
            </a:r>
            <a:r>
              <a:rPr lang="ru-RU" sz="1400" dirty="0" err="1" smtClean="0"/>
              <a:t>довгий</a:t>
            </a:r>
            <a:r>
              <a:rPr lang="ru-RU" sz="1400" dirty="0" smtClean="0"/>
              <a:t> </a:t>
            </a:r>
            <a:r>
              <a:rPr lang="ru-RU" sz="1400" dirty="0"/>
              <a:t>шлях. </a:t>
            </a:r>
            <a:r>
              <a:rPr lang="ru-RU" sz="1400" dirty="0" err="1"/>
              <a:t>Перші</a:t>
            </a:r>
            <a:r>
              <a:rPr lang="ru-RU" sz="1400" dirty="0"/>
              <a:t> </a:t>
            </a:r>
            <a:r>
              <a:rPr lang="ru-RU" sz="1400" dirty="0" err="1" smtClean="0"/>
              <a:t>глюкометри</a:t>
            </a:r>
            <a:r>
              <a:rPr lang="ru-RU" sz="1400" dirty="0" smtClean="0"/>
              <a:t>  </a:t>
            </a:r>
            <a:r>
              <a:rPr lang="ru-RU" sz="1400" dirty="0"/>
              <a:t>1969  р.  </a:t>
            </a:r>
            <a:r>
              <a:rPr lang="ru-RU" sz="1400" dirty="0" err="1"/>
              <a:t>важили</a:t>
            </a:r>
            <a:r>
              <a:rPr lang="ru-RU" sz="1400" dirty="0"/>
              <a:t>  </a:t>
            </a:r>
            <a:r>
              <a:rPr lang="ru-RU" sz="1400" dirty="0" err="1"/>
              <a:t>близько</a:t>
            </a:r>
            <a:r>
              <a:rPr lang="ru-RU" sz="1400" dirty="0"/>
              <a:t> </a:t>
            </a:r>
            <a:r>
              <a:rPr lang="ru-RU" sz="1400" dirty="0" err="1" smtClean="0"/>
              <a:t>кілограма</a:t>
            </a:r>
            <a:r>
              <a:rPr lang="ru-RU" sz="1400" dirty="0"/>
              <a:t>,  а  </a:t>
            </a:r>
            <a:r>
              <a:rPr lang="ru-RU" sz="1400" dirty="0" err="1" smtClean="0"/>
              <a:t>сьогодні</a:t>
            </a:r>
            <a:r>
              <a:rPr lang="ru-RU" sz="1400" dirty="0" smtClean="0"/>
              <a:t>  </a:t>
            </a:r>
            <a:r>
              <a:rPr lang="ru-RU" sz="1400" dirty="0" err="1"/>
              <a:t>це</a:t>
            </a:r>
            <a:r>
              <a:rPr lang="ru-RU" sz="1400" dirty="0"/>
              <a:t>  </a:t>
            </a:r>
            <a:r>
              <a:rPr lang="ru-RU" sz="1400" dirty="0" err="1"/>
              <a:t>компактні</a:t>
            </a:r>
            <a:r>
              <a:rPr lang="ru-RU" sz="1400" dirty="0"/>
              <a:t>  </a:t>
            </a:r>
            <a:r>
              <a:rPr lang="ru-RU" sz="1400" dirty="0" err="1"/>
              <a:t>прилади</a:t>
            </a:r>
            <a:r>
              <a:rPr lang="ru-RU" sz="1400" dirty="0"/>
              <a:t>,  </a:t>
            </a:r>
            <a:r>
              <a:rPr lang="ru-RU" sz="1400" dirty="0" err="1"/>
              <a:t>які</a:t>
            </a:r>
            <a:r>
              <a:rPr lang="ru-RU" sz="1400" dirty="0"/>
              <a:t>  </a:t>
            </a:r>
            <a:r>
              <a:rPr lang="ru-RU" sz="1400" dirty="0" err="1"/>
              <a:t>можна</a:t>
            </a:r>
            <a:r>
              <a:rPr lang="ru-RU" sz="1400" dirty="0"/>
              <a:t>  </a:t>
            </a:r>
            <a:r>
              <a:rPr lang="ru-RU" sz="1400" dirty="0" err="1" smtClean="0"/>
              <a:t>носити</a:t>
            </a:r>
            <a:r>
              <a:rPr lang="ru-RU" sz="1400" dirty="0" smtClean="0"/>
              <a:t> </a:t>
            </a:r>
            <a:r>
              <a:rPr lang="ru-RU" sz="1400" dirty="0"/>
              <a:t>на </a:t>
            </a:r>
            <a:r>
              <a:rPr lang="ru-RU" sz="1400" dirty="0" err="1"/>
              <a:t>зап’ястку</a:t>
            </a:r>
            <a:r>
              <a:rPr lang="ru-RU" sz="1400" dirty="0"/>
              <a:t> </a:t>
            </a:r>
            <a:r>
              <a:rPr lang="ru-RU" sz="1400" dirty="0" err="1"/>
              <a:t>або</a:t>
            </a:r>
            <a:r>
              <a:rPr lang="ru-RU" sz="1400" dirty="0"/>
              <a:t>, </a:t>
            </a:r>
            <a:r>
              <a:rPr lang="ru-RU" sz="1400" dirty="0" err="1"/>
              <a:t>наприклад</a:t>
            </a:r>
            <a:r>
              <a:rPr lang="ru-RU" sz="1400" dirty="0"/>
              <a:t>, </a:t>
            </a:r>
            <a:r>
              <a:rPr lang="ru-RU" sz="1400" dirty="0" err="1"/>
              <a:t>прикріпити</a:t>
            </a:r>
            <a:r>
              <a:rPr lang="ru-RU" sz="1400" dirty="0"/>
              <a:t> на </a:t>
            </a:r>
            <a:r>
              <a:rPr lang="ru-RU" sz="1400" dirty="0" err="1" smtClean="0"/>
              <a:t>плечі</a:t>
            </a:r>
            <a:r>
              <a:rPr lang="ru-RU" sz="1400" dirty="0"/>
              <a:t>. </a:t>
            </a:r>
            <a:r>
              <a:rPr lang="ru-RU" sz="1400" dirty="0" err="1"/>
              <a:t>Такі</a:t>
            </a:r>
            <a:r>
              <a:rPr lang="ru-RU" sz="1400" dirty="0"/>
              <a:t> </a:t>
            </a:r>
            <a:r>
              <a:rPr lang="ru-RU" sz="1400" dirty="0" err="1"/>
              <a:t>біосенсори</a:t>
            </a:r>
            <a:r>
              <a:rPr lang="ru-RU" sz="1400" dirty="0"/>
              <a:t> </a:t>
            </a:r>
            <a:r>
              <a:rPr lang="ru-RU" sz="1400" dirty="0" err="1"/>
              <a:t>можна</a:t>
            </a:r>
            <a:r>
              <a:rPr lang="ru-RU" sz="1400" dirty="0"/>
              <a:t> </a:t>
            </a:r>
            <a:r>
              <a:rPr lang="ru-RU" sz="1400" dirty="0" err="1"/>
              <a:t>носити</a:t>
            </a:r>
            <a:r>
              <a:rPr lang="ru-RU" sz="1400" dirty="0"/>
              <a:t> до 14 </a:t>
            </a:r>
            <a:r>
              <a:rPr lang="ru-RU" sz="1400" dirty="0" err="1"/>
              <a:t>днів</a:t>
            </a:r>
            <a:r>
              <a:rPr lang="ru-RU" sz="1400" dirty="0"/>
              <a:t>, </a:t>
            </a:r>
            <a:r>
              <a:rPr lang="ru-RU" sz="1400" dirty="0" err="1" smtClean="0"/>
              <a:t>інформація</a:t>
            </a:r>
            <a:r>
              <a:rPr lang="ru-RU" sz="1400" dirty="0" smtClean="0"/>
              <a:t> </a:t>
            </a:r>
            <a:r>
              <a:rPr lang="ru-RU" sz="1400" dirty="0"/>
              <a:t>з них </a:t>
            </a:r>
            <a:r>
              <a:rPr lang="ru-RU" sz="1400" dirty="0" err="1"/>
              <a:t>зчитується</a:t>
            </a:r>
            <a:r>
              <a:rPr lang="ru-RU" sz="1400" dirty="0"/>
              <a:t> </a:t>
            </a:r>
            <a:r>
              <a:rPr lang="ru-RU" sz="1400" dirty="0" err="1"/>
              <a:t>дуже</a:t>
            </a:r>
            <a:r>
              <a:rPr lang="ru-RU" sz="1400" dirty="0"/>
              <a:t> легко — </a:t>
            </a:r>
            <a:r>
              <a:rPr lang="ru-RU" sz="1400" dirty="0" smtClean="0"/>
              <a:t>одним  </a:t>
            </a:r>
            <a:r>
              <a:rPr lang="ru-RU" sz="1400" dirty="0" err="1"/>
              <a:t>натисканням</a:t>
            </a:r>
            <a:r>
              <a:rPr lang="ru-RU" sz="1400" dirty="0"/>
              <a:t>  </a:t>
            </a:r>
            <a:r>
              <a:rPr lang="ru-RU" sz="1400" dirty="0" err="1"/>
              <a:t>пальця</a:t>
            </a:r>
            <a:r>
              <a:rPr lang="ru-RU" sz="1400" dirty="0"/>
              <a:t>.  </a:t>
            </a:r>
            <a:endParaRPr lang="ru-RU" sz="1400" dirty="0" smtClean="0"/>
          </a:p>
        </p:txBody>
      </p:sp>
      <p:sp>
        <p:nvSpPr>
          <p:cNvPr id="6" name="Объект 5"/>
          <p:cNvSpPr>
            <a:spLocks noGrp="1"/>
          </p:cNvSpPr>
          <p:nvPr>
            <p:ph idx="1"/>
          </p:nvPr>
        </p:nvSpPr>
        <p:spPr>
          <a:xfrm>
            <a:off x="971600" y="3429000"/>
            <a:ext cx="6777317" cy="2835677"/>
          </a:xfrm>
          <a:solidFill>
            <a:schemeClr val="bg2">
              <a:lumMod val="75000"/>
            </a:schemeClr>
          </a:solidFill>
        </p:spPr>
        <p:txBody>
          <a:bodyPr>
            <a:normAutofit/>
          </a:bodyPr>
          <a:lstStyle/>
          <a:p>
            <a:pPr algn="just"/>
            <a:r>
              <a:rPr lang="ru-RU" dirty="0" err="1" smtClean="0">
                <a:solidFill>
                  <a:schemeClr val="tx1"/>
                </a:solidFill>
              </a:rPr>
              <a:t>Глюкометры</a:t>
            </a:r>
            <a:r>
              <a:rPr lang="ru-RU" dirty="0" smtClean="0">
                <a:solidFill>
                  <a:schemeClr val="tx1"/>
                </a:solidFill>
              </a:rPr>
              <a:t> </a:t>
            </a:r>
            <a:r>
              <a:rPr lang="ru-RU" dirty="0" err="1" smtClean="0">
                <a:solidFill>
                  <a:schemeClr val="tx1"/>
                </a:solidFill>
              </a:rPr>
              <a:t>працюють</a:t>
            </a:r>
            <a:r>
              <a:rPr lang="ru-RU" dirty="0" smtClean="0">
                <a:solidFill>
                  <a:schemeClr val="tx1"/>
                </a:solidFill>
              </a:rPr>
              <a:t> з тест-полосками, і </a:t>
            </a:r>
            <a:r>
              <a:rPr lang="ru-RU" dirty="0" err="1" smtClean="0">
                <a:solidFill>
                  <a:schemeClr val="tx1"/>
                </a:solidFill>
              </a:rPr>
              <a:t>мають</a:t>
            </a:r>
            <a:r>
              <a:rPr lang="ru-RU" dirty="0" smtClean="0">
                <a:solidFill>
                  <a:schemeClr val="tx1"/>
                </a:solidFill>
              </a:rPr>
              <a:t> проблему в тому, </a:t>
            </a:r>
            <a:r>
              <a:rPr lang="ru-RU" dirty="0" err="1" smtClean="0">
                <a:solidFill>
                  <a:schemeClr val="tx1"/>
                </a:solidFill>
              </a:rPr>
              <a:t>що</a:t>
            </a:r>
            <a:r>
              <a:rPr lang="ru-RU" dirty="0" smtClean="0">
                <a:solidFill>
                  <a:schemeClr val="tx1"/>
                </a:solidFill>
              </a:rPr>
              <a:t> не </a:t>
            </a:r>
            <a:r>
              <a:rPr lang="ru-RU" dirty="0" err="1" smtClean="0">
                <a:solidFill>
                  <a:schemeClr val="tx1"/>
                </a:solidFill>
              </a:rPr>
              <a:t>можна</a:t>
            </a:r>
            <a:r>
              <a:rPr lang="ru-RU" dirty="0" smtClean="0">
                <a:solidFill>
                  <a:schemeClr val="tx1"/>
                </a:solidFill>
              </a:rPr>
              <a:t> вести статистику, </a:t>
            </a:r>
            <a:r>
              <a:rPr lang="ru-RU" dirty="0" err="1" smtClean="0">
                <a:solidFill>
                  <a:schemeClr val="tx1"/>
                </a:solidFill>
              </a:rPr>
              <a:t>отримувати</a:t>
            </a:r>
            <a:r>
              <a:rPr lang="ru-RU" dirty="0" smtClean="0">
                <a:solidFill>
                  <a:schemeClr val="tx1"/>
                </a:solidFill>
              </a:rPr>
              <a:t> </a:t>
            </a:r>
            <a:r>
              <a:rPr lang="ru-RU" dirty="0" err="1" smtClean="0">
                <a:solidFill>
                  <a:schemeClr val="tx1"/>
                </a:solidFill>
              </a:rPr>
              <a:t>графіки</a:t>
            </a:r>
            <a:r>
              <a:rPr lang="ru-RU" dirty="0" smtClean="0">
                <a:solidFill>
                  <a:schemeClr val="tx1"/>
                </a:solidFill>
              </a:rPr>
              <a:t> </a:t>
            </a:r>
            <a:r>
              <a:rPr lang="ru-RU" dirty="0" err="1" smtClean="0">
                <a:solidFill>
                  <a:schemeClr val="tx1"/>
                </a:solidFill>
              </a:rPr>
              <a:t>тощо</a:t>
            </a:r>
            <a:r>
              <a:rPr lang="ru-RU" dirty="0" smtClean="0">
                <a:solidFill>
                  <a:schemeClr val="tx1"/>
                </a:solidFill>
              </a:rPr>
              <a:t>.  Тому </a:t>
            </a:r>
            <a:r>
              <a:rPr lang="ru-RU" dirty="0" err="1" smtClean="0">
                <a:solidFill>
                  <a:schemeClr val="tx1"/>
                </a:solidFill>
              </a:rPr>
              <a:t>дані</a:t>
            </a:r>
            <a:r>
              <a:rPr lang="ru-RU" dirty="0" smtClean="0">
                <a:solidFill>
                  <a:schemeClr val="tx1"/>
                </a:solidFill>
              </a:rPr>
              <a:t> </a:t>
            </a:r>
            <a:r>
              <a:rPr lang="ru-RU" dirty="0" err="1" smtClean="0">
                <a:solidFill>
                  <a:schemeClr val="tx1"/>
                </a:solidFill>
              </a:rPr>
              <a:t>необідно</a:t>
            </a:r>
            <a:r>
              <a:rPr lang="ru-RU" dirty="0" smtClean="0">
                <a:solidFill>
                  <a:schemeClr val="tx1"/>
                </a:solidFill>
              </a:rPr>
              <a:t> </a:t>
            </a:r>
            <a:r>
              <a:rPr lang="ru-RU" dirty="0" err="1" smtClean="0">
                <a:solidFill>
                  <a:schemeClr val="tx1"/>
                </a:solidFill>
              </a:rPr>
              <a:t>записувати</a:t>
            </a:r>
            <a:r>
              <a:rPr lang="ru-RU" dirty="0" smtClean="0">
                <a:solidFill>
                  <a:schemeClr val="tx1"/>
                </a:solidFill>
              </a:rPr>
              <a:t> у </a:t>
            </a:r>
            <a:r>
              <a:rPr lang="ru-RU" dirty="0" err="1" smtClean="0">
                <a:solidFill>
                  <a:schemeClr val="tx1"/>
                </a:solidFill>
              </a:rPr>
              <a:t>паперовий</a:t>
            </a:r>
            <a:r>
              <a:rPr lang="ru-RU" dirty="0" smtClean="0">
                <a:solidFill>
                  <a:schemeClr val="tx1"/>
                </a:solidFill>
              </a:rPr>
              <a:t> </a:t>
            </a:r>
            <a:r>
              <a:rPr lang="ru-RU" dirty="0" err="1" smtClean="0">
                <a:solidFill>
                  <a:schemeClr val="tx1"/>
                </a:solidFill>
              </a:rPr>
              <a:t>або</a:t>
            </a:r>
            <a:r>
              <a:rPr lang="ru-RU" dirty="0" smtClean="0">
                <a:solidFill>
                  <a:schemeClr val="tx1"/>
                </a:solidFill>
              </a:rPr>
              <a:t> </a:t>
            </a:r>
            <a:r>
              <a:rPr lang="ru-RU" dirty="0" err="1" smtClean="0">
                <a:solidFill>
                  <a:schemeClr val="tx1"/>
                </a:solidFill>
              </a:rPr>
              <a:t>електронний</a:t>
            </a:r>
            <a:r>
              <a:rPr lang="ru-RU" dirty="0" smtClean="0">
                <a:solidFill>
                  <a:schemeClr val="tx1"/>
                </a:solidFill>
              </a:rPr>
              <a:t> журнал </a:t>
            </a:r>
            <a:r>
              <a:rPr lang="ru-RU" dirty="0" err="1" smtClean="0">
                <a:solidFill>
                  <a:schemeClr val="tx1"/>
                </a:solidFill>
              </a:rPr>
              <a:t>діабетика</a:t>
            </a:r>
            <a:r>
              <a:rPr lang="uk-UA" dirty="0">
                <a:solidFill>
                  <a:schemeClr val="tx1"/>
                </a:solidFill>
              </a:rPr>
              <a:t>.</a:t>
            </a:r>
            <a:endParaRPr lang="ru-RU" dirty="0"/>
          </a:p>
        </p:txBody>
      </p:sp>
    </p:spTree>
    <p:extLst>
      <p:ext uri="{BB962C8B-B14F-4D97-AF65-F5344CB8AC3E}">
        <p14:creationId xmlns:p14="http://schemas.microsoft.com/office/powerpoint/2010/main" val="1036886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6712"/>
            <a:ext cx="3129136" cy="4865806"/>
          </a:xfrm>
          <a:prstGeom prst="rect">
            <a:avLst/>
          </a:prstGeom>
        </p:spPr>
      </p:pic>
      <p:sp>
        <p:nvSpPr>
          <p:cNvPr id="2" name="TextBox 1"/>
          <p:cNvSpPr txBox="1"/>
          <p:nvPr/>
        </p:nvSpPr>
        <p:spPr>
          <a:xfrm>
            <a:off x="4139952" y="2636912"/>
            <a:ext cx="4392488" cy="1754326"/>
          </a:xfrm>
          <a:prstGeom prst="rect">
            <a:avLst/>
          </a:prstGeom>
          <a:noFill/>
        </p:spPr>
        <p:txBody>
          <a:bodyPr wrap="square" rtlCol="0">
            <a:spAutoFit/>
          </a:bodyPr>
          <a:lstStyle/>
          <a:p>
            <a:pPr algn="just"/>
            <a:r>
              <a:rPr lang="ru-RU" dirty="0" err="1"/>
              <a:t>глюкометр</a:t>
            </a:r>
            <a:r>
              <a:rPr lang="ru-RU" dirty="0"/>
              <a:t> </a:t>
            </a:r>
            <a:r>
              <a:rPr lang="ru-RU" dirty="0" err="1" smtClean="0">
                <a:hlinkClick r:id="rId3"/>
              </a:rPr>
              <a:t>Gmate</a:t>
            </a:r>
            <a:r>
              <a:rPr lang="ru-RU" dirty="0" smtClean="0">
                <a:hlinkClick r:id="rId3"/>
              </a:rPr>
              <a:t> </a:t>
            </a:r>
            <a:r>
              <a:rPr lang="ru-RU" dirty="0" err="1" smtClean="0">
                <a:hlinkClick r:id="rId3"/>
              </a:rPr>
              <a:t>Smart</a:t>
            </a:r>
            <a:r>
              <a:rPr lang="ru-RU" dirty="0" smtClean="0"/>
              <a:t> </a:t>
            </a:r>
            <a:r>
              <a:rPr lang="ru-RU" dirty="0" err="1" smtClean="0"/>
              <a:t>корейської</a:t>
            </a:r>
            <a:r>
              <a:rPr lang="ru-RU" dirty="0" smtClean="0"/>
              <a:t> </a:t>
            </a:r>
            <a:r>
              <a:rPr lang="ru-RU" dirty="0" err="1" smtClean="0"/>
              <a:t>кампанії</a:t>
            </a:r>
            <a:r>
              <a:rPr lang="ru-RU" dirty="0" smtClean="0"/>
              <a:t> PHILOSYS, </a:t>
            </a:r>
            <a:r>
              <a:rPr lang="ru-RU" dirty="0" err="1" smtClean="0"/>
              <a:t>аналізує</a:t>
            </a:r>
            <a:r>
              <a:rPr lang="ru-RU" dirty="0" smtClean="0"/>
              <a:t> </a:t>
            </a:r>
            <a:r>
              <a:rPr lang="ru-RU" dirty="0" err="1" smtClean="0"/>
              <a:t>всі</a:t>
            </a:r>
            <a:r>
              <a:rPr lang="ru-RU" dirty="0" smtClean="0"/>
              <a:t> </a:t>
            </a:r>
            <a:r>
              <a:rPr lang="ru-RU" dirty="0" err="1" smtClean="0"/>
              <a:t>дані</a:t>
            </a:r>
            <a:r>
              <a:rPr lang="ru-RU" dirty="0" smtClean="0"/>
              <a:t> у </a:t>
            </a:r>
            <a:r>
              <a:rPr lang="ru-RU" dirty="0" err="1" smtClean="0"/>
              <a:t>смартфоні</a:t>
            </a:r>
            <a:r>
              <a:rPr lang="ru-RU" dirty="0" smtClean="0"/>
              <a:t>,  </a:t>
            </a:r>
            <a:r>
              <a:rPr lang="ru-RU" dirty="0" err="1" smtClean="0"/>
              <a:t>працює</a:t>
            </a:r>
            <a:r>
              <a:rPr lang="ru-RU" dirty="0" smtClean="0"/>
              <a:t> на </a:t>
            </a:r>
            <a:r>
              <a:rPr lang="ru-RU" dirty="0" err="1" smtClean="0"/>
              <a:t>iPhone</a:t>
            </a:r>
            <a:r>
              <a:rPr lang="ru-RU" dirty="0"/>
              <a:t>, </a:t>
            </a:r>
            <a:r>
              <a:rPr lang="ru-RU" dirty="0" err="1"/>
              <a:t>iPod</a:t>
            </a:r>
            <a:r>
              <a:rPr lang="ru-RU" dirty="0"/>
              <a:t> </a:t>
            </a:r>
            <a:r>
              <a:rPr lang="ru-RU" dirty="0" err="1"/>
              <a:t>touch</a:t>
            </a:r>
            <a:r>
              <a:rPr lang="ru-RU" dirty="0"/>
              <a:t> и </a:t>
            </a:r>
            <a:r>
              <a:rPr lang="ru-RU" dirty="0" err="1" smtClean="0"/>
              <a:t>всіма</a:t>
            </a:r>
            <a:r>
              <a:rPr lang="ru-RU" dirty="0" smtClean="0"/>
              <a:t> </a:t>
            </a:r>
            <a:r>
              <a:rPr lang="ru-RU" dirty="0" err="1"/>
              <a:t>iPad</a:t>
            </a:r>
            <a:r>
              <a:rPr lang="ru-RU" dirty="0"/>
              <a:t> (а </a:t>
            </a:r>
            <a:r>
              <a:rPr lang="ru-RU" dirty="0" err="1" smtClean="0"/>
              <a:t>також</a:t>
            </a:r>
            <a:r>
              <a:rPr lang="ru-RU" dirty="0" smtClean="0"/>
              <a:t> низкою </a:t>
            </a:r>
            <a:r>
              <a:rPr lang="ru-RU" dirty="0" err="1" smtClean="0"/>
              <a:t>андроидних</a:t>
            </a:r>
            <a:r>
              <a:rPr lang="ru-RU" dirty="0" smtClean="0"/>
              <a:t> </a:t>
            </a:r>
            <a:r>
              <a:rPr lang="ru-RU" dirty="0" err="1" smtClean="0"/>
              <a:t>смартфонів</a:t>
            </a:r>
            <a:r>
              <a:rPr lang="ru-RU" dirty="0"/>
              <a:t>).</a:t>
            </a:r>
          </a:p>
          <a:p>
            <a:endParaRPr lang="ru-RU" dirty="0"/>
          </a:p>
        </p:txBody>
      </p:sp>
    </p:spTree>
    <p:extLst>
      <p:ext uri="{BB962C8B-B14F-4D97-AF65-F5344CB8AC3E}">
        <p14:creationId xmlns:p14="http://schemas.microsoft.com/office/powerpoint/2010/main" val="2845353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uk-UA" dirty="0" smtClean="0"/>
              <a:t>ЯК ЦЕ ВИГЛЯДАЄ?</a:t>
            </a:r>
            <a:endParaRPr lang="ru-RU" dirty="0"/>
          </a:p>
        </p:txBody>
      </p:sp>
      <p:sp>
        <p:nvSpPr>
          <p:cNvPr id="8" name="Объект 7"/>
          <p:cNvSpPr>
            <a:spLocks noGrp="1"/>
          </p:cNvSpPr>
          <p:nvPr>
            <p:ph sz="quarter" idx="4"/>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2564904"/>
            <a:ext cx="3168352" cy="3068021"/>
          </a:xfrm>
          <a:prstGeom prst="rect">
            <a:avLst/>
          </a:prstGeom>
        </p:spPr>
      </p:pic>
      <p:sp>
        <p:nvSpPr>
          <p:cNvPr id="6" name="TextBox 5"/>
          <p:cNvSpPr txBox="1"/>
          <p:nvPr/>
        </p:nvSpPr>
        <p:spPr>
          <a:xfrm>
            <a:off x="1043608" y="2420888"/>
            <a:ext cx="3096344" cy="2308324"/>
          </a:xfrm>
          <a:prstGeom prst="rect">
            <a:avLst/>
          </a:prstGeom>
          <a:noFill/>
        </p:spPr>
        <p:txBody>
          <a:bodyPr wrap="square" rtlCol="0">
            <a:spAutoFit/>
          </a:bodyPr>
          <a:lstStyle/>
          <a:p>
            <a:pPr algn="just"/>
            <a:r>
              <a:rPr lang="ru-RU" dirty="0"/>
              <a:t>А </a:t>
            </a:r>
            <a:r>
              <a:rPr lang="ru-RU" dirty="0" err="1"/>
              <a:t>це</a:t>
            </a:r>
            <a:r>
              <a:rPr lang="ru-RU" dirty="0"/>
              <a:t> </a:t>
            </a:r>
            <a:r>
              <a:rPr lang="ru-RU" dirty="0" err="1"/>
              <a:t>його</a:t>
            </a:r>
            <a:r>
              <a:rPr lang="ru-RU" dirty="0"/>
              <a:t> </a:t>
            </a:r>
            <a:r>
              <a:rPr lang="ru-RU" dirty="0" smtClean="0"/>
              <a:t>комплектация. </a:t>
            </a:r>
            <a:r>
              <a:rPr lang="ru-RU" dirty="0" err="1" smtClean="0"/>
              <a:t>Чорний</a:t>
            </a:r>
            <a:r>
              <a:rPr lang="ru-RU" dirty="0" smtClean="0"/>
              <a:t> ключ, </a:t>
            </a:r>
            <a:r>
              <a:rPr lang="ru-RU" dirty="0" err="1" smtClean="0"/>
              <a:t>або</a:t>
            </a:r>
            <a:r>
              <a:rPr lang="ru-RU" dirty="0" smtClean="0"/>
              <a:t> брелок – </a:t>
            </a:r>
            <a:r>
              <a:rPr lang="ru-RU" dirty="0" err="1" smtClean="0"/>
              <a:t>це</a:t>
            </a:r>
            <a:r>
              <a:rPr lang="ru-RU" dirty="0" smtClean="0"/>
              <a:t> і є сам </a:t>
            </a:r>
            <a:r>
              <a:rPr lang="ru-RU" dirty="0" err="1" smtClean="0"/>
              <a:t>глюкометр</a:t>
            </a:r>
            <a:r>
              <a:rPr lang="ru-RU" dirty="0" smtClean="0"/>
              <a:t>. В </a:t>
            </a:r>
            <a:r>
              <a:rPr lang="ru-RU" dirty="0" err="1" smtClean="0"/>
              <a:t>цей</a:t>
            </a:r>
            <a:r>
              <a:rPr lang="ru-RU" dirty="0" smtClean="0"/>
              <a:t> же </a:t>
            </a:r>
            <a:r>
              <a:rPr lang="ru-RU" dirty="0" err="1" smtClean="0"/>
              <a:t>набір</a:t>
            </a:r>
            <a:r>
              <a:rPr lang="ru-RU" dirty="0" smtClean="0"/>
              <a:t> входить ланцет і набор </a:t>
            </a:r>
            <a:r>
              <a:rPr lang="ru-RU" dirty="0" err="1" smtClean="0"/>
              <a:t>голок</a:t>
            </a:r>
            <a:r>
              <a:rPr lang="ru-RU" dirty="0" smtClean="0"/>
              <a:t> для </a:t>
            </a:r>
            <a:r>
              <a:rPr lang="ru-RU" dirty="0" err="1" smtClean="0"/>
              <a:t>нього</a:t>
            </a:r>
            <a:r>
              <a:rPr lang="ru-RU" dirty="0" smtClean="0"/>
              <a:t>, десяток </a:t>
            </a:r>
            <a:r>
              <a:rPr lang="ru-RU" dirty="0" smtClean="0"/>
              <a:t>тест-</a:t>
            </a:r>
            <a:r>
              <a:rPr lang="ru-RU" dirty="0" err="1" smtClean="0"/>
              <a:t>смужок</a:t>
            </a:r>
            <a:r>
              <a:rPr lang="ru-RU" dirty="0" smtClean="0"/>
              <a:t>, </a:t>
            </a:r>
            <a:r>
              <a:rPr lang="ru-RU" dirty="0" err="1" smtClean="0"/>
              <a:t>які</a:t>
            </a:r>
            <a:r>
              <a:rPr lang="ru-RU" dirty="0" smtClean="0"/>
              <a:t> </a:t>
            </a:r>
            <a:r>
              <a:rPr lang="ru-RU" dirty="0" err="1" smtClean="0"/>
              <a:t>можна</a:t>
            </a:r>
            <a:r>
              <a:rPr lang="ru-RU" dirty="0" smtClean="0"/>
              <a:t> </a:t>
            </a:r>
            <a:r>
              <a:rPr lang="ru-RU" dirty="0" err="1" smtClean="0"/>
              <a:t>купити</a:t>
            </a:r>
            <a:r>
              <a:rPr lang="ru-RU" dirty="0" smtClean="0"/>
              <a:t> </a:t>
            </a:r>
            <a:r>
              <a:rPr lang="ru-RU" dirty="0" err="1" smtClean="0"/>
              <a:t>окремо</a:t>
            </a:r>
            <a:r>
              <a:rPr lang="ru-RU" dirty="0" smtClean="0"/>
              <a:t>.</a:t>
            </a:r>
            <a:endParaRPr lang="ru-RU" dirty="0"/>
          </a:p>
        </p:txBody>
      </p:sp>
    </p:spTree>
    <p:extLst>
      <p:ext uri="{BB962C8B-B14F-4D97-AF65-F5344CB8AC3E}">
        <p14:creationId xmlns:p14="http://schemas.microsoft.com/office/powerpoint/2010/main" val="1008450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764704"/>
            <a:ext cx="4752528" cy="1143000"/>
          </a:xfrm>
        </p:spPr>
        <p:txBody>
          <a:bodyPr/>
          <a:lstStyle/>
          <a:p>
            <a:r>
              <a:rPr lang="uk-UA" dirty="0" smtClean="0"/>
              <a:t>ЯК ЦЕ ПРАЦЮЄ?</a:t>
            </a:r>
            <a:endParaRPr lang="ru-RU"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31640" y="2263367"/>
            <a:ext cx="2880320" cy="3546884"/>
          </a:xfrm>
          <a:solidFill>
            <a:schemeClr val="bg2">
              <a:lumMod val="75000"/>
            </a:schemeClr>
          </a:solidFill>
          <a:ln>
            <a:solidFill>
              <a:schemeClr val="accent1"/>
            </a:solidFill>
          </a:ln>
        </p:spPr>
      </p:pic>
      <p:sp>
        <p:nvSpPr>
          <p:cNvPr id="4" name="TextBox 3"/>
          <p:cNvSpPr txBox="1"/>
          <p:nvPr/>
        </p:nvSpPr>
        <p:spPr>
          <a:xfrm>
            <a:off x="4784592" y="2492896"/>
            <a:ext cx="3456384" cy="3416320"/>
          </a:xfrm>
          <a:prstGeom prst="rect">
            <a:avLst/>
          </a:prstGeom>
          <a:solidFill>
            <a:schemeClr val="bg2">
              <a:lumMod val="75000"/>
            </a:schemeClr>
          </a:solidFill>
        </p:spPr>
        <p:txBody>
          <a:bodyPr wrap="square" rtlCol="0">
            <a:spAutoFit/>
          </a:bodyPr>
          <a:lstStyle/>
          <a:p>
            <a:pPr algn="just"/>
            <a:r>
              <a:rPr lang="uk-UA" dirty="0" err="1"/>
              <a:t>Г</a:t>
            </a:r>
            <a:r>
              <a:rPr lang="uk-UA" dirty="0" err="1" smtClean="0"/>
              <a:t>люкометр</a:t>
            </a:r>
            <a:r>
              <a:rPr lang="uk-UA" dirty="0" smtClean="0"/>
              <a:t> вставляється  в </a:t>
            </a:r>
            <a:r>
              <a:rPr lang="uk-UA" dirty="0" err="1" smtClean="0"/>
              <a:t>аудіовихід</a:t>
            </a:r>
            <a:r>
              <a:rPr lang="uk-UA" dirty="0" smtClean="0"/>
              <a:t> </a:t>
            </a:r>
            <a:r>
              <a:rPr lang="uk-UA" dirty="0" err="1" smtClean="0"/>
              <a:t>смартфону</a:t>
            </a:r>
            <a:r>
              <a:rPr lang="uk-UA" dirty="0" smtClean="0"/>
              <a:t>/планшету. Від нього ж він отримує живлення. </a:t>
            </a:r>
          </a:p>
          <a:p>
            <a:pPr algn="just"/>
            <a:r>
              <a:rPr lang="uk-UA" dirty="0" smtClean="0"/>
              <a:t>Програма буде фіксувати Вашу вік, дату народження, вагу і ріст.</a:t>
            </a:r>
          </a:p>
          <a:p>
            <a:pPr algn="just"/>
            <a:r>
              <a:rPr lang="uk-UA" dirty="0" smtClean="0"/>
              <a:t>Вставляєте в </a:t>
            </a:r>
            <a:r>
              <a:rPr lang="uk-UA" dirty="0" err="1" smtClean="0"/>
              <a:t>глюкометр</a:t>
            </a:r>
            <a:r>
              <a:rPr lang="uk-UA" dirty="0" smtClean="0"/>
              <a:t> </a:t>
            </a:r>
            <a:r>
              <a:rPr lang="uk-UA" dirty="0" err="1" smtClean="0"/>
              <a:t>тест-полоску</a:t>
            </a:r>
            <a:r>
              <a:rPr lang="uk-UA" dirty="0" smtClean="0"/>
              <a:t>, проколюєте палець і розміщуєте на смугу капельку крові.</a:t>
            </a:r>
            <a:endParaRPr lang="ru-RU" dirty="0"/>
          </a:p>
        </p:txBody>
      </p:sp>
    </p:spTree>
    <p:extLst>
      <p:ext uri="{BB962C8B-B14F-4D97-AF65-F5344CB8AC3E}">
        <p14:creationId xmlns:p14="http://schemas.microsoft.com/office/powerpoint/2010/main" val="1820172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normAutofit fontScale="90000"/>
          </a:bodyPr>
          <a:lstStyle/>
          <a:p>
            <a:r>
              <a:rPr lang="uk-UA" dirty="0" smtClean="0">
                <a:solidFill>
                  <a:schemeClr val="accent1">
                    <a:lumMod val="50000"/>
                  </a:schemeClr>
                </a:solidFill>
              </a:rPr>
              <a:t>Як оцінюється успіхи наукових досліджень?</a:t>
            </a:r>
            <a:endParaRPr lang="ru-RU" dirty="0">
              <a:solidFill>
                <a:schemeClr val="accent1">
                  <a:lumMod val="50000"/>
                </a:schemeClr>
              </a:solidFill>
            </a:endParaRPr>
          </a:p>
        </p:txBody>
      </p:sp>
      <p:sp>
        <p:nvSpPr>
          <p:cNvPr id="10" name="Объект 9"/>
          <p:cNvSpPr>
            <a:spLocks noGrp="1"/>
          </p:cNvSpPr>
          <p:nvPr>
            <p:ph idx="1"/>
          </p:nvPr>
        </p:nvSpPr>
        <p:spPr/>
        <p:txBody>
          <a:bodyPr>
            <a:normAutofit/>
          </a:bodyPr>
          <a:lstStyle/>
          <a:p>
            <a:pPr marL="68580" indent="0" algn="just">
              <a:buNone/>
            </a:pPr>
            <a:r>
              <a:rPr lang="ru-RU" dirty="0" err="1"/>
              <a:t>Успіх</a:t>
            </a:r>
            <a:r>
              <a:rPr lang="ru-RU" dirty="0"/>
              <a:t> будь-</a:t>
            </a:r>
            <a:r>
              <a:rPr lang="ru-RU" dirty="0" err="1"/>
              <a:t>якого</a:t>
            </a:r>
            <a:r>
              <a:rPr lang="ru-RU" dirty="0"/>
              <a:t> </a:t>
            </a:r>
            <a:r>
              <a:rPr lang="ru-RU" dirty="0" err="1"/>
              <a:t>наукового</a:t>
            </a:r>
            <a:r>
              <a:rPr lang="ru-RU" dirty="0"/>
              <a:t> </a:t>
            </a:r>
            <a:r>
              <a:rPr lang="ru-RU" dirty="0" err="1" smtClean="0"/>
              <a:t>досягнення</a:t>
            </a:r>
            <a:r>
              <a:rPr lang="ru-RU" dirty="0"/>
              <a:t>, в тому </a:t>
            </a:r>
            <a:r>
              <a:rPr lang="ru-RU" dirty="0" err="1"/>
              <a:t>числі</a:t>
            </a:r>
            <a:r>
              <a:rPr lang="ru-RU" dirty="0"/>
              <a:t> й </a:t>
            </a:r>
            <a:r>
              <a:rPr lang="ru-RU" dirty="0" err="1"/>
              <a:t>біосенсорів</a:t>
            </a:r>
            <a:r>
              <a:rPr lang="ru-RU" dirty="0"/>
              <a:t>, </a:t>
            </a:r>
            <a:r>
              <a:rPr lang="ru-RU" dirty="0" err="1" smtClean="0"/>
              <a:t>можна</a:t>
            </a:r>
            <a:r>
              <a:rPr lang="ru-RU" dirty="0" smtClean="0"/>
              <a:t> </a:t>
            </a:r>
            <a:r>
              <a:rPr lang="ru-RU" dirty="0" err="1"/>
              <a:t>оцінювати</a:t>
            </a:r>
            <a:r>
              <a:rPr lang="ru-RU" dirty="0"/>
              <a:t> і з </a:t>
            </a:r>
            <a:r>
              <a:rPr lang="ru-RU" dirty="0" err="1"/>
              <a:t>комерційного</a:t>
            </a:r>
            <a:r>
              <a:rPr lang="ru-RU" dirty="0"/>
              <a:t> </a:t>
            </a:r>
            <a:r>
              <a:rPr lang="ru-RU" dirty="0" err="1"/>
              <a:t>погляду</a:t>
            </a:r>
            <a:r>
              <a:rPr lang="ru-RU" dirty="0"/>
              <a:t>. </a:t>
            </a:r>
            <a:r>
              <a:rPr lang="ru-RU" dirty="0" err="1" smtClean="0"/>
              <a:t>Наприклад</a:t>
            </a:r>
            <a:r>
              <a:rPr lang="ru-RU" dirty="0" smtClean="0"/>
              <a:t>,</a:t>
            </a:r>
            <a:r>
              <a:rPr lang="ru-RU" dirty="0"/>
              <a:t> </a:t>
            </a:r>
            <a:r>
              <a:rPr lang="ru-RU" dirty="0" err="1" smtClean="0"/>
              <a:t>глюкосенсори</a:t>
            </a:r>
            <a:r>
              <a:rPr lang="ru-RU" dirty="0"/>
              <a:t>, </a:t>
            </a:r>
            <a:r>
              <a:rPr lang="ru-RU" dirty="0" err="1"/>
              <a:t>впроваджені</a:t>
            </a:r>
            <a:r>
              <a:rPr lang="ru-RU" dirty="0"/>
              <a:t> у </a:t>
            </a:r>
            <a:r>
              <a:rPr lang="ru-RU" dirty="0" err="1"/>
              <a:t>виробництво</a:t>
            </a:r>
            <a:r>
              <a:rPr lang="ru-RU" dirty="0"/>
              <a:t>, </a:t>
            </a:r>
            <a:r>
              <a:rPr lang="ru-RU" dirty="0" err="1" smtClean="0"/>
              <a:t>вже</a:t>
            </a:r>
            <a:r>
              <a:rPr lang="ru-RU" dirty="0" smtClean="0"/>
              <a:t> </a:t>
            </a:r>
            <a:r>
              <a:rPr lang="ru-RU" dirty="0" err="1"/>
              <a:t>приносять</a:t>
            </a:r>
            <a:r>
              <a:rPr lang="ru-RU" dirty="0"/>
              <a:t> до 100 млн дол. </a:t>
            </a:r>
            <a:r>
              <a:rPr lang="ru-RU" dirty="0" err="1"/>
              <a:t>щороку</a:t>
            </a:r>
            <a:r>
              <a:rPr lang="ru-RU" dirty="0"/>
              <a:t>. </a:t>
            </a:r>
            <a:r>
              <a:rPr lang="ru-RU" dirty="0" err="1"/>
              <a:t>Однак</a:t>
            </a:r>
            <a:r>
              <a:rPr lang="ru-RU" dirty="0"/>
              <a:t> </a:t>
            </a:r>
            <a:r>
              <a:rPr lang="ru-RU" dirty="0" err="1" smtClean="0"/>
              <a:t>це</a:t>
            </a:r>
            <a:r>
              <a:rPr lang="ru-RU" dirty="0"/>
              <a:t>, </a:t>
            </a:r>
            <a:r>
              <a:rPr lang="ru-RU" dirty="0" err="1"/>
              <a:t>звісно</a:t>
            </a:r>
            <a:r>
              <a:rPr lang="ru-RU" dirty="0"/>
              <a:t>, не головне. </a:t>
            </a:r>
            <a:r>
              <a:rPr lang="ru-RU" dirty="0" err="1"/>
              <a:t>Головним</a:t>
            </a:r>
            <a:r>
              <a:rPr lang="ru-RU" dirty="0"/>
              <a:t> є те, </a:t>
            </a:r>
            <a:r>
              <a:rPr lang="ru-RU" dirty="0" err="1"/>
              <a:t>що</a:t>
            </a:r>
            <a:r>
              <a:rPr lang="ru-RU" dirty="0"/>
              <a:t> </a:t>
            </a:r>
            <a:r>
              <a:rPr lang="ru-RU" dirty="0" err="1" smtClean="0"/>
              <a:t>біосенсори</a:t>
            </a:r>
            <a:r>
              <a:rPr lang="ru-RU" dirty="0" smtClean="0"/>
              <a:t> </a:t>
            </a:r>
            <a:r>
              <a:rPr lang="ru-RU" dirty="0" err="1"/>
              <a:t>можуть</a:t>
            </a:r>
            <a:r>
              <a:rPr lang="ru-RU" dirty="0"/>
              <a:t> </a:t>
            </a:r>
            <a:r>
              <a:rPr lang="ru-RU" dirty="0" err="1"/>
              <a:t>зробити</a:t>
            </a:r>
            <a:r>
              <a:rPr lang="ru-RU" dirty="0"/>
              <a:t> для </a:t>
            </a:r>
            <a:r>
              <a:rPr lang="ru-RU" dirty="0" err="1"/>
              <a:t>людства</a:t>
            </a:r>
            <a:r>
              <a:rPr lang="ru-RU" dirty="0"/>
              <a:t> в </a:t>
            </a:r>
            <a:r>
              <a:rPr lang="ru-RU" dirty="0" err="1"/>
              <a:t>плані</a:t>
            </a:r>
            <a:r>
              <a:rPr lang="ru-RU" dirty="0"/>
              <a:t> </a:t>
            </a:r>
            <a:r>
              <a:rPr lang="ru-RU" dirty="0" err="1" smtClean="0"/>
              <a:t>збереження</a:t>
            </a:r>
            <a:r>
              <a:rPr lang="ru-RU" dirty="0" smtClean="0"/>
              <a:t> </a:t>
            </a:r>
            <a:r>
              <a:rPr lang="ru-RU" dirty="0" err="1"/>
              <a:t>життя</a:t>
            </a:r>
            <a:r>
              <a:rPr lang="ru-RU" dirty="0"/>
              <a:t> і </a:t>
            </a:r>
            <a:r>
              <a:rPr lang="ru-RU" dirty="0" err="1" smtClean="0"/>
              <a:t>здоров’я</a:t>
            </a:r>
            <a:r>
              <a:rPr lang="ru-RU" dirty="0" smtClean="0"/>
              <a:t>.</a:t>
            </a:r>
            <a:endParaRPr lang="ru-RU" dirty="0"/>
          </a:p>
          <a:p>
            <a:endParaRPr lang="ru-RU" dirty="0"/>
          </a:p>
        </p:txBody>
      </p:sp>
    </p:spTree>
    <p:extLst>
      <p:ext uri="{BB962C8B-B14F-4D97-AF65-F5344CB8AC3E}">
        <p14:creationId xmlns:p14="http://schemas.microsoft.com/office/powerpoint/2010/main" val="383609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ПРИКЛАДИ БІОСЕНСОРІВ</a:t>
            </a:r>
            <a:endParaRPr lang="ru-RU" dirty="0"/>
          </a:p>
        </p:txBody>
      </p:sp>
      <p:sp>
        <p:nvSpPr>
          <p:cNvPr id="4" name="Прямоугольник 3"/>
          <p:cNvSpPr/>
          <p:nvPr/>
        </p:nvSpPr>
        <p:spPr>
          <a:xfrm>
            <a:off x="4283968" y="2276872"/>
            <a:ext cx="4037048" cy="3293209"/>
          </a:xfrm>
          <a:prstGeom prst="rect">
            <a:avLst/>
          </a:prstGeom>
        </p:spPr>
        <p:txBody>
          <a:bodyPr wrap="square">
            <a:spAutoFit/>
          </a:bodyPr>
          <a:lstStyle/>
          <a:p>
            <a:pPr algn="just"/>
            <a:r>
              <a:rPr lang="ru-RU" sz="1600" dirty="0" err="1"/>
              <a:t>Іншим</a:t>
            </a:r>
            <a:r>
              <a:rPr lang="ru-RU" sz="1600" dirty="0"/>
              <a:t>  прикладом  </a:t>
            </a:r>
            <a:r>
              <a:rPr lang="ru-RU" sz="1600" dirty="0" err="1" smtClean="0"/>
              <a:t>біосенсорів</a:t>
            </a:r>
            <a:r>
              <a:rPr lang="ru-RU" sz="1600" dirty="0"/>
              <a:t>,  </a:t>
            </a:r>
            <a:r>
              <a:rPr lang="ru-RU" sz="1600" dirty="0" err="1"/>
              <a:t>важливих</a:t>
            </a:r>
            <a:r>
              <a:rPr lang="ru-RU" sz="1600" dirty="0"/>
              <a:t>  для  </a:t>
            </a:r>
            <a:r>
              <a:rPr lang="ru-RU" sz="1600" dirty="0" err="1"/>
              <a:t>людського</a:t>
            </a:r>
            <a:r>
              <a:rPr lang="ru-RU" sz="1600" dirty="0"/>
              <a:t>  </a:t>
            </a:r>
            <a:r>
              <a:rPr lang="ru-RU" sz="1600" dirty="0" err="1"/>
              <a:t>життя</a:t>
            </a:r>
            <a:r>
              <a:rPr lang="ru-RU" sz="1600" dirty="0"/>
              <a:t>,  </a:t>
            </a:r>
            <a:r>
              <a:rPr lang="ru-RU" sz="1600" dirty="0" smtClean="0"/>
              <a:t>є  </a:t>
            </a:r>
            <a:r>
              <a:rPr lang="ru-RU" sz="1600" dirty="0" err="1"/>
              <a:t>штучна</a:t>
            </a:r>
            <a:r>
              <a:rPr lang="ru-RU" sz="1600" dirty="0"/>
              <a:t>  </a:t>
            </a:r>
            <a:r>
              <a:rPr lang="ru-RU" sz="1600" dirty="0" err="1"/>
              <a:t>підшлункова</a:t>
            </a:r>
            <a:r>
              <a:rPr lang="ru-RU" sz="1600" dirty="0"/>
              <a:t>  </a:t>
            </a:r>
            <a:r>
              <a:rPr lang="ru-RU" sz="1600" dirty="0" err="1"/>
              <a:t>залоза</a:t>
            </a:r>
            <a:r>
              <a:rPr lang="ru-RU" sz="1600" dirty="0"/>
              <a:t>.  </a:t>
            </a:r>
            <a:r>
              <a:rPr lang="ru-RU" sz="1600" dirty="0" err="1"/>
              <a:t>Створення</a:t>
            </a:r>
            <a:r>
              <a:rPr lang="ru-RU" sz="1600" dirty="0"/>
              <a:t>  </a:t>
            </a:r>
            <a:r>
              <a:rPr lang="ru-RU" sz="1600" dirty="0" err="1"/>
              <a:t>цих</a:t>
            </a:r>
            <a:r>
              <a:rPr lang="ru-RU" sz="1600" dirty="0"/>
              <a:t>  </a:t>
            </a:r>
            <a:r>
              <a:rPr lang="ru-RU" sz="1600" dirty="0" err="1" smtClean="0"/>
              <a:t>приладів</a:t>
            </a:r>
            <a:r>
              <a:rPr lang="ru-RU" sz="1600" dirty="0" smtClean="0"/>
              <a:t>  </a:t>
            </a:r>
            <a:r>
              <a:rPr lang="ru-RU" sz="1600" dirty="0" err="1"/>
              <a:t>також</a:t>
            </a:r>
            <a:r>
              <a:rPr lang="ru-RU" sz="1600" dirty="0"/>
              <a:t>  </a:t>
            </a:r>
            <a:r>
              <a:rPr lang="ru-RU" sz="1600" dirty="0" err="1"/>
              <a:t>зазнало</a:t>
            </a:r>
            <a:r>
              <a:rPr lang="ru-RU" sz="1600" dirty="0"/>
              <a:t>  </a:t>
            </a:r>
            <a:r>
              <a:rPr lang="ru-RU" sz="1600" dirty="0" err="1"/>
              <a:t>значного</a:t>
            </a:r>
            <a:r>
              <a:rPr lang="ru-RU" sz="1600" dirty="0"/>
              <a:t>  </a:t>
            </a:r>
            <a:r>
              <a:rPr lang="ru-RU" sz="1600" dirty="0" err="1"/>
              <a:t>прогресу</a:t>
            </a:r>
            <a:r>
              <a:rPr lang="ru-RU" sz="1600" dirty="0"/>
              <a:t>  —  </a:t>
            </a:r>
            <a:r>
              <a:rPr lang="ru-RU" sz="1600" dirty="0" err="1" smtClean="0"/>
              <a:t>від</a:t>
            </a:r>
            <a:r>
              <a:rPr lang="ru-RU" sz="1600" dirty="0" smtClean="0"/>
              <a:t>   </a:t>
            </a:r>
            <a:r>
              <a:rPr lang="ru-RU" sz="1600" dirty="0"/>
              <a:t>габаритного   </a:t>
            </a:r>
            <a:r>
              <a:rPr lang="ru-RU" sz="1600" dirty="0" err="1"/>
              <a:t>апарата</a:t>
            </a:r>
            <a:r>
              <a:rPr lang="ru-RU" sz="1600" dirty="0"/>
              <a:t>   для   </a:t>
            </a:r>
            <a:r>
              <a:rPr lang="ru-RU" sz="1600" dirty="0" err="1"/>
              <a:t>стаціонарного</a:t>
            </a:r>
            <a:r>
              <a:rPr lang="ru-RU" sz="1600" dirty="0"/>
              <a:t>   </a:t>
            </a:r>
            <a:r>
              <a:rPr lang="ru-RU" sz="1600" dirty="0" err="1" smtClean="0"/>
              <a:t>лікування</a:t>
            </a:r>
            <a:r>
              <a:rPr lang="ru-RU" sz="1600" dirty="0" smtClean="0"/>
              <a:t>  </a:t>
            </a:r>
            <a:r>
              <a:rPr lang="ru-RU" sz="1600" dirty="0" err="1"/>
              <a:t>пацієнта</a:t>
            </a:r>
            <a:r>
              <a:rPr lang="ru-RU" sz="1600" dirty="0"/>
              <a:t>  (1981  р.)  до  компактного  </a:t>
            </a:r>
            <a:r>
              <a:rPr lang="ru-RU" sz="1600" dirty="0" err="1" smtClean="0"/>
              <a:t>приладу</a:t>
            </a:r>
            <a:r>
              <a:rPr lang="ru-RU" sz="1600" dirty="0"/>
              <a:t>, в </a:t>
            </a:r>
            <a:r>
              <a:rPr lang="ru-RU" sz="1600" dirty="0" err="1"/>
              <a:t>якому</a:t>
            </a:r>
            <a:r>
              <a:rPr lang="ru-RU" sz="1600" dirty="0"/>
              <a:t> </a:t>
            </a:r>
            <a:r>
              <a:rPr lang="ru-RU" sz="1600" dirty="0" err="1"/>
              <a:t>розміщені</a:t>
            </a:r>
            <a:r>
              <a:rPr lang="ru-RU" sz="1600" dirty="0"/>
              <a:t> </a:t>
            </a:r>
            <a:r>
              <a:rPr lang="ru-RU" sz="1600" dirty="0" err="1"/>
              <a:t>під</a:t>
            </a:r>
            <a:r>
              <a:rPr lang="ru-RU" sz="1600" dirty="0"/>
              <a:t> </a:t>
            </a:r>
            <a:r>
              <a:rPr lang="ru-RU" sz="1600" dirty="0" err="1"/>
              <a:t>шкірою</a:t>
            </a:r>
            <a:r>
              <a:rPr lang="ru-RU" sz="1600" dirty="0"/>
              <a:t> </a:t>
            </a:r>
            <a:r>
              <a:rPr lang="ru-RU" sz="1600" dirty="0" err="1" smtClean="0"/>
              <a:t>людини</a:t>
            </a:r>
            <a:r>
              <a:rPr lang="ru-RU" sz="1600" dirty="0" smtClean="0"/>
              <a:t>  </a:t>
            </a:r>
            <a:r>
              <a:rPr lang="ru-RU" sz="1600" dirty="0" err="1"/>
              <a:t>сенсори</a:t>
            </a:r>
            <a:r>
              <a:rPr lang="ru-RU" sz="1600" dirty="0"/>
              <a:t>  </a:t>
            </a:r>
            <a:r>
              <a:rPr lang="ru-RU" sz="1600" dirty="0" err="1"/>
              <a:t>посилають</a:t>
            </a:r>
            <a:r>
              <a:rPr lang="ru-RU" sz="1600" dirty="0"/>
              <a:t>  </a:t>
            </a:r>
            <a:r>
              <a:rPr lang="ru-RU" sz="1600" dirty="0" err="1"/>
              <a:t>сигнали</a:t>
            </a:r>
            <a:r>
              <a:rPr lang="ru-RU" sz="1600" dirty="0"/>
              <a:t>  до  </a:t>
            </a:r>
            <a:r>
              <a:rPr lang="ru-RU" sz="1600" dirty="0" err="1"/>
              <a:t>інсулінової</a:t>
            </a:r>
            <a:r>
              <a:rPr lang="ru-RU" sz="1600" dirty="0"/>
              <a:t>  </a:t>
            </a:r>
            <a:r>
              <a:rPr lang="ru-RU" sz="1600" dirty="0" err="1" smtClean="0"/>
              <a:t>помпи</a:t>
            </a:r>
            <a:r>
              <a:rPr lang="ru-RU" sz="1600" dirty="0"/>
              <a:t>,  </a:t>
            </a:r>
            <a:r>
              <a:rPr lang="ru-RU" sz="1600" dirty="0" err="1"/>
              <a:t>що</a:t>
            </a:r>
            <a:r>
              <a:rPr lang="ru-RU" sz="1600" dirty="0"/>
              <a:t>  </a:t>
            </a:r>
            <a:r>
              <a:rPr lang="ru-RU" sz="1600" dirty="0" err="1"/>
              <a:t>дає</a:t>
            </a:r>
            <a:r>
              <a:rPr lang="ru-RU" sz="1600" dirty="0"/>
              <a:t>  </a:t>
            </a:r>
            <a:r>
              <a:rPr lang="ru-RU" sz="1600" dirty="0" err="1"/>
              <a:t>можливість</a:t>
            </a:r>
            <a:r>
              <a:rPr lang="ru-RU" sz="1600" dirty="0"/>
              <a:t>  </a:t>
            </a:r>
            <a:r>
              <a:rPr lang="ru-RU" sz="1600" dirty="0" err="1"/>
              <a:t>імітувати</a:t>
            </a:r>
            <a:r>
              <a:rPr lang="ru-RU" sz="1600" dirty="0"/>
              <a:t>  роботу  </a:t>
            </a:r>
            <a:r>
              <a:rPr lang="ru-RU" sz="1600" dirty="0" err="1" smtClean="0"/>
              <a:t>підшлункової</a:t>
            </a:r>
            <a:r>
              <a:rPr lang="ru-RU" sz="1600" dirty="0" smtClean="0"/>
              <a:t> </a:t>
            </a:r>
            <a:r>
              <a:rPr lang="ru-RU" sz="1600" dirty="0" err="1"/>
              <a:t>залози</a:t>
            </a:r>
            <a:r>
              <a:rPr lang="ru-RU" sz="1600"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69" y="2287168"/>
            <a:ext cx="29622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768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23928" y="764704"/>
            <a:ext cx="4536504" cy="5832648"/>
          </a:xfrm>
        </p:spPr>
        <p:txBody>
          <a:bodyPr>
            <a:normAutofit fontScale="77500" lnSpcReduction="20000"/>
          </a:bodyPr>
          <a:lstStyle/>
          <a:p>
            <a:pPr marL="68580" indent="0" algn="just">
              <a:buNone/>
            </a:pPr>
            <a:r>
              <a:rPr lang="ru-RU" dirty="0" err="1"/>
              <a:t>Ця</a:t>
            </a:r>
            <a:r>
              <a:rPr lang="ru-RU" dirty="0"/>
              <a:t> </a:t>
            </a:r>
            <a:r>
              <a:rPr lang="ru-RU" dirty="0" err="1"/>
              <a:t>галузь</a:t>
            </a:r>
            <a:r>
              <a:rPr lang="ru-RU" dirty="0"/>
              <a:t> </a:t>
            </a:r>
            <a:r>
              <a:rPr lang="ru-RU" dirty="0" err="1"/>
              <a:t>викликає</a:t>
            </a:r>
            <a:r>
              <a:rPr lang="ru-RU" dirty="0"/>
              <a:t> </a:t>
            </a:r>
            <a:r>
              <a:rPr lang="ru-RU" dirty="0" err="1"/>
              <a:t>загальний</a:t>
            </a:r>
            <a:r>
              <a:rPr lang="ru-RU" dirty="0"/>
              <a:t> </a:t>
            </a:r>
            <a:r>
              <a:rPr lang="ru-RU" dirty="0" err="1"/>
              <a:t>науковий</a:t>
            </a:r>
            <a:r>
              <a:rPr lang="ru-RU" dirty="0"/>
              <a:t> </a:t>
            </a:r>
            <a:r>
              <a:rPr lang="ru-RU" dirty="0" err="1" smtClean="0"/>
              <a:t>інтерес</a:t>
            </a:r>
            <a:r>
              <a:rPr lang="ru-RU" dirty="0"/>
              <a:t>, про </a:t>
            </a:r>
            <a:r>
              <a:rPr lang="ru-RU" dirty="0" err="1"/>
              <a:t>що</a:t>
            </a:r>
            <a:r>
              <a:rPr lang="ru-RU" dirty="0"/>
              <a:t> </a:t>
            </a:r>
            <a:r>
              <a:rPr lang="ru-RU" dirty="0" err="1"/>
              <a:t>свідчить</a:t>
            </a:r>
            <a:r>
              <a:rPr lang="ru-RU" dirty="0"/>
              <a:t> </a:t>
            </a:r>
            <a:r>
              <a:rPr lang="ru-RU" dirty="0" err="1"/>
              <a:t>зростання</a:t>
            </a:r>
            <a:r>
              <a:rPr lang="ru-RU" dirty="0"/>
              <a:t> </a:t>
            </a:r>
            <a:r>
              <a:rPr lang="ru-RU" dirty="0" err="1"/>
              <a:t>кількості</a:t>
            </a:r>
            <a:r>
              <a:rPr lang="ru-RU" dirty="0"/>
              <a:t> </a:t>
            </a:r>
            <a:r>
              <a:rPr lang="ru-RU" dirty="0" err="1" smtClean="0"/>
              <a:t>публікацій</a:t>
            </a:r>
            <a:r>
              <a:rPr lang="ru-RU" dirty="0"/>
              <a:t>. Коли </a:t>
            </a:r>
            <a:r>
              <a:rPr lang="ru-RU" dirty="0" smtClean="0"/>
              <a:t>Тернер починав </a:t>
            </a:r>
            <a:r>
              <a:rPr lang="ru-RU" dirty="0" err="1"/>
              <a:t>займатися</a:t>
            </a:r>
            <a:r>
              <a:rPr lang="ru-RU" dirty="0"/>
              <a:t> </a:t>
            </a:r>
            <a:r>
              <a:rPr lang="ru-RU" dirty="0" err="1" smtClean="0"/>
              <a:t>біосенсорами</a:t>
            </a:r>
            <a:r>
              <a:rPr lang="ru-RU" dirty="0"/>
              <a:t>, </a:t>
            </a:r>
            <a:r>
              <a:rPr lang="ru-RU" dirty="0" err="1"/>
              <a:t>з’являлося</a:t>
            </a:r>
            <a:r>
              <a:rPr lang="ru-RU" dirty="0"/>
              <a:t> </a:t>
            </a:r>
            <a:r>
              <a:rPr lang="ru-RU" dirty="0" err="1"/>
              <a:t>лише</a:t>
            </a:r>
            <a:r>
              <a:rPr lang="ru-RU" dirty="0"/>
              <a:t> 1—2 </a:t>
            </a:r>
            <a:r>
              <a:rPr lang="ru-RU" dirty="0" err="1"/>
              <a:t>роботи</a:t>
            </a:r>
            <a:r>
              <a:rPr lang="ru-RU" dirty="0"/>
              <a:t> </a:t>
            </a:r>
            <a:r>
              <a:rPr lang="ru-RU" dirty="0" smtClean="0"/>
              <a:t>з </a:t>
            </a:r>
            <a:r>
              <a:rPr lang="ru-RU" dirty="0" err="1"/>
              <a:t>цієї</a:t>
            </a:r>
            <a:r>
              <a:rPr lang="ru-RU" dirty="0"/>
              <a:t> тематики на </a:t>
            </a:r>
            <a:r>
              <a:rPr lang="ru-RU" dirty="0" err="1"/>
              <a:t>рік</a:t>
            </a:r>
            <a:r>
              <a:rPr lang="ru-RU" dirty="0"/>
              <a:t>, а </a:t>
            </a:r>
            <a:r>
              <a:rPr lang="ru-RU" dirty="0" err="1"/>
              <a:t>минулого</a:t>
            </a:r>
            <a:r>
              <a:rPr lang="ru-RU" dirty="0"/>
              <a:t> року </a:t>
            </a:r>
            <a:r>
              <a:rPr lang="ru-RU" dirty="0" err="1"/>
              <a:t>їх</a:t>
            </a:r>
            <a:r>
              <a:rPr lang="ru-RU" dirty="0"/>
              <a:t> </a:t>
            </a:r>
            <a:r>
              <a:rPr lang="ru-RU" dirty="0" err="1" smtClean="0"/>
              <a:t>вийшло</a:t>
            </a:r>
            <a:r>
              <a:rPr lang="ru-RU" dirty="0" smtClean="0"/>
              <a:t> </a:t>
            </a:r>
            <a:r>
              <a:rPr lang="ru-RU" dirty="0" err="1"/>
              <a:t>понад</a:t>
            </a:r>
            <a:r>
              <a:rPr lang="ru-RU" dirty="0"/>
              <a:t> 5 </a:t>
            </a:r>
            <a:r>
              <a:rPr lang="ru-RU" dirty="0" err="1"/>
              <a:t>тисяч</a:t>
            </a:r>
            <a:r>
              <a:rPr lang="ru-RU" dirty="0"/>
              <a:t>. </a:t>
            </a:r>
            <a:r>
              <a:rPr lang="ru-RU" dirty="0" err="1"/>
              <a:t>Загальна</a:t>
            </a:r>
            <a:r>
              <a:rPr lang="ru-RU" dirty="0"/>
              <a:t> </a:t>
            </a:r>
            <a:r>
              <a:rPr lang="ru-RU" dirty="0" err="1"/>
              <a:t>кількість</a:t>
            </a:r>
            <a:r>
              <a:rPr lang="ru-RU" dirty="0"/>
              <a:t> </a:t>
            </a:r>
            <a:r>
              <a:rPr lang="ru-RU" dirty="0" err="1" smtClean="0"/>
              <a:t>публікацій</a:t>
            </a:r>
            <a:r>
              <a:rPr lang="ru-RU" dirty="0" smtClean="0"/>
              <a:t> </a:t>
            </a:r>
            <a:r>
              <a:rPr lang="ru-RU" dirty="0"/>
              <a:t>уже </a:t>
            </a:r>
            <a:r>
              <a:rPr lang="ru-RU" dirty="0" err="1"/>
              <a:t>налічує</a:t>
            </a:r>
            <a:r>
              <a:rPr lang="ru-RU" dirty="0"/>
              <a:t> 65 тис. </a:t>
            </a:r>
            <a:r>
              <a:rPr lang="ru-RU" dirty="0" err="1"/>
              <a:t>Говорячи</a:t>
            </a:r>
            <a:r>
              <a:rPr lang="ru-RU" dirty="0"/>
              <a:t> про </a:t>
            </a:r>
            <a:r>
              <a:rPr lang="ru-RU" dirty="0" err="1" smtClean="0"/>
              <a:t>важливість</a:t>
            </a:r>
            <a:r>
              <a:rPr lang="ru-RU" dirty="0" smtClean="0"/>
              <a:t> </a:t>
            </a:r>
            <a:r>
              <a:rPr lang="ru-RU" dirty="0" err="1"/>
              <a:t>біосенсорів</a:t>
            </a:r>
            <a:r>
              <a:rPr lang="ru-RU" dirty="0"/>
              <a:t> у </a:t>
            </a:r>
            <a:r>
              <a:rPr lang="ru-RU" dirty="0" err="1"/>
              <a:t>гуманітарному</a:t>
            </a:r>
            <a:r>
              <a:rPr lang="ru-RU" dirty="0"/>
              <a:t> </a:t>
            </a:r>
            <a:r>
              <a:rPr lang="ru-RU" dirty="0" err="1"/>
              <a:t>плані</a:t>
            </a:r>
            <a:r>
              <a:rPr lang="ru-RU" dirty="0"/>
              <a:t>, ми </a:t>
            </a:r>
            <a:r>
              <a:rPr lang="ru-RU" dirty="0" smtClean="0"/>
              <a:t>не </a:t>
            </a:r>
            <a:r>
              <a:rPr lang="ru-RU" dirty="0" err="1"/>
              <a:t>маємо</a:t>
            </a:r>
            <a:r>
              <a:rPr lang="ru-RU" dirty="0"/>
              <a:t> </a:t>
            </a:r>
            <a:r>
              <a:rPr lang="ru-RU" dirty="0" err="1"/>
              <a:t>забувати</a:t>
            </a:r>
            <a:r>
              <a:rPr lang="ru-RU" dirty="0"/>
              <a:t> про те, </a:t>
            </a:r>
            <a:r>
              <a:rPr lang="ru-RU" dirty="0" err="1"/>
              <a:t>що</a:t>
            </a:r>
            <a:r>
              <a:rPr lang="ru-RU" dirty="0"/>
              <a:t> </a:t>
            </a:r>
            <a:r>
              <a:rPr lang="ru-RU" dirty="0" err="1"/>
              <a:t>успіх</a:t>
            </a:r>
            <a:r>
              <a:rPr lang="ru-RU" dirty="0"/>
              <a:t> </a:t>
            </a:r>
            <a:r>
              <a:rPr lang="ru-RU" dirty="0" err="1"/>
              <a:t>наукової</a:t>
            </a:r>
            <a:r>
              <a:rPr lang="ru-RU" dirty="0"/>
              <a:t> </a:t>
            </a:r>
            <a:r>
              <a:rPr lang="ru-RU" dirty="0" err="1" smtClean="0"/>
              <a:t>розробки</a:t>
            </a:r>
            <a:r>
              <a:rPr lang="ru-RU" dirty="0" smtClean="0"/>
              <a:t> </a:t>
            </a:r>
            <a:r>
              <a:rPr lang="ru-RU" dirty="0" err="1"/>
              <a:t>асоціюється</a:t>
            </a:r>
            <a:r>
              <a:rPr lang="ru-RU" dirty="0"/>
              <a:t> </a:t>
            </a:r>
            <a:r>
              <a:rPr lang="ru-RU" dirty="0" err="1"/>
              <a:t>також</a:t>
            </a:r>
            <a:r>
              <a:rPr lang="ru-RU" dirty="0"/>
              <a:t> з </a:t>
            </a:r>
            <a:r>
              <a:rPr lang="ru-RU" dirty="0" err="1"/>
              <a:t>комерційною</a:t>
            </a:r>
            <a:r>
              <a:rPr lang="ru-RU" dirty="0"/>
              <a:t> </a:t>
            </a:r>
            <a:r>
              <a:rPr lang="ru-RU" dirty="0" err="1" smtClean="0"/>
              <a:t>складовою</a:t>
            </a:r>
            <a:r>
              <a:rPr lang="ru-RU" dirty="0"/>
              <a:t>. До того ж, </a:t>
            </a:r>
            <a:r>
              <a:rPr lang="ru-RU" dirty="0" err="1"/>
              <a:t>лікувальна</a:t>
            </a:r>
            <a:r>
              <a:rPr lang="ru-RU" dirty="0"/>
              <a:t> </a:t>
            </a:r>
            <a:r>
              <a:rPr lang="ru-RU" dirty="0" err="1"/>
              <a:t>складова</a:t>
            </a:r>
            <a:r>
              <a:rPr lang="ru-RU" dirty="0"/>
              <a:t> </a:t>
            </a:r>
            <a:r>
              <a:rPr lang="ru-RU" dirty="0" err="1" smtClean="0"/>
              <a:t>нерозривно</a:t>
            </a:r>
            <a:r>
              <a:rPr lang="ru-RU" dirty="0" smtClean="0"/>
              <a:t> </a:t>
            </a:r>
            <a:r>
              <a:rPr lang="ru-RU" dirty="0" err="1"/>
              <a:t>пов’язана</a:t>
            </a:r>
            <a:r>
              <a:rPr lang="ru-RU" dirty="0"/>
              <a:t> з </a:t>
            </a:r>
            <a:r>
              <a:rPr lang="ru-RU" dirty="0" err="1"/>
              <a:t>комерційною</a:t>
            </a:r>
            <a:r>
              <a:rPr lang="ru-RU" dirty="0"/>
              <a:t>. Потреба в </a:t>
            </a:r>
            <a:r>
              <a:rPr lang="ru-RU" dirty="0" err="1" smtClean="0"/>
              <a:t>біосенсорах</a:t>
            </a:r>
            <a:r>
              <a:rPr lang="ru-RU" dirty="0" smtClean="0"/>
              <a:t> </a:t>
            </a:r>
            <a:r>
              <a:rPr lang="ru-RU" dirty="0" err="1"/>
              <a:t>неухильно</a:t>
            </a:r>
            <a:r>
              <a:rPr lang="ru-RU" dirty="0"/>
              <a:t> </a:t>
            </a:r>
            <a:r>
              <a:rPr lang="ru-RU" dirty="0" err="1"/>
              <a:t>зростає</a:t>
            </a:r>
            <a:r>
              <a:rPr lang="ru-RU" dirty="0"/>
              <a:t>, </a:t>
            </a:r>
            <a:r>
              <a:rPr lang="ru-RU" dirty="0" err="1"/>
              <a:t>постійно</a:t>
            </a:r>
            <a:r>
              <a:rPr lang="ru-RU" dirty="0"/>
              <a:t> </a:t>
            </a:r>
            <a:r>
              <a:rPr lang="ru-RU" dirty="0" err="1" smtClean="0"/>
              <a:t>підвищуються</a:t>
            </a:r>
            <a:r>
              <a:rPr lang="ru-RU" dirty="0" smtClean="0"/>
              <a:t> </a:t>
            </a:r>
            <a:r>
              <a:rPr lang="ru-RU" dirty="0" err="1"/>
              <a:t>ринкові</a:t>
            </a:r>
            <a:r>
              <a:rPr lang="ru-RU" dirty="0"/>
              <a:t> </a:t>
            </a:r>
            <a:r>
              <a:rPr lang="ru-RU" dirty="0" err="1"/>
              <a:t>вимоги</a:t>
            </a:r>
            <a:r>
              <a:rPr lang="ru-RU" dirty="0"/>
              <a:t>. </a:t>
            </a:r>
            <a:r>
              <a:rPr lang="ru-RU" dirty="0" err="1"/>
              <a:t>Сьогодні</a:t>
            </a:r>
            <a:r>
              <a:rPr lang="ru-RU" dirty="0"/>
              <a:t> попит </a:t>
            </a:r>
            <a:r>
              <a:rPr lang="ru-RU" dirty="0" smtClean="0"/>
              <a:t>на </a:t>
            </a:r>
            <a:r>
              <a:rPr lang="ru-RU" dirty="0" err="1"/>
              <a:t>біосенсори</a:t>
            </a:r>
            <a:r>
              <a:rPr lang="ru-RU" dirty="0"/>
              <a:t> </a:t>
            </a:r>
            <a:r>
              <a:rPr lang="ru-RU" dirty="0" err="1"/>
              <a:t>настільки</a:t>
            </a:r>
            <a:r>
              <a:rPr lang="ru-RU" dirty="0"/>
              <a:t> великий, </a:t>
            </a:r>
            <a:r>
              <a:rPr lang="ru-RU" dirty="0" err="1"/>
              <a:t>що</a:t>
            </a:r>
            <a:r>
              <a:rPr lang="ru-RU" dirty="0"/>
              <a:t> </a:t>
            </a:r>
            <a:r>
              <a:rPr lang="ru-RU" dirty="0" err="1"/>
              <a:t>обсяг</a:t>
            </a:r>
            <a:r>
              <a:rPr lang="ru-RU" dirty="0"/>
              <a:t> </a:t>
            </a:r>
            <a:r>
              <a:rPr lang="ru-RU" dirty="0" err="1"/>
              <a:t>їх</a:t>
            </a:r>
            <a:r>
              <a:rPr lang="ru-RU" dirty="0"/>
              <a:t> </a:t>
            </a:r>
            <a:r>
              <a:rPr lang="ru-RU" dirty="0" err="1" smtClean="0"/>
              <a:t>продажів</a:t>
            </a:r>
            <a:r>
              <a:rPr lang="ru-RU" dirty="0" smtClean="0"/>
              <a:t> </a:t>
            </a:r>
            <a:r>
              <a:rPr lang="ru-RU" dirty="0" err="1"/>
              <a:t>досягає</a:t>
            </a:r>
            <a:r>
              <a:rPr lang="ru-RU" dirty="0"/>
              <a:t> 13 млрд дол. на </a:t>
            </a:r>
            <a:r>
              <a:rPr lang="ru-RU" dirty="0" err="1"/>
              <a:t>рік</a:t>
            </a:r>
            <a:r>
              <a:rPr lang="ru-RU" dirty="0" smtClean="0"/>
              <a:t>.</a:t>
            </a:r>
            <a:endParaRPr lang="ru-RU" dirty="0"/>
          </a:p>
        </p:txBody>
      </p:sp>
      <p:sp>
        <p:nvSpPr>
          <p:cNvPr id="4" name="Прямоугольник 3"/>
          <p:cNvSpPr/>
          <p:nvPr/>
        </p:nvSpPr>
        <p:spPr>
          <a:xfrm>
            <a:off x="512176" y="3933056"/>
            <a:ext cx="3384376" cy="1815882"/>
          </a:xfrm>
          <a:prstGeom prst="rect">
            <a:avLst/>
          </a:prstGeom>
        </p:spPr>
        <p:txBody>
          <a:bodyPr wrap="square">
            <a:spAutoFit/>
          </a:bodyPr>
          <a:lstStyle/>
          <a:p>
            <a:pPr algn="ctr"/>
            <a:r>
              <a:rPr lang="ru-RU" sz="1400" dirty="0" smtClean="0"/>
              <a:t>ТЕРНЕР </a:t>
            </a:r>
            <a:r>
              <a:rPr lang="ru-RU" sz="1400" dirty="0" err="1" smtClean="0"/>
              <a:t>Ентоні</a:t>
            </a:r>
            <a:r>
              <a:rPr lang="ru-RU" sz="1400" dirty="0" smtClean="0"/>
              <a:t> </a:t>
            </a:r>
          </a:p>
          <a:p>
            <a:pPr algn="ctr"/>
            <a:r>
              <a:rPr lang="ru-RU" sz="1400" dirty="0" smtClean="0"/>
              <a:t>(</a:t>
            </a:r>
            <a:r>
              <a:rPr lang="en-AU" sz="1400" dirty="0" smtClean="0"/>
              <a:t>Anthony P.F. Turner) — </a:t>
            </a:r>
          </a:p>
          <a:p>
            <a:pPr algn="ctr"/>
            <a:r>
              <a:rPr lang="ru-RU" sz="1400" dirty="0" err="1" smtClean="0"/>
              <a:t>професор</a:t>
            </a:r>
            <a:r>
              <a:rPr lang="ru-RU" sz="1400" dirty="0" smtClean="0"/>
              <a:t> </a:t>
            </a:r>
            <a:r>
              <a:rPr lang="ru-RU" sz="1400" dirty="0" err="1" smtClean="0"/>
              <a:t>Університету</a:t>
            </a:r>
            <a:r>
              <a:rPr lang="ru-RU" sz="1400" dirty="0" smtClean="0"/>
              <a:t> </a:t>
            </a:r>
          </a:p>
          <a:p>
            <a:pPr algn="ctr"/>
            <a:r>
              <a:rPr lang="ru-RU" sz="1400" dirty="0" smtClean="0"/>
              <a:t>м. </a:t>
            </a:r>
            <a:r>
              <a:rPr lang="ru-RU" sz="1400" dirty="0" err="1" smtClean="0"/>
              <a:t>Лінчопінг</a:t>
            </a:r>
            <a:r>
              <a:rPr lang="ru-RU" sz="1400" dirty="0" smtClean="0"/>
              <a:t> (</a:t>
            </a:r>
            <a:r>
              <a:rPr lang="ru-RU" sz="1400" dirty="0" err="1" smtClean="0"/>
              <a:t>Швеція</a:t>
            </a:r>
            <a:r>
              <a:rPr lang="ru-RU" sz="1400" dirty="0" smtClean="0"/>
              <a:t>),  </a:t>
            </a:r>
          </a:p>
          <a:p>
            <a:pPr algn="ctr"/>
            <a:r>
              <a:rPr lang="ru-RU" sz="1400" dirty="0" err="1" smtClean="0"/>
              <a:t>керівник</a:t>
            </a:r>
            <a:r>
              <a:rPr lang="ru-RU" sz="1400" dirty="0" smtClean="0"/>
              <a:t> Центру </a:t>
            </a:r>
            <a:r>
              <a:rPr lang="ru-RU" sz="1400" dirty="0" err="1" smtClean="0"/>
              <a:t>біосенсорів</a:t>
            </a:r>
            <a:r>
              <a:rPr lang="ru-RU" sz="1400" dirty="0" smtClean="0"/>
              <a:t> </a:t>
            </a:r>
          </a:p>
          <a:p>
            <a:pPr algn="ctr"/>
            <a:r>
              <a:rPr lang="ru-RU" sz="1400" dirty="0" smtClean="0"/>
              <a:t>та </a:t>
            </a:r>
            <a:r>
              <a:rPr lang="ru-RU" sz="1400" dirty="0" err="1" smtClean="0"/>
              <a:t>біоелектроніки</a:t>
            </a:r>
            <a:r>
              <a:rPr lang="ru-RU" sz="1400" dirty="0" smtClean="0"/>
              <a:t> </a:t>
            </a:r>
          </a:p>
          <a:p>
            <a:pPr algn="ctr"/>
            <a:r>
              <a:rPr lang="ru-RU" sz="1400" dirty="0" smtClean="0"/>
              <a:t>(</a:t>
            </a:r>
            <a:r>
              <a:rPr lang="en-AU" sz="1400" dirty="0" smtClean="0"/>
              <a:t>Biosensors &amp; Bioelectronics Centre, </a:t>
            </a:r>
          </a:p>
          <a:p>
            <a:pPr algn="ctr"/>
            <a:r>
              <a:rPr lang="en-AU" sz="1400" dirty="0" smtClean="0"/>
              <a:t>IFM, Linköping University)</a:t>
            </a:r>
            <a:endParaRPr lang="ru-RU"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2520355" cy="306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852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2862263"/>
            <a:ext cx="702945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11560" y="677575"/>
            <a:ext cx="7848872" cy="5509200"/>
          </a:xfrm>
          <a:prstGeom prst="rect">
            <a:avLst/>
          </a:prstGeom>
        </p:spPr>
        <p:txBody>
          <a:bodyPr wrap="square">
            <a:spAutoFit/>
          </a:bodyPr>
          <a:lstStyle/>
          <a:p>
            <a:pPr algn="just"/>
            <a:r>
              <a:rPr lang="ru-RU" sz="1600" dirty="0" err="1"/>
              <a:t>Професор</a:t>
            </a:r>
            <a:r>
              <a:rPr lang="ru-RU" sz="1600" dirty="0"/>
              <a:t>  </a:t>
            </a:r>
            <a:r>
              <a:rPr lang="ru-RU" sz="1600" dirty="0" err="1"/>
              <a:t>Ентоні</a:t>
            </a:r>
            <a:r>
              <a:rPr lang="ru-RU" sz="1600" dirty="0"/>
              <a:t> Тернер є </a:t>
            </a:r>
            <a:r>
              <a:rPr lang="ru-RU" sz="1600" dirty="0" err="1"/>
              <a:t>корифеєм</a:t>
            </a:r>
            <a:r>
              <a:rPr lang="ru-RU" sz="1600" dirty="0"/>
              <a:t> у </a:t>
            </a:r>
            <a:r>
              <a:rPr lang="ru-RU" sz="1600" dirty="0" err="1"/>
              <a:t>галузі</a:t>
            </a:r>
            <a:r>
              <a:rPr lang="ru-RU" sz="1600" dirty="0"/>
              <a:t> </a:t>
            </a:r>
            <a:r>
              <a:rPr lang="ru-RU" sz="1600" dirty="0" err="1" smtClean="0"/>
              <a:t>біоелектроніки</a:t>
            </a:r>
            <a:r>
              <a:rPr lang="ru-RU" sz="1600" dirty="0" smtClean="0"/>
              <a:t> </a:t>
            </a:r>
            <a:r>
              <a:rPr lang="ru-RU" sz="1600" dirty="0"/>
              <a:t>та </a:t>
            </a:r>
            <a:r>
              <a:rPr lang="ru-RU" sz="1600" dirty="0" err="1"/>
              <a:t>біосенсорики</a:t>
            </a:r>
            <a:r>
              <a:rPr lang="ru-RU" sz="1600" dirty="0"/>
              <a:t>. У </a:t>
            </a:r>
            <a:r>
              <a:rPr lang="ru-RU" sz="1600" dirty="0" err="1"/>
              <a:t>його</a:t>
            </a:r>
            <a:r>
              <a:rPr lang="ru-RU" sz="1600" dirty="0"/>
              <a:t> </a:t>
            </a:r>
            <a:r>
              <a:rPr lang="ru-RU" sz="1600" dirty="0" err="1"/>
              <a:t>доробку</a:t>
            </a:r>
            <a:r>
              <a:rPr lang="ru-RU" sz="1600" dirty="0"/>
              <a:t> </a:t>
            </a:r>
            <a:r>
              <a:rPr lang="ru-RU" sz="1600" dirty="0" err="1"/>
              <a:t>понад</a:t>
            </a:r>
            <a:r>
              <a:rPr lang="ru-RU" sz="1600" dirty="0"/>
              <a:t> </a:t>
            </a:r>
            <a:r>
              <a:rPr lang="ru-RU" sz="1600" dirty="0" smtClean="0"/>
              <a:t>700 </a:t>
            </a:r>
            <a:r>
              <a:rPr lang="ru-RU" sz="1600" dirty="0" err="1"/>
              <a:t>публікацій</a:t>
            </a:r>
            <a:r>
              <a:rPr lang="ru-RU" sz="1600" dirty="0"/>
              <a:t> і </a:t>
            </a:r>
            <a:r>
              <a:rPr lang="ru-RU" sz="1600" dirty="0" err="1"/>
              <a:t>патентів</a:t>
            </a:r>
            <a:r>
              <a:rPr lang="ru-RU" sz="1600" dirty="0"/>
              <a:t> у </a:t>
            </a:r>
            <a:r>
              <a:rPr lang="ru-RU" sz="1600" dirty="0" err="1"/>
              <a:t>галузі</a:t>
            </a:r>
            <a:r>
              <a:rPr lang="ru-RU" sz="1600" dirty="0"/>
              <a:t> </a:t>
            </a:r>
            <a:r>
              <a:rPr lang="ru-RU" sz="1600" dirty="0" err="1"/>
              <a:t>біосенсорів</a:t>
            </a:r>
            <a:r>
              <a:rPr lang="ru-RU" sz="1600" dirty="0"/>
              <a:t> та </a:t>
            </a:r>
            <a:r>
              <a:rPr lang="ru-RU" sz="1600" dirty="0" err="1" smtClean="0"/>
              <a:t>біоміметичних</a:t>
            </a:r>
            <a:r>
              <a:rPr lang="ru-RU" sz="1600" dirty="0" smtClean="0"/>
              <a:t> </a:t>
            </a:r>
            <a:r>
              <a:rPr lang="ru-RU" sz="1600" dirty="0" err="1"/>
              <a:t>сенсорів</a:t>
            </a:r>
            <a:r>
              <a:rPr lang="ru-RU" sz="1600" dirty="0"/>
              <a:t>. </a:t>
            </a:r>
            <a:r>
              <a:rPr lang="ru-RU" sz="1600" dirty="0" err="1"/>
              <a:t>Індекс</a:t>
            </a:r>
            <a:r>
              <a:rPr lang="ru-RU" sz="1600" dirty="0"/>
              <a:t> </a:t>
            </a:r>
            <a:r>
              <a:rPr lang="ru-RU" sz="1600" dirty="0" err="1"/>
              <a:t>Хірша</a:t>
            </a:r>
            <a:r>
              <a:rPr lang="ru-RU" sz="1600" dirty="0"/>
              <a:t> </a:t>
            </a:r>
            <a:r>
              <a:rPr lang="ru-RU" sz="1600" dirty="0" err="1"/>
              <a:t>професора</a:t>
            </a:r>
            <a:r>
              <a:rPr lang="ru-RU" sz="1600" dirty="0"/>
              <a:t> Тернера </a:t>
            </a:r>
            <a:r>
              <a:rPr lang="ru-RU" sz="1600" dirty="0" smtClean="0"/>
              <a:t>становить </a:t>
            </a:r>
            <a:r>
              <a:rPr lang="ru-RU" sz="1600" dirty="0"/>
              <a:t>68, </a:t>
            </a:r>
            <a:r>
              <a:rPr lang="ru-RU" sz="1600" dirty="0" err="1"/>
              <a:t>кількість</a:t>
            </a:r>
            <a:r>
              <a:rPr lang="ru-RU" sz="1600" dirty="0"/>
              <a:t> </a:t>
            </a:r>
            <a:r>
              <a:rPr lang="ru-RU" sz="1600" dirty="0" err="1"/>
              <a:t>цитувань</a:t>
            </a:r>
            <a:r>
              <a:rPr lang="ru-RU" sz="1600" dirty="0"/>
              <a:t> — 18533. Е. Тернер є </a:t>
            </a:r>
            <a:r>
              <a:rPr lang="ru-RU" sz="1600" dirty="0" err="1" smtClean="0"/>
              <a:t>головним</a:t>
            </a:r>
            <a:r>
              <a:rPr lang="ru-RU" sz="1600" dirty="0" smtClean="0"/>
              <a:t> </a:t>
            </a:r>
            <a:r>
              <a:rPr lang="ru-RU" sz="1600" dirty="0"/>
              <a:t>редактором </a:t>
            </a:r>
            <a:r>
              <a:rPr lang="ru-RU" sz="1600" dirty="0" err="1"/>
              <a:t>провідного</a:t>
            </a:r>
            <a:r>
              <a:rPr lang="ru-RU" sz="1600" dirty="0"/>
              <a:t> в </a:t>
            </a:r>
            <a:r>
              <a:rPr lang="ru-RU" sz="1600" dirty="0" err="1"/>
              <a:t>цій</a:t>
            </a:r>
            <a:r>
              <a:rPr lang="ru-RU" sz="1600" dirty="0"/>
              <a:t> </a:t>
            </a:r>
            <a:r>
              <a:rPr lang="ru-RU" sz="1600" dirty="0" err="1"/>
              <a:t>галузі</a:t>
            </a:r>
            <a:r>
              <a:rPr lang="ru-RU" sz="1600" dirty="0"/>
              <a:t> журналу </a:t>
            </a:r>
            <a:r>
              <a:rPr lang="en-AU" sz="1600" dirty="0" smtClean="0"/>
              <a:t>Biosensors </a:t>
            </a:r>
            <a:r>
              <a:rPr lang="en-AU" sz="1600" dirty="0"/>
              <a:t>&amp; Bioelectronics (Elsevier). </a:t>
            </a:r>
            <a:r>
              <a:rPr lang="ru-RU" sz="1600" dirty="0"/>
              <a:t>За 35 </a:t>
            </a:r>
            <a:r>
              <a:rPr lang="ru-RU" sz="1600" dirty="0" err="1"/>
              <a:t>років</a:t>
            </a:r>
            <a:r>
              <a:rPr lang="ru-RU" sz="1600" dirty="0"/>
              <a:t> </a:t>
            </a:r>
            <a:r>
              <a:rPr lang="ru-RU" sz="1600" dirty="0" err="1"/>
              <a:t>своєї</a:t>
            </a:r>
            <a:r>
              <a:rPr lang="ru-RU" sz="1600" dirty="0"/>
              <a:t> </a:t>
            </a:r>
            <a:r>
              <a:rPr lang="ru-RU" sz="1600" dirty="0" err="1" smtClean="0"/>
              <a:t>академічної</a:t>
            </a:r>
            <a:r>
              <a:rPr lang="ru-RU" sz="1600" dirty="0" smtClean="0"/>
              <a:t> </a:t>
            </a:r>
            <a:r>
              <a:rPr lang="ru-RU" sz="1600" dirty="0" err="1"/>
              <a:t>кар’єри</a:t>
            </a:r>
            <a:r>
              <a:rPr lang="ru-RU" sz="1600" dirty="0"/>
              <a:t> у </a:t>
            </a:r>
            <a:r>
              <a:rPr lang="ru-RU" sz="1600" dirty="0" err="1"/>
              <a:t>Великій</a:t>
            </a:r>
            <a:r>
              <a:rPr lang="ru-RU" sz="1600" dirty="0"/>
              <a:t> </a:t>
            </a:r>
            <a:r>
              <a:rPr lang="ru-RU" sz="1600" dirty="0" err="1"/>
              <a:t>Британії</a:t>
            </a:r>
            <a:r>
              <a:rPr lang="ru-RU" sz="1600" dirty="0"/>
              <a:t> Е. Тернер </a:t>
            </a:r>
            <a:r>
              <a:rPr lang="ru-RU" sz="1600" dirty="0" err="1"/>
              <a:t>сприяв</a:t>
            </a:r>
            <a:r>
              <a:rPr lang="ru-RU" sz="1600" dirty="0"/>
              <a:t> </a:t>
            </a:r>
            <a:r>
              <a:rPr lang="ru-RU" sz="1600" dirty="0" smtClean="0"/>
              <a:t>тому</a:t>
            </a:r>
            <a:r>
              <a:rPr lang="ru-RU" sz="1600" dirty="0"/>
              <a:t>, </a:t>
            </a:r>
            <a:r>
              <a:rPr lang="ru-RU" sz="1600" dirty="0" err="1"/>
              <a:t>що</a:t>
            </a:r>
            <a:r>
              <a:rPr lang="ru-RU" sz="1600" dirty="0"/>
              <a:t> </a:t>
            </a:r>
            <a:r>
              <a:rPr lang="ru-RU" sz="1600" dirty="0" err="1"/>
              <a:t>Кренфілдський</a:t>
            </a:r>
            <a:r>
              <a:rPr lang="ru-RU" sz="1600" dirty="0"/>
              <a:t> </a:t>
            </a:r>
            <a:r>
              <a:rPr lang="ru-RU" sz="1600" dirty="0" err="1"/>
              <a:t>університет</a:t>
            </a:r>
            <a:r>
              <a:rPr lang="ru-RU" sz="1600" dirty="0"/>
              <a:t>, у </a:t>
            </a:r>
            <a:r>
              <a:rPr lang="ru-RU" sz="1600" dirty="0" err="1"/>
              <a:t>якому</a:t>
            </a:r>
            <a:r>
              <a:rPr lang="ru-RU" sz="1600" dirty="0"/>
              <a:t> </a:t>
            </a:r>
            <a:r>
              <a:rPr lang="ru-RU" sz="1600" dirty="0" err="1"/>
              <a:t>він</a:t>
            </a:r>
            <a:r>
              <a:rPr lang="ru-RU" sz="1600" dirty="0"/>
              <a:t> </a:t>
            </a:r>
            <a:r>
              <a:rPr lang="ru-RU" sz="1600" dirty="0" err="1" smtClean="0"/>
              <a:t>працював</a:t>
            </a:r>
            <a:r>
              <a:rPr lang="ru-RU" sz="1600" dirty="0"/>
              <a:t>, став </a:t>
            </a:r>
            <a:r>
              <a:rPr lang="ru-RU" sz="1600" dirty="0" err="1"/>
              <a:t>однією</a:t>
            </a:r>
            <a:r>
              <a:rPr lang="ru-RU" sz="1600" dirty="0"/>
              <a:t> з </a:t>
            </a:r>
            <a:r>
              <a:rPr lang="ru-RU" sz="1600" dirty="0" err="1"/>
              <a:t>ключових</a:t>
            </a:r>
            <a:r>
              <a:rPr lang="ru-RU" sz="1600" dirty="0"/>
              <a:t> </a:t>
            </a:r>
            <a:r>
              <a:rPr lang="ru-RU" sz="1600" dirty="0" err="1"/>
              <a:t>установ</a:t>
            </a:r>
            <a:r>
              <a:rPr lang="ru-RU" sz="1600" dirty="0"/>
              <a:t> з </a:t>
            </a:r>
            <a:r>
              <a:rPr lang="ru-RU" sz="1600" dirty="0" err="1"/>
              <a:t>ліцензування</a:t>
            </a:r>
            <a:r>
              <a:rPr lang="ru-RU" sz="1600" dirty="0"/>
              <a:t> в </a:t>
            </a:r>
            <a:r>
              <a:rPr lang="ru-RU" sz="1600" dirty="0" err="1" smtClean="0"/>
              <a:t>галузі</a:t>
            </a:r>
            <a:r>
              <a:rPr lang="ru-RU" sz="1600" dirty="0" smtClean="0"/>
              <a:t> </a:t>
            </a:r>
            <a:r>
              <a:rPr lang="ru-RU" sz="1600" dirty="0" err="1"/>
              <a:t>біоелектроніки</a:t>
            </a:r>
            <a:r>
              <a:rPr lang="ru-RU" sz="1600" dirty="0"/>
              <a:t>. Е. Тернер є </a:t>
            </a:r>
            <a:r>
              <a:rPr lang="ru-RU" sz="1600" dirty="0" err="1"/>
              <a:t>розробником</a:t>
            </a:r>
            <a:r>
              <a:rPr lang="ru-RU" sz="1600" dirty="0"/>
              <a:t> </a:t>
            </a:r>
            <a:r>
              <a:rPr lang="ru-RU" sz="1600" dirty="0" err="1"/>
              <a:t>першого</a:t>
            </a:r>
            <a:r>
              <a:rPr lang="ru-RU" sz="1600" dirty="0"/>
              <a:t> </a:t>
            </a:r>
            <a:r>
              <a:rPr lang="ru-RU" sz="1600" dirty="0" err="1" smtClean="0"/>
              <a:t>комерційного</a:t>
            </a:r>
            <a:r>
              <a:rPr lang="ru-RU" sz="1600" dirty="0" smtClean="0"/>
              <a:t> </a:t>
            </a:r>
            <a:r>
              <a:rPr lang="ru-RU" sz="1600" dirty="0"/>
              <a:t>сенсора </a:t>
            </a:r>
            <a:r>
              <a:rPr lang="ru-RU" sz="1600" dirty="0" err="1"/>
              <a:t>глюкози</a:t>
            </a:r>
            <a:r>
              <a:rPr lang="ru-RU" sz="1600" dirty="0"/>
              <a:t> для </a:t>
            </a:r>
            <a:r>
              <a:rPr lang="ru-RU" sz="1600" dirty="0" err="1"/>
              <a:t>використання</a:t>
            </a:r>
            <a:r>
              <a:rPr lang="ru-RU" sz="1600" dirty="0"/>
              <a:t> в </a:t>
            </a:r>
            <a:r>
              <a:rPr lang="ru-RU" sz="1600" dirty="0" err="1" smtClean="0"/>
              <a:t>домашніх</a:t>
            </a:r>
            <a:r>
              <a:rPr lang="ru-RU" sz="1600" dirty="0" smtClean="0"/>
              <a:t> </a:t>
            </a:r>
            <a:r>
              <a:rPr lang="ru-RU" sz="1600" dirty="0" err="1"/>
              <a:t>умовах</a:t>
            </a:r>
            <a:r>
              <a:rPr lang="ru-RU" sz="1600" dirty="0"/>
              <a:t>. У 2010 р. </a:t>
            </a:r>
            <a:r>
              <a:rPr lang="ru-RU" sz="1600" dirty="0" err="1"/>
              <a:t>він</a:t>
            </a:r>
            <a:r>
              <a:rPr lang="ru-RU" sz="1600" dirty="0"/>
              <a:t> створив в </a:t>
            </a:r>
            <a:r>
              <a:rPr lang="ru-RU" sz="1600" dirty="0" err="1"/>
              <a:t>Університеті</a:t>
            </a:r>
            <a:r>
              <a:rPr lang="ru-RU" sz="1600" dirty="0"/>
              <a:t> </a:t>
            </a:r>
            <a:r>
              <a:rPr lang="ru-RU" sz="1600" dirty="0" smtClean="0"/>
              <a:t>м</a:t>
            </a:r>
            <a:r>
              <a:rPr lang="ru-RU" sz="1600" dirty="0"/>
              <a:t>. </a:t>
            </a:r>
            <a:r>
              <a:rPr lang="ru-RU" sz="1600" dirty="0" err="1"/>
              <a:t>Лінчопінг</a:t>
            </a:r>
            <a:r>
              <a:rPr lang="ru-RU" sz="1600" dirty="0"/>
              <a:t> (</a:t>
            </a:r>
            <a:r>
              <a:rPr lang="ru-RU" sz="1600" dirty="0" err="1"/>
              <a:t>Швеція</a:t>
            </a:r>
            <a:r>
              <a:rPr lang="ru-RU" sz="1600" dirty="0"/>
              <a:t>) Центр </a:t>
            </a:r>
            <a:r>
              <a:rPr lang="ru-RU" sz="1600" dirty="0" err="1"/>
              <a:t>біосенсорів</a:t>
            </a:r>
            <a:r>
              <a:rPr lang="ru-RU" sz="1600" dirty="0"/>
              <a:t> та </a:t>
            </a:r>
            <a:r>
              <a:rPr lang="ru-RU" sz="1600" dirty="0" err="1" smtClean="0"/>
              <a:t>біоелектроніки</a:t>
            </a:r>
            <a:r>
              <a:rPr lang="ru-RU" sz="1600" dirty="0"/>
              <a:t>, </a:t>
            </a:r>
            <a:r>
              <a:rPr lang="ru-RU" sz="1600" dirty="0" err="1"/>
              <a:t>який</a:t>
            </a:r>
            <a:r>
              <a:rPr lang="ru-RU" sz="1600" dirty="0"/>
              <a:t> </a:t>
            </a:r>
            <a:r>
              <a:rPr lang="ru-RU" sz="1600" dirty="0" err="1"/>
              <a:t>нині</a:t>
            </a:r>
            <a:r>
              <a:rPr lang="ru-RU" sz="1600" dirty="0"/>
              <a:t> є </a:t>
            </a:r>
            <a:r>
              <a:rPr lang="ru-RU" sz="1600" dirty="0" err="1"/>
              <a:t>головним</a:t>
            </a:r>
            <a:r>
              <a:rPr lang="ru-RU" sz="1600" dirty="0"/>
              <a:t> центром з </a:t>
            </a:r>
            <a:r>
              <a:rPr lang="ru-RU" sz="1600" dirty="0" err="1"/>
              <a:t>біоелектроніки</a:t>
            </a:r>
            <a:r>
              <a:rPr lang="ru-RU" sz="1600" dirty="0"/>
              <a:t> </a:t>
            </a:r>
            <a:r>
              <a:rPr lang="ru-RU" sz="1600" dirty="0" smtClean="0"/>
              <a:t>в </a:t>
            </a:r>
            <a:r>
              <a:rPr lang="ru-RU" sz="1600" dirty="0" err="1"/>
              <a:t>Європі</a:t>
            </a:r>
            <a:r>
              <a:rPr lang="ru-RU" sz="1600" dirty="0"/>
              <a:t>. Про </a:t>
            </a:r>
            <a:r>
              <a:rPr lang="ru-RU" sz="1600" dirty="0" err="1"/>
              <a:t>визнання</a:t>
            </a:r>
            <a:r>
              <a:rPr lang="ru-RU" sz="1600" dirty="0"/>
              <a:t> </a:t>
            </a:r>
            <a:r>
              <a:rPr lang="ru-RU" sz="1600" dirty="0" err="1"/>
              <a:t>провідної</a:t>
            </a:r>
            <a:r>
              <a:rPr lang="ru-RU" sz="1600" dirty="0"/>
              <a:t> </a:t>
            </a:r>
            <a:r>
              <a:rPr lang="ru-RU" sz="1600" dirty="0" err="1"/>
              <a:t>ролі</a:t>
            </a:r>
            <a:r>
              <a:rPr lang="ru-RU" sz="1600" dirty="0"/>
              <a:t> </a:t>
            </a:r>
            <a:r>
              <a:rPr lang="ru-RU" sz="1600" dirty="0" err="1"/>
              <a:t>професора</a:t>
            </a:r>
            <a:r>
              <a:rPr lang="ru-RU" sz="1600" dirty="0"/>
              <a:t> Е. </a:t>
            </a:r>
            <a:r>
              <a:rPr lang="ru-RU" sz="1600" dirty="0" smtClean="0"/>
              <a:t>Тернера </a:t>
            </a:r>
            <a:r>
              <a:rPr lang="ru-RU" sz="1600" dirty="0"/>
              <a:t>в </a:t>
            </a:r>
            <a:r>
              <a:rPr lang="ru-RU" sz="1600" dirty="0" err="1"/>
              <a:t>цій</a:t>
            </a:r>
            <a:r>
              <a:rPr lang="ru-RU" sz="1600" dirty="0"/>
              <a:t> </a:t>
            </a:r>
            <a:r>
              <a:rPr lang="ru-RU" sz="1600" dirty="0" err="1"/>
              <a:t>галузі</a:t>
            </a:r>
            <a:r>
              <a:rPr lang="ru-RU" sz="1600" dirty="0"/>
              <a:t> </a:t>
            </a:r>
            <a:r>
              <a:rPr lang="ru-RU" sz="1600" dirty="0" err="1"/>
              <a:t>свідчать</a:t>
            </a:r>
            <a:r>
              <a:rPr lang="ru-RU" sz="1600" dirty="0"/>
              <a:t> </a:t>
            </a:r>
            <a:r>
              <a:rPr lang="ru-RU" sz="1600" dirty="0" err="1"/>
              <a:t>численні</a:t>
            </a:r>
            <a:r>
              <a:rPr lang="ru-RU" sz="1600" dirty="0"/>
              <a:t> нагороди та </a:t>
            </a:r>
            <a:r>
              <a:rPr lang="ru-RU" sz="1600" dirty="0" err="1"/>
              <a:t>звання</a:t>
            </a:r>
            <a:r>
              <a:rPr lang="ru-RU" sz="1600" dirty="0"/>
              <a:t>. </a:t>
            </a:r>
          </a:p>
          <a:p>
            <a:pPr algn="just"/>
            <a:r>
              <a:rPr lang="ru-RU" sz="1600" dirty="0" err="1"/>
              <a:t>Він</a:t>
            </a:r>
            <a:r>
              <a:rPr lang="ru-RU" sz="1600" dirty="0"/>
              <a:t> є членом </a:t>
            </a:r>
            <a:r>
              <a:rPr lang="ru-RU" sz="1600" dirty="0" err="1"/>
              <a:t>Королівської</a:t>
            </a:r>
            <a:r>
              <a:rPr lang="ru-RU" sz="1600" dirty="0"/>
              <a:t> </a:t>
            </a:r>
            <a:r>
              <a:rPr lang="ru-RU" sz="1600" dirty="0" err="1"/>
              <a:t>Шведської</a:t>
            </a:r>
            <a:r>
              <a:rPr lang="ru-RU" sz="1600" dirty="0"/>
              <a:t> </a:t>
            </a:r>
            <a:r>
              <a:rPr lang="ru-RU" sz="1600" dirty="0" err="1"/>
              <a:t>академії</a:t>
            </a:r>
            <a:r>
              <a:rPr lang="ru-RU" sz="1600" dirty="0"/>
              <a:t> </a:t>
            </a:r>
            <a:r>
              <a:rPr lang="ru-RU" sz="1600" dirty="0" err="1" smtClean="0"/>
              <a:t>інженерних</a:t>
            </a:r>
            <a:r>
              <a:rPr lang="ru-RU" sz="1600" dirty="0" smtClean="0"/>
              <a:t> </a:t>
            </a:r>
            <a:r>
              <a:rPr lang="ru-RU" sz="1600" dirty="0"/>
              <a:t>наук, членом </a:t>
            </a:r>
            <a:r>
              <a:rPr lang="ru-RU" sz="1600" dirty="0" err="1"/>
              <a:t>Британського</a:t>
            </a:r>
            <a:r>
              <a:rPr lang="ru-RU" sz="1600" dirty="0"/>
              <a:t> </a:t>
            </a:r>
            <a:r>
              <a:rPr lang="ru-RU" sz="1600" dirty="0" err="1"/>
              <a:t>королівського</a:t>
            </a:r>
            <a:r>
              <a:rPr lang="ru-RU" sz="1600" dirty="0"/>
              <a:t> </a:t>
            </a:r>
            <a:r>
              <a:rPr lang="ru-RU" sz="1600" dirty="0" err="1"/>
              <a:t>хімічного</a:t>
            </a:r>
            <a:r>
              <a:rPr lang="ru-RU" sz="1600" dirty="0"/>
              <a:t> </a:t>
            </a:r>
            <a:r>
              <a:rPr lang="ru-RU" sz="1600" dirty="0" err="1" smtClean="0"/>
              <a:t>товариства</a:t>
            </a:r>
            <a:r>
              <a:rPr lang="ru-RU" sz="1600" dirty="0"/>
              <a:t>, </a:t>
            </a:r>
            <a:r>
              <a:rPr lang="ru-RU" sz="1600" dirty="0" err="1"/>
              <a:t>почесним</a:t>
            </a:r>
            <a:r>
              <a:rPr lang="ru-RU" sz="1600" dirty="0"/>
              <a:t> доктором </a:t>
            </a:r>
            <a:r>
              <a:rPr lang="ru-RU" sz="1600" dirty="0" err="1"/>
              <a:t>Університету</a:t>
            </a:r>
            <a:r>
              <a:rPr lang="ru-RU" sz="1600" dirty="0"/>
              <a:t> Кента </a:t>
            </a:r>
            <a:r>
              <a:rPr lang="ru-RU" sz="1600" dirty="0" smtClean="0"/>
              <a:t>(</a:t>
            </a:r>
            <a:r>
              <a:rPr lang="en-AU" sz="1600" dirty="0"/>
              <a:t>UK), </a:t>
            </a:r>
            <a:r>
              <a:rPr lang="ru-RU" sz="1600" dirty="0" err="1"/>
              <a:t>почесним</a:t>
            </a:r>
            <a:r>
              <a:rPr lang="ru-RU" sz="1600" dirty="0"/>
              <a:t> доктором </a:t>
            </a:r>
            <a:r>
              <a:rPr lang="ru-RU" sz="1600" dirty="0" err="1"/>
              <a:t>Університету</a:t>
            </a:r>
            <a:r>
              <a:rPr lang="ru-RU" sz="1600" dirty="0"/>
              <a:t> </a:t>
            </a:r>
            <a:r>
              <a:rPr lang="ru-RU" sz="1600" dirty="0" err="1"/>
              <a:t>Бедфордшира</a:t>
            </a:r>
            <a:r>
              <a:rPr lang="ru-RU" sz="1600" dirty="0"/>
              <a:t> </a:t>
            </a:r>
            <a:r>
              <a:rPr lang="ru-RU" sz="1600" dirty="0" smtClean="0"/>
              <a:t>(</a:t>
            </a:r>
            <a:r>
              <a:rPr lang="en-AU" sz="1600" dirty="0"/>
              <a:t>UK), </a:t>
            </a:r>
            <a:r>
              <a:rPr lang="ru-RU" sz="1600" dirty="0" err="1"/>
              <a:t>іноземним</a:t>
            </a:r>
            <a:r>
              <a:rPr lang="ru-RU" sz="1600" dirty="0"/>
              <a:t> членом </a:t>
            </a:r>
            <a:r>
              <a:rPr lang="ru-RU" sz="1600" dirty="0" err="1"/>
              <a:t>Національної</a:t>
            </a:r>
            <a:r>
              <a:rPr lang="ru-RU" sz="1600" dirty="0"/>
              <a:t> </a:t>
            </a:r>
            <a:r>
              <a:rPr lang="ru-RU" sz="1600" dirty="0" err="1"/>
              <a:t>академії</a:t>
            </a:r>
            <a:r>
              <a:rPr lang="ru-RU" sz="1600" dirty="0"/>
              <a:t> </a:t>
            </a:r>
            <a:r>
              <a:rPr lang="ru-RU" sz="1600" dirty="0" err="1" smtClean="0"/>
              <a:t>інженерних</a:t>
            </a:r>
            <a:r>
              <a:rPr lang="ru-RU" sz="1600" dirty="0" smtClean="0"/>
              <a:t> </a:t>
            </a:r>
            <a:r>
              <a:rPr lang="ru-RU" sz="1600" dirty="0"/>
              <a:t>наук США, </a:t>
            </a:r>
            <a:r>
              <a:rPr lang="ru-RU" sz="1600" dirty="0" err="1"/>
              <a:t>запрошеним</a:t>
            </a:r>
            <a:r>
              <a:rPr lang="ru-RU" sz="1600" dirty="0"/>
              <a:t> </a:t>
            </a:r>
            <a:r>
              <a:rPr lang="ru-RU" sz="1600" dirty="0" err="1"/>
              <a:t>професором</a:t>
            </a:r>
            <a:r>
              <a:rPr lang="ru-RU" sz="1600" dirty="0"/>
              <a:t> у </a:t>
            </a:r>
            <a:r>
              <a:rPr lang="ru-RU" sz="1600" dirty="0" err="1"/>
              <a:t>багатьох</a:t>
            </a:r>
            <a:r>
              <a:rPr lang="ru-RU" sz="1600" dirty="0"/>
              <a:t> </a:t>
            </a:r>
            <a:r>
              <a:rPr lang="ru-RU" sz="1600" dirty="0" err="1" smtClean="0"/>
              <a:t>університетах</a:t>
            </a:r>
            <a:r>
              <a:rPr lang="ru-RU" sz="1600" dirty="0" smtClean="0"/>
              <a:t> </a:t>
            </a:r>
            <a:r>
              <a:rPr lang="ru-RU" sz="1600" dirty="0" err="1"/>
              <a:t>Великої</a:t>
            </a:r>
            <a:r>
              <a:rPr lang="ru-RU" sz="1600" dirty="0"/>
              <a:t> </a:t>
            </a:r>
            <a:r>
              <a:rPr lang="ru-RU" sz="1600" dirty="0" err="1"/>
              <a:t>Британії</a:t>
            </a:r>
            <a:r>
              <a:rPr lang="ru-RU" sz="1600" dirty="0"/>
              <a:t>, </a:t>
            </a:r>
            <a:r>
              <a:rPr lang="ru-RU" sz="1600" dirty="0" err="1"/>
              <a:t>Італії</a:t>
            </a:r>
            <a:r>
              <a:rPr lang="ru-RU" sz="1600" dirty="0"/>
              <a:t>, </a:t>
            </a:r>
            <a:r>
              <a:rPr lang="ru-RU" sz="1600" dirty="0" err="1"/>
              <a:t>Кореї</a:t>
            </a:r>
            <a:r>
              <a:rPr lang="ru-RU" sz="1600" dirty="0"/>
              <a:t>, </a:t>
            </a:r>
            <a:r>
              <a:rPr lang="ru-RU" sz="1600" dirty="0" err="1"/>
              <a:t>Японії</a:t>
            </a:r>
            <a:r>
              <a:rPr lang="ru-RU" sz="1600" dirty="0"/>
              <a:t> </a:t>
            </a:r>
            <a:r>
              <a:rPr lang="ru-RU" sz="1600" dirty="0" smtClean="0"/>
              <a:t>а </a:t>
            </a:r>
            <a:r>
              <a:rPr lang="ru-RU" sz="1600" dirty="0"/>
              <a:t>Китаю. </a:t>
            </a:r>
            <a:r>
              <a:rPr lang="ru-RU" sz="1600" dirty="0" err="1"/>
              <a:t>Професор</a:t>
            </a:r>
            <a:r>
              <a:rPr lang="ru-RU" sz="1600" dirty="0"/>
              <a:t> Е. Тернер </a:t>
            </a:r>
            <a:r>
              <a:rPr lang="ru-RU" sz="1600" dirty="0" err="1"/>
              <a:t>неодноразово</a:t>
            </a:r>
            <a:r>
              <a:rPr lang="ru-RU" sz="1600" dirty="0"/>
              <a:t> </a:t>
            </a:r>
            <a:r>
              <a:rPr lang="ru-RU" sz="1600" dirty="0" err="1"/>
              <a:t>був</a:t>
            </a:r>
            <a:r>
              <a:rPr lang="ru-RU" sz="1600" dirty="0"/>
              <a:t> </a:t>
            </a:r>
            <a:r>
              <a:rPr lang="ru-RU" sz="1600" dirty="0" err="1" smtClean="0"/>
              <a:t>організатором</a:t>
            </a:r>
            <a:r>
              <a:rPr lang="ru-RU" sz="1600" dirty="0" smtClean="0"/>
              <a:t> </a:t>
            </a:r>
            <a:r>
              <a:rPr lang="ru-RU" sz="1600" dirty="0" err="1"/>
              <a:t>всесвітніх</a:t>
            </a:r>
            <a:r>
              <a:rPr lang="ru-RU" sz="1600" dirty="0"/>
              <a:t> </a:t>
            </a:r>
            <a:r>
              <a:rPr lang="ru-RU" sz="1600" dirty="0" err="1"/>
              <a:t>конгресів</a:t>
            </a:r>
            <a:r>
              <a:rPr lang="ru-RU" sz="1600" dirty="0"/>
              <a:t> </a:t>
            </a:r>
            <a:r>
              <a:rPr lang="ru-RU" sz="1600" dirty="0" smtClean="0"/>
              <a:t>з </a:t>
            </a:r>
            <a:r>
              <a:rPr lang="ru-RU" sz="1600" dirty="0" err="1" smtClean="0"/>
              <a:t>біосенсорів</a:t>
            </a:r>
            <a:r>
              <a:rPr lang="ru-RU" sz="1600" dirty="0"/>
              <a:t>, </a:t>
            </a:r>
            <a:r>
              <a:rPr lang="ru-RU" sz="1600" dirty="0" err="1"/>
              <a:t>останній</a:t>
            </a:r>
            <a:r>
              <a:rPr lang="ru-RU" sz="1600" dirty="0"/>
              <a:t> з </a:t>
            </a:r>
            <a:r>
              <a:rPr lang="ru-RU" sz="1600" dirty="0" err="1" smtClean="0"/>
              <a:t>яких</a:t>
            </a:r>
            <a:r>
              <a:rPr lang="ru-RU" sz="1600" dirty="0" smtClean="0"/>
              <a:t> </a:t>
            </a:r>
            <a:r>
              <a:rPr lang="ru-RU" sz="1600" dirty="0" err="1" smtClean="0"/>
              <a:t>відбувся</a:t>
            </a:r>
            <a:r>
              <a:rPr lang="ru-RU" sz="1600" dirty="0" smtClean="0"/>
              <a:t> в </a:t>
            </a:r>
            <a:r>
              <a:rPr lang="ru-RU" sz="1600" dirty="0"/>
              <a:t>2016 р. в м. Гетеборг (</a:t>
            </a:r>
            <a:r>
              <a:rPr lang="ru-RU" sz="1600" dirty="0" err="1"/>
              <a:t>Швеція</a:t>
            </a:r>
            <a:r>
              <a:rPr lang="ru-RU" sz="1600" dirty="0"/>
              <a:t>).</a:t>
            </a:r>
          </a:p>
        </p:txBody>
      </p:sp>
    </p:spTree>
    <p:extLst>
      <p:ext uri="{BB962C8B-B14F-4D97-AF65-F5344CB8AC3E}">
        <p14:creationId xmlns:p14="http://schemas.microsoft.com/office/powerpoint/2010/main" val="4007741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err="1"/>
              <a:t>Біокаталітичні</a:t>
            </a:r>
            <a:r>
              <a:rPr lang="uk-UA" b="1" dirty="0"/>
              <a:t> </a:t>
            </a:r>
            <a:r>
              <a:rPr lang="uk-UA" b="1" dirty="0" smtClean="0"/>
              <a:t>сенсори</a:t>
            </a:r>
            <a:endParaRPr lang="ru-RU" dirty="0"/>
          </a:p>
        </p:txBody>
      </p:sp>
      <p:sp>
        <p:nvSpPr>
          <p:cNvPr id="3" name="Объект 2"/>
          <p:cNvSpPr>
            <a:spLocks noGrp="1"/>
          </p:cNvSpPr>
          <p:nvPr>
            <p:ph idx="1"/>
          </p:nvPr>
        </p:nvSpPr>
        <p:spPr>
          <a:xfrm>
            <a:off x="1403648" y="2323652"/>
            <a:ext cx="6417161" cy="4057676"/>
          </a:xfrm>
        </p:spPr>
        <p:txBody>
          <a:bodyPr>
            <a:normAutofit fontScale="85000" lnSpcReduction="20000"/>
          </a:bodyPr>
          <a:lstStyle/>
          <a:p>
            <a:pPr algn="just"/>
            <a:r>
              <a:rPr lang="uk-UA" dirty="0"/>
              <a:t>В них використовується так звані ферментативні електроди. При цьому підбирають ферменти з порівняно доброю селективністю </a:t>
            </a:r>
            <a:r>
              <a:rPr lang="uk-UA" dirty="0" smtClean="0"/>
              <a:t>й </a:t>
            </a:r>
            <a:r>
              <a:rPr lang="uk-UA" dirty="0"/>
              <a:t>стійкістю. Вже створено </a:t>
            </a:r>
            <a:r>
              <a:rPr lang="uk-UA" dirty="0" err="1"/>
              <a:t>біосенсор</a:t>
            </a:r>
            <a:r>
              <a:rPr lang="uk-UA" dirty="0"/>
              <a:t> на основі ферментів лактази, </a:t>
            </a:r>
            <a:r>
              <a:rPr lang="uk-UA" dirty="0" err="1" smtClean="0"/>
              <a:t>холінестерази</a:t>
            </a:r>
            <a:r>
              <a:rPr lang="uk-UA" dirty="0"/>
              <a:t>, амілази, </a:t>
            </a:r>
            <a:r>
              <a:rPr lang="uk-UA" dirty="0" err="1"/>
              <a:t>креатінкенази</a:t>
            </a:r>
            <a:r>
              <a:rPr lang="uk-UA" dirty="0"/>
              <a:t> тощо.</a:t>
            </a:r>
            <a:endParaRPr lang="ru-RU" dirty="0"/>
          </a:p>
          <a:p>
            <a:pPr algn="just"/>
            <a:r>
              <a:rPr lang="uk-UA" dirty="0"/>
              <a:t>У </a:t>
            </a:r>
            <a:r>
              <a:rPr lang="uk-UA" dirty="0" err="1"/>
              <a:t>біокаталітичних</a:t>
            </a:r>
            <a:r>
              <a:rPr lang="uk-UA" dirty="0"/>
              <a:t> сенсорах використовуються різноманітні типи перетворювачів – електрохімічні, </a:t>
            </a:r>
            <a:r>
              <a:rPr lang="uk-UA" dirty="0" err="1"/>
              <a:t>терморезистори</a:t>
            </a:r>
            <a:r>
              <a:rPr lang="uk-UA" dirty="0"/>
              <a:t>, оптичні світловоди тощо. Так, в Японії було створено </a:t>
            </a:r>
            <a:r>
              <a:rPr lang="uk-UA" dirty="0" err="1"/>
              <a:t>біосенсор</a:t>
            </a:r>
            <a:r>
              <a:rPr lang="uk-UA" dirty="0"/>
              <a:t> з іммобілізованими </a:t>
            </a:r>
            <a:r>
              <a:rPr lang="uk-UA" dirty="0" err="1"/>
              <a:t>ксантиноксидазним</a:t>
            </a:r>
            <a:r>
              <a:rPr lang="uk-UA" dirty="0"/>
              <a:t>  ферментом для вимірювання </a:t>
            </a:r>
            <a:r>
              <a:rPr lang="uk-UA" dirty="0" err="1"/>
              <a:t>гіпоксантину</a:t>
            </a:r>
            <a:r>
              <a:rPr lang="uk-UA" dirty="0"/>
              <a:t> -  речовини, яка визнана надійним індикатором не свіжих рибних продуктів.</a:t>
            </a:r>
            <a:endParaRPr lang="ru-RU" dirty="0"/>
          </a:p>
          <a:p>
            <a:pPr algn="just"/>
            <a:endParaRPr lang="ru-RU" dirty="0"/>
          </a:p>
        </p:txBody>
      </p:sp>
    </p:spTree>
    <p:extLst>
      <p:ext uri="{BB962C8B-B14F-4D97-AF65-F5344CB8AC3E}">
        <p14:creationId xmlns:p14="http://schemas.microsoft.com/office/powerpoint/2010/main" val="2547040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pPr algn="just"/>
            <a:r>
              <a:rPr lang="uk-UA" dirty="0"/>
              <a:t>Один із напрямків у створенні таких сенсорів – використання клітинного матеріалу . При цьому іммобілізовані або напилені  клітини  бактерій використовують у якості елементів розпізнавання аналізуємо речовини. В певних умовах клітини бактерій синтезують вільні ферменти (</a:t>
            </a:r>
            <a:r>
              <a:rPr lang="uk-UA" dirty="0" err="1"/>
              <a:t>екзоферменти</a:t>
            </a:r>
            <a:r>
              <a:rPr lang="uk-UA" dirty="0"/>
              <a:t>) , що дозволяє утворювати </a:t>
            </a:r>
            <a:r>
              <a:rPr lang="uk-UA" dirty="0" err="1"/>
              <a:t>біосенсори</a:t>
            </a:r>
            <a:r>
              <a:rPr lang="uk-UA" dirty="0"/>
              <a:t> з різною селективністю (вибірковістю).</a:t>
            </a:r>
            <a:endParaRPr lang="ru-RU" dirty="0"/>
          </a:p>
          <a:p>
            <a:endParaRPr lang="ru-RU" dirty="0"/>
          </a:p>
        </p:txBody>
      </p:sp>
    </p:spTree>
    <p:extLst>
      <p:ext uri="{BB962C8B-B14F-4D97-AF65-F5344CB8AC3E}">
        <p14:creationId xmlns:p14="http://schemas.microsoft.com/office/powerpoint/2010/main" val="3466682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ЕНЗИМОІНДИКАЦІЯ</a:t>
            </a:r>
            <a:endParaRPr lang="ru-RU" dirty="0"/>
          </a:p>
        </p:txBody>
      </p:sp>
      <p:sp>
        <p:nvSpPr>
          <p:cNvPr id="3" name="Объект 2"/>
          <p:cNvSpPr>
            <a:spLocks noGrp="1"/>
          </p:cNvSpPr>
          <p:nvPr>
            <p:ph idx="1"/>
          </p:nvPr>
        </p:nvSpPr>
        <p:spPr/>
        <p:txBody>
          <a:bodyPr>
            <a:normAutofit fontScale="77500" lnSpcReduction="20000"/>
          </a:bodyPr>
          <a:lstStyle/>
          <a:p>
            <a:pPr marL="68580" indent="0" algn="just">
              <a:buNone/>
            </a:pPr>
            <a:r>
              <a:rPr lang="uk-UA" dirty="0"/>
              <a:t>У водній токсикології все ширше використовується один з напрямків </a:t>
            </a:r>
            <a:r>
              <a:rPr lang="uk-UA" dirty="0" err="1"/>
              <a:t>біоіндикації</a:t>
            </a:r>
            <a:r>
              <a:rPr lang="uk-UA" dirty="0"/>
              <a:t> – </a:t>
            </a:r>
            <a:r>
              <a:rPr lang="uk-UA" b="1" dirty="0" err="1"/>
              <a:t>ензимоіндикація</a:t>
            </a:r>
            <a:r>
              <a:rPr lang="uk-UA" dirty="0"/>
              <a:t>, тобто </a:t>
            </a:r>
            <a:r>
              <a:rPr lang="uk-UA" dirty="0">
                <a:effectLst>
                  <a:outerShdw blurRad="38100" dist="38100" dir="2700000" algn="tl">
                    <a:srgbClr val="000000">
                      <a:alpha val="43137"/>
                    </a:srgbClr>
                  </a:outerShdw>
                </a:effectLst>
              </a:rPr>
              <a:t>індикатором </a:t>
            </a:r>
            <a:r>
              <a:rPr lang="uk-UA" dirty="0"/>
              <a:t>служать </a:t>
            </a:r>
            <a:r>
              <a:rPr lang="uk-UA" u="sng" dirty="0"/>
              <a:t>ферменти</a:t>
            </a:r>
            <a:r>
              <a:rPr lang="uk-UA" dirty="0"/>
              <a:t> </a:t>
            </a:r>
            <a:r>
              <a:rPr lang="uk-UA" u="sng" dirty="0"/>
              <a:t>та їх активність. </a:t>
            </a:r>
            <a:endParaRPr lang="uk-UA" u="sng" dirty="0" smtClean="0"/>
          </a:p>
          <a:p>
            <a:pPr marL="68580" indent="0" algn="just">
              <a:buNone/>
            </a:pPr>
            <a:r>
              <a:rPr lang="uk-UA" dirty="0" smtClean="0"/>
              <a:t>А </a:t>
            </a:r>
            <a:r>
              <a:rPr lang="uk-UA" dirty="0"/>
              <a:t>саме, за активністю таких ферментів водних рослин, як </a:t>
            </a:r>
            <a:r>
              <a:rPr lang="uk-UA" i="1" dirty="0" err="1" smtClean="0"/>
              <a:t>поліфенолоксидаз</a:t>
            </a:r>
            <a:r>
              <a:rPr lang="uk-UA" i="1" dirty="0" err="1"/>
              <a:t>а</a:t>
            </a:r>
            <a:r>
              <a:rPr lang="uk-UA" i="1" dirty="0" smtClean="0"/>
              <a:t>, </a:t>
            </a:r>
            <a:r>
              <a:rPr lang="uk-UA" i="1" dirty="0" err="1"/>
              <a:t>пероксидаза</a:t>
            </a:r>
            <a:r>
              <a:rPr lang="uk-UA" i="1" dirty="0"/>
              <a:t>, каталази </a:t>
            </a:r>
            <a:r>
              <a:rPr lang="uk-UA" dirty="0"/>
              <a:t>(відносно легко руйнують феноли та ароматичні аміни до стадії не шкідливих метаболітів, які потім практично повністю використовуються клітинами рослин на власні потреби) і </a:t>
            </a:r>
            <a:r>
              <a:rPr lang="uk-UA" i="1" dirty="0" err="1"/>
              <a:t>бета-ціаноаланінсинтетаза</a:t>
            </a:r>
            <a:r>
              <a:rPr lang="uk-UA" dirty="0"/>
              <a:t> (руйнує ціаніди та сполучення </a:t>
            </a:r>
            <a:r>
              <a:rPr lang="uk-UA" dirty="0" err="1"/>
              <a:t>меркаптанового</a:t>
            </a:r>
            <a:r>
              <a:rPr lang="uk-UA" dirty="0"/>
              <a:t> ряду, які потрапили до рослинних клітин), судять про рівень забруднення природних і стічних вод відповідними забруднювачами.</a:t>
            </a:r>
            <a:endParaRPr lang="ru-RU" dirty="0"/>
          </a:p>
          <a:p>
            <a:endParaRPr lang="ru-RU" dirty="0"/>
          </a:p>
        </p:txBody>
      </p:sp>
    </p:spTree>
    <p:extLst>
      <p:ext uri="{BB962C8B-B14F-4D97-AF65-F5344CB8AC3E}">
        <p14:creationId xmlns:p14="http://schemas.microsoft.com/office/powerpoint/2010/main" val="39226295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556792"/>
            <a:ext cx="7416824" cy="4176464"/>
          </a:xfrm>
        </p:spPr>
        <p:txBody>
          <a:bodyPr/>
          <a:lstStyle/>
          <a:p>
            <a:pPr marL="68580" indent="0" algn="just">
              <a:buNone/>
            </a:pPr>
            <a:r>
              <a:rPr lang="uk-UA" dirty="0"/>
              <a:t>Спочатку у </a:t>
            </a:r>
            <a:r>
              <a:rPr lang="uk-UA" dirty="0" err="1"/>
              <a:t>біокаталітичних</a:t>
            </a:r>
            <a:r>
              <a:rPr lang="uk-UA" dirty="0"/>
              <a:t> </a:t>
            </a:r>
            <a:r>
              <a:rPr lang="uk-UA" dirty="0" err="1"/>
              <a:t>біосенсорах</a:t>
            </a:r>
            <a:r>
              <a:rPr lang="uk-UA" dirty="0"/>
              <a:t> використовували клітини бактерій та грибів, потім їх замінили на спеціальні тканини вищих рослин і тварин, які мають більший </a:t>
            </a:r>
            <a:r>
              <a:rPr lang="uk-UA" dirty="0" err="1"/>
              <a:t>біокаталітичний</a:t>
            </a:r>
            <a:r>
              <a:rPr lang="uk-UA" dirty="0"/>
              <a:t> потенціал. Останні більш ефективні ще й тому, що їх використання спряжено з великим ресурсом часу –30 –60 діб.</a:t>
            </a:r>
            <a:endParaRPr lang="ru-RU" dirty="0"/>
          </a:p>
          <a:p>
            <a:endParaRPr lang="ru-RU" dirty="0"/>
          </a:p>
        </p:txBody>
      </p:sp>
    </p:spTree>
    <p:extLst>
      <p:ext uri="{BB962C8B-B14F-4D97-AF65-F5344CB8AC3E}">
        <p14:creationId xmlns:p14="http://schemas.microsoft.com/office/powerpoint/2010/main" val="2786428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908720"/>
            <a:ext cx="7992888" cy="5400600"/>
          </a:xfrm>
        </p:spPr>
        <p:txBody>
          <a:bodyPr>
            <a:normAutofit fontScale="85000" lnSpcReduction="20000"/>
          </a:bodyPr>
          <a:lstStyle/>
          <a:p>
            <a:pPr marL="68580" indent="0" algn="just">
              <a:buNone/>
            </a:pPr>
            <a:r>
              <a:rPr lang="uk-UA" dirty="0" smtClean="0"/>
              <a:t>З</a:t>
            </a:r>
            <a:r>
              <a:rPr lang="en-US" dirty="0" smtClean="0"/>
              <a:t> </a:t>
            </a:r>
            <a:r>
              <a:rPr lang="uk-UA" dirty="0" smtClean="0"/>
              <a:t>використанням </a:t>
            </a:r>
            <a:r>
              <a:rPr lang="uk-UA" dirty="0" err="1"/>
              <a:t>біокаталітичних</a:t>
            </a:r>
            <a:r>
              <a:rPr lang="uk-UA" dirty="0"/>
              <a:t> сенсорів, які основані на використанні тканин рослин та тварин, що нанесені  на електрод, розрізняють наступні </a:t>
            </a:r>
            <a:r>
              <a:rPr lang="uk-UA" dirty="0" smtClean="0"/>
              <a:t>речовини:</a:t>
            </a:r>
            <a:endParaRPr lang="ru-RU" dirty="0"/>
          </a:p>
          <a:p>
            <a:pPr lvl="0" algn="just"/>
            <a:r>
              <a:rPr lang="uk-UA" dirty="0"/>
              <a:t>Суспензія тканин банану: вимірювання концентрації </a:t>
            </a:r>
            <a:r>
              <a:rPr lang="uk-UA" dirty="0" err="1"/>
              <a:t>допаміну</a:t>
            </a:r>
            <a:r>
              <a:rPr lang="uk-UA" dirty="0"/>
              <a:t> за  поглинанням кисню у біохімічній реакції перетворення </a:t>
            </a:r>
            <a:r>
              <a:rPr lang="uk-UA" dirty="0" err="1"/>
              <a:t>допаміну</a:t>
            </a:r>
            <a:r>
              <a:rPr lang="uk-UA" dirty="0"/>
              <a:t> у меланін.</a:t>
            </a:r>
            <a:endParaRPr lang="ru-RU" dirty="0"/>
          </a:p>
          <a:p>
            <a:pPr lvl="0" algn="just"/>
            <a:r>
              <a:rPr lang="uk-UA" dirty="0"/>
              <a:t>Зріз тканин кори </a:t>
            </a:r>
            <a:r>
              <a:rPr lang="uk-UA" dirty="0" err="1" smtClean="0"/>
              <a:t>наднирників</a:t>
            </a:r>
            <a:r>
              <a:rPr lang="uk-UA" dirty="0" smtClean="0"/>
              <a:t>  </a:t>
            </a:r>
            <a:r>
              <a:rPr lang="uk-UA" dirty="0"/>
              <a:t>свині: дуже сприйнятливий сенсор до зміни складу спинномозкової </a:t>
            </a:r>
            <a:r>
              <a:rPr lang="uk-UA" dirty="0" smtClean="0"/>
              <a:t> рідини</a:t>
            </a:r>
            <a:r>
              <a:rPr lang="uk-UA" dirty="0"/>
              <a:t>.</a:t>
            </a:r>
            <a:endParaRPr lang="ru-RU" dirty="0"/>
          </a:p>
          <a:p>
            <a:pPr lvl="0" algn="just"/>
            <a:r>
              <a:rPr lang="uk-UA" dirty="0"/>
              <a:t>Зріз пелюстка магнолії: сприйнятливий до газів і використовується також для аналізу амінокислот.</a:t>
            </a:r>
            <a:endParaRPr lang="ru-RU" dirty="0"/>
          </a:p>
          <a:p>
            <a:pPr lvl="0" algn="just"/>
            <a:r>
              <a:rPr lang="uk-UA" dirty="0"/>
              <a:t>Лист огірка з видаленим шаром кутикули: при приєднанні його до потенціометру проводять вимірювання концентрації цистеїну.</a:t>
            </a:r>
            <a:endParaRPr lang="ru-RU" dirty="0"/>
          </a:p>
          <a:p>
            <a:pPr lvl="0" algn="just"/>
            <a:r>
              <a:rPr lang="uk-UA" dirty="0"/>
              <a:t>Зріз м’язів кролика: для знайдення нуклеотид-5- моно фосфату.</a:t>
            </a:r>
            <a:endParaRPr lang="ru-RU" dirty="0"/>
          </a:p>
          <a:p>
            <a:pPr lvl="0" algn="just"/>
            <a:r>
              <a:rPr lang="uk-UA" dirty="0"/>
              <a:t>Зріз січового міхура жаби: для аналізу вазопресину.</a:t>
            </a:r>
            <a:endParaRPr lang="ru-RU" dirty="0"/>
          </a:p>
          <a:p>
            <a:pPr lvl="0" algn="just"/>
            <a:r>
              <a:rPr lang="uk-UA" dirty="0"/>
              <a:t>Листя капусти – знайдення вітаміну С.</a:t>
            </a:r>
            <a:endParaRPr lang="ru-RU" dirty="0"/>
          </a:p>
          <a:p>
            <a:pPr lvl="0" algn="just"/>
            <a:r>
              <a:rPr lang="uk-UA" dirty="0"/>
              <a:t>Тканин соєвих бобів – знайдення </a:t>
            </a:r>
            <a:r>
              <a:rPr lang="uk-UA" dirty="0" err="1"/>
              <a:t>мітрибузину</a:t>
            </a:r>
            <a:r>
              <a:rPr lang="uk-UA" dirty="0"/>
              <a:t>.</a:t>
            </a:r>
            <a:endParaRPr lang="ru-RU" dirty="0"/>
          </a:p>
          <a:p>
            <a:endParaRPr lang="ru-RU" dirty="0"/>
          </a:p>
        </p:txBody>
      </p:sp>
    </p:spTree>
    <p:extLst>
      <p:ext uri="{BB962C8B-B14F-4D97-AF65-F5344CB8AC3E}">
        <p14:creationId xmlns:p14="http://schemas.microsoft.com/office/powerpoint/2010/main" val="1934439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pPr algn="just"/>
            <a:r>
              <a:rPr lang="uk-UA" dirty="0" err="1"/>
              <a:t>Біосенсори</a:t>
            </a:r>
            <a:r>
              <a:rPr lang="uk-UA" dirty="0"/>
              <a:t>, які основані на використанні бактерій частіше всього використовуються в екологічних дослідженнях. Так, для визначення хлорованих вуглеводів та інших токсичних компонентів у стічних водах використовують </a:t>
            </a:r>
            <a:r>
              <a:rPr lang="uk-UA" dirty="0" err="1"/>
              <a:t>біосенсор</a:t>
            </a:r>
            <a:r>
              <a:rPr lang="uk-UA" dirty="0"/>
              <a:t>, який вимірює біолюмінесценцію бактерій. Час проведення такого аналізу – 90 хвилин, такі методи можна використовувати для аналізу донних відкладень, ґрунту, освітленого шламу та інших субстратів.</a:t>
            </a:r>
            <a:endParaRPr lang="ru-RU" dirty="0"/>
          </a:p>
          <a:p>
            <a:endParaRPr lang="ru-RU" dirty="0"/>
          </a:p>
        </p:txBody>
      </p:sp>
    </p:spTree>
    <p:extLst>
      <p:ext uri="{BB962C8B-B14F-4D97-AF65-F5344CB8AC3E}">
        <p14:creationId xmlns:p14="http://schemas.microsoft.com/office/powerpoint/2010/main" val="294141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980728"/>
            <a:ext cx="6849209" cy="4851901"/>
          </a:xfrm>
        </p:spPr>
        <p:txBody>
          <a:bodyPr>
            <a:normAutofit/>
          </a:bodyPr>
          <a:lstStyle/>
          <a:p>
            <a:pPr algn="just"/>
            <a:r>
              <a:rPr lang="uk-UA" dirty="0"/>
              <a:t>У Японії було створено перший бактеріальний сенсор для </a:t>
            </a:r>
            <a:r>
              <a:rPr lang="uk-UA" dirty="0" err="1" smtClean="0"/>
              <a:t>скринінгу</a:t>
            </a:r>
            <a:r>
              <a:rPr lang="uk-UA" dirty="0" smtClean="0"/>
              <a:t> </a:t>
            </a:r>
            <a:r>
              <a:rPr lang="uk-UA" dirty="0"/>
              <a:t>мутагенів у навколишньому середовищу.</a:t>
            </a:r>
            <a:endParaRPr lang="ru-RU" dirty="0"/>
          </a:p>
          <a:p>
            <a:pPr algn="just"/>
            <a:r>
              <a:rPr lang="uk-UA" dirty="0" err="1"/>
              <a:t>Біосенсори</a:t>
            </a:r>
            <a:r>
              <a:rPr lang="uk-UA" dirty="0"/>
              <a:t> є перспективними для сільського господарства, харчової промисловості та інших галузей господарства. Вони широко використовуються у контролі систем життя забезпечення, а саме на підводних човнах.</a:t>
            </a:r>
            <a:endParaRPr lang="ru-RU" dirty="0"/>
          </a:p>
          <a:p>
            <a:pPr marL="68580" indent="0" algn="just">
              <a:buNone/>
            </a:pPr>
            <a:endParaRPr lang="ru-RU" dirty="0"/>
          </a:p>
        </p:txBody>
      </p:sp>
    </p:spTree>
    <p:extLst>
      <p:ext uri="{BB962C8B-B14F-4D97-AF65-F5344CB8AC3E}">
        <p14:creationId xmlns:p14="http://schemas.microsoft.com/office/powerpoint/2010/main" val="1276099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043492" y="2323652"/>
            <a:ext cx="7200916" cy="3508977"/>
          </a:xfrm>
        </p:spPr>
        <p:txBody>
          <a:bodyPr>
            <a:normAutofit fontScale="92500" lnSpcReduction="20000"/>
          </a:bodyPr>
          <a:lstStyle/>
          <a:p>
            <a:pPr marL="68580" indent="0" algn="just">
              <a:buNone/>
            </a:pPr>
            <a:r>
              <a:rPr lang="ru-RU" dirty="0" err="1" smtClean="0"/>
              <a:t>Підводячи</a:t>
            </a:r>
            <a:r>
              <a:rPr lang="ru-RU" dirty="0" smtClean="0"/>
              <a:t> </a:t>
            </a:r>
            <a:r>
              <a:rPr lang="ru-RU" dirty="0" err="1" smtClean="0"/>
              <a:t>підсумок</a:t>
            </a:r>
            <a:r>
              <a:rPr lang="ru-RU" dirty="0" smtClean="0"/>
              <a:t>, </a:t>
            </a:r>
            <a:r>
              <a:rPr lang="ru-RU" dirty="0" err="1"/>
              <a:t>слід</a:t>
            </a:r>
            <a:r>
              <a:rPr lang="ru-RU" dirty="0"/>
              <a:t> </a:t>
            </a:r>
            <a:r>
              <a:rPr lang="ru-RU" dirty="0" err="1"/>
              <a:t>наголосити</a:t>
            </a:r>
            <a:r>
              <a:rPr lang="ru-RU" dirty="0"/>
              <a:t>, </a:t>
            </a:r>
            <a:r>
              <a:rPr lang="ru-RU" dirty="0" err="1"/>
              <a:t>що</a:t>
            </a:r>
            <a:r>
              <a:rPr lang="ru-RU" dirty="0"/>
              <a:t> </a:t>
            </a:r>
            <a:r>
              <a:rPr lang="ru-RU" dirty="0" err="1" smtClean="0"/>
              <a:t>сьогодні</a:t>
            </a:r>
            <a:r>
              <a:rPr lang="ru-RU" dirty="0" smtClean="0"/>
              <a:t> </a:t>
            </a:r>
            <a:r>
              <a:rPr lang="ru-RU" dirty="0" err="1"/>
              <a:t>біосенсори</a:t>
            </a:r>
            <a:r>
              <a:rPr lang="ru-RU" dirty="0"/>
              <a:t> </a:t>
            </a:r>
            <a:r>
              <a:rPr lang="ru-RU" dirty="0" err="1"/>
              <a:t>досягли</a:t>
            </a:r>
            <a:r>
              <a:rPr lang="ru-RU" dirty="0"/>
              <a:t> </a:t>
            </a:r>
            <a:r>
              <a:rPr lang="ru-RU" dirty="0" err="1"/>
              <a:t>високого</a:t>
            </a:r>
            <a:r>
              <a:rPr lang="ru-RU" dirty="0"/>
              <a:t> </a:t>
            </a:r>
            <a:r>
              <a:rPr lang="ru-RU" dirty="0" err="1"/>
              <a:t>рівня</a:t>
            </a:r>
            <a:r>
              <a:rPr lang="ru-RU" dirty="0"/>
              <a:t> </a:t>
            </a:r>
            <a:r>
              <a:rPr lang="ru-RU" dirty="0" err="1" smtClean="0"/>
              <a:t>розви</a:t>
            </a:r>
            <a:r>
              <a:rPr lang="ru-RU" dirty="0" err="1"/>
              <a:t>т</a:t>
            </a:r>
            <a:r>
              <a:rPr lang="ru-RU" dirty="0" err="1" smtClean="0"/>
              <a:t>ку</a:t>
            </a:r>
            <a:r>
              <a:rPr lang="ru-RU" dirty="0" smtClean="0"/>
              <a:t> </a:t>
            </a:r>
            <a:r>
              <a:rPr lang="ru-RU" dirty="0"/>
              <a:t>як у </a:t>
            </a:r>
            <a:r>
              <a:rPr lang="ru-RU" dirty="0" err="1"/>
              <a:t>науковому</a:t>
            </a:r>
            <a:r>
              <a:rPr lang="ru-RU" dirty="0"/>
              <a:t>, так і </a:t>
            </a:r>
            <a:r>
              <a:rPr lang="ru-RU" dirty="0" err="1"/>
              <a:t>комерційному</a:t>
            </a:r>
            <a:r>
              <a:rPr lang="ru-RU" dirty="0"/>
              <a:t> </a:t>
            </a:r>
            <a:r>
              <a:rPr lang="ru-RU" dirty="0" err="1"/>
              <a:t>плані</a:t>
            </a:r>
            <a:r>
              <a:rPr lang="ru-RU" dirty="0"/>
              <a:t>. </a:t>
            </a:r>
          </a:p>
          <a:p>
            <a:pPr marL="68580" indent="0" algn="just">
              <a:buNone/>
            </a:pPr>
            <a:r>
              <a:rPr lang="ru-RU" dirty="0"/>
              <a:t>Є потреба у </a:t>
            </a:r>
            <a:r>
              <a:rPr lang="ru-RU" dirty="0" err="1"/>
              <a:t>нових</a:t>
            </a:r>
            <a:r>
              <a:rPr lang="ru-RU" dirty="0"/>
              <a:t> </a:t>
            </a:r>
            <a:r>
              <a:rPr lang="ru-RU" dirty="0" err="1"/>
              <a:t>біосенсорах</a:t>
            </a:r>
            <a:r>
              <a:rPr lang="ru-RU" dirty="0"/>
              <a:t>, </a:t>
            </a:r>
            <a:r>
              <a:rPr lang="ru-RU" dirty="0" err="1"/>
              <a:t>які</a:t>
            </a:r>
            <a:r>
              <a:rPr lang="ru-RU" dirty="0"/>
              <a:t> </a:t>
            </a:r>
            <a:r>
              <a:rPr lang="ru-RU" dirty="0" err="1"/>
              <a:t>можна</a:t>
            </a:r>
            <a:r>
              <a:rPr lang="ru-RU" dirty="0"/>
              <a:t> </a:t>
            </a:r>
            <a:r>
              <a:rPr lang="ru-RU" dirty="0" smtClean="0"/>
              <a:t>легко </a:t>
            </a:r>
            <a:r>
              <a:rPr lang="ru-RU" dirty="0" err="1" smtClean="0"/>
              <a:t>використовувати</a:t>
            </a:r>
            <a:r>
              <a:rPr lang="ru-RU" dirty="0" smtClean="0"/>
              <a:t> </a:t>
            </a:r>
            <a:r>
              <a:rPr lang="ru-RU" dirty="0" err="1"/>
              <a:t>вдома</a:t>
            </a:r>
            <a:r>
              <a:rPr lang="ru-RU" dirty="0"/>
              <a:t> </a:t>
            </a:r>
            <a:r>
              <a:rPr lang="ru-RU" dirty="0" err="1"/>
              <a:t>або</a:t>
            </a:r>
            <a:r>
              <a:rPr lang="ru-RU" dirty="0"/>
              <a:t> </a:t>
            </a:r>
            <a:r>
              <a:rPr lang="ru-RU" dirty="0" err="1"/>
              <a:t>носити</a:t>
            </a:r>
            <a:r>
              <a:rPr lang="ru-RU" dirty="0"/>
              <a:t> на </a:t>
            </a:r>
            <a:r>
              <a:rPr lang="ru-RU" dirty="0" err="1" smtClean="0"/>
              <a:t>тілі</a:t>
            </a:r>
            <a:r>
              <a:rPr lang="ru-RU" dirty="0" smtClean="0"/>
              <a:t>, </a:t>
            </a:r>
            <a:r>
              <a:rPr lang="ru-RU" dirty="0" err="1" smtClean="0"/>
              <a:t>оскільки</a:t>
            </a:r>
            <a:r>
              <a:rPr lang="ru-RU" dirty="0" smtClean="0"/>
              <a:t> </a:t>
            </a:r>
            <a:r>
              <a:rPr lang="ru-RU" dirty="0"/>
              <a:t>вони </a:t>
            </a:r>
            <a:r>
              <a:rPr lang="ru-RU" dirty="0" err="1"/>
              <a:t>забезпечують</a:t>
            </a:r>
            <a:r>
              <a:rPr lang="ru-RU" dirty="0"/>
              <a:t> так </a:t>
            </a:r>
            <a:r>
              <a:rPr lang="ru-RU" dirty="0" err="1"/>
              <a:t>звану</a:t>
            </a:r>
            <a:r>
              <a:rPr lang="ru-RU" dirty="0"/>
              <a:t> </a:t>
            </a:r>
            <a:r>
              <a:rPr lang="ru-RU" dirty="0" err="1" smtClean="0"/>
              <a:t>децентралізовану</a:t>
            </a:r>
            <a:r>
              <a:rPr lang="ru-RU" dirty="0"/>
              <a:t> </a:t>
            </a:r>
            <a:r>
              <a:rPr lang="ru-RU" dirty="0" err="1" smtClean="0"/>
              <a:t>діагностику</a:t>
            </a:r>
            <a:r>
              <a:rPr lang="ru-RU" dirty="0"/>
              <a:t>. </a:t>
            </a:r>
            <a:r>
              <a:rPr lang="ru-RU" dirty="0" err="1"/>
              <a:t>Сьогодні</a:t>
            </a:r>
            <a:r>
              <a:rPr lang="ru-RU" dirty="0"/>
              <a:t> </a:t>
            </a:r>
            <a:r>
              <a:rPr lang="ru-RU" dirty="0" err="1"/>
              <a:t>ця</a:t>
            </a:r>
            <a:r>
              <a:rPr lang="ru-RU" dirty="0"/>
              <a:t> потреба </a:t>
            </a:r>
            <a:r>
              <a:rPr lang="ru-RU" dirty="0" smtClean="0"/>
              <a:t>є </a:t>
            </a:r>
            <a:r>
              <a:rPr lang="ru-RU" dirty="0" err="1"/>
              <a:t>нагальною</a:t>
            </a:r>
            <a:r>
              <a:rPr lang="ru-RU" dirty="0"/>
              <a:t> </a:t>
            </a:r>
            <a:r>
              <a:rPr lang="ru-RU" dirty="0" smtClean="0"/>
              <a:t>як </a:t>
            </a:r>
            <a:r>
              <a:rPr lang="ru-RU" dirty="0" err="1" smtClean="0"/>
              <a:t>ніколи</a:t>
            </a:r>
            <a:r>
              <a:rPr lang="ru-RU" dirty="0"/>
              <a:t>. </a:t>
            </a:r>
            <a:r>
              <a:rPr lang="ru-RU" dirty="0"/>
              <a:t>Ч</a:t>
            </a:r>
            <a:r>
              <a:rPr lang="ru-RU" dirty="0" smtClean="0"/>
              <a:t>ас </a:t>
            </a:r>
            <a:r>
              <a:rPr lang="ru-RU" dirty="0" err="1" smtClean="0"/>
              <a:t>централізованої</a:t>
            </a:r>
            <a:r>
              <a:rPr lang="ru-RU" dirty="0" smtClean="0"/>
              <a:t>, </a:t>
            </a:r>
            <a:r>
              <a:rPr lang="ru-RU" dirty="0" err="1" smtClean="0"/>
              <a:t>формалізованої</a:t>
            </a:r>
            <a:r>
              <a:rPr lang="ru-RU" dirty="0" smtClean="0"/>
              <a:t> </a:t>
            </a:r>
            <a:r>
              <a:rPr lang="ru-RU" dirty="0" err="1" smtClean="0"/>
              <a:t>діагностики</a:t>
            </a:r>
            <a:r>
              <a:rPr lang="ru-RU" dirty="0" smtClean="0"/>
              <a:t> </a:t>
            </a:r>
            <a:r>
              <a:rPr lang="ru-RU" dirty="0" err="1"/>
              <a:t>минає</a:t>
            </a:r>
            <a:r>
              <a:rPr lang="ru-RU" dirty="0"/>
              <a:t>. З </a:t>
            </a:r>
            <a:r>
              <a:rPr lang="ru-RU" dirty="0" err="1"/>
              <a:t>поліклінік</a:t>
            </a:r>
            <a:r>
              <a:rPr lang="ru-RU" dirty="0"/>
              <a:t> і </a:t>
            </a:r>
            <a:r>
              <a:rPr lang="ru-RU" dirty="0" err="1"/>
              <a:t>лікарень</a:t>
            </a:r>
            <a:r>
              <a:rPr lang="ru-RU" dirty="0"/>
              <a:t> </a:t>
            </a:r>
            <a:r>
              <a:rPr lang="ru-RU" dirty="0" err="1"/>
              <a:t>діагностика</a:t>
            </a:r>
            <a:r>
              <a:rPr lang="ru-RU" dirty="0"/>
              <a:t> </a:t>
            </a:r>
            <a:r>
              <a:rPr lang="ru-RU" dirty="0" err="1" smtClean="0"/>
              <a:t>переміщується</a:t>
            </a:r>
            <a:r>
              <a:rPr lang="ru-RU" dirty="0" smtClean="0"/>
              <a:t> </a:t>
            </a:r>
            <a:r>
              <a:rPr lang="ru-RU" dirty="0"/>
              <a:t>до </a:t>
            </a:r>
            <a:r>
              <a:rPr lang="ru-RU" dirty="0" err="1"/>
              <a:t>робочих</a:t>
            </a:r>
            <a:r>
              <a:rPr lang="ru-RU" dirty="0"/>
              <a:t> </a:t>
            </a:r>
            <a:r>
              <a:rPr lang="ru-RU" dirty="0" err="1"/>
              <a:t>приміщень</a:t>
            </a:r>
            <a:r>
              <a:rPr lang="ru-RU" dirty="0"/>
              <a:t> і </a:t>
            </a:r>
            <a:r>
              <a:rPr lang="ru-RU" dirty="0" err="1"/>
              <a:t>осель</a:t>
            </a:r>
            <a:r>
              <a:rPr lang="ru-RU" dirty="0"/>
              <a:t>. </a:t>
            </a:r>
          </a:p>
        </p:txBody>
      </p:sp>
    </p:spTree>
    <p:extLst>
      <p:ext uri="{BB962C8B-B14F-4D97-AF65-F5344CB8AC3E}">
        <p14:creationId xmlns:p14="http://schemas.microsoft.com/office/powerpoint/2010/main" val="1874087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492" y="980728"/>
            <a:ext cx="6777317" cy="5472608"/>
          </a:xfrm>
        </p:spPr>
        <p:txBody>
          <a:bodyPr>
            <a:normAutofit fontScale="85000" lnSpcReduction="10000"/>
          </a:bodyPr>
          <a:lstStyle/>
          <a:p>
            <a:pPr marL="68580" indent="0" algn="just">
              <a:buNone/>
            </a:pPr>
            <a:r>
              <a:rPr lang="ru-RU" dirty="0" err="1"/>
              <a:t>Сьогодні</a:t>
            </a:r>
            <a:r>
              <a:rPr lang="ru-RU" dirty="0"/>
              <a:t> настав час </a:t>
            </a:r>
            <a:r>
              <a:rPr lang="ru-RU" dirty="0" err="1"/>
              <a:t>персоналізованої</a:t>
            </a:r>
            <a:r>
              <a:rPr lang="ru-RU" dirty="0"/>
              <a:t> </a:t>
            </a:r>
            <a:r>
              <a:rPr lang="ru-RU" dirty="0" err="1" smtClean="0"/>
              <a:t>діагностики</a:t>
            </a:r>
            <a:r>
              <a:rPr lang="ru-RU" dirty="0" smtClean="0"/>
              <a:t> </a:t>
            </a:r>
            <a:r>
              <a:rPr lang="ru-RU" dirty="0"/>
              <a:t>з </a:t>
            </a:r>
            <a:r>
              <a:rPr lang="ru-RU" dirty="0" err="1"/>
              <a:t>урахуванням</a:t>
            </a:r>
            <a:r>
              <a:rPr lang="ru-RU" dirty="0"/>
              <a:t> </a:t>
            </a:r>
            <a:r>
              <a:rPr lang="ru-RU" dirty="0" err="1"/>
              <a:t>індивідуальних</a:t>
            </a:r>
            <a:r>
              <a:rPr lang="ru-RU" dirty="0"/>
              <a:t> потреб, </a:t>
            </a:r>
            <a:r>
              <a:rPr lang="ru-RU" dirty="0" err="1"/>
              <a:t>що</a:t>
            </a:r>
            <a:r>
              <a:rPr lang="ru-RU" dirty="0"/>
              <a:t> </a:t>
            </a:r>
            <a:r>
              <a:rPr lang="ru-RU" dirty="0" smtClean="0"/>
              <a:t>буде </a:t>
            </a:r>
            <a:r>
              <a:rPr lang="ru-RU" dirty="0"/>
              <a:t>«</a:t>
            </a:r>
            <a:r>
              <a:rPr lang="ru-RU" dirty="0" err="1"/>
              <a:t>тригером</a:t>
            </a:r>
            <a:r>
              <a:rPr lang="ru-RU" dirty="0"/>
              <a:t>», </a:t>
            </a:r>
            <a:r>
              <a:rPr lang="ru-RU" dirty="0" err="1"/>
              <a:t>тобто</a:t>
            </a:r>
            <a:r>
              <a:rPr lang="ru-RU" dirty="0"/>
              <a:t> </a:t>
            </a:r>
            <a:r>
              <a:rPr lang="ru-RU" dirty="0" err="1"/>
              <a:t>поштовхом</a:t>
            </a:r>
            <a:r>
              <a:rPr lang="ru-RU" dirty="0"/>
              <a:t> до </a:t>
            </a:r>
            <a:r>
              <a:rPr lang="ru-RU" dirty="0" err="1"/>
              <a:t>розвитку</a:t>
            </a:r>
            <a:r>
              <a:rPr lang="ru-RU" dirty="0"/>
              <a:t> </a:t>
            </a:r>
            <a:r>
              <a:rPr lang="ru-RU" dirty="0" err="1" smtClean="0"/>
              <a:t>клієнтської</a:t>
            </a:r>
            <a:r>
              <a:rPr lang="ru-RU" dirty="0" smtClean="0"/>
              <a:t> </a:t>
            </a:r>
            <a:r>
              <a:rPr lang="ru-RU" dirty="0" err="1"/>
              <a:t>діагностики</a:t>
            </a:r>
            <a:r>
              <a:rPr lang="ru-RU" dirty="0"/>
              <a:t> як </a:t>
            </a:r>
            <a:r>
              <a:rPr lang="ru-RU" dirty="0" err="1"/>
              <a:t>такої</a:t>
            </a:r>
            <a:r>
              <a:rPr lang="ru-RU" dirty="0"/>
              <a:t>. </a:t>
            </a:r>
            <a:endParaRPr lang="ru-RU" dirty="0" smtClean="0"/>
          </a:p>
          <a:p>
            <a:pPr marL="68580" indent="0" algn="just">
              <a:buNone/>
            </a:pPr>
            <a:r>
              <a:rPr lang="ru-RU" dirty="0" err="1" smtClean="0"/>
              <a:t>Завдяки</a:t>
            </a:r>
            <a:r>
              <a:rPr lang="ru-RU" dirty="0" smtClean="0"/>
              <a:t> </a:t>
            </a:r>
            <a:r>
              <a:rPr lang="ru-RU" dirty="0" err="1"/>
              <a:t>подальшому</a:t>
            </a:r>
            <a:r>
              <a:rPr lang="ru-RU" dirty="0"/>
              <a:t> </a:t>
            </a:r>
            <a:r>
              <a:rPr lang="ru-RU" dirty="0" err="1"/>
              <a:t>розвитку</a:t>
            </a:r>
            <a:r>
              <a:rPr lang="ru-RU" dirty="0"/>
              <a:t> </a:t>
            </a:r>
            <a:r>
              <a:rPr lang="ru-RU" dirty="0" err="1" smtClean="0"/>
              <a:t>знижуватиметься</a:t>
            </a:r>
            <a:r>
              <a:rPr lang="ru-RU" dirty="0" smtClean="0"/>
              <a:t> </a:t>
            </a:r>
            <a:r>
              <a:rPr lang="ru-RU" dirty="0" err="1"/>
              <a:t>собівартість</a:t>
            </a:r>
            <a:r>
              <a:rPr lang="ru-RU" dirty="0"/>
              <a:t> таких </a:t>
            </a:r>
            <a:r>
              <a:rPr lang="ru-RU" dirty="0" err="1"/>
              <a:t>приладів</a:t>
            </a:r>
            <a:r>
              <a:rPr lang="ru-RU" dirty="0"/>
              <a:t>, </a:t>
            </a:r>
            <a:r>
              <a:rPr lang="ru-RU" dirty="0" err="1" smtClean="0"/>
              <a:t>зменшуватимуться</a:t>
            </a:r>
            <a:r>
              <a:rPr lang="ru-RU" dirty="0" smtClean="0"/>
              <a:t> </a:t>
            </a:r>
            <a:r>
              <a:rPr lang="ru-RU" dirty="0" err="1"/>
              <a:t>їх</a:t>
            </a:r>
            <a:r>
              <a:rPr lang="ru-RU" dirty="0"/>
              <a:t> </a:t>
            </a:r>
            <a:r>
              <a:rPr lang="ru-RU" dirty="0" err="1" smtClean="0"/>
              <a:t>розміри</a:t>
            </a:r>
            <a:r>
              <a:rPr lang="ru-RU" dirty="0" smtClean="0"/>
              <a:t>, </a:t>
            </a:r>
            <a:r>
              <a:rPr lang="ru-RU" dirty="0" err="1" smtClean="0"/>
              <a:t>будуть</a:t>
            </a:r>
            <a:r>
              <a:rPr lang="ru-RU" dirty="0" smtClean="0"/>
              <a:t> </a:t>
            </a:r>
            <a:r>
              <a:rPr lang="ru-RU" dirty="0" err="1"/>
              <a:t>запропоновані</a:t>
            </a:r>
            <a:r>
              <a:rPr lang="ru-RU" dirty="0"/>
              <a:t> </a:t>
            </a:r>
            <a:r>
              <a:rPr lang="ru-RU" dirty="0" err="1" smtClean="0"/>
              <a:t>різноманітні</a:t>
            </a:r>
            <a:r>
              <a:rPr lang="ru-RU" dirty="0" smtClean="0"/>
              <a:t> </a:t>
            </a:r>
            <a:r>
              <a:rPr lang="ru-RU" dirty="0" err="1"/>
              <a:t>формати</a:t>
            </a:r>
            <a:r>
              <a:rPr lang="ru-RU" dirty="0"/>
              <a:t>. </a:t>
            </a:r>
            <a:r>
              <a:rPr lang="ru-RU" dirty="0" err="1"/>
              <a:t>З’являться</a:t>
            </a:r>
            <a:r>
              <a:rPr lang="ru-RU" dirty="0"/>
              <a:t> </a:t>
            </a:r>
            <a:r>
              <a:rPr lang="ru-RU" dirty="0" err="1"/>
              <a:t>пакети</a:t>
            </a:r>
            <a:r>
              <a:rPr lang="ru-RU" dirty="0"/>
              <a:t> з </a:t>
            </a:r>
            <a:r>
              <a:rPr lang="ru-RU" dirty="0" err="1" smtClean="0"/>
              <a:t>вбудованими</a:t>
            </a:r>
            <a:r>
              <a:rPr lang="ru-RU" dirty="0" smtClean="0"/>
              <a:t> </a:t>
            </a:r>
            <a:r>
              <a:rPr lang="ru-RU" dirty="0"/>
              <a:t>сенсорами, </a:t>
            </a:r>
            <a:r>
              <a:rPr lang="ru-RU" dirty="0" err="1"/>
              <a:t>телеметричні</a:t>
            </a:r>
            <a:r>
              <a:rPr lang="ru-RU" dirty="0"/>
              <a:t> </a:t>
            </a:r>
            <a:r>
              <a:rPr lang="ru-RU" dirty="0" err="1"/>
              <a:t>стрічки</a:t>
            </a:r>
            <a:r>
              <a:rPr lang="ru-RU" dirty="0"/>
              <a:t>, </a:t>
            </a:r>
            <a:r>
              <a:rPr lang="ru-RU" dirty="0" err="1"/>
              <a:t>які</a:t>
            </a:r>
            <a:r>
              <a:rPr lang="ru-RU" dirty="0"/>
              <a:t> </a:t>
            </a:r>
            <a:r>
              <a:rPr lang="ru-RU" dirty="0" smtClean="0"/>
              <a:t> </a:t>
            </a:r>
            <a:r>
              <a:rPr lang="ru-RU" dirty="0" err="1" smtClean="0"/>
              <a:t>можна</a:t>
            </a:r>
            <a:r>
              <a:rPr lang="ru-RU" dirty="0" smtClean="0"/>
              <a:t> </a:t>
            </a:r>
            <a:r>
              <a:rPr lang="ru-RU" dirty="0"/>
              <a:t>буде </a:t>
            </a:r>
            <a:r>
              <a:rPr lang="ru-RU" dirty="0" err="1"/>
              <a:t>носити</a:t>
            </a:r>
            <a:r>
              <a:rPr lang="ru-RU" dirty="0"/>
              <a:t> на </a:t>
            </a:r>
            <a:r>
              <a:rPr lang="ru-RU" dirty="0" err="1"/>
              <a:t>тілі</a:t>
            </a:r>
            <a:r>
              <a:rPr lang="ru-RU" dirty="0"/>
              <a:t>, і </a:t>
            </a:r>
            <a:r>
              <a:rPr lang="ru-RU" dirty="0" err="1"/>
              <a:t>навіть</a:t>
            </a:r>
            <a:r>
              <a:rPr lang="ru-RU" dirty="0"/>
              <a:t> </a:t>
            </a:r>
            <a:r>
              <a:rPr lang="ru-RU" dirty="0" err="1"/>
              <a:t>аналітичні</a:t>
            </a:r>
            <a:r>
              <a:rPr lang="ru-RU" dirty="0"/>
              <a:t> </a:t>
            </a:r>
            <a:r>
              <a:rPr lang="ru-RU" dirty="0" err="1" smtClean="0"/>
              <a:t>прилади</a:t>
            </a:r>
            <a:r>
              <a:rPr lang="ru-RU" dirty="0" smtClean="0"/>
              <a:t> за </a:t>
            </a:r>
            <a:r>
              <a:rPr lang="ru-RU" dirty="0" err="1" smtClean="0"/>
              <a:t>індивідуальним</a:t>
            </a:r>
            <a:r>
              <a:rPr lang="ru-RU" dirty="0" smtClean="0"/>
              <a:t> </a:t>
            </a:r>
            <a:r>
              <a:rPr lang="ru-RU" dirty="0" err="1"/>
              <a:t>замовленням</a:t>
            </a:r>
            <a:r>
              <a:rPr lang="ru-RU" dirty="0"/>
              <a:t>. </a:t>
            </a:r>
            <a:r>
              <a:rPr lang="ru-RU" dirty="0" err="1" smtClean="0"/>
              <a:t>Безперечно</a:t>
            </a:r>
            <a:r>
              <a:rPr lang="ru-RU" dirty="0"/>
              <a:t>, </a:t>
            </a:r>
            <a:r>
              <a:rPr lang="ru-RU" dirty="0" err="1"/>
              <a:t>ця</a:t>
            </a:r>
            <a:r>
              <a:rPr lang="ru-RU" dirty="0"/>
              <a:t> нова </a:t>
            </a:r>
            <a:r>
              <a:rPr lang="ru-RU" dirty="0" smtClean="0"/>
              <a:t>парадигма </a:t>
            </a:r>
            <a:r>
              <a:rPr lang="ru-RU" dirty="0" err="1" smtClean="0"/>
              <a:t>діяльності</a:t>
            </a:r>
            <a:r>
              <a:rPr lang="ru-RU" dirty="0" smtClean="0"/>
              <a:t> </a:t>
            </a:r>
            <a:r>
              <a:rPr lang="ru-RU" dirty="0" err="1" smtClean="0"/>
              <a:t>потребує</a:t>
            </a:r>
            <a:r>
              <a:rPr lang="ru-RU" dirty="0" smtClean="0"/>
              <a:t> </a:t>
            </a:r>
            <a:r>
              <a:rPr lang="ru-RU" dirty="0" err="1"/>
              <a:t>створення</a:t>
            </a:r>
            <a:r>
              <a:rPr lang="ru-RU" dirty="0"/>
              <a:t> </a:t>
            </a:r>
            <a:r>
              <a:rPr lang="ru-RU" dirty="0" err="1"/>
              <a:t>новітніх</a:t>
            </a:r>
            <a:r>
              <a:rPr lang="ru-RU" dirty="0"/>
              <a:t> </a:t>
            </a:r>
            <a:r>
              <a:rPr lang="ru-RU" dirty="0" err="1"/>
              <a:t>наукових</a:t>
            </a:r>
            <a:r>
              <a:rPr lang="ru-RU" dirty="0"/>
              <a:t> </a:t>
            </a:r>
            <a:r>
              <a:rPr lang="ru-RU" dirty="0" err="1" smtClean="0"/>
              <a:t>розробок</a:t>
            </a:r>
            <a:r>
              <a:rPr lang="ru-RU" dirty="0" smtClean="0"/>
              <a:t>, </a:t>
            </a:r>
            <a:r>
              <a:rPr lang="ru-RU" dirty="0" err="1" smtClean="0"/>
              <a:t>пошуку</a:t>
            </a:r>
            <a:r>
              <a:rPr lang="ru-RU" dirty="0" smtClean="0"/>
              <a:t> </a:t>
            </a:r>
            <a:r>
              <a:rPr lang="ru-RU" dirty="0" err="1"/>
              <a:t>піонерних</a:t>
            </a:r>
            <a:r>
              <a:rPr lang="ru-RU" dirty="0"/>
              <a:t> </a:t>
            </a:r>
            <a:r>
              <a:rPr lang="ru-RU" dirty="0" err="1"/>
              <a:t>науково-технічних</a:t>
            </a:r>
            <a:r>
              <a:rPr lang="ru-RU" dirty="0"/>
              <a:t> </a:t>
            </a:r>
            <a:r>
              <a:rPr lang="ru-RU" dirty="0" err="1" smtClean="0"/>
              <a:t>рішень</a:t>
            </a:r>
            <a:r>
              <a:rPr lang="ru-RU" dirty="0"/>
              <a:t>, </a:t>
            </a:r>
            <a:r>
              <a:rPr lang="ru-RU" dirty="0" err="1"/>
              <a:t>нових</a:t>
            </a:r>
            <a:r>
              <a:rPr lang="ru-RU" dirty="0"/>
              <a:t> </a:t>
            </a:r>
            <a:r>
              <a:rPr lang="ru-RU" dirty="0" err="1" smtClean="0"/>
              <a:t>бізнесових</a:t>
            </a:r>
            <a:r>
              <a:rPr lang="ru-RU" dirty="0" smtClean="0"/>
              <a:t> моделей</a:t>
            </a:r>
            <a:r>
              <a:rPr lang="ru-RU" dirty="0"/>
              <a:t>, </a:t>
            </a:r>
            <a:r>
              <a:rPr lang="ru-RU" dirty="0" err="1"/>
              <a:t>реорганізації</a:t>
            </a:r>
            <a:r>
              <a:rPr lang="ru-RU" dirty="0"/>
              <a:t> </a:t>
            </a:r>
            <a:r>
              <a:rPr lang="ru-RU" dirty="0" smtClean="0"/>
              <a:t>засад </a:t>
            </a:r>
            <a:r>
              <a:rPr lang="ru-RU" dirty="0" err="1"/>
              <a:t>взаємодії</a:t>
            </a:r>
            <a:r>
              <a:rPr lang="ru-RU" dirty="0"/>
              <a:t> </a:t>
            </a:r>
            <a:r>
              <a:rPr lang="ru-RU" dirty="0" err="1"/>
              <a:t>зі</a:t>
            </a:r>
            <a:r>
              <a:rPr lang="ru-RU" dirty="0"/>
              <a:t> </a:t>
            </a:r>
            <a:r>
              <a:rPr lang="ru-RU" dirty="0" err="1"/>
              <a:t>споживачами</a:t>
            </a:r>
            <a:r>
              <a:rPr lang="ru-RU" dirty="0"/>
              <a:t>, </a:t>
            </a:r>
            <a:r>
              <a:rPr lang="ru-RU" dirty="0" err="1"/>
              <a:t>щоб</a:t>
            </a:r>
            <a:r>
              <a:rPr lang="ru-RU" dirty="0"/>
              <a:t> </a:t>
            </a:r>
            <a:r>
              <a:rPr lang="ru-RU" dirty="0" err="1" smtClean="0"/>
              <a:t>виробляти</a:t>
            </a:r>
            <a:r>
              <a:rPr lang="ru-RU" dirty="0" smtClean="0"/>
              <a:t> </a:t>
            </a:r>
            <a:r>
              <a:rPr lang="ru-RU" dirty="0" err="1"/>
              <a:t>функціональні</a:t>
            </a:r>
            <a:r>
              <a:rPr lang="ru-RU" dirty="0"/>
              <a:t> </a:t>
            </a:r>
            <a:r>
              <a:rPr lang="ru-RU" dirty="0" err="1"/>
              <a:t>системи</a:t>
            </a:r>
            <a:r>
              <a:rPr lang="ru-RU" dirty="0"/>
              <a:t> в </a:t>
            </a:r>
            <a:r>
              <a:rPr lang="ru-RU" dirty="0" err="1"/>
              <a:t>належному</a:t>
            </a:r>
            <a:r>
              <a:rPr lang="ru-RU" dirty="0"/>
              <a:t> </a:t>
            </a:r>
            <a:r>
              <a:rPr lang="ru-RU" dirty="0" err="1"/>
              <a:t>обсязі</a:t>
            </a:r>
            <a:r>
              <a:rPr lang="ru-RU" dirty="0"/>
              <a:t> </a:t>
            </a:r>
            <a:r>
              <a:rPr lang="ru-RU" dirty="0" smtClean="0"/>
              <a:t>й </a:t>
            </a:r>
            <a:r>
              <a:rPr lang="ru-RU" dirty="0"/>
              <a:t>за </a:t>
            </a:r>
            <a:r>
              <a:rPr lang="ru-RU" dirty="0" err="1"/>
              <a:t>доступними</a:t>
            </a:r>
            <a:r>
              <a:rPr lang="ru-RU" dirty="0"/>
              <a:t> </a:t>
            </a:r>
            <a:r>
              <a:rPr lang="ru-RU" dirty="0" err="1"/>
              <a:t>цінами</a:t>
            </a:r>
            <a:r>
              <a:rPr lang="ru-RU" dirty="0"/>
              <a:t>, </a:t>
            </a:r>
            <a:r>
              <a:rPr lang="ru-RU" dirty="0" err="1" smtClean="0"/>
              <a:t>що</a:t>
            </a:r>
            <a:r>
              <a:rPr lang="ru-RU" dirty="0" smtClean="0"/>
              <a:t> </a:t>
            </a:r>
            <a:r>
              <a:rPr lang="ru-RU" dirty="0" err="1" smtClean="0"/>
              <a:t>принесе</a:t>
            </a:r>
            <a:r>
              <a:rPr lang="ru-RU" dirty="0" smtClean="0"/>
              <a:t> </a:t>
            </a:r>
            <a:r>
              <a:rPr lang="ru-RU" dirty="0" err="1"/>
              <a:t>користь</a:t>
            </a:r>
            <a:r>
              <a:rPr lang="ru-RU" dirty="0"/>
              <a:t> </a:t>
            </a:r>
            <a:r>
              <a:rPr lang="ru-RU" dirty="0" err="1" smtClean="0"/>
              <a:t>усьому</a:t>
            </a:r>
            <a:r>
              <a:rPr lang="ru-RU" dirty="0" smtClean="0"/>
              <a:t> </a:t>
            </a:r>
            <a:r>
              <a:rPr lang="ru-RU" dirty="0" err="1"/>
              <a:t>населенню</a:t>
            </a:r>
            <a:r>
              <a:rPr lang="ru-RU" dirty="0"/>
              <a:t>.</a:t>
            </a:r>
          </a:p>
        </p:txBody>
      </p:sp>
    </p:spTree>
    <p:extLst>
      <p:ext uri="{BB962C8B-B14F-4D97-AF65-F5344CB8AC3E}">
        <p14:creationId xmlns:p14="http://schemas.microsoft.com/office/powerpoint/2010/main" val="738396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16096" y="2967335"/>
            <a:ext cx="5711820" cy="923330"/>
          </a:xfrm>
          <a:prstGeom prst="rect">
            <a:avLst/>
          </a:prstGeom>
          <a:noFill/>
        </p:spPr>
        <p:txBody>
          <a:bodyPr wrap="none" lIns="91440" tIns="45720" rIns="91440" bIns="45720">
            <a:spAutoFit/>
          </a:bodyPr>
          <a:lstStyle/>
          <a:p>
            <a:pPr algn="ctr"/>
            <a:r>
              <a:rPr lang="ru-RU" sz="5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Дякую</a:t>
            </a:r>
            <a:r>
              <a:rPr lang="ru-RU"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за </a:t>
            </a:r>
            <a:r>
              <a:rPr lang="ru-RU" sz="5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увагу</a:t>
            </a:r>
            <a:r>
              <a:rPr lang="ru-RU"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158718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200" b="1" dirty="0" smtClean="0"/>
              <a:t>ПОКАЗНИК АНТИОКИСНОЇ АКТИВНОСТІ</a:t>
            </a:r>
            <a:endParaRPr lang="ru-RU" sz="3200" b="1" dirty="0"/>
          </a:p>
        </p:txBody>
      </p:sp>
      <p:sp>
        <p:nvSpPr>
          <p:cNvPr id="3" name="Объект 2"/>
          <p:cNvSpPr>
            <a:spLocks noGrp="1"/>
          </p:cNvSpPr>
          <p:nvPr>
            <p:ph idx="1"/>
          </p:nvPr>
        </p:nvSpPr>
        <p:spPr/>
        <p:txBody>
          <a:bodyPr>
            <a:normAutofit fontScale="92500" lnSpcReduction="10000"/>
          </a:bodyPr>
          <a:lstStyle/>
          <a:p>
            <a:pPr marL="68580" indent="0" algn="just">
              <a:buNone/>
            </a:pPr>
            <a:r>
              <a:rPr lang="uk-UA" dirty="0" smtClean="0"/>
              <a:t>в </a:t>
            </a:r>
            <a:r>
              <a:rPr lang="uk-UA" dirty="0"/>
              <a:t>оцінці токсичності довкілля все ширше використовують </a:t>
            </a:r>
            <a:r>
              <a:rPr lang="uk-UA" b="1" dirty="0"/>
              <a:t>показник </a:t>
            </a:r>
            <a:r>
              <a:rPr lang="uk-UA" b="1" dirty="0" err="1"/>
              <a:t>антиоксисної</a:t>
            </a:r>
            <a:r>
              <a:rPr lang="uk-UA" b="1" dirty="0"/>
              <a:t> активності</a:t>
            </a:r>
            <a:r>
              <a:rPr lang="uk-UA" dirty="0"/>
              <a:t> (</a:t>
            </a:r>
            <a:r>
              <a:rPr lang="uk-UA" b="1" u="sng" dirty="0"/>
              <a:t>АОА</a:t>
            </a:r>
            <a:r>
              <a:rPr lang="uk-UA" dirty="0"/>
              <a:t>) ліпідів у клітинах і тканинах організму, що обумовлено наступним. Природна якість зовнішнього та внутрішнього середовища організму підтримується двома типами окисних процесів: </a:t>
            </a:r>
            <a:endParaRPr lang="uk-UA" dirty="0" smtClean="0"/>
          </a:p>
          <a:p>
            <a:pPr algn="just"/>
            <a:r>
              <a:rPr lang="uk-UA" i="1" dirty="0" smtClean="0"/>
              <a:t>окислення </a:t>
            </a:r>
            <a:r>
              <a:rPr lang="uk-UA" i="1" dirty="0"/>
              <a:t>за участю ферментів </a:t>
            </a:r>
            <a:endParaRPr lang="uk-UA" i="1" dirty="0" smtClean="0"/>
          </a:p>
          <a:p>
            <a:pPr algn="just"/>
            <a:r>
              <a:rPr lang="uk-UA" i="1" dirty="0" smtClean="0"/>
              <a:t>окислення </a:t>
            </a:r>
            <a:r>
              <a:rPr lang="uk-UA" i="1" dirty="0"/>
              <a:t>за участю вільних радикалів (тобто не ферментативний процес).</a:t>
            </a:r>
            <a:endParaRPr lang="ru-RU" i="1" dirty="0"/>
          </a:p>
          <a:p>
            <a:endParaRPr lang="ru-RU" dirty="0"/>
          </a:p>
        </p:txBody>
      </p:sp>
    </p:spTree>
    <p:extLst>
      <p:ext uri="{BB962C8B-B14F-4D97-AF65-F5344CB8AC3E}">
        <p14:creationId xmlns:p14="http://schemas.microsoft.com/office/powerpoint/2010/main" val="2673218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err="1" smtClean="0"/>
              <a:t>Біоантиоксиданти</a:t>
            </a:r>
            <a:endParaRPr lang="ru-RU" b="1" dirty="0"/>
          </a:p>
        </p:txBody>
      </p:sp>
      <p:sp>
        <p:nvSpPr>
          <p:cNvPr id="3" name="Объект 2"/>
          <p:cNvSpPr>
            <a:spLocks noGrp="1"/>
          </p:cNvSpPr>
          <p:nvPr>
            <p:ph idx="1"/>
          </p:nvPr>
        </p:nvSpPr>
        <p:spPr/>
        <p:txBody>
          <a:bodyPr>
            <a:normAutofit fontScale="85000" lnSpcReduction="10000"/>
          </a:bodyPr>
          <a:lstStyle/>
          <a:p>
            <a:pPr marL="68580" indent="0" algn="just">
              <a:buNone/>
            </a:pPr>
            <a:r>
              <a:rPr lang="uk-UA" dirty="0" smtClean="0"/>
              <a:t>У </a:t>
            </a:r>
            <a:r>
              <a:rPr lang="uk-UA" dirty="0"/>
              <a:t>останньому випадку утворюються високотоксичні продукти – перекиси, альдегіди, кетони, і </a:t>
            </a:r>
            <a:r>
              <a:rPr lang="uk-UA" dirty="0" err="1"/>
              <a:t>епоксиди</a:t>
            </a:r>
            <a:r>
              <a:rPr lang="uk-UA" dirty="0"/>
              <a:t>. Їх кількість контролюється речовинами </a:t>
            </a:r>
            <a:r>
              <a:rPr lang="uk-UA" b="1" i="1" dirty="0"/>
              <a:t>антиокислювачами</a:t>
            </a:r>
            <a:r>
              <a:rPr lang="uk-UA" dirty="0"/>
              <a:t> (</a:t>
            </a:r>
            <a:r>
              <a:rPr lang="uk-UA" dirty="0" err="1"/>
              <a:t>біоантиоксидантами</a:t>
            </a:r>
            <a:r>
              <a:rPr lang="uk-UA" dirty="0"/>
              <a:t>), функції яких </a:t>
            </a:r>
            <a:r>
              <a:rPr lang="uk-UA" dirty="0" smtClean="0"/>
              <a:t>придушуються </a:t>
            </a:r>
            <a:r>
              <a:rPr lang="uk-UA" dirty="0"/>
              <a:t>як з підвищенням рівня забруднення середовища, так і з порушенням обміну речовин у хворому (ураженому) організмі.</a:t>
            </a:r>
            <a:endParaRPr lang="ru-RU" dirty="0"/>
          </a:p>
          <a:p>
            <a:pPr marL="68580" indent="0" algn="just">
              <a:buNone/>
            </a:pPr>
            <a:r>
              <a:rPr lang="uk-UA" dirty="0" smtClean="0"/>
              <a:t>Однією </a:t>
            </a:r>
            <a:r>
              <a:rPr lang="uk-UA" dirty="0"/>
              <a:t>з відповідних реакцій організму на підвищення токсичності  середовища  є зміни в ньому </a:t>
            </a:r>
            <a:r>
              <a:rPr lang="uk-UA" dirty="0">
                <a:effectLst>
                  <a:outerShdw blurRad="38100" dist="38100" dir="2700000" algn="tl">
                    <a:srgbClr val="000000">
                      <a:alpha val="43137"/>
                    </a:srgbClr>
                  </a:outerShdw>
                </a:effectLst>
              </a:rPr>
              <a:t>пулу</a:t>
            </a:r>
            <a:r>
              <a:rPr lang="uk-UA" dirty="0"/>
              <a:t> (</a:t>
            </a:r>
            <a:r>
              <a:rPr lang="uk-UA" dirty="0">
                <a:effectLst>
                  <a:outerShdw blurRad="38100" dist="38100" dir="2700000" algn="tl">
                    <a:srgbClr val="000000">
                      <a:alpha val="43137"/>
                    </a:srgbClr>
                  </a:outerShdw>
                </a:effectLst>
              </a:rPr>
              <a:t>набору</a:t>
            </a:r>
            <a:r>
              <a:rPr lang="uk-UA" dirty="0"/>
              <a:t>) деяких амінокислот (або суми зв’язаних і вільних амінокислот).</a:t>
            </a:r>
            <a:endParaRPr lang="ru-RU" dirty="0"/>
          </a:p>
          <a:p>
            <a:pPr algn="just"/>
            <a:endParaRPr lang="ru-RU" dirty="0"/>
          </a:p>
        </p:txBody>
      </p:sp>
    </p:spTree>
    <p:extLst>
      <p:ext uri="{BB962C8B-B14F-4D97-AF65-F5344CB8AC3E}">
        <p14:creationId xmlns:p14="http://schemas.microsoft.com/office/powerpoint/2010/main" val="292901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889168"/>
          </a:xfrm>
        </p:spPr>
        <p:txBody>
          <a:bodyPr/>
          <a:lstStyle/>
          <a:p>
            <a:pPr algn="ctr"/>
            <a:r>
              <a:rPr lang="uk-UA" b="1" dirty="0" smtClean="0"/>
              <a:t>БІОХІМІЧНІ ІНДИКАТОРИ</a:t>
            </a:r>
            <a:endParaRPr lang="ru-RU" b="1" dirty="0"/>
          </a:p>
        </p:txBody>
      </p:sp>
      <p:sp>
        <p:nvSpPr>
          <p:cNvPr id="3" name="Объект 2"/>
          <p:cNvSpPr>
            <a:spLocks noGrp="1"/>
          </p:cNvSpPr>
          <p:nvPr>
            <p:ph idx="1"/>
          </p:nvPr>
        </p:nvSpPr>
        <p:spPr/>
        <p:txBody>
          <a:bodyPr>
            <a:normAutofit fontScale="85000" lnSpcReduction="20000"/>
          </a:bodyPr>
          <a:lstStyle/>
          <a:p>
            <a:pPr marL="68580" indent="0" algn="just">
              <a:buNone/>
            </a:pPr>
            <a:r>
              <a:rPr lang="uk-UA" dirty="0"/>
              <a:t>На цьому засновано методологію (Корабльов А.І., 1987-1993), яка дозволяє використовувати </a:t>
            </a:r>
            <a:r>
              <a:rPr lang="uk-UA" dirty="0">
                <a:effectLst>
                  <a:outerShdw blurRad="38100" dist="38100" dir="2700000" algn="tl">
                    <a:srgbClr val="000000">
                      <a:alpha val="43137"/>
                    </a:srgbClr>
                  </a:outerShdw>
                </a:effectLst>
              </a:rPr>
              <a:t>амінокислоти РОВ </a:t>
            </a:r>
            <a:r>
              <a:rPr lang="uk-UA" dirty="0"/>
              <a:t>у якості </a:t>
            </a:r>
            <a:r>
              <a:rPr lang="uk-UA" b="1" dirty="0"/>
              <a:t>біохімічного</a:t>
            </a:r>
            <a:r>
              <a:rPr lang="uk-UA" dirty="0"/>
              <a:t> </a:t>
            </a:r>
            <a:r>
              <a:rPr lang="uk-UA" b="1" dirty="0"/>
              <a:t>індикатору</a:t>
            </a:r>
            <a:r>
              <a:rPr lang="uk-UA" dirty="0"/>
              <a:t> якості водного середовища в водоймах інтенсивного комплексного використання: </a:t>
            </a:r>
            <a:endParaRPr lang="uk-UA" dirty="0" smtClean="0"/>
          </a:p>
          <a:p>
            <a:pPr algn="just"/>
            <a:r>
              <a:rPr lang="uk-UA" dirty="0" smtClean="0"/>
              <a:t>за </a:t>
            </a:r>
            <a:r>
              <a:rPr lang="uk-UA" dirty="0"/>
              <a:t>співвідношенням концентрацій гліцину, метіоніну, проліну та глютамінової кислоти в РОВ у період розкладання синьо – зелених водоростей фіксується початок загострення токсикологічної ситуації (в першу чергу, при забрудненні водойми на важкі метали), при чому на 2-3 роки раніше, ніж </a:t>
            </a:r>
            <a:r>
              <a:rPr lang="uk-UA" dirty="0" smtClean="0"/>
              <a:t>можна виявити традиційними </a:t>
            </a:r>
            <a:r>
              <a:rPr lang="uk-UA" dirty="0" err="1"/>
              <a:t>альго</a:t>
            </a:r>
            <a:r>
              <a:rPr lang="uk-UA" dirty="0"/>
              <a:t> - фізіологічними методами. </a:t>
            </a:r>
            <a:endParaRPr lang="ru-RU" dirty="0"/>
          </a:p>
          <a:p>
            <a:endParaRPr lang="ru-RU" dirty="0"/>
          </a:p>
        </p:txBody>
      </p:sp>
    </p:spTree>
    <p:extLst>
      <p:ext uri="{BB962C8B-B14F-4D97-AF65-F5344CB8AC3E}">
        <p14:creationId xmlns:p14="http://schemas.microsoft.com/office/powerpoint/2010/main" val="2167417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БІОСЕНСОРИ</a:t>
            </a:r>
            <a:endParaRPr lang="ru-RU" dirty="0"/>
          </a:p>
        </p:txBody>
      </p:sp>
      <p:sp>
        <p:nvSpPr>
          <p:cNvPr id="3" name="Объект 2"/>
          <p:cNvSpPr>
            <a:spLocks noGrp="1"/>
          </p:cNvSpPr>
          <p:nvPr>
            <p:ph idx="1"/>
          </p:nvPr>
        </p:nvSpPr>
        <p:spPr/>
        <p:txBody>
          <a:bodyPr>
            <a:normAutofit fontScale="85000" lnSpcReduction="10000"/>
          </a:bodyPr>
          <a:lstStyle/>
          <a:p>
            <a:pPr marL="68580" indent="0" algn="just">
              <a:buNone/>
            </a:pPr>
            <a:r>
              <a:rPr lang="uk-UA" dirty="0"/>
              <a:t>У дослідженнях і розробках </a:t>
            </a:r>
            <a:r>
              <a:rPr lang="uk-UA" dirty="0" err="1" smtClean="0"/>
              <a:t>високосприйнятливої</a:t>
            </a:r>
            <a:r>
              <a:rPr lang="uk-UA" dirty="0" smtClean="0"/>
              <a:t> </a:t>
            </a:r>
            <a:r>
              <a:rPr lang="uk-UA" dirty="0"/>
              <a:t>вимірювальної техніки для біотехнологій, медицини та екології на значне місце посідають </a:t>
            </a:r>
            <a:r>
              <a:rPr lang="uk-UA" b="1" dirty="0" err="1"/>
              <a:t>біосенсори</a:t>
            </a:r>
            <a:r>
              <a:rPr lang="uk-UA" b="1" dirty="0"/>
              <a:t> </a:t>
            </a:r>
            <a:r>
              <a:rPr lang="uk-UA" dirty="0"/>
              <a:t>– унікальні пристрої, які включають біологічні компоненти, у тому числі </a:t>
            </a:r>
            <a:r>
              <a:rPr lang="uk-UA" dirty="0" smtClean="0"/>
              <a:t>й </a:t>
            </a:r>
            <a:r>
              <a:rPr lang="uk-UA" dirty="0"/>
              <a:t>живі організми.</a:t>
            </a:r>
            <a:endParaRPr lang="ru-RU" dirty="0"/>
          </a:p>
          <a:p>
            <a:pPr marL="68580" indent="0" algn="just">
              <a:buNone/>
            </a:pPr>
            <a:r>
              <a:rPr lang="uk-UA" dirty="0"/>
              <a:t>За останні 40 років описано велику кількість </a:t>
            </a:r>
            <a:r>
              <a:rPr lang="uk-UA" dirty="0" err="1">
                <a:effectLst>
                  <a:outerShdw blurRad="38100" dist="38100" dir="2700000" algn="tl">
                    <a:srgbClr val="000000">
                      <a:alpha val="43137"/>
                    </a:srgbClr>
                  </a:outerShdw>
                </a:effectLst>
              </a:rPr>
              <a:t>біосенсорних</a:t>
            </a:r>
            <a:r>
              <a:rPr lang="uk-UA" dirty="0">
                <a:effectLst>
                  <a:outerShdw blurRad="38100" dist="38100" dir="2700000" algn="tl">
                    <a:srgbClr val="000000">
                      <a:alpha val="43137"/>
                    </a:srgbClr>
                  </a:outerShdw>
                </a:effectLst>
              </a:rPr>
              <a:t> систем,</a:t>
            </a:r>
            <a:r>
              <a:rPr lang="uk-UA" dirty="0"/>
              <a:t> які складаються із біологічного елементу розпізнання забруднюючої речовини (наприклад, у природних та стічних водах) і вимірювальні прилади (електрохімічні, транзистори, </a:t>
            </a:r>
            <a:r>
              <a:rPr lang="uk-UA" dirty="0" err="1"/>
              <a:t>фотомножетелі</a:t>
            </a:r>
            <a:r>
              <a:rPr lang="uk-UA" dirty="0"/>
              <a:t>,  </a:t>
            </a:r>
            <a:r>
              <a:rPr lang="uk-UA" dirty="0" err="1"/>
              <a:t>фотоціоди</a:t>
            </a:r>
            <a:r>
              <a:rPr lang="uk-UA" dirty="0"/>
              <a:t>, термістори тощо).</a:t>
            </a:r>
            <a:endParaRPr lang="ru-RU" dirty="0"/>
          </a:p>
          <a:p>
            <a:endParaRPr lang="ru-RU" dirty="0"/>
          </a:p>
        </p:txBody>
      </p:sp>
    </p:spTree>
    <p:extLst>
      <p:ext uri="{BB962C8B-B14F-4D97-AF65-F5344CB8AC3E}">
        <p14:creationId xmlns:p14="http://schemas.microsoft.com/office/powerpoint/2010/main" val="3760440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vi-VN" b="1" dirty="0"/>
              <a:t>Біосе́нсор</a:t>
            </a:r>
            <a:endParaRPr lang="ru-RU" dirty="0"/>
          </a:p>
        </p:txBody>
      </p:sp>
      <p:sp>
        <p:nvSpPr>
          <p:cNvPr id="3" name="Объект 2"/>
          <p:cNvSpPr>
            <a:spLocks noGrp="1"/>
          </p:cNvSpPr>
          <p:nvPr>
            <p:ph idx="1"/>
          </p:nvPr>
        </p:nvSpPr>
        <p:spPr/>
        <p:txBody>
          <a:bodyPr>
            <a:normAutofit fontScale="85000" lnSpcReduction="10000"/>
          </a:bodyPr>
          <a:lstStyle/>
          <a:p>
            <a:pPr algn="just"/>
            <a:r>
              <a:rPr lang="vi-VN" dirty="0" smtClean="0"/>
              <a:t>(</a:t>
            </a:r>
            <a:r>
              <a:rPr lang="vi-VN" dirty="0"/>
              <a:t>від </a:t>
            </a:r>
            <a:r>
              <a:rPr lang="vi-VN" dirty="0">
                <a:hlinkClick r:id="rId2" tooltip="Грецька мова"/>
              </a:rPr>
              <a:t>грец.</a:t>
            </a:r>
            <a:r>
              <a:rPr lang="vi-VN" dirty="0"/>
              <a:t> </a:t>
            </a:r>
            <a:r>
              <a:rPr lang="el-GR" dirty="0"/>
              <a:t>βιο — </a:t>
            </a:r>
            <a:r>
              <a:rPr lang="vi-VN" dirty="0"/>
              <a:t>життя і </a:t>
            </a:r>
            <a:r>
              <a:rPr lang="vi-VN" dirty="0">
                <a:hlinkClick r:id="rId3" tooltip="Латинська мова"/>
              </a:rPr>
              <a:t>лат.</a:t>
            </a:r>
            <a:r>
              <a:rPr lang="vi-VN" dirty="0"/>
              <a:t> </a:t>
            </a:r>
            <a:r>
              <a:rPr lang="en-AU" i="1" dirty="0" err="1"/>
              <a:t>sensus</a:t>
            </a:r>
            <a:r>
              <a:rPr lang="en-AU" dirty="0"/>
              <a:t> — </a:t>
            </a:r>
            <a:r>
              <a:rPr lang="vi-VN" dirty="0"/>
              <a:t>відчуття) — </a:t>
            </a:r>
            <a:r>
              <a:rPr lang="vi-VN" dirty="0">
                <a:hlinkClick r:id="rId4" tooltip="Аналітична хімія"/>
              </a:rPr>
              <a:t>аналітичний</a:t>
            </a:r>
            <a:r>
              <a:rPr lang="vi-VN" dirty="0"/>
              <a:t> пристрій, створений на основі окремих видів </a:t>
            </a:r>
            <a:r>
              <a:rPr lang="vi-VN" dirty="0">
                <a:hlinkClick r:id="rId5" tooltip="Організм"/>
              </a:rPr>
              <a:t>організмів</a:t>
            </a:r>
            <a:r>
              <a:rPr lang="vi-VN" dirty="0"/>
              <a:t>, комплексів організмів, </a:t>
            </a:r>
            <a:r>
              <a:rPr lang="vi-VN" dirty="0">
                <a:hlinkClick r:id="rId6" tooltip="Клітина"/>
              </a:rPr>
              <a:t>клітин</a:t>
            </a:r>
            <a:r>
              <a:rPr lang="vi-VN" dirty="0"/>
              <a:t> або виділених з них </a:t>
            </a:r>
            <a:r>
              <a:rPr lang="vi-VN" dirty="0">
                <a:hlinkClick r:id="rId7" tooltip="Фермент"/>
              </a:rPr>
              <a:t>ферментних</a:t>
            </a:r>
            <a:r>
              <a:rPr lang="vi-VN" dirty="0"/>
              <a:t> систем, а також специфічних біологічних речовин, що використовується для детектування речовин. </a:t>
            </a:r>
            <a:endParaRPr lang="uk-UA" dirty="0" smtClean="0"/>
          </a:p>
          <a:p>
            <a:pPr marL="68580" indent="0" algn="just">
              <a:buNone/>
            </a:pPr>
            <a:r>
              <a:rPr lang="vi-VN" dirty="0" smtClean="0"/>
              <a:t>Має </a:t>
            </a:r>
            <a:r>
              <a:rPr lang="vi-VN" dirty="0"/>
              <a:t>аналітично селективну границю поділу фаз, до якої прилягає </a:t>
            </a:r>
            <a:r>
              <a:rPr lang="vi-VN" dirty="0">
                <a:hlinkClick r:id="rId8" tooltip="Датчик"/>
              </a:rPr>
              <a:t>датчик</a:t>
            </a:r>
            <a:r>
              <a:rPr lang="vi-VN" dirty="0"/>
              <a:t>, функція якого полягає в передачі взаємодії між поверхнею і </a:t>
            </a:r>
            <a:r>
              <a:rPr lang="uk-UA" dirty="0" smtClean="0"/>
              <a:t>досліджуваної</a:t>
            </a:r>
            <a:r>
              <a:rPr lang="vi-VN" dirty="0" smtClean="0"/>
              <a:t> </a:t>
            </a:r>
            <a:r>
              <a:rPr lang="vi-VN" dirty="0"/>
              <a:t>речовини </a:t>
            </a:r>
            <a:r>
              <a:rPr lang="vi-VN" dirty="0" smtClean="0"/>
              <a:t>прямо</a:t>
            </a:r>
            <a:r>
              <a:rPr lang="uk-UA" dirty="0" smtClean="0"/>
              <a:t>,</a:t>
            </a:r>
            <a:r>
              <a:rPr lang="vi-VN" dirty="0" smtClean="0"/>
              <a:t> </a:t>
            </a:r>
            <a:r>
              <a:rPr lang="vi-VN" dirty="0"/>
              <a:t>або через хімічні медіатори</a:t>
            </a:r>
            <a:endParaRPr lang="ru-RU" dirty="0"/>
          </a:p>
        </p:txBody>
      </p:sp>
    </p:spTree>
    <p:extLst>
      <p:ext uri="{BB962C8B-B14F-4D97-AF65-F5344CB8AC3E}">
        <p14:creationId xmlns:p14="http://schemas.microsoft.com/office/powerpoint/2010/main" val="3149841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lnSpcReduction="10000"/>
          </a:bodyPr>
          <a:lstStyle/>
          <a:p>
            <a:pPr marL="68580" indent="0" algn="just">
              <a:buNone/>
            </a:pPr>
            <a:r>
              <a:rPr lang="uk-UA" dirty="0" err="1" smtClean="0"/>
              <a:t>Біосенсори</a:t>
            </a:r>
            <a:r>
              <a:rPr lang="uk-UA" dirty="0" smtClean="0"/>
              <a:t> </a:t>
            </a:r>
            <a:r>
              <a:rPr lang="uk-UA" dirty="0"/>
              <a:t>мають два головних елементи: </a:t>
            </a:r>
            <a:endParaRPr lang="uk-UA" dirty="0" smtClean="0"/>
          </a:p>
          <a:p>
            <a:pPr algn="just"/>
            <a:r>
              <a:rPr lang="uk-UA" dirty="0" smtClean="0"/>
              <a:t>біологічний</a:t>
            </a:r>
            <a:r>
              <a:rPr lang="uk-UA" dirty="0"/>
              <a:t>, який розпізнає </a:t>
            </a:r>
            <a:r>
              <a:rPr lang="uk-UA" dirty="0" err="1"/>
              <a:t>аналізуєму</a:t>
            </a:r>
            <a:r>
              <a:rPr lang="uk-UA" dirty="0"/>
              <a:t> речовину та </a:t>
            </a:r>
            <a:endParaRPr lang="uk-UA" dirty="0" smtClean="0"/>
          </a:p>
          <a:p>
            <a:pPr algn="just"/>
            <a:r>
              <a:rPr lang="uk-UA" dirty="0" smtClean="0"/>
              <a:t>інструментальний</a:t>
            </a:r>
            <a:r>
              <a:rPr lang="uk-UA" dirty="0"/>
              <a:t>, який забезпечує передавання сигналу. </a:t>
            </a:r>
            <a:endParaRPr lang="uk-UA" dirty="0" smtClean="0"/>
          </a:p>
          <a:p>
            <a:pPr marL="68580" indent="0" algn="just">
              <a:buNone/>
            </a:pPr>
            <a:r>
              <a:rPr lang="uk-UA" dirty="0" smtClean="0"/>
              <a:t>Відповідно  </a:t>
            </a:r>
            <a:r>
              <a:rPr lang="uk-UA" dirty="0"/>
              <a:t>до класифікації Г.А.</a:t>
            </a:r>
            <a:r>
              <a:rPr lang="uk-UA" dirty="0" err="1"/>
              <a:t>Рехнитцема</a:t>
            </a:r>
            <a:r>
              <a:rPr lang="uk-UA" dirty="0"/>
              <a:t>, </a:t>
            </a:r>
            <a:r>
              <a:rPr lang="uk-UA" dirty="0" err="1"/>
              <a:t>біосенсори</a:t>
            </a:r>
            <a:r>
              <a:rPr lang="uk-UA" dirty="0"/>
              <a:t> поділяють на дві групи:</a:t>
            </a:r>
            <a:endParaRPr lang="ru-RU" dirty="0"/>
          </a:p>
          <a:p>
            <a:endParaRPr lang="ru-RU" dirty="0"/>
          </a:p>
        </p:txBody>
      </p:sp>
    </p:spTree>
    <p:extLst>
      <p:ext uri="{BB962C8B-B14F-4D97-AF65-F5344CB8AC3E}">
        <p14:creationId xmlns:p14="http://schemas.microsoft.com/office/powerpoint/2010/main" val="42710623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188</TotalTime>
  <Words>2532</Words>
  <Application>Microsoft Office PowerPoint</Application>
  <PresentationFormat>Экран (4:3)</PresentationFormat>
  <Paragraphs>99</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Остин</vt:lpstr>
      <vt:lpstr>Лекція №3</vt:lpstr>
      <vt:lpstr>ЗМІСТ</vt:lpstr>
      <vt:lpstr>ЕНЗИМОІНДИКАЦІЯ</vt:lpstr>
      <vt:lpstr>ПОКАЗНИК АНТИОКИСНОЇ АКТИВНОСТІ</vt:lpstr>
      <vt:lpstr>Біоантиоксиданти</vt:lpstr>
      <vt:lpstr>БІОХІМІЧНІ ІНДИКАТОРИ</vt:lpstr>
      <vt:lpstr>БІОСЕНСОРИ</vt:lpstr>
      <vt:lpstr>Біосе́нсор</vt:lpstr>
      <vt:lpstr>Презентация PowerPoint</vt:lpstr>
      <vt:lpstr>Хеморецепторні біосенсори</vt:lpstr>
      <vt:lpstr>Презентация PowerPoint</vt:lpstr>
      <vt:lpstr>Презентация PowerPoint</vt:lpstr>
      <vt:lpstr>Презентация PowerPoint</vt:lpstr>
      <vt:lpstr>Імунологічні біосенсори</vt:lpstr>
      <vt:lpstr>Презентация PowerPoint</vt:lpstr>
      <vt:lpstr>Презентация PowerPoint</vt:lpstr>
      <vt:lpstr>Леланд Кларк-молодший  (1918—2005) — американський біохімік,  автор біосенсорної концепції  </vt:lpstr>
      <vt:lpstr>Презентация PowerPoint</vt:lpstr>
      <vt:lpstr>Два найуспішніших на сьогодні види біосенсорів: глюкосенсор (ліворуч) і прилад для біотестування в режимі реального часу </vt:lpstr>
      <vt:lpstr>ЕВОЛЮЦІЯ БІОСЕНСОРІВ</vt:lpstr>
      <vt:lpstr>Презентация PowerPoint</vt:lpstr>
      <vt:lpstr>ЯК ЦЕ ВИГЛЯДАЄ?</vt:lpstr>
      <vt:lpstr>ЯК ЦЕ ПРАЦЮЄ?</vt:lpstr>
      <vt:lpstr>Як оцінюється успіхи наукових досліджень?</vt:lpstr>
      <vt:lpstr>ПРИКЛАДИ БІОСЕНСОРІВ</vt:lpstr>
      <vt:lpstr>Презентация PowerPoint</vt:lpstr>
      <vt:lpstr>Презентация PowerPoint</vt:lpstr>
      <vt:lpstr>Біокаталітичні сенсори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№3</dc:title>
  <cp:lastModifiedBy>user</cp:lastModifiedBy>
  <cp:revision>53</cp:revision>
  <dcterms:modified xsi:type="dcterms:W3CDTF">2019-09-24T07:40:22Z</dcterms:modified>
</cp:coreProperties>
</file>