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7744" y="429768"/>
            <a:ext cx="7315200" cy="3255264"/>
          </a:xfrm>
        </p:spPr>
        <p:txBody>
          <a:bodyPr/>
          <a:lstStyle/>
          <a:p>
            <a:r>
              <a:rPr lang="uk-UA" dirty="0" smtClean="0"/>
              <a:t>Фізика тонких плівок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50807" y="5602934"/>
            <a:ext cx="3993193" cy="914400"/>
          </a:xfrm>
        </p:spPr>
        <p:txBody>
          <a:bodyPr/>
          <a:lstStyle/>
          <a:p>
            <a:r>
              <a:rPr lang="uk-UA" dirty="0" smtClean="0"/>
              <a:t>Ніконова Аліна Олександрівна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1998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Проходження</a:t>
            </a:r>
            <a:r>
              <a:rPr lang="ru-RU" dirty="0"/>
              <a:t> </a:t>
            </a:r>
            <a:r>
              <a:rPr lang="ru-RU" dirty="0" err="1"/>
              <a:t>гарячих</a:t>
            </a:r>
            <a:r>
              <a:rPr lang="ru-RU" dirty="0"/>
              <a:t> </a:t>
            </a:r>
            <a:r>
              <a:rPr lang="ru-RU" dirty="0" err="1"/>
              <a:t>електронів</a:t>
            </a:r>
            <a:r>
              <a:rPr lang="ru-RU" dirty="0"/>
              <a:t> </a:t>
            </a:r>
            <a:r>
              <a:rPr lang="ru-RU" dirty="0" err="1"/>
              <a:t>крізь</a:t>
            </a:r>
            <a:r>
              <a:rPr lang="ru-RU" dirty="0"/>
              <a:t> </a:t>
            </a:r>
            <a:r>
              <a:rPr lang="ru-RU" dirty="0" err="1"/>
              <a:t>тонкі</a:t>
            </a:r>
            <a:r>
              <a:rPr lang="ru-RU" dirty="0"/>
              <a:t> </a:t>
            </a:r>
            <a:r>
              <a:rPr lang="ru-RU" dirty="0" err="1"/>
              <a:t>металеві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/>
              <a:t>Під</a:t>
            </a:r>
            <a:r>
              <a:rPr lang="ru-RU" dirty="0"/>
              <a:t> «</a:t>
            </a:r>
            <a:r>
              <a:rPr lang="ru-RU" dirty="0" err="1"/>
              <a:t>гарячими</a:t>
            </a:r>
            <a:r>
              <a:rPr lang="ru-RU" dirty="0"/>
              <a:t>» </a:t>
            </a:r>
            <a:r>
              <a:rPr lang="ru-RU" dirty="0" err="1"/>
              <a:t>розуміють</a:t>
            </a:r>
            <a:r>
              <a:rPr lang="ru-RU" dirty="0"/>
              <a:t> </a:t>
            </a:r>
            <a:r>
              <a:rPr lang="ru-RU" dirty="0" err="1"/>
              <a:t>електрони</a:t>
            </a:r>
            <a:r>
              <a:rPr lang="ru-RU" dirty="0"/>
              <a:t>, </a:t>
            </a:r>
            <a:r>
              <a:rPr lang="ru-RU" dirty="0" err="1"/>
              <a:t>енергія</a:t>
            </a:r>
            <a:r>
              <a:rPr lang="ru-RU" dirty="0"/>
              <a:t> яких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перевищує</a:t>
            </a:r>
            <a:r>
              <a:rPr lang="ru-RU" dirty="0"/>
              <a:t> </a:t>
            </a:r>
            <a:r>
              <a:rPr lang="ru-RU" dirty="0" err="1"/>
              <a:t>середню</a:t>
            </a:r>
            <a:r>
              <a:rPr lang="ru-RU" dirty="0"/>
              <a:t> </a:t>
            </a:r>
            <a:r>
              <a:rPr lang="ru-RU" dirty="0" err="1"/>
              <a:t>енергію</a:t>
            </a:r>
            <a:r>
              <a:rPr lang="ru-RU" dirty="0"/>
              <a:t> </a:t>
            </a:r>
            <a:r>
              <a:rPr lang="ru-RU" dirty="0" err="1"/>
              <a:t>рівноважних</a:t>
            </a:r>
            <a:r>
              <a:rPr lang="ru-RU" dirty="0"/>
              <a:t> </a:t>
            </a:r>
            <a:r>
              <a:rPr lang="ru-RU" dirty="0" err="1"/>
              <a:t>носіїв</a:t>
            </a:r>
            <a:r>
              <a:rPr lang="ru-RU" dirty="0"/>
              <a:t> заряду. </a:t>
            </a:r>
            <a:r>
              <a:rPr lang="ru-RU" dirty="0" err="1"/>
              <a:t>Еквівалентна</a:t>
            </a:r>
            <a:r>
              <a:rPr lang="ru-RU" dirty="0"/>
              <a:t> температура таких </a:t>
            </a:r>
            <a:r>
              <a:rPr lang="ru-RU" dirty="0" err="1"/>
              <a:t>електронів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більша</a:t>
            </a:r>
            <a:r>
              <a:rPr lang="ru-RU" dirty="0"/>
              <a:t> від </a:t>
            </a:r>
            <a:r>
              <a:rPr lang="ru-RU" dirty="0" err="1"/>
              <a:t>температури</a:t>
            </a:r>
            <a:r>
              <a:rPr lang="ru-RU" dirty="0"/>
              <a:t> </a:t>
            </a:r>
            <a:r>
              <a:rPr lang="ru-RU" dirty="0" err="1"/>
              <a:t>кристала</a:t>
            </a:r>
            <a:r>
              <a:rPr lang="ru-RU" dirty="0"/>
              <a:t>. </a:t>
            </a:r>
            <a:r>
              <a:rPr lang="ru-RU" dirty="0" err="1"/>
              <a:t>Інжектовані</a:t>
            </a:r>
            <a:r>
              <a:rPr lang="ru-RU" dirty="0"/>
              <a:t> в </a:t>
            </a:r>
            <a:r>
              <a:rPr lang="ru-RU" dirty="0" err="1"/>
              <a:t>кристал</a:t>
            </a:r>
            <a:r>
              <a:rPr lang="ru-RU" dirty="0"/>
              <a:t> </a:t>
            </a:r>
            <a:r>
              <a:rPr lang="ru-RU" dirty="0" err="1"/>
              <a:t>гарячі</a:t>
            </a:r>
            <a:r>
              <a:rPr lang="ru-RU" dirty="0"/>
              <a:t> </a:t>
            </a:r>
            <a:r>
              <a:rPr lang="ru-RU" dirty="0" err="1"/>
              <a:t>електрони</a:t>
            </a:r>
            <a:r>
              <a:rPr lang="ru-RU" dirty="0"/>
              <a:t> активно </a:t>
            </a:r>
            <a:r>
              <a:rPr lang="ru-RU" dirty="0" err="1"/>
              <a:t>розсіюються</a:t>
            </a:r>
            <a:r>
              <a:rPr lang="ru-RU" dirty="0"/>
              <a:t> </a:t>
            </a:r>
            <a:r>
              <a:rPr lang="ru-RU" dirty="0" smtClean="0"/>
              <a:t>на. У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розсіювання</a:t>
            </a:r>
            <a:r>
              <a:rPr lang="ru-RU" dirty="0"/>
              <a:t> </a:t>
            </a:r>
            <a:r>
              <a:rPr lang="ru-RU" dirty="0" err="1"/>
              <a:t>гарячі</a:t>
            </a:r>
            <a:r>
              <a:rPr lang="ru-RU" dirty="0"/>
              <a:t> </a:t>
            </a:r>
            <a:r>
              <a:rPr lang="ru-RU" dirty="0" err="1"/>
              <a:t>електрони</a:t>
            </a:r>
            <a:r>
              <a:rPr lang="ru-RU" dirty="0"/>
              <a:t> </a:t>
            </a:r>
            <a:r>
              <a:rPr lang="ru-RU" dirty="0" err="1"/>
              <a:t>втрачають</a:t>
            </a:r>
            <a:r>
              <a:rPr lang="ru-RU" dirty="0"/>
              <a:t> свою </a:t>
            </a:r>
            <a:r>
              <a:rPr lang="ru-RU" dirty="0" err="1"/>
              <a:t>енергію</a:t>
            </a:r>
            <a:r>
              <a:rPr lang="ru-RU" dirty="0"/>
              <a:t> і </a:t>
            </a:r>
            <a:r>
              <a:rPr lang="ru-RU" dirty="0" err="1"/>
              <a:t>переходять</a:t>
            </a:r>
            <a:r>
              <a:rPr lang="ru-RU" dirty="0"/>
              <a:t> у </a:t>
            </a:r>
            <a:r>
              <a:rPr lang="ru-RU" dirty="0" err="1"/>
              <a:t>рівноважний</a:t>
            </a:r>
            <a:r>
              <a:rPr lang="ru-RU" dirty="0"/>
              <a:t> стан.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товщина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, в яку </a:t>
            </a:r>
            <a:r>
              <a:rPr lang="ru-RU" dirty="0" err="1"/>
              <a:t>інжектуються</a:t>
            </a:r>
            <a:r>
              <a:rPr lang="ru-RU" dirty="0"/>
              <a:t> </a:t>
            </a:r>
            <a:r>
              <a:rPr lang="ru-RU" dirty="0" err="1"/>
              <a:t>гарячі</a:t>
            </a:r>
            <a:r>
              <a:rPr lang="ru-RU" dirty="0"/>
              <a:t> </a:t>
            </a:r>
            <a:r>
              <a:rPr lang="ru-RU" dirty="0" err="1"/>
              <a:t>електрони</a:t>
            </a:r>
            <a:r>
              <a:rPr lang="ru-RU" dirty="0"/>
              <a:t>,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менша</a:t>
            </a:r>
            <a:r>
              <a:rPr lang="ru-RU" dirty="0"/>
              <a:t> від </a:t>
            </a:r>
            <a:r>
              <a:rPr lang="ru-RU" dirty="0" err="1"/>
              <a:t>довжини</a:t>
            </a:r>
            <a:r>
              <a:rPr lang="ru-RU" dirty="0"/>
              <a:t> їх </a:t>
            </a:r>
            <a:r>
              <a:rPr lang="ru-RU" dirty="0" err="1"/>
              <a:t>вільного</a:t>
            </a:r>
            <a:r>
              <a:rPr lang="ru-RU" dirty="0"/>
              <a:t> </a:t>
            </a:r>
            <a:r>
              <a:rPr lang="ru-RU" dirty="0" err="1"/>
              <a:t>пробігу</a:t>
            </a:r>
            <a:r>
              <a:rPr lang="ru-RU" dirty="0"/>
              <a:t>, практично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гарячі</a:t>
            </a:r>
            <a:r>
              <a:rPr lang="ru-RU" dirty="0"/>
              <a:t> </a:t>
            </a:r>
            <a:r>
              <a:rPr lang="ru-RU" dirty="0" err="1"/>
              <a:t>електрони</a:t>
            </a:r>
            <a:r>
              <a:rPr lang="ru-RU" dirty="0"/>
              <a:t> </a:t>
            </a:r>
            <a:r>
              <a:rPr lang="ru-RU" dirty="0" err="1"/>
              <a:t>пройдуть</a:t>
            </a:r>
            <a:r>
              <a:rPr lang="ru-RU" dirty="0"/>
              <a:t> </a:t>
            </a:r>
            <a:r>
              <a:rPr lang="ru-RU" dirty="0" err="1"/>
              <a:t>крізь</a:t>
            </a:r>
            <a:r>
              <a:rPr lang="ru-RU" dirty="0"/>
              <a:t> </a:t>
            </a:r>
            <a:r>
              <a:rPr lang="ru-RU" dirty="0" err="1"/>
              <a:t>плівку</a:t>
            </a:r>
            <a:r>
              <a:rPr lang="ru-RU" dirty="0"/>
              <a:t>. </a:t>
            </a:r>
            <a:r>
              <a:rPr lang="ru-RU" dirty="0" err="1"/>
              <a:t>Довжина</a:t>
            </a:r>
            <a:r>
              <a:rPr lang="ru-RU" dirty="0"/>
              <a:t> </a:t>
            </a:r>
            <a:r>
              <a:rPr lang="ru-RU" dirty="0" err="1"/>
              <a:t>вільного</a:t>
            </a:r>
            <a:r>
              <a:rPr lang="ru-RU" dirty="0"/>
              <a:t> </a:t>
            </a:r>
            <a:r>
              <a:rPr lang="ru-RU" dirty="0" err="1"/>
              <a:t>пробігу</a:t>
            </a:r>
            <a:r>
              <a:rPr lang="ru-RU" dirty="0"/>
              <a:t> </a:t>
            </a:r>
            <a:r>
              <a:rPr lang="ru-RU" dirty="0" err="1"/>
              <a:t>гарячих</a:t>
            </a:r>
            <a:r>
              <a:rPr lang="ru-RU" dirty="0"/>
              <a:t> </a:t>
            </a:r>
            <a:r>
              <a:rPr lang="ru-RU" dirty="0" err="1"/>
              <a:t>електронів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від їх </a:t>
            </a:r>
            <a:r>
              <a:rPr lang="ru-RU" dirty="0" err="1"/>
              <a:t>енергії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8538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Розмірні</a:t>
            </a:r>
            <a:r>
              <a:rPr lang="ru-RU" dirty="0"/>
              <a:t> </a:t>
            </a:r>
            <a:r>
              <a:rPr lang="ru-RU" dirty="0" err="1"/>
              <a:t>ефекти</a:t>
            </a:r>
            <a:r>
              <a:rPr lang="ru-RU" dirty="0"/>
              <a:t> в тонких </a:t>
            </a:r>
            <a:r>
              <a:rPr lang="ru-RU" dirty="0" err="1"/>
              <a:t>плівках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59540" y="864108"/>
            <a:ext cx="7315200" cy="5120640"/>
          </a:xfrm>
        </p:spPr>
        <p:txBody>
          <a:bodyPr/>
          <a:lstStyle/>
          <a:p>
            <a:pPr marL="0" indent="0">
              <a:buNone/>
            </a:pPr>
            <a:r>
              <a:rPr lang="ru-RU" dirty="0" err="1" smtClean="0"/>
              <a:t>Розмірні</a:t>
            </a:r>
            <a:r>
              <a:rPr lang="ru-RU" dirty="0" smtClean="0"/>
              <a:t> </a:t>
            </a:r>
            <a:r>
              <a:rPr lang="ru-RU" dirty="0" err="1"/>
              <a:t>ефекти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явища</a:t>
            </a:r>
            <a:r>
              <a:rPr lang="ru-RU" dirty="0"/>
              <a:t> в </a:t>
            </a:r>
            <a:r>
              <a:rPr lang="ru-RU" dirty="0" err="1"/>
              <a:t>твердих</a:t>
            </a:r>
            <a:r>
              <a:rPr lang="ru-RU" dirty="0"/>
              <a:t> </a:t>
            </a:r>
            <a:r>
              <a:rPr lang="ru-RU" dirty="0" err="1"/>
              <a:t>тілах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спостерігаються</a:t>
            </a:r>
            <a:r>
              <a:rPr lang="ru-RU" dirty="0"/>
              <a:t> за умов, коли </a:t>
            </a:r>
            <a:r>
              <a:rPr lang="ru-RU" dirty="0" err="1"/>
              <a:t>розміри</a:t>
            </a:r>
            <a:r>
              <a:rPr lang="ru-RU" dirty="0"/>
              <a:t> </a:t>
            </a:r>
            <a:r>
              <a:rPr lang="ru-RU" dirty="0" err="1"/>
              <a:t>досліджуваного</a:t>
            </a:r>
            <a:r>
              <a:rPr lang="ru-RU" dirty="0"/>
              <a:t> </a:t>
            </a:r>
            <a:r>
              <a:rPr lang="ru-RU" dirty="0" err="1" smtClean="0"/>
              <a:t>зразка</a:t>
            </a:r>
            <a:r>
              <a:rPr lang="ru-RU" dirty="0" smtClean="0"/>
              <a:t> </a:t>
            </a:r>
            <a:r>
              <a:rPr lang="en-US" dirty="0" smtClean="0"/>
              <a:t>l </a:t>
            </a:r>
            <a:r>
              <a:rPr lang="ru-RU" dirty="0" err="1"/>
              <a:t>порівняні</a:t>
            </a:r>
            <a:r>
              <a:rPr lang="ru-RU" dirty="0"/>
              <a:t> з </a:t>
            </a:r>
            <a:r>
              <a:rPr lang="ru-RU" dirty="0" err="1"/>
              <a:t>однією</a:t>
            </a:r>
            <a:r>
              <a:rPr lang="ru-RU" dirty="0"/>
              <a:t> з </a:t>
            </a:r>
            <a:r>
              <a:rPr lang="ru-RU" dirty="0" err="1"/>
              <a:t>характерних</a:t>
            </a:r>
            <a:r>
              <a:rPr lang="ru-RU" dirty="0"/>
              <a:t> </a:t>
            </a:r>
            <a:r>
              <a:rPr lang="ru-RU" dirty="0" err="1"/>
              <a:t>довжин</a:t>
            </a:r>
            <a:r>
              <a:rPr lang="ru-RU" dirty="0"/>
              <a:t> – </a:t>
            </a:r>
            <a:r>
              <a:rPr lang="ru-RU" dirty="0" err="1"/>
              <a:t>довжиною</a:t>
            </a:r>
            <a:r>
              <a:rPr lang="ru-RU" dirty="0"/>
              <a:t> </a:t>
            </a:r>
            <a:r>
              <a:rPr lang="ru-RU" dirty="0" err="1"/>
              <a:t>вільного</a:t>
            </a:r>
            <a:r>
              <a:rPr lang="ru-RU" dirty="0"/>
              <a:t> </a:t>
            </a:r>
            <a:r>
              <a:rPr lang="ru-RU" dirty="0" err="1"/>
              <a:t>пробігу</a:t>
            </a:r>
            <a:r>
              <a:rPr lang="ru-RU" dirty="0"/>
              <a:t> </a:t>
            </a:r>
            <a:r>
              <a:rPr lang="en-US" dirty="0"/>
              <a:t>l , </a:t>
            </a:r>
            <a:r>
              <a:rPr lang="ru-RU" dirty="0" err="1"/>
              <a:t>довжиною</a:t>
            </a:r>
            <a:r>
              <a:rPr lang="ru-RU" dirty="0"/>
              <a:t> </a:t>
            </a:r>
            <a:r>
              <a:rPr lang="ru-RU" dirty="0" err="1"/>
              <a:t>хвилі</a:t>
            </a:r>
            <a:r>
              <a:rPr lang="ru-RU" dirty="0"/>
              <a:t> </a:t>
            </a:r>
            <a:r>
              <a:rPr lang="ru-RU" dirty="0" err="1"/>
              <a:t>електрона</a:t>
            </a:r>
            <a:r>
              <a:rPr lang="ru-RU" dirty="0"/>
              <a:t>, </a:t>
            </a:r>
            <a:r>
              <a:rPr lang="ru-RU" dirty="0" err="1"/>
              <a:t>дифузійною</a:t>
            </a:r>
            <a:r>
              <a:rPr lang="ru-RU" dirty="0"/>
              <a:t> </a:t>
            </a:r>
            <a:r>
              <a:rPr lang="ru-RU" dirty="0" err="1"/>
              <a:t>довжиною</a:t>
            </a:r>
            <a:r>
              <a:rPr lang="ru-RU" dirty="0"/>
              <a:t> </a:t>
            </a:r>
            <a:r>
              <a:rPr lang="en-US" dirty="0"/>
              <a:t>Ln, </a:t>
            </a:r>
            <a:r>
              <a:rPr lang="en-US" dirty="0" err="1"/>
              <a:t>Lp</a:t>
            </a:r>
            <a:r>
              <a:rPr lang="en-US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ru-RU" dirty="0" err="1"/>
              <a:t>Розрізняють</a:t>
            </a:r>
            <a:r>
              <a:rPr lang="ru-RU" dirty="0"/>
              <a:t> </a:t>
            </a:r>
            <a:r>
              <a:rPr lang="ru-RU" dirty="0" err="1"/>
              <a:t>класичні</a:t>
            </a:r>
            <a:r>
              <a:rPr lang="ru-RU" dirty="0"/>
              <a:t> та </a:t>
            </a:r>
            <a:r>
              <a:rPr lang="ru-RU" dirty="0" err="1"/>
              <a:t>квантові</a:t>
            </a:r>
            <a:r>
              <a:rPr lang="ru-RU" dirty="0"/>
              <a:t> </a:t>
            </a:r>
            <a:r>
              <a:rPr lang="ru-RU" dirty="0" err="1"/>
              <a:t>розмірні</a:t>
            </a:r>
            <a:r>
              <a:rPr lang="ru-RU" dirty="0"/>
              <a:t> </a:t>
            </a:r>
            <a:r>
              <a:rPr lang="ru-RU" dirty="0" err="1"/>
              <a:t>ефекти</a:t>
            </a:r>
            <a:r>
              <a:rPr lang="ru-RU" dirty="0"/>
              <a:t>. </a:t>
            </a:r>
            <a:r>
              <a:rPr lang="ru-RU" dirty="0" err="1"/>
              <a:t>Класичні</a:t>
            </a:r>
            <a:r>
              <a:rPr lang="ru-RU" dirty="0"/>
              <a:t> </a:t>
            </a:r>
            <a:r>
              <a:rPr lang="ru-RU" dirty="0" err="1"/>
              <a:t>розмірні</a:t>
            </a:r>
            <a:r>
              <a:rPr lang="ru-RU" dirty="0"/>
              <a:t> </a:t>
            </a:r>
            <a:r>
              <a:rPr lang="ru-RU" dirty="0" err="1"/>
              <a:t>ефекти</a:t>
            </a:r>
            <a:r>
              <a:rPr lang="ru-RU" dirty="0"/>
              <a:t> </a:t>
            </a:r>
            <a:r>
              <a:rPr lang="ru-RU" dirty="0" err="1"/>
              <a:t>спостерігаються</a:t>
            </a:r>
            <a:r>
              <a:rPr lang="ru-RU" dirty="0"/>
              <a:t> в </a:t>
            </a:r>
            <a:r>
              <a:rPr lang="ru-RU" dirty="0" err="1"/>
              <a:t>поведінці</a:t>
            </a:r>
            <a:r>
              <a:rPr lang="ru-RU" dirty="0"/>
              <a:t> </a:t>
            </a:r>
            <a:r>
              <a:rPr lang="ru-RU" dirty="0" err="1"/>
              <a:t>статичної</a:t>
            </a:r>
            <a:r>
              <a:rPr lang="ru-RU" dirty="0"/>
              <a:t> </a:t>
            </a:r>
            <a:r>
              <a:rPr lang="ru-RU" dirty="0" err="1"/>
              <a:t>електропровідності</a:t>
            </a:r>
            <a:r>
              <a:rPr lang="ru-RU" dirty="0"/>
              <a:t> тонких </a:t>
            </a:r>
            <a:r>
              <a:rPr lang="ru-RU" dirty="0" err="1"/>
              <a:t>плівок</a:t>
            </a:r>
            <a:r>
              <a:rPr lang="ru-RU" dirty="0"/>
              <a:t> та </a:t>
            </a:r>
            <a:r>
              <a:rPr lang="ru-RU" dirty="0" err="1"/>
              <a:t>дротів</a:t>
            </a:r>
            <a:r>
              <a:rPr lang="ru-RU" dirty="0"/>
              <a:t>, </a:t>
            </a:r>
            <a:r>
              <a:rPr lang="ru-RU" dirty="0" err="1"/>
              <a:t>товщина</a:t>
            </a:r>
            <a:r>
              <a:rPr lang="ru-RU" dirty="0"/>
              <a:t> </a:t>
            </a:r>
            <a:r>
              <a:rPr lang="en-US" dirty="0"/>
              <a:t>d </a:t>
            </a:r>
            <a:r>
              <a:rPr lang="ru-RU" dirty="0"/>
              <a:t>яких </a:t>
            </a:r>
            <a:r>
              <a:rPr lang="ru-RU" dirty="0" err="1"/>
              <a:t>порівняна</a:t>
            </a:r>
            <a:r>
              <a:rPr lang="ru-RU" dirty="0"/>
              <a:t> з </a:t>
            </a:r>
            <a:r>
              <a:rPr lang="ru-RU" dirty="0" err="1"/>
              <a:t>довжиною</a:t>
            </a:r>
            <a:r>
              <a:rPr lang="ru-RU" dirty="0"/>
              <a:t> </a:t>
            </a:r>
            <a:r>
              <a:rPr lang="ru-RU" dirty="0" err="1"/>
              <a:t>вільного</a:t>
            </a:r>
            <a:r>
              <a:rPr lang="ru-RU" dirty="0"/>
              <a:t> </a:t>
            </a:r>
            <a:r>
              <a:rPr lang="ru-RU" dirty="0" err="1"/>
              <a:t>пробігу</a:t>
            </a:r>
            <a:r>
              <a:rPr lang="ru-RU" dirty="0"/>
              <a:t> </a:t>
            </a:r>
            <a:r>
              <a:rPr lang="ru-RU" dirty="0" err="1"/>
              <a:t>електронів</a:t>
            </a:r>
            <a:r>
              <a:rPr lang="ru-RU" dirty="0"/>
              <a:t>. При </a:t>
            </a:r>
            <a:r>
              <a:rPr lang="ru-RU" dirty="0" err="1"/>
              <a:t>зменшенні</a:t>
            </a:r>
            <a:r>
              <a:rPr lang="ru-RU" dirty="0"/>
              <a:t> </a:t>
            </a:r>
            <a:r>
              <a:rPr lang="ru-RU" dirty="0" err="1"/>
              <a:t>товщини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 </a:t>
            </a:r>
            <a:r>
              <a:rPr lang="ru-RU" dirty="0" err="1"/>
              <a:t>питома</a:t>
            </a:r>
            <a:r>
              <a:rPr lang="ru-RU" dirty="0"/>
              <a:t> </a:t>
            </a:r>
            <a:r>
              <a:rPr lang="ru-RU" dirty="0" err="1"/>
              <a:t>провідність</a:t>
            </a:r>
            <a:r>
              <a:rPr lang="ru-RU" dirty="0"/>
              <a:t> </a:t>
            </a:r>
            <a:r>
              <a:rPr lang="en-US" dirty="0"/>
              <a:t>s </a:t>
            </a:r>
            <a:r>
              <a:rPr lang="ru-RU" dirty="0"/>
              <a:t>монотонно </a:t>
            </a:r>
            <a:r>
              <a:rPr lang="ru-RU" dirty="0" err="1"/>
              <a:t>зменшується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зумовлюється</a:t>
            </a:r>
            <a:r>
              <a:rPr lang="ru-RU" dirty="0"/>
              <a:t> </a:t>
            </a:r>
            <a:r>
              <a:rPr lang="ru-RU" dirty="0" err="1"/>
              <a:t>додатковим</a:t>
            </a:r>
            <a:r>
              <a:rPr lang="ru-RU" dirty="0"/>
              <a:t> </a:t>
            </a:r>
            <a:r>
              <a:rPr lang="ru-RU" dirty="0" err="1"/>
              <a:t>розсіюванням</a:t>
            </a:r>
            <a:r>
              <a:rPr lang="ru-RU" dirty="0"/>
              <a:t> заряду на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зразка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5122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121217" cy="4601183"/>
          </a:xfrm>
        </p:spPr>
        <p:txBody>
          <a:bodyPr/>
          <a:lstStyle/>
          <a:p>
            <a:r>
              <a:rPr lang="ru-RU" dirty="0" err="1" smtClean="0"/>
              <a:t>Напів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провідникові</a:t>
            </a:r>
            <a:r>
              <a:rPr lang="ru-RU" dirty="0" smtClean="0"/>
              <a:t> </a:t>
            </a:r>
            <a:r>
              <a:rPr lang="ru-RU" dirty="0" err="1"/>
              <a:t>плівки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На </a:t>
            </a:r>
            <a:r>
              <a:rPr lang="ru-RU" dirty="0" err="1"/>
              <a:t>провідність</a:t>
            </a:r>
            <a:r>
              <a:rPr lang="ru-RU" dirty="0"/>
              <a:t> </a:t>
            </a:r>
            <a:r>
              <a:rPr lang="ru-RU" dirty="0" err="1"/>
              <a:t>напівпровідникових</a:t>
            </a:r>
            <a:r>
              <a:rPr lang="ru-RU" dirty="0"/>
              <a:t> </a:t>
            </a:r>
            <a:r>
              <a:rPr lang="ru-RU" dirty="0" err="1"/>
              <a:t>плівок</a:t>
            </a:r>
            <a:r>
              <a:rPr lang="ru-RU" dirty="0"/>
              <a:t> </a:t>
            </a:r>
            <a:r>
              <a:rPr lang="ru-RU" dirty="0" err="1"/>
              <a:t>істотно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</a:t>
            </a:r>
            <a:r>
              <a:rPr lang="ru-RU" dirty="0" err="1"/>
              <a:t>явища</a:t>
            </a:r>
            <a:r>
              <a:rPr lang="ru-RU" dirty="0"/>
              <a:t> </a:t>
            </a:r>
            <a:r>
              <a:rPr lang="ru-RU" dirty="0" err="1"/>
              <a:t>перенесення</a:t>
            </a:r>
            <a:r>
              <a:rPr lang="ru-RU" dirty="0"/>
              <a:t> </a:t>
            </a:r>
            <a:r>
              <a:rPr lang="ru-RU" dirty="0" err="1"/>
              <a:t>поблизу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плівок</a:t>
            </a:r>
            <a:r>
              <a:rPr lang="ru-RU" dirty="0"/>
              <a:t>. Особливо сильно вони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провідність</a:t>
            </a:r>
            <a:r>
              <a:rPr lang="ru-RU" dirty="0"/>
              <a:t> </a:t>
            </a:r>
            <a:r>
              <a:rPr lang="ru-RU" dirty="0" err="1"/>
              <a:t>плівок</a:t>
            </a:r>
            <a:r>
              <a:rPr lang="ru-RU" dirty="0"/>
              <a:t> </a:t>
            </a:r>
            <a:r>
              <a:rPr lang="ru-RU" dirty="0" err="1"/>
              <a:t>завтовшки</a:t>
            </a:r>
            <a:r>
              <a:rPr lang="ru-RU" dirty="0"/>
              <a:t> до 1 мкм при </a:t>
            </a:r>
            <a:r>
              <a:rPr lang="ru-RU" dirty="0" err="1"/>
              <a:t>концентрації</a:t>
            </a:r>
            <a:r>
              <a:rPr lang="ru-RU" dirty="0"/>
              <a:t> до </a:t>
            </a:r>
            <a:r>
              <a:rPr lang="ru-RU" dirty="0" smtClean="0"/>
              <a:t>10</a:t>
            </a:r>
            <a:r>
              <a:rPr lang="en-US" dirty="0" smtClean="0"/>
              <a:t>^</a:t>
            </a:r>
            <a:r>
              <a:rPr lang="ru-RU" dirty="0" smtClean="0"/>
              <a:t>18 см</a:t>
            </a:r>
            <a:r>
              <a:rPr lang="en-US" dirty="0" smtClean="0"/>
              <a:t>^(</a:t>
            </a:r>
            <a:r>
              <a:rPr lang="ru-RU" dirty="0" smtClean="0"/>
              <a:t> </a:t>
            </a:r>
            <a:r>
              <a:rPr lang="ru-RU" dirty="0"/>
              <a:t>-</a:t>
            </a:r>
            <a:r>
              <a:rPr lang="ru-RU" dirty="0" smtClean="0"/>
              <a:t>3</a:t>
            </a:r>
            <a:r>
              <a:rPr lang="en-US" dirty="0" smtClean="0"/>
              <a:t>)</a:t>
            </a:r>
            <a:r>
              <a:rPr lang="ru-RU" dirty="0" smtClean="0"/>
              <a:t> </a:t>
            </a:r>
            <a:r>
              <a:rPr lang="ru-RU" dirty="0"/>
              <a:t>. Це </a:t>
            </a:r>
            <a:r>
              <a:rPr lang="ru-RU" dirty="0" err="1"/>
              <a:t>пояснюється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при </a:t>
            </a:r>
            <a:r>
              <a:rPr lang="ru-RU" dirty="0" err="1"/>
              <a:t>проходженні</a:t>
            </a:r>
            <a:r>
              <a:rPr lang="ru-RU" dirty="0"/>
              <a:t> струму через тонкий </a:t>
            </a:r>
            <a:r>
              <a:rPr lang="ru-RU" dirty="0" err="1"/>
              <a:t>зразок</a:t>
            </a:r>
            <a:r>
              <a:rPr lang="ru-RU" dirty="0"/>
              <a:t> </a:t>
            </a:r>
            <a:r>
              <a:rPr lang="ru-RU" dirty="0" err="1"/>
              <a:t>носії</a:t>
            </a:r>
            <a:r>
              <a:rPr lang="ru-RU" dirty="0"/>
              <a:t> </a:t>
            </a:r>
            <a:r>
              <a:rPr lang="ru-RU" dirty="0" err="1"/>
              <a:t>розсіюються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в </a:t>
            </a:r>
            <a:r>
              <a:rPr lang="ru-RU" dirty="0" err="1"/>
              <a:t>об’ємі</a:t>
            </a:r>
            <a:r>
              <a:rPr lang="ru-RU" dirty="0"/>
              <a:t>, але й на </a:t>
            </a:r>
            <a:r>
              <a:rPr lang="ru-RU" dirty="0" err="1"/>
              <a:t>поверхні</a:t>
            </a:r>
            <a:r>
              <a:rPr lang="ru-RU" dirty="0"/>
              <a:t>,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ефективна</a:t>
            </a:r>
            <a:r>
              <a:rPr lang="ru-RU" dirty="0"/>
              <a:t> </a:t>
            </a:r>
            <a:r>
              <a:rPr lang="ru-RU" dirty="0" err="1"/>
              <a:t>рухливість</a:t>
            </a:r>
            <a:r>
              <a:rPr lang="ru-RU" dirty="0"/>
              <a:t> їх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меншою</a:t>
            </a:r>
            <a:r>
              <a:rPr lang="ru-RU" dirty="0"/>
              <a:t> від </a:t>
            </a:r>
            <a:r>
              <a:rPr lang="ru-RU" dirty="0" err="1"/>
              <a:t>об’ємної</a:t>
            </a:r>
            <a:r>
              <a:rPr lang="ru-RU" dirty="0"/>
              <a:t>. Це </a:t>
            </a:r>
            <a:r>
              <a:rPr lang="ru-RU" dirty="0" err="1"/>
              <a:t>проявляється</a:t>
            </a:r>
            <a:r>
              <a:rPr lang="ru-RU" dirty="0"/>
              <a:t> як </a:t>
            </a:r>
            <a:r>
              <a:rPr lang="ru-RU" dirty="0" err="1"/>
              <a:t>розмірний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smtClean="0"/>
              <a:t>провідності</a:t>
            </a:r>
            <a:r>
              <a:rPr lang="ru-RU" dirty="0"/>
              <a:t>, </a:t>
            </a:r>
            <a:r>
              <a:rPr lang="ru-RU" dirty="0" err="1"/>
              <a:t>аналогічний</a:t>
            </a:r>
            <a:r>
              <a:rPr lang="ru-RU" dirty="0"/>
              <a:t> </a:t>
            </a:r>
            <a:r>
              <a:rPr lang="ru-RU" dirty="0" err="1"/>
              <a:t>розглянутим</a:t>
            </a:r>
            <a:r>
              <a:rPr lang="ru-RU" dirty="0"/>
              <a:t> </a:t>
            </a:r>
            <a:r>
              <a:rPr lang="ru-RU" dirty="0" err="1"/>
              <a:t>розмірним</a:t>
            </a:r>
            <a:r>
              <a:rPr lang="ru-RU" dirty="0"/>
              <a:t> </a:t>
            </a:r>
            <a:r>
              <a:rPr lang="ru-RU" dirty="0" err="1"/>
              <a:t>ефектам</a:t>
            </a:r>
            <a:r>
              <a:rPr lang="ru-RU" dirty="0"/>
              <a:t> у </a:t>
            </a:r>
            <a:r>
              <a:rPr lang="ru-RU" dirty="0" err="1"/>
              <a:t>металевих</a:t>
            </a:r>
            <a:r>
              <a:rPr lang="ru-RU" dirty="0"/>
              <a:t> </a:t>
            </a:r>
            <a:r>
              <a:rPr lang="ru-RU" dirty="0" err="1"/>
              <a:t>плівках</a:t>
            </a:r>
            <a:r>
              <a:rPr lang="ru-RU" dirty="0"/>
              <a:t>.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розмірних</a:t>
            </a:r>
            <a:r>
              <a:rPr lang="ru-RU" dirty="0"/>
              <a:t> </a:t>
            </a:r>
            <a:r>
              <a:rPr lang="ru-RU" dirty="0" err="1"/>
              <a:t>ефектів</a:t>
            </a:r>
            <a:r>
              <a:rPr lang="ru-RU" dirty="0"/>
              <a:t> у напівпровідниках проводиться </a:t>
            </a:r>
            <a:r>
              <a:rPr lang="ru-RU" dirty="0" err="1"/>
              <a:t>дещо</a:t>
            </a:r>
            <a:r>
              <a:rPr lang="ru-RU" dirty="0"/>
              <a:t> </a:t>
            </a:r>
            <a:r>
              <a:rPr lang="ru-RU" dirty="0" err="1"/>
              <a:t>інакше</a:t>
            </a:r>
            <a:r>
              <a:rPr lang="ru-RU" dirty="0"/>
              <a:t>, ніж у </a:t>
            </a:r>
            <a:r>
              <a:rPr lang="ru-RU" dirty="0" err="1"/>
              <a:t>металах</a:t>
            </a:r>
            <a:r>
              <a:rPr lang="ru-RU" dirty="0"/>
              <a:t>,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нової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, </a:t>
            </a:r>
            <a:r>
              <a:rPr lang="ru-RU" dirty="0" err="1"/>
              <a:t>зумовленої</a:t>
            </a:r>
            <a:r>
              <a:rPr lang="ru-RU" dirty="0"/>
              <a:t> </a:t>
            </a:r>
            <a:r>
              <a:rPr lang="ru-RU" dirty="0" err="1"/>
              <a:t>наявністю</a:t>
            </a:r>
            <a:r>
              <a:rPr lang="ru-RU" dirty="0"/>
              <a:t> </a:t>
            </a:r>
            <a:r>
              <a:rPr lang="ru-RU" dirty="0" err="1"/>
              <a:t>приповерхневого</a:t>
            </a:r>
            <a:r>
              <a:rPr lang="ru-RU" dirty="0"/>
              <a:t> </a:t>
            </a:r>
            <a:r>
              <a:rPr lang="ru-RU" dirty="0" err="1"/>
              <a:t>просторового</a:t>
            </a:r>
            <a:r>
              <a:rPr lang="ru-RU" dirty="0"/>
              <a:t> заряду.</a:t>
            </a:r>
          </a:p>
        </p:txBody>
      </p:sp>
    </p:spTree>
    <p:extLst>
      <p:ext uri="{BB962C8B-B14F-4D97-AF65-F5344CB8AC3E}">
        <p14:creationId xmlns:p14="http://schemas.microsoft.com/office/powerpoint/2010/main" val="333597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Діелектричні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За </a:t>
            </a:r>
            <a:r>
              <a:rPr lang="ru-RU" dirty="0" err="1"/>
              <a:t>нормальних</a:t>
            </a:r>
            <a:r>
              <a:rPr lang="ru-RU" dirty="0"/>
              <a:t> температур </a:t>
            </a:r>
            <a:r>
              <a:rPr lang="ru-RU" dirty="0" err="1"/>
              <a:t>концентрація</a:t>
            </a:r>
            <a:r>
              <a:rPr lang="ru-RU" dirty="0"/>
              <a:t> </a:t>
            </a:r>
            <a:r>
              <a:rPr lang="ru-RU" dirty="0" err="1"/>
              <a:t>вільних</a:t>
            </a:r>
            <a:r>
              <a:rPr lang="ru-RU" dirty="0"/>
              <a:t> </a:t>
            </a:r>
            <a:r>
              <a:rPr lang="ru-RU" dirty="0" err="1"/>
              <a:t>носіїв</a:t>
            </a:r>
            <a:r>
              <a:rPr lang="ru-RU" dirty="0"/>
              <a:t> в </a:t>
            </a:r>
            <a:r>
              <a:rPr lang="ru-RU" dirty="0" err="1"/>
              <a:t>діелектриках</a:t>
            </a:r>
            <a:r>
              <a:rPr lang="ru-RU" dirty="0"/>
              <a:t> </a:t>
            </a:r>
            <a:r>
              <a:rPr lang="ru-RU" dirty="0" err="1"/>
              <a:t>незначна</a:t>
            </a:r>
            <a:r>
              <a:rPr lang="ru-RU" dirty="0"/>
              <a:t>, і </a:t>
            </a:r>
            <a:r>
              <a:rPr lang="ru-RU" dirty="0" err="1"/>
              <a:t>провідність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ними, </a:t>
            </a:r>
            <a:r>
              <a:rPr lang="ru-RU" dirty="0" err="1"/>
              <a:t>мізерно</a:t>
            </a:r>
            <a:r>
              <a:rPr lang="ru-RU" dirty="0"/>
              <a:t> мала. </a:t>
            </a:r>
            <a:r>
              <a:rPr lang="ru-RU" dirty="0" err="1"/>
              <a:t>Провідність</a:t>
            </a:r>
            <a:r>
              <a:rPr lang="ru-RU" dirty="0"/>
              <a:t> тонких </a:t>
            </a:r>
            <a:r>
              <a:rPr lang="ru-RU" dirty="0" err="1"/>
              <a:t>діелектричних</a:t>
            </a:r>
            <a:r>
              <a:rPr lang="ru-RU" dirty="0"/>
              <a:t> </a:t>
            </a:r>
            <a:r>
              <a:rPr lang="ru-RU" dirty="0" err="1"/>
              <a:t>плівок</a:t>
            </a:r>
            <a:r>
              <a:rPr lang="ru-RU" dirty="0"/>
              <a:t> може </a:t>
            </a:r>
            <a:r>
              <a:rPr lang="ru-RU" dirty="0" smtClean="0"/>
              <a:t> </a:t>
            </a:r>
            <a:r>
              <a:rPr lang="ru-RU" dirty="0"/>
              <a:t>бути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збільшена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інжекції</a:t>
            </a:r>
            <a:r>
              <a:rPr lang="ru-RU" dirty="0"/>
              <a:t> в них </a:t>
            </a:r>
            <a:r>
              <a:rPr lang="ru-RU" dirty="0" err="1"/>
              <a:t>носіїв</a:t>
            </a:r>
            <a:r>
              <a:rPr lang="ru-RU" dirty="0"/>
              <a:t> заряду з </a:t>
            </a:r>
            <a:r>
              <a:rPr lang="ru-RU" dirty="0" err="1"/>
              <a:t>контактів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плівка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тонка, то </a:t>
            </a:r>
            <a:r>
              <a:rPr lang="ru-RU" dirty="0" err="1"/>
              <a:t>основну</a:t>
            </a:r>
            <a:r>
              <a:rPr lang="ru-RU" dirty="0"/>
              <a:t> роль у </a:t>
            </a:r>
            <a:r>
              <a:rPr lang="ru-RU" dirty="0" err="1"/>
              <a:t>процесах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електропровідність</a:t>
            </a:r>
            <a:r>
              <a:rPr lang="ru-RU" dirty="0"/>
              <a:t>, </a:t>
            </a:r>
            <a:r>
              <a:rPr lang="ru-RU" dirty="0" err="1"/>
              <a:t>відіграють</a:t>
            </a:r>
            <a:r>
              <a:rPr lang="ru-RU" dirty="0"/>
              <a:t> </a:t>
            </a:r>
            <a:r>
              <a:rPr lang="ru-RU" dirty="0" err="1"/>
              <a:t>явища</a:t>
            </a:r>
            <a:r>
              <a:rPr lang="ru-RU" dirty="0"/>
              <a:t> на </a:t>
            </a:r>
            <a:r>
              <a:rPr lang="ru-RU" dirty="0" err="1"/>
              <a:t>межі</a:t>
            </a:r>
            <a:r>
              <a:rPr lang="ru-RU" dirty="0"/>
              <a:t> з </a:t>
            </a:r>
            <a:r>
              <a:rPr lang="ru-RU" dirty="0" err="1"/>
              <a:t>металевим</a:t>
            </a:r>
            <a:r>
              <a:rPr lang="ru-RU" dirty="0"/>
              <a:t> </a:t>
            </a:r>
            <a:r>
              <a:rPr lang="ru-RU" dirty="0" err="1"/>
              <a:t>електродом</a:t>
            </a:r>
            <a:r>
              <a:rPr lang="ru-RU" dirty="0"/>
              <a:t> (</a:t>
            </a:r>
            <a:r>
              <a:rPr lang="ru-RU" dirty="0" err="1"/>
              <a:t>тунельний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і </a:t>
            </a:r>
            <a:r>
              <a:rPr lang="ru-RU" dirty="0" err="1"/>
              <a:t>надбар’єрна</a:t>
            </a:r>
            <a:r>
              <a:rPr lang="ru-RU" dirty="0"/>
              <a:t> </a:t>
            </a:r>
            <a:r>
              <a:rPr lang="ru-RU" dirty="0" err="1"/>
              <a:t>емісія</a:t>
            </a:r>
            <a:r>
              <a:rPr lang="ru-RU" dirty="0"/>
              <a:t>).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говорять</a:t>
            </a:r>
            <a:r>
              <a:rPr lang="ru-RU" dirty="0"/>
              <a:t> про </a:t>
            </a:r>
            <a:r>
              <a:rPr lang="ru-RU" dirty="0" err="1"/>
              <a:t>струми</a:t>
            </a:r>
            <a:r>
              <a:rPr lang="ru-RU" dirty="0"/>
              <a:t>, </a:t>
            </a:r>
            <a:r>
              <a:rPr lang="ru-RU" dirty="0" err="1"/>
              <a:t>обмежені</a:t>
            </a:r>
            <a:r>
              <a:rPr lang="ru-RU" dirty="0"/>
              <a:t> </a:t>
            </a:r>
            <a:r>
              <a:rPr lang="ru-RU" dirty="0" err="1"/>
              <a:t>інжекцією</a:t>
            </a:r>
            <a:r>
              <a:rPr lang="ru-RU" dirty="0"/>
              <a:t>. У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плівках</a:t>
            </a:r>
            <a:r>
              <a:rPr lang="ru-RU" dirty="0"/>
              <a:t> </a:t>
            </a:r>
            <a:r>
              <a:rPr lang="ru-RU" dirty="0" err="1"/>
              <a:t>сильний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проходження</a:t>
            </a:r>
            <a:r>
              <a:rPr lang="ru-RU" dirty="0"/>
              <a:t> </a:t>
            </a:r>
            <a:r>
              <a:rPr lang="ru-RU" dirty="0" err="1"/>
              <a:t>носіїв</a:t>
            </a:r>
            <a:r>
              <a:rPr lang="ru-RU" dirty="0"/>
              <a:t> заряду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в </a:t>
            </a:r>
            <a:r>
              <a:rPr lang="ru-RU" dirty="0" err="1"/>
              <a:t>об’ємі</a:t>
            </a:r>
            <a:r>
              <a:rPr lang="ru-RU" dirty="0"/>
              <a:t> </a:t>
            </a:r>
            <a:r>
              <a:rPr lang="ru-RU" dirty="0" err="1"/>
              <a:t>самої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значну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дефектів</a:t>
            </a:r>
            <a:r>
              <a:rPr lang="ru-RU" dirty="0"/>
              <a:t> та </a:t>
            </a:r>
            <a:r>
              <a:rPr lang="ru-RU" dirty="0" err="1"/>
              <a:t>домішок</a:t>
            </a:r>
            <a:r>
              <a:rPr lang="ru-RU" dirty="0"/>
              <a:t>, на яких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розсіювання</a:t>
            </a:r>
            <a:r>
              <a:rPr lang="ru-RU" dirty="0"/>
              <a:t> </a:t>
            </a:r>
            <a:r>
              <a:rPr lang="ru-RU" dirty="0" err="1"/>
              <a:t>інжектованих</a:t>
            </a:r>
            <a:r>
              <a:rPr lang="ru-RU" dirty="0"/>
              <a:t> </a:t>
            </a:r>
            <a:r>
              <a:rPr lang="ru-RU" dirty="0" err="1"/>
              <a:t>носіїв</a:t>
            </a:r>
            <a:r>
              <a:rPr lang="ru-RU" dirty="0"/>
              <a:t>. </a:t>
            </a:r>
            <a:r>
              <a:rPr lang="ru-RU" dirty="0" err="1"/>
              <a:t>Інжектовані</a:t>
            </a:r>
            <a:r>
              <a:rPr lang="ru-RU" dirty="0"/>
              <a:t> </a:t>
            </a:r>
            <a:r>
              <a:rPr lang="ru-RU" dirty="0" err="1"/>
              <a:t>носії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захоплюватися</a:t>
            </a:r>
            <a:r>
              <a:rPr lang="ru-RU" dirty="0"/>
              <a:t> </a:t>
            </a:r>
            <a:r>
              <a:rPr lang="ru-RU" dirty="0" err="1"/>
              <a:t>пастками</a:t>
            </a:r>
            <a:r>
              <a:rPr lang="ru-RU" dirty="0"/>
              <a:t>, </a:t>
            </a:r>
            <a:r>
              <a:rPr lang="ru-RU" dirty="0" err="1"/>
              <a:t>розміщеними</a:t>
            </a:r>
            <a:r>
              <a:rPr lang="ru-RU" dirty="0"/>
              <a:t> в забороненій зоні, а </a:t>
            </a:r>
            <a:r>
              <a:rPr lang="ru-RU" dirty="0" err="1"/>
              <a:t>відтак</a:t>
            </a:r>
            <a:r>
              <a:rPr lang="ru-RU" dirty="0"/>
              <a:t> </a:t>
            </a:r>
            <a:r>
              <a:rPr lang="ru-RU" dirty="0" err="1"/>
              <a:t>утворювати</a:t>
            </a:r>
            <a:r>
              <a:rPr lang="ru-RU" dirty="0"/>
              <a:t> </a:t>
            </a:r>
            <a:r>
              <a:rPr lang="ru-RU" dirty="0" err="1"/>
              <a:t>нерухомий</a:t>
            </a:r>
            <a:r>
              <a:rPr lang="ru-RU" dirty="0"/>
              <a:t> </a:t>
            </a:r>
            <a:r>
              <a:rPr lang="ru-RU" dirty="0" err="1"/>
              <a:t>просторовий</a:t>
            </a:r>
            <a:r>
              <a:rPr lang="ru-RU" dirty="0"/>
              <a:t> заряд і не </a:t>
            </a:r>
            <a:r>
              <a:rPr lang="ru-RU" dirty="0" err="1"/>
              <a:t>брати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у </a:t>
            </a:r>
            <a:r>
              <a:rPr lang="ru-RU" dirty="0" err="1"/>
              <a:t>струмі</a:t>
            </a:r>
            <a:r>
              <a:rPr lang="ru-RU" dirty="0"/>
              <a:t>. </a:t>
            </a:r>
            <a:r>
              <a:rPr lang="ru-RU" dirty="0" err="1"/>
              <a:t>Провідність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інжектованими</a:t>
            </a:r>
            <a:r>
              <a:rPr lang="ru-RU" dirty="0"/>
              <a:t> носіями,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захоплені</a:t>
            </a:r>
            <a:r>
              <a:rPr lang="ru-RU" dirty="0"/>
              <a:t> </a:t>
            </a:r>
            <a:r>
              <a:rPr lang="ru-RU" dirty="0" err="1"/>
              <a:t>пастками</a:t>
            </a:r>
            <a:r>
              <a:rPr lang="ru-RU" dirty="0"/>
              <a:t>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носії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створюють</a:t>
            </a:r>
            <a:r>
              <a:rPr lang="ru-RU" dirty="0"/>
              <a:t> </a:t>
            </a:r>
            <a:r>
              <a:rPr lang="ru-RU" dirty="0" err="1"/>
              <a:t>просторовий</a:t>
            </a:r>
            <a:r>
              <a:rPr lang="ru-RU" dirty="0"/>
              <a:t> заряд. </a:t>
            </a:r>
            <a:r>
              <a:rPr lang="ru-RU" dirty="0" err="1"/>
              <a:t>Закономірності</a:t>
            </a:r>
            <a:r>
              <a:rPr lang="ru-RU" dirty="0"/>
              <a:t> </a:t>
            </a:r>
            <a:r>
              <a:rPr lang="ru-RU" dirty="0" err="1"/>
              <a:t>проходження</a:t>
            </a:r>
            <a:r>
              <a:rPr lang="ru-RU" dirty="0"/>
              <a:t> струму через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 </a:t>
            </a:r>
            <a:r>
              <a:rPr lang="ru-RU" dirty="0" err="1"/>
              <a:t>визначаються</a:t>
            </a:r>
            <a:r>
              <a:rPr lang="ru-RU" dirty="0"/>
              <a:t> </a:t>
            </a:r>
            <a:r>
              <a:rPr lang="ru-RU" dirty="0" err="1"/>
              <a:t>нерухомим</a:t>
            </a:r>
            <a:r>
              <a:rPr lang="ru-RU" dirty="0"/>
              <a:t> </a:t>
            </a:r>
            <a:r>
              <a:rPr lang="ru-RU" dirty="0" err="1"/>
              <a:t>просторовим</a:t>
            </a:r>
            <a:r>
              <a:rPr lang="ru-RU" dirty="0"/>
              <a:t> зарядом і </a:t>
            </a:r>
            <a:r>
              <a:rPr lang="ru-RU" dirty="0" err="1"/>
              <a:t>просторовим</a:t>
            </a:r>
            <a:r>
              <a:rPr lang="ru-RU" dirty="0"/>
              <a:t> зарядом </a:t>
            </a:r>
            <a:r>
              <a:rPr lang="ru-RU" dirty="0" err="1"/>
              <a:t>вільних</a:t>
            </a:r>
            <a:r>
              <a:rPr lang="ru-RU" dirty="0"/>
              <a:t> </a:t>
            </a:r>
            <a:r>
              <a:rPr lang="ru-RU" dirty="0" err="1"/>
              <a:t>носіїв</a:t>
            </a:r>
            <a:r>
              <a:rPr lang="ru-RU" dirty="0"/>
              <a:t>, тому </a:t>
            </a:r>
            <a:r>
              <a:rPr lang="ru-RU" dirty="0" err="1"/>
              <a:t>говорять</a:t>
            </a:r>
            <a:r>
              <a:rPr lang="ru-RU" dirty="0"/>
              <a:t> про </a:t>
            </a:r>
            <a:r>
              <a:rPr lang="ru-RU" dirty="0" err="1"/>
              <a:t>струми</a:t>
            </a:r>
            <a:r>
              <a:rPr lang="ru-RU" dirty="0"/>
              <a:t>, </a:t>
            </a:r>
            <a:r>
              <a:rPr lang="ru-RU" dirty="0" err="1"/>
              <a:t>обмежені</a:t>
            </a:r>
            <a:r>
              <a:rPr lang="ru-RU" dirty="0"/>
              <a:t> </a:t>
            </a:r>
            <a:r>
              <a:rPr lang="ru-RU" dirty="0" err="1"/>
              <a:t>просторовим</a:t>
            </a:r>
            <a:r>
              <a:rPr lang="ru-RU" dirty="0"/>
              <a:t> зарядом.</a:t>
            </a:r>
          </a:p>
        </p:txBody>
      </p:sp>
    </p:spTree>
    <p:extLst>
      <p:ext uri="{BB962C8B-B14F-4D97-AF65-F5344CB8AC3E}">
        <p14:creationId xmlns:p14="http://schemas.microsoft.com/office/powerpoint/2010/main" val="2411587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Плівкові</a:t>
            </a:r>
            <a:r>
              <a:rPr lang="ru-RU" dirty="0"/>
              <a:t> </a:t>
            </a:r>
            <a:r>
              <a:rPr lang="ru-RU" dirty="0" err="1"/>
              <a:t>активні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сьогодні</a:t>
            </a:r>
            <a:r>
              <a:rPr lang="ru-RU" dirty="0"/>
              <a:t> не </a:t>
            </a:r>
            <a:r>
              <a:rPr lang="ru-RU" dirty="0" err="1"/>
              <a:t>створені</a:t>
            </a:r>
            <a:r>
              <a:rPr lang="ru-RU" dirty="0"/>
              <a:t> </a:t>
            </a:r>
            <a:r>
              <a:rPr lang="ru-RU" dirty="0" err="1"/>
              <a:t>плівкові</a:t>
            </a:r>
            <a:r>
              <a:rPr lang="ru-RU" dirty="0"/>
              <a:t> </a:t>
            </a:r>
            <a:r>
              <a:rPr lang="ru-RU" dirty="0" err="1"/>
              <a:t>активні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, </a:t>
            </a:r>
            <a:r>
              <a:rPr lang="ru-RU" dirty="0" err="1"/>
              <a:t>параметри</a:t>
            </a:r>
            <a:r>
              <a:rPr lang="ru-RU" dirty="0"/>
              <a:t> яких можна </a:t>
            </a:r>
            <a:r>
              <a:rPr lang="ru-RU" dirty="0" err="1"/>
              <a:t>порівняти</a:t>
            </a:r>
            <a:r>
              <a:rPr lang="ru-RU" dirty="0"/>
              <a:t> з </a:t>
            </a:r>
            <a:r>
              <a:rPr lang="ru-RU" dirty="0" err="1"/>
              <a:t>біполярними</a:t>
            </a:r>
            <a:r>
              <a:rPr lang="ru-RU" dirty="0"/>
              <a:t>, МДП- та </a:t>
            </a:r>
            <a:r>
              <a:rPr lang="ru-RU" dirty="0" err="1"/>
              <a:t>польовими</a:t>
            </a:r>
            <a:r>
              <a:rPr lang="ru-RU" dirty="0"/>
              <a:t> транзисторами, </a:t>
            </a:r>
            <a:r>
              <a:rPr lang="ru-RU" dirty="0" err="1"/>
              <a:t>виготовленими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монокристалічних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</a:t>
            </a:r>
            <a:r>
              <a:rPr lang="ru-RU" dirty="0" err="1"/>
              <a:t>кремнію</a:t>
            </a:r>
            <a:r>
              <a:rPr lang="ru-RU" dirty="0"/>
              <a:t>, </a:t>
            </a:r>
            <a:r>
              <a:rPr lang="ru-RU" dirty="0" err="1"/>
              <a:t>германію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Тому </a:t>
            </a:r>
            <a:r>
              <a:rPr lang="ru-RU" dirty="0" err="1"/>
              <a:t>плівкові</a:t>
            </a:r>
            <a:r>
              <a:rPr lang="ru-RU" dirty="0"/>
              <a:t> </a:t>
            </a:r>
            <a:r>
              <a:rPr lang="ru-RU" dirty="0" err="1"/>
              <a:t>активні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не </a:t>
            </a:r>
            <a:r>
              <a:rPr lang="ru-RU" dirty="0" err="1"/>
              <a:t>знайшли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4149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</a:t>
            </a:r>
            <a:r>
              <a:rPr lang="ru-RU" dirty="0" smtClean="0"/>
              <a:t>ЕКЦІЯ </a:t>
            </a:r>
            <a:r>
              <a:rPr lang="ru-RU" sz="4800" dirty="0"/>
              <a:t>7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ru-RU" dirty="0" err="1"/>
              <a:t>Струми</a:t>
            </a:r>
            <a:r>
              <a:rPr lang="ru-RU" dirty="0"/>
              <a:t> </a:t>
            </a:r>
            <a:r>
              <a:rPr lang="ru-RU" dirty="0" err="1" smtClean="0"/>
              <a:t>тунелювання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ru-RU" dirty="0" err="1"/>
              <a:t>Струми</a:t>
            </a:r>
            <a:r>
              <a:rPr lang="ru-RU" dirty="0"/>
              <a:t>, </a:t>
            </a:r>
            <a:r>
              <a:rPr lang="ru-RU" dirty="0" err="1"/>
              <a:t>обмежені</a:t>
            </a:r>
            <a:r>
              <a:rPr lang="ru-RU" dirty="0"/>
              <a:t> </a:t>
            </a:r>
            <a:r>
              <a:rPr lang="ru-RU" dirty="0" err="1"/>
              <a:t>об’ємним</a:t>
            </a:r>
            <a:r>
              <a:rPr lang="ru-RU" dirty="0"/>
              <a:t> </a:t>
            </a:r>
            <a:r>
              <a:rPr lang="ru-RU" dirty="0" smtClean="0"/>
              <a:t>зарядом</a:t>
            </a:r>
          </a:p>
          <a:p>
            <a:pPr marL="457200" indent="-457200">
              <a:buAutoNum type="arabicPeriod"/>
            </a:pPr>
            <a:r>
              <a:rPr lang="ru-RU" dirty="0" err="1"/>
              <a:t>Проходження</a:t>
            </a:r>
            <a:r>
              <a:rPr lang="ru-RU" dirty="0"/>
              <a:t> </a:t>
            </a:r>
            <a:r>
              <a:rPr lang="ru-RU" dirty="0" err="1"/>
              <a:t>гарячих</a:t>
            </a:r>
            <a:r>
              <a:rPr lang="ru-RU" dirty="0"/>
              <a:t> </a:t>
            </a:r>
            <a:r>
              <a:rPr lang="ru-RU" dirty="0" err="1"/>
              <a:t>електронів</a:t>
            </a:r>
            <a:r>
              <a:rPr lang="ru-RU" dirty="0"/>
              <a:t> </a:t>
            </a:r>
            <a:r>
              <a:rPr lang="ru-RU" dirty="0" err="1"/>
              <a:t>крізь</a:t>
            </a:r>
            <a:r>
              <a:rPr lang="ru-RU" dirty="0"/>
              <a:t> </a:t>
            </a:r>
            <a:r>
              <a:rPr lang="ru-RU" dirty="0" err="1"/>
              <a:t>тонкі</a:t>
            </a:r>
            <a:r>
              <a:rPr lang="ru-RU" dirty="0"/>
              <a:t> </a:t>
            </a:r>
            <a:r>
              <a:rPr lang="ru-RU" dirty="0" err="1"/>
              <a:t>металеві</a:t>
            </a:r>
            <a:r>
              <a:rPr lang="ru-RU" dirty="0"/>
              <a:t> </a:t>
            </a:r>
            <a:r>
              <a:rPr lang="ru-RU" dirty="0" err="1" smtClean="0"/>
              <a:t>плівки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ru-RU" dirty="0" err="1"/>
              <a:t>Розмірні</a:t>
            </a:r>
            <a:r>
              <a:rPr lang="ru-RU" dirty="0"/>
              <a:t> </a:t>
            </a:r>
            <a:r>
              <a:rPr lang="ru-RU" dirty="0" err="1"/>
              <a:t>ефекти</a:t>
            </a:r>
            <a:r>
              <a:rPr lang="ru-RU" dirty="0"/>
              <a:t> в тонких </a:t>
            </a:r>
            <a:r>
              <a:rPr lang="ru-RU" dirty="0" err="1" smtClean="0"/>
              <a:t>плівках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ru-RU" dirty="0" err="1" smtClean="0"/>
              <a:t>Напівпровідникові</a:t>
            </a:r>
            <a:r>
              <a:rPr lang="ru-RU" dirty="0" smtClean="0"/>
              <a:t> </a:t>
            </a:r>
            <a:r>
              <a:rPr lang="ru-RU" dirty="0" err="1" smtClean="0"/>
              <a:t>плівки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ru-RU" dirty="0" err="1"/>
              <a:t>Діелектричні</a:t>
            </a:r>
            <a:r>
              <a:rPr lang="ru-RU" dirty="0"/>
              <a:t> </a:t>
            </a:r>
            <a:r>
              <a:rPr lang="ru-RU"/>
              <a:t>плівки</a:t>
            </a:r>
            <a:endParaRPr lang="en-US" dirty="0" smtClean="0"/>
          </a:p>
          <a:p>
            <a:pPr marL="457200" indent="-457200">
              <a:buAutoNum type="arabicPeriod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6777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Струми</a:t>
            </a:r>
            <a:r>
              <a:rPr lang="ru-RU" dirty="0"/>
              <a:t> </a:t>
            </a:r>
            <a:r>
              <a:rPr lang="ru-RU" dirty="0" err="1"/>
              <a:t>тунелювання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77244" y="-96012"/>
            <a:ext cx="7315200" cy="5120640"/>
          </a:xfrm>
        </p:spPr>
        <p:txBody>
          <a:bodyPr/>
          <a:lstStyle/>
          <a:p>
            <a:pPr marL="0" indent="0">
              <a:buNone/>
            </a:pP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/>
              <a:t>відстань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зернами </a:t>
            </a:r>
            <a:r>
              <a:rPr lang="ru-RU" dirty="0" err="1"/>
              <a:t>плівки</a:t>
            </a:r>
            <a:r>
              <a:rPr lang="ru-RU" dirty="0"/>
              <a:t> </a:t>
            </a:r>
            <a:r>
              <a:rPr lang="ru-RU" dirty="0" err="1"/>
              <a:t>лежить</a:t>
            </a:r>
            <a:r>
              <a:rPr lang="ru-RU" dirty="0"/>
              <a:t> в межах 1–5 </a:t>
            </a:r>
            <a:r>
              <a:rPr lang="ru-RU" dirty="0" err="1"/>
              <a:t>нм</a:t>
            </a:r>
            <a:r>
              <a:rPr lang="ru-RU" dirty="0"/>
              <a:t>, то для типового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виходу</a:t>
            </a:r>
            <a:r>
              <a:rPr lang="ru-RU" dirty="0"/>
              <a:t> від 2...6 </a:t>
            </a:r>
            <a:r>
              <a:rPr lang="ru-RU" dirty="0" err="1"/>
              <a:t>еВ</a:t>
            </a:r>
            <a:r>
              <a:rPr lang="ru-RU" dirty="0"/>
              <a:t> за температур, не </a:t>
            </a:r>
            <a:r>
              <a:rPr lang="ru-RU" dirty="0" err="1"/>
              <a:t>вищих</a:t>
            </a:r>
            <a:r>
              <a:rPr lang="ru-RU" dirty="0"/>
              <a:t> від 300 К, </a:t>
            </a:r>
            <a:r>
              <a:rPr lang="ru-RU" dirty="0" err="1"/>
              <a:t>переважаючим</a:t>
            </a:r>
            <a:r>
              <a:rPr lang="ru-RU" dirty="0"/>
              <a:t> </a:t>
            </a:r>
            <a:r>
              <a:rPr lang="ru-RU" dirty="0" err="1"/>
              <a:t>механізмом</a:t>
            </a:r>
            <a:r>
              <a:rPr lang="ru-RU" dirty="0"/>
              <a:t> </a:t>
            </a:r>
            <a:r>
              <a:rPr lang="ru-RU" dirty="0" err="1"/>
              <a:t>перенесення</a:t>
            </a:r>
            <a:r>
              <a:rPr lang="ru-RU" dirty="0"/>
              <a:t> буде </a:t>
            </a:r>
            <a:r>
              <a:rPr lang="ru-RU" dirty="0" err="1"/>
              <a:t>тунелювання</a:t>
            </a:r>
            <a:r>
              <a:rPr lang="ru-RU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uk-UA" dirty="0" smtClean="0"/>
              <a:t>Т</a:t>
            </a:r>
            <a:r>
              <a:rPr lang="ru-RU" dirty="0" err="1" smtClean="0"/>
              <a:t>унелювання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тунельний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) – </a:t>
            </a:r>
            <a:r>
              <a:rPr lang="ru-RU" dirty="0" err="1"/>
              <a:t>подолання</a:t>
            </a:r>
            <a:r>
              <a:rPr lang="ru-RU" dirty="0"/>
              <a:t> </a:t>
            </a:r>
            <a:r>
              <a:rPr lang="ru-RU" dirty="0" err="1"/>
              <a:t>мікрочастинкою</a:t>
            </a:r>
            <a:r>
              <a:rPr lang="ru-RU" dirty="0"/>
              <a:t> </a:t>
            </a:r>
            <a:r>
              <a:rPr lang="ru-RU" dirty="0" err="1"/>
              <a:t>потенціального</a:t>
            </a:r>
            <a:r>
              <a:rPr lang="ru-RU" dirty="0"/>
              <a:t> </a:t>
            </a:r>
            <a:r>
              <a:rPr lang="ru-RU" dirty="0" err="1"/>
              <a:t>бар’єра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повна</a:t>
            </a:r>
            <a:r>
              <a:rPr lang="ru-RU" dirty="0"/>
              <a:t> </a:t>
            </a:r>
            <a:r>
              <a:rPr lang="ru-RU" dirty="0" err="1"/>
              <a:t>енергія</a:t>
            </a:r>
            <a:r>
              <a:rPr lang="ru-RU" dirty="0"/>
              <a:t> </a:t>
            </a:r>
            <a:r>
              <a:rPr lang="ru-RU" dirty="0" err="1"/>
              <a:t>мікрочастинки</a:t>
            </a:r>
            <a:r>
              <a:rPr lang="ru-RU" dirty="0"/>
              <a:t> </a:t>
            </a:r>
            <a:r>
              <a:rPr lang="ru-RU" dirty="0" err="1"/>
              <a:t>менша</a:t>
            </a:r>
            <a:r>
              <a:rPr lang="ru-RU" dirty="0"/>
              <a:t> за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висоту</a:t>
            </a:r>
            <a:r>
              <a:rPr lang="ru-RU" dirty="0"/>
              <a:t> </a:t>
            </a:r>
            <a:r>
              <a:rPr lang="ru-RU" dirty="0" err="1"/>
              <a:t>бар’єра</a:t>
            </a:r>
            <a:r>
              <a:rPr lang="ru-RU" dirty="0"/>
              <a:t>. При </a:t>
            </a:r>
            <a:r>
              <a:rPr lang="ru-RU" dirty="0" err="1"/>
              <a:t>тунелюванні</a:t>
            </a:r>
            <a:r>
              <a:rPr lang="ru-RU" dirty="0"/>
              <a:t> </a:t>
            </a:r>
            <a:r>
              <a:rPr lang="ru-RU" dirty="0" err="1"/>
              <a:t>повна</a:t>
            </a:r>
            <a:r>
              <a:rPr lang="ru-RU" dirty="0"/>
              <a:t> </a:t>
            </a:r>
            <a:r>
              <a:rPr lang="ru-RU" dirty="0" err="1"/>
              <a:t>енергія</a:t>
            </a:r>
            <a:r>
              <a:rPr lang="ru-RU" dirty="0"/>
              <a:t> </a:t>
            </a:r>
            <a:r>
              <a:rPr lang="ru-RU" dirty="0" err="1"/>
              <a:t>електронів</a:t>
            </a:r>
            <a:r>
              <a:rPr lang="ru-RU" dirty="0"/>
              <a:t> не </a:t>
            </a:r>
            <a:r>
              <a:rPr lang="ru-RU" dirty="0" err="1"/>
              <a:t>змінюється</a:t>
            </a:r>
            <a:r>
              <a:rPr lang="ru-RU" dirty="0"/>
              <a:t>, а </a:t>
            </a:r>
            <a:r>
              <a:rPr lang="ru-RU" dirty="0" err="1"/>
              <a:t>носії</a:t>
            </a:r>
            <a:r>
              <a:rPr lang="ru-RU" dirty="0"/>
              <a:t> заряду </a:t>
            </a:r>
            <a:r>
              <a:rPr lang="ru-RU" dirty="0" err="1"/>
              <a:t>проходять</a:t>
            </a:r>
            <a:r>
              <a:rPr lang="ru-RU" dirty="0"/>
              <a:t> через </a:t>
            </a:r>
            <a:r>
              <a:rPr lang="ru-RU" dirty="0" err="1"/>
              <a:t>потенціальний</a:t>
            </a:r>
            <a:r>
              <a:rPr lang="ru-RU" dirty="0"/>
              <a:t> </a:t>
            </a:r>
            <a:r>
              <a:rPr lang="ru-RU" dirty="0" err="1"/>
              <a:t>бар’єр</a:t>
            </a:r>
            <a:r>
              <a:rPr lang="ru-RU" dirty="0"/>
              <a:t>, а не над ним,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принциповою</a:t>
            </a:r>
            <a:r>
              <a:rPr lang="ru-RU" dirty="0"/>
              <a:t> </a:t>
            </a:r>
            <a:r>
              <a:rPr lang="ru-RU" dirty="0" err="1"/>
              <a:t>відмінністю</a:t>
            </a:r>
            <a:r>
              <a:rPr lang="ru-RU" dirty="0"/>
              <a:t> </a:t>
            </a:r>
            <a:r>
              <a:rPr lang="ru-RU" dirty="0" err="1"/>
              <a:t>тунельного</a:t>
            </a:r>
            <a:r>
              <a:rPr lang="ru-RU" dirty="0"/>
              <a:t> струму від </a:t>
            </a:r>
            <a:r>
              <a:rPr lang="ru-RU" dirty="0" err="1"/>
              <a:t>надбар’єрної</a:t>
            </a:r>
            <a:r>
              <a:rPr lang="ru-RU" dirty="0"/>
              <a:t> </a:t>
            </a:r>
            <a:r>
              <a:rPr lang="ru-RU" dirty="0" err="1"/>
              <a:t>емісії</a:t>
            </a:r>
            <a:r>
              <a:rPr lang="ru-RU" dirty="0"/>
              <a:t> 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342" y="3904488"/>
            <a:ext cx="4962906" cy="210997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9137142" y="4183594"/>
            <a:ext cx="2057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Тунелювання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відсутності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(а) і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наявності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(б)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зовнішнього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7059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Струми</a:t>
            </a:r>
            <a:r>
              <a:rPr lang="ru-RU" dirty="0"/>
              <a:t> </a:t>
            </a:r>
            <a:r>
              <a:rPr lang="ru-RU" dirty="0" err="1"/>
              <a:t>тунелювання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Для </a:t>
            </a:r>
            <a:r>
              <a:rPr lang="ru-RU" dirty="0" err="1"/>
              <a:t>малих</a:t>
            </a:r>
            <a:r>
              <a:rPr lang="ru-RU" dirty="0"/>
              <a:t> </a:t>
            </a:r>
            <a:r>
              <a:rPr lang="ru-RU" dirty="0" err="1"/>
              <a:t>полів</a:t>
            </a:r>
            <a:r>
              <a:rPr lang="ru-RU" dirty="0"/>
              <a:t> </a:t>
            </a:r>
            <a:r>
              <a:rPr lang="ru-RU" dirty="0" err="1"/>
              <a:t>тунельний</a:t>
            </a:r>
            <a:r>
              <a:rPr lang="ru-RU" dirty="0"/>
              <a:t> струм </a:t>
            </a:r>
            <a:r>
              <a:rPr lang="ru-RU" dirty="0" err="1"/>
              <a:t>лінійно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від </a:t>
            </a:r>
            <a:r>
              <a:rPr lang="ru-RU" dirty="0" err="1"/>
              <a:t>напруженості</a:t>
            </a:r>
            <a:r>
              <a:rPr lang="ru-RU" dirty="0"/>
              <a:t> поля. Для </a:t>
            </a:r>
            <a:r>
              <a:rPr lang="ru-RU" dirty="0" err="1"/>
              <a:t>сильних</a:t>
            </a:r>
            <a:r>
              <a:rPr lang="ru-RU" dirty="0"/>
              <a:t> </a:t>
            </a:r>
            <a:r>
              <a:rPr lang="ru-RU" dirty="0" err="1"/>
              <a:t>полів</a:t>
            </a:r>
            <a:r>
              <a:rPr lang="ru-RU" dirty="0"/>
              <a:t> E = </a:t>
            </a:r>
            <a:r>
              <a:rPr lang="ru-RU" dirty="0" err="1"/>
              <a:t>qU</a:t>
            </a:r>
            <a:r>
              <a:rPr lang="ru-RU" dirty="0"/>
              <a:t> &gt;&gt; E</a:t>
            </a:r>
            <a:r>
              <a:rPr lang="ru-RU" sz="1400" dirty="0"/>
              <a:t>F1</a:t>
            </a:r>
            <a:r>
              <a:rPr lang="ru-RU" dirty="0"/>
              <a:t> + </a:t>
            </a:r>
            <a:r>
              <a:rPr lang="ru-RU" dirty="0" err="1"/>
              <a:t>εE</a:t>
            </a:r>
            <a:r>
              <a:rPr lang="ru-RU" sz="1400" dirty="0" err="1"/>
              <a:t>F</a:t>
            </a:r>
            <a:r>
              <a:rPr lang="ru-RU" dirty="0"/>
              <a:t> струм </a:t>
            </a:r>
            <a:r>
              <a:rPr lang="ru-RU" dirty="0" err="1"/>
              <a:t>експоненційно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від </a:t>
            </a:r>
            <a:r>
              <a:rPr lang="ru-RU" dirty="0" err="1"/>
              <a:t>величини</a:t>
            </a:r>
            <a:r>
              <a:rPr lang="ru-RU" dirty="0"/>
              <a:t>, </a:t>
            </a:r>
            <a:r>
              <a:rPr lang="ru-RU" dirty="0" err="1"/>
              <a:t>оберненої</a:t>
            </a:r>
            <a:r>
              <a:rPr lang="ru-RU" dirty="0"/>
              <a:t> до </a:t>
            </a:r>
            <a:r>
              <a:rPr lang="ru-RU" dirty="0" err="1"/>
              <a:t>діючого</a:t>
            </a:r>
            <a:r>
              <a:rPr lang="ru-RU" dirty="0"/>
              <a:t> поля.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відзначити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тунельний</a:t>
            </a:r>
            <a:r>
              <a:rPr lang="ru-RU" dirty="0"/>
              <a:t> струм квадратично </a:t>
            </a:r>
            <a:r>
              <a:rPr lang="ru-RU" dirty="0" err="1"/>
              <a:t>залежить</a:t>
            </a:r>
            <a:r>
              <a:rPr lang="ru-RU" dirty="0"/>
              <a:t> від </a:t>
            </a:r>
            <a:r>
              <a:rPr lang="ru-RU" dirty="0" err="1"/>
              <a:t>температури</a:t>
            </a:r>
            <a:r>
              <a:rPr lang="ru-RU" dirty="0"/>
              <a:t>. У </a:t>
            </a:r>
            <a:r>
              <a:rPr lang="ru-RU" dirty="0" err="1"/>
              <a:t>дуже</a:t>
            </a:r>
            <a:r>
              <a:rPr lang="ru-RU" dirty="0"/>
              <a:t> тонких </a:t>
            </a:r>
            <a:r>
              <a:rPr lang="ru-RU" dirty="0" err="1"/>
              <a:t>металевих</a:t>
            </a:r>
            <a:r>
              <a:rPr lang="ru-RU" dirty="0"/>
              <a:t> </a:t>
            </a:r>
            <a:r>
              <a:rPr lang="ru-RU" dirty="0" err="1"/>
              <a:t>плівках</a:t>
            </a:r>
            <a:r>
              <a:rPr lang="ru-RU" dirty="0"/>
              <a:t> </a:t>
            </a:r>
            <a:r>
              <a:rPr lang="ru-RU" dirty="0" err="1"/>
              <a:t>дискретної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може </a:t>
            </a:r>
            <a:r>
              <a:rPr lang="ru-RU" dirty="0" err="1"/>
              <a:t>існувати</a:t>
            </a:r>
            <a:r>
              <a:rPr lang="ru-RU" dirty="0"/>
              <a:t> ще один </a:t>
            </a:r>
            <a:r>
              <a:rPr lang="ru-RU" dirty="0" err="1"/>
              <a:t>тунельний</a:t>
            </a:r>
            <a:r>
              <a:rPr lang="ru-RU" dirty="0"/>
              <a:t> </a:t>
            </a:r>
            <a:r>
              <a:rPr lang="ru-RU" dirty="0" err="1"/>
              <a:t>механізм</a:t>
            </a:r>
            <a:r>
              <a:rPr lang="ru-RU" dirty="0"/>
              <a:t> </a:t>
            </a:r>
            <a:r>
              <a:rPr lang="ru-RU" dirty="0" err="1"/>
              <a:t>перенесення</a:t>
            </a:r>
            <a:r>
              <a:rPr lang="ru-RU" dirty="0"/>
              <a:t> </a:t>
            </a:r>
            <a:r>
              <a:rPr lang="ru-RU" dirty="0" err="1"/>
              <a:t>носіїв</a:t>
            </a:r>
            <a:r>
              <a:rPr lang="ru-RU" dirty="0"/>
              <a:t> – так </a:t>
            </a:r>
            <a:r>
              <a:rPr lang="ru-RU" dirty="0" err="1"/>
              <a:t>зване</a:t>
            </a:r>
            <a:r>
              <a:rPr lang="ru-RU" dirty="0"/>
              <a:t> </a:t>
            </a:r>
            <a:r>
              <a:rPr lang="ru-RU" dirty="0" err="1"/>
              <a:t>активоване</a:t>
            </a:r>
            <a:r>
              <a:rPr lang="ru-RU" dirty="0"/>
              <a:t> </a:t>
            </a:r>
            <a:r>
              <a:rPr lang="ru-RU" dirty="0" err="1"/>
              <a:t>тунелювання</a:t>
            </a:r>
            <a:r>
              <a:rPr lang="ru-RU" dirty="0"/>
              <a:t>: </a:t>
            </a:r>
            <a:r>
              <a:rPr lang="ru-RU" dirty="0" err="1"/>
              <a:t>носії</a:t>
            </a:r>
            <a:r>
              <a:rPr lang="ru-RU" dirty="0"/>
              <a:t> заряду, </a:t>
            </a:r>
            <a:r>
              <a:rPr lang="ru-RU" dirty="0" err="1"/>
              <a:t>термічно</a:t>
            </a:r>
            <a:r>
              <a:rPr lang="ru-RU" dirty="0"/>
              <a:t> </a:t>
            </a:r>
            <a:r>
              <a:rPr lang="ru-RU" dirty="0" err="1"/>
              <a:t>збуджені</a:t>
            </a:r>
            <a:r>
              <a:rPr lang="ru-RU" dirty="0"/>
              <a:t> над </a:t>
            </a:r>
            <a:r>
              <a:rPr lang="ru-RU" dirty="0" err="1"/>
              <a:t>електростатичним</a:t>
            </a:r>
            <a:r>
              <a:rPr lang="ru-RU" dirty="0"/>
              <a:t> </a:t>
            </a:r>
            <a:r>
              <a:rPr lang="ru-RU" dirty="0" err="1"/>
              <a:t>потенціальним</a:t>
            </a:r>
            <a:r>
              <a:rPr lang="ru-RU" dirty="0"/>
              <a:t> </a:t>
            </a:r>
            <a:r>
              <a:rPr lang="ru-RU" dirty="0" err="1"/>
              <a:t>бар’єром</a:t>
            </a:r>
            <a:r>
              <a:rPr lang="ru-RU" dirty="0"/>
              <a:t>, </a:t>
            </a:r>
            <a:r>
              <a:rPr lang="ru-RU" dirty="0" err="1"/>
              <a:t>тунелюють</a:t>
            </a:r>
            <a:r>
              <a:rPr lang="ru-RU" dirty="0"/>
              <a:t> від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нейтральної</a:t>
            </a:r>
            <a:r>
              <a:rPr lang="ru-RU" dirty="0"/>
              <a:t> </a:t>
            </a:r>
            <a:r>
              <a:rPr lang="ru-RU" dirty="0" err="1"/>
              <a:t>частинки</a:t>
            </a:r>
            <a:r>
              <a:rPr lang="ru-RU" dirty="0"/>
              <a:t> до </a:t>
            </a:r>
            <a:r>
              <a:rPr lang="ru-RU" dirty="0" err="1"/>
              <a:t>іншої</a:t>
            </a:r>
            <a:r>
              <a:rPr lang="ru-RU" dirty="0"/>
              <a:t>. У </a:t>
            </a:r>
            <a:r>
              <a:rPr lang="ru-RU" dirty="0" err="1"/>
              <a:t>малих</a:t>
            </a:r>
            <a:r>
              <a:rPr lang="ru-RU" dirty="0"/>
              <a:t> полях </a:t>
            </a:r>
            <a:r>
              <a:rPr lang="ru-RU" dirty="0" err="1"/>
              <a:t>провідність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механізмом</a:t>
            </a:r>
            <a:r>
              <a:rPr lang="ru-RU" dirty="0"/>
              <a:t>, </a:t>
            </a:r>
            <a:r>
              <a:rPr lang="ru-RU" dirty="0" err="1"/>
              <a:t>описується</a:t>
            </a:r>
            <a:r>
              <a:rPr lang="ru-RU" dirty="0"/>
              <a:t> законом Ома та </a:t>
            </a:r>
            <a:r>
              <a:rPr lang="ru-RU" dirty="0" err="1"/>
              <a:t>експоненційно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від </a:t>
            </a:r>
            <a:r>
              <a:rPr lang="ru-RU" dirty="0" err="1"/>
              <a:t>оберненої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, </a:t>
            </a:r>
            <a:r>
              <a:rPr lang="ru-RU" dirty="0" err="1"/>
              <a:t>розмірів</a:t>
            </a:r>
            <a:r>
              <a:rPr lang="ru-RU" dirty="0"/>
              <a:t> зерен та </a:t>
            </a:r>
            <a:r>
              <a:rPr lang="ru-RU" dirty="0" err="1"/>
              <a:t>відстані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ними. В </a:t>
            </a:r>
            <a:r>
              <a:rPr lang="ru-RU" dirty="0" err="1"/>
              <a:t>області</a:t>
            </a:r>
            <a:r>
              <a:rPr lang="ru-RU" dirty="0"/>
              <a:t> </a:t>
            </a:r>
            <a:r>
              <a:rPr lang="ru-RU" dirty="0" err="1"/>
              <a:t>сильних</a:t>
            </a:r>
            <a:r>
              <a:rPr lang="ru-RU" dirty="0"/>
              <a:t> </a:t>
            </a:r>
            <a:r>
              <a:rPr lang="ru-RU" dirty="0" err="1"/>
              <a:t>полів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відхилення</a:t>
            </a:r>
            <a:r>
              <a:rPr lang="ru-RU" dirty="0"/>
              <a:t> від закону Ома, яке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від </a:t>
            </a:r>
            <a:r>
              <a:rPr lang="ru-RU" dirty="0" err="1"/>
              <a:t>температури</a:t>
            </a:r>
            <a:r>
              <a:rPr lang="ru-RU" dirty="0"/>
              <a:t> і </a:t>
            </a:r>
            <a:r>
              <a:rPr lang="ru-RU" dirty="0" err="1"/>
              <a:t>пропорційне</a:t>
            </a:r>
            <a:r>
              <a:rPr lang="ru-RU" dirty="0"/>
              <a:t> </a:t>
            </a:r>
            <a:r>
              <a:rPr lang="ru-RU" dirty="0" err="1"/>
              <a:t>const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3164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Густина</a:t>
            </a:r>
            <a:r>
              <a:rPr lang="ru-RU" dirty="0" smtClean="0"/>
              <a:t> струму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висоти</a:t>
            </a:r>
            <a:r>
              <a:rPr lang="ru-RU" dirty="0"/>
              <a:t> </a:t>
            </a:r>
            <a:r>
              <a:rPr lang="ru-RU" dirty="0" err="1"/>
              <a:t>бар’єру</a:t>
            </a:r>
            <a:r>
              <a:rPr lang="ru-RU" dirty="0"/>
              <a:t> </a:t>
            </a:r>
            <a:r>
              <a:rPr lang="ru-RU" dirty="0" err="1"/>
              <a:t>підвищує</a:t>
            </a:r>
            <a:r>
              <a:rPr lang="ru-RU" dirty="0"/>
              <a:t> </a:t>
            </a:r>
            <a:r>
              <a:rPr lang="ru-RU" dirty="0" err="1"/>
              <a:t>ймовірність</a:t>
            </a:r>
            <a:r>
              <a:rPr lang="ru-RU" dirty="0"/>
              <a:t> </a:t>
            </a:r>
            <a:r>
              <a:rPr lang="ru-RU" dirty="0" err="1"/>
              <a:t>тунелювання</a:t>
            </a:r>
            <a:r>
              <a:rPr lang="ru-RU" dirty="0"/>
              <a:t>. </a:t>
            </a:r>
            <a:r>
              <a:rPr lang="ru-RU" dirty="0" err="1"/>
              <a:t>Крім</a:t>
            </a:r>
            <a:r>
              <a:rPr lang="ru-RU" dirty="0"/>
              <a:t> того.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діелектричної</a:t>
            </a:r>
            <a:r>
              <a:rPr lang="ru-RU" dirty="0"/>
              <a:t> </a:t>
            </a:r>
            <a:r>
              <a:rPr lang="ru-RU" dirty="0" err="1"/>
              <a:t>проникності</a:t>
            </a:r>
            <a:r>
              <a:rPr lang="ru-RU" dirty="0"/>
              <a:t> </a:t>
            </a:r>
            <a:r>
              <a:rPr lang="ru-RU" dirty="0" err="1"/>
              <a:t>підшарку</a:t>
            </a:r>
            <a:r>
              <a:rPr lang="ru-RU" dirty="0"/>
              <a:t>, </a:t>
            </a:r>
            <a:r>
              <a:rPr lang="ru-RU" dirty="0" err="1"/>
              <a:t>енергія</a:t>
            </a:r>
            <a:r>
              <a:rPr lang="ru-RU" dirty="0"/>
              <a:t> </a:t>
            </a:r>
            <a:r>
              <a:rPr lang="ru-RU" dirty="0" err="1"/>
              <a:t>активації</a:t>
            </a:r>
            <a:r>
              <a:rPr lang="ru-RU" dirty="0"/>
              <a:t> </a:t>
            </a:r>
            <a:r>
              <a:rPr lang="ru-RU" dirty="0" err="1"/>
              <a:t>менша</a:t>
            </a:r>
            <a:r>
              <a:rPr lang="ru-RU" dirty="0"/>
              <a:t>, ніж у </a:t>
            </a:r>
            <a:r>
              <a:rPr lang="ru-RU" dirty="0" err="1"/>
              <a:t>вакуумі</a:t>
            </a:r>
            <a:r>
              <a:rPr lang="ru-RU" dirty="0"/>
              <a:t>, і </a:t>
            </a:r>
            <a:r>
              <a:rPr lang="ru-RU" dirty="0" err="1"/>
              <a:t>тунельна</a:t>
            </a:r>
            <a:r>
              <a:rPr lang="ru-RU" dirty="0"/>
              <a:t> </a:t>
            </a:r>
            <a:r>
              <a:rPr lang="ru-RU" dirty="0" err="1"/>
              <a:t>провідність</a:t>
            </a:r>
            <a:r>
              <a:rPr lang="ru-RU" dirty="0"/>
              <a:t> через </a:t>
            </a:r>
            <a:r>
              <a:rPr lang="ru-RU" dirty="0" err="1"/>
              <a:t>підшарок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або прямим </a:t>
            </a:r>
            <a:r>
              <a:rPr lang="ru-RU" dirty="0" err="1"/>
              <a:t>тунелюванням</a:t>
            </a:r>
            <a:r>
              <a:rPr lang="ru-RU" dirty="0"/>
              <a:t>, або </a:t>
            </a:r>
            <a:r>
              <a:rPr lang="ru-RU" dirty="0" err="1"/>
              <a:t>тунелюванням</a:t>
            </a:r>
            <a:r>
              <a:rPr lang="ru-RU" dirty="0"/>
              <a:t> через </a:t>
            </a:r>
            <a:r>
              <a:rPr lang="ru-RU" dirty="0" err="1"/>
              <a:t>стабільні</a:t>
            </a:r>
            <a:r>
              <a:rPr lang="ru-RU" dirty="0"/>
              <a:t> </a:t>
            </a:r>
            <a:r>
              <a:rPr lang="ru-RU" dirty="0" err="1"/>
              <a:t>енергетичні</a:t>
            </a:r>
            <a:r>
              <a:rPr lang="ru-RU" dirty="0"/>
              <a:t> </a:t>
            </a:r>
            <a:r>
              <a:rPr lang="ru-RU" dirty="0" err="1"/>
              <a:t>домішкові</a:t>
            </a:r>
            <a:r>
              <a:rPr lang="ru-RU" dirty="0"/>
              <a:t> </a:t>
            </a:r>
            <a:r>
              <a:rPr lang="ru-RU" dirty="0" err="1"/>
              <a:t>стани</a:t>
            </a:r>
            <a:r>
              <a:rPr lang="ru-RU" dirty="0"/>
              <a:t> та </a:t>
            </a:r>
            <a:r>
              <a:rPr lang="ru-RU" dirty="0" err="1"/>
              <a:t>пастки</a:t>
            </a:r>
            <a:r>
              <a:rPr lang="ru-RU" dirty="0"/>
              <a:t>. </a:t>
            </a:r>
            <a:r>
              <a:rPr lang="ru-RU" dirty="0" err="1"/>
              <a:t>Тунелювання</a:t>
            </a:r>
            <a:r>
              <a:rPr lang="ru-RU" dirty="0"/>
              <a:t> </a:t>
            </a:r>
            <a:r>
              <a:rPr lang="ru-RU" dirty="0" err="1"/>
              <a:t>електронів</a:t>
            </a:r>
            <a:r>
              <a:rPr lang="ru-RU" dirty="0"/>
              <a:t> з </a:t>
            </a:r>
            <a:r>
              <a:rPr lang="ru-RU" dirty="0" err="1"/>
              <a:t>металу</a:t>
            </a:r>
            <a:r>
              <a:rPr lang="ru-RU" dirty="0"/>
              <a:t> у вакуум називається </a:t>
            </a:r>
            <a:r>
              <a:rPr lang="ru-RU" dirty="0" err="1"/>
              <a:t>автоелектронною</a:t>
            </a:r>
            <a:r>
              <a:rPr lang="ru-RU" dirty="0"/>
              <a:t> </a:t>
            </a:r>
            <a:r>
              <a:rPr lang="ru-RU" dirty="0" err="1"/>
              <a:t>емісією</a:t>
            </a:r>
            <a:r>
              <a:rPr lang="ru-RU" dirty="0"/>
              <a:t>. </a:t>
            </a:r>
            <a:r>
              <a:rPr lang="ru-RU" dirty="0" err="1"/>
              <a:t>Залежність</a:t>
            </a:r>
            <a:r>
              <a:rPr lang="ru-RU" dirty="0"/>
              <a:t> </a:t>
            </a:r>
            <a:r>
              <a:rPr lang="ru-RU" dirty="0" err="1"/>
              <a:t>густини</a:t>
            </a:r>
            <a:r>
              <a:rPr lang="ru-RU" dirty="0"/>
              <a:t> струму від </a:t>
            </a:r>
            <a:r>
              <a:rPr lang="ru-RU" dirty="0" err="1"/>
              <a:t>напруженості</a:t>
            </a:r>
            <a:r>
              <a:rPr lang="ru-RU" dirty="0"/>
              <a:t> поля в </a:t>
            </a:r>
            <a:r>
              <a:rPr lang="ru-RU" dirty="0" err="1"/>
              <a:t>області</a:t>
            </a:r>
            <a:r>
              <a:rPr lang="ru-RU" dirty="0"/>
              <a:t> </a:t>
            </a:r>
            <a:r>
              <a:rPr lang="ru-RU" dirty="0" err="1"/>
              <a:t>малих</a:t>
            </a:r>
            <a:r>
              <a:rPr lang="ru-RU" dirty="0"/>
              <a:t> </a:t>
            </a:r>
            <a:r>
              <a:rPr lang="ru-RU" dirty="0" err="1"/>
              <a:t>полів</a:t>
            </a:r>
            <a:r>
              <a:rPr lang="ru-RU" dirty="0"/>
              <a:t> і за </a:t>
            </a:r>
            <a:r>
              <a:rPr lang="ru-RU" dirty="0" err="1"/>
              <a:t>низьких</a:t>
            </a:r>
            <a:r>
              <a:rPr lang="ru-RU" dirty="0"/>
              <a:t> температур можна </a:t>
            </a:r>
            <a:r>
              <a:rPr lang="ru-RU" dirty="0" err="1"/>
              <a:t>описати</a:t>
            </a:r>
            <a:r>
              <a:rPr lang="ru-RU" dirty="0"/>
              <a:t> </a:t>
            </a:r>
            <a:r>
              <a:rPr lang="ru-RU" dirty="0" err="1"/>
              <a:t>співвідношенням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ru-RU" dirty="0" err="1"/>
              <a:t>Порівнюючи</a:t>
            </a:r>
            <a:r>
              <a:rPr lang="ru-RU" dirty="0"/>
              <a:t> </a:t>
            </a:r>
            <a:r>
              <a:rPr lang="ru-RU" dirty="0" err="1"/>
              <a:t>вирази</a:t>
            </a:r>
            <a:r>
              <a:rPr lang="ru-RU" dirty="0"/>
              <a:t> (9.5) і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співвідношення</a:t>
            </a:r>
            <a:r>
              <a:rPr lang="ru-RU" dirty="0"/>
              <a:t>, можна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висновок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струм </a:t>
            </a:r>
            <a:r>
              <a:rPr lang="ru-RU" dirty="0" err="1"/>
              <a:t>автоелектронної</a:t>
            </a:r>
            <a:r>
              <a:rPr lang="ru-RU" dirty="0"/>
              <a:t> </a:t>
            </a:r>
            <a:r>
              <a:rPr lang="ru-RU" dirty="0" err="1"/>
              <a:t>емісії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від </a:t>
            </a:r>
            <a:r>
              <a:rPr lang="ru-RU" dirty="0" err="1"/>
              <a:t>напруженості</a:t>
            </a:r>
            <a:r>
              <a:rPr lang="ru-RU" dirty="0"/>
              <a:t> поля так само, як струм </a:t>
            </a:r>
            <a:r>
              <a:rPr lang="ru-RU" dirty="0" err="1"/>
              <a:t>термоелектронної</a:t>
            </a:r>
            <a:r>
              <a:rPr lang="ru-RU" dirty="0"/>
              <a:t> </a:t>
            </a:r>
            <a:r>
              <a:rPr lang="ru-RU" dirty="0" err="1"/>
              <a:t>емісії</a:t>
            </a:r>
            <a:r>
              <a:rPr lang="ru-RU" dirty="0"/>
              <a:t> від </a:t>
            </a:r>
            <a:r>
              <a:rPr lang="ru-RU" dirty="0" err="1"/>
              <a:t>температури</a:t>
            </a:r>
            <a:r>
              <a:rPr lang="ru-RU" dirty="0"/>
              <a:t>. За </a:t>
            </a:r>
            <a:r>
              <a:rPr lang="ru-RU" dirty="0" err="1"/>
              <a:t>високих</a:t>
            </a:r>
            <a:r>
              <a:rPr lang="ru-RU" dirty="0"/>
              <a:t> температур </a:t>
            </a:r>
            <a:r>
              <a:rPr lang="ru-RU" dirty="0" err="1"/>
              <a:t>струмом</a:t>
            </a:r>
            <a:r>
              <a:rPr lang="ru-RU" dirty="0"/>
              <a:t> </a:t>
            </a:r>
            <a:r>
              <a:rPr lang="ru-RU" dirty="0" err="1"/>
              <a:t>термоелектронної</a:t>
            </a:r>
            <a:r>
              <a:rPr lang="ru-RU" dirty="0"/>
              <a:t> </a:t>
            </a:r>
            <a:r>
              <a:rPr lang="ru-RU" dirty="0" err="1"/>
              <a:t>емісії</a:t>
            </a:r>
            <a:r>
              <a:rPr lang="ru-RU" dirty="0"/>
              <a:t> </a:t>
            </a:r>
            <a:r>
              <a:rPr lang="ru-RU" dirty="0" err="1"/>
              <a:t>нехтувати</a:t>
            </a:r>
            <a:r>
              <a:rPr lang="ru-RU" dirty="0"/>
              <a:t> не можна.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690" y="3565588"/>
            <a:ext cx="1666875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01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механізмів</a:t>
            </a:r>
            <a:r>
              <a:rPr lang="ru-RU" dirty="0"/>
              <a:t> </a:t>
            </a:r>
            <a:r>
              <a:rPr lang="ru-RU" dirty="0" err="1"/>
              <a:t>струмопроходження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51504" y="5266266"/>
            <a:ext cx="81259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Моделі</a:t>
            </a:r>
            <a:r>
              <a:rPr lang="ru-RU" dirty="0" smtClean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механізмів</a:t>
            </a:r>
            <a:r>
              <a:rPr lang="ru-RU" dirty="0"/>
              <a:t> </a:t>
            </a:r>
            <a:r>
              <a:rPr lang="ru-RU" dirty="0" err="1"/>
              <a:t>струмопроходження</a:t>
            </a:r>
            <a:r>
              <a:rPr lang="ru-RU" dirty="0"/>
              <a:t>: </a:t>
            </a:r>
            <a:r>
              <a:rPr lang="ru-RU" dirty="0" err="1"/>
              <a:t>дрейфовий</a:t>
            </a:r>
            <a:r>
              <a:rPr lang="ru-RU" dirty="0"/>
              <a:t> струм </a:t>
            </a:r>
            <a:r>
              <a:rPr lang="ru-RU" dirty="0" err="1"/>
              <a:t>електронів</a:t>
            </a:r>
            <a:r>
              <a:rPr lang="ru-RU" dirty="0"/>
              <a:t> в </a:t>
            </a:r>
            <a:r>
              <a:rPr lang="ru-RU" dirty="0" err="1"/>
              <a:t>металі</a:t>
            </a:r>
            <a:r>
              <a:rPr lang="ru-RU" dirty="0"/>
              <a:t> (а); струм </a:t>
            </a:r>
            <a:r>
              <a:rPr lang="ru-RU" dirty="0" err="1"/>
              <a:t>термоелектронної</a:t>
            </a:r>
            <a:r>
              <a:rPr lang="ru-RU" dirty="0"/>
              <a:t> </a:t>
            </a:r>
            <a:r>
              <a:rPr lang="ru-RU" dirty="0" err="1"/>
              <a:t>емісії</a:t>
            </a:r>
            <a:r>
              <a:rPr lang="ru-RU" dirty="0"/>
              <a:t> в </a:t>
            </a:r>
            <a:r>
              <a:rPr lang="ru-RU" dirty="0" err="1"/>
              <a:t>системі</a:t>
            </a:r>
            <a:r>
              <a:rPr lang="ru-RU" dirty="0"/>
              <a:t> метал – вакуум (б); </a:t>
            </a:r>
            <a:r>
              <a:rPr lang="ru-RU" dirty="0" err="1"/>
              <a:t>струми</a:t>
            </a:r>
            <a:r>
              <a:rPr lang="ru-RU" dirty="0"/>
              <a:t> </a:t>
            </a:r>
            <a:r>
              <a:rPr lang="ru-RU" dirty="0" err="1"/>
              <a:t>надбар’єрної</a:t>
            </a:r>
            <a:r>
              <a:rPr lang="ru-RU" dirty="0"/>
              <a:t> </a:t>
            </a:r>
            <a:r>
              <a:rPr lang="ru-RU" dirty="0" err="1"/>
              <a:t>емісії</a:t>
            </a:r>
            <a:r>
              <a:rPr lang="ru-RU" dirty="0"/>
              <a:t> в системах метал-вакуум (в); метал-</a:t>
            </a:r>
            <a:r>
              <a:rPr lang="ru-RU" dirty="0" err="1"/>
              <a:t>діелектрик</a:t>
            </a:r>
            <a:r>
              <a:rPr lang="ru-RU" dirty="0"/>
              <a:t>-метал (г); метал-напівпровідник (д); </a:t>
            </a:r>
            <a:r>
              <a:rPr lang="ru-RU" dirty="0" err="1"/>
              <a:t>струми</a:t>
            </a:r>
            <a:r>
              <a:rPr lang="ru-RU" dirty="0"/>
              <a:t> </a:t>
            </a:r>
            <a:r>
              <a:rPr lang="ru-RU" dirty="0" err="1"/>
              <a:t>тунелювання</a:t>
            </a:r>
            <a:r>
              <a:rPr lang="ru-RU" dirty="0"/>
              <a:t> в системах метал-вакуум (е); метал-</a:t>
            </a:r>
            <a:r>
              <a:rPr lang="ru-RU" dirty="0" err="1"/>
              <a:t>діелектрик</a:t>
            </a:r>
            <a:r>
              <a:rPr lang="ru-RU" dirty="0"/>
              <a:t>-метал (є); метал-напівпровідник (ж)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0752" y="221980"/>
            <a:ext cx="5864923" cy="504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789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механізмів</a:t>
            </a:r>
            <a:r>
              <a:rPr lang="ru-RU" dirty="0"/>
              <a:t> </a:t>
            </a:r>
            <a:r>
              <a:rPr lang="ru-RU" dirty="0" err="1"/>
              <a:t>струмопроходження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При </a:t>
            </a:r>
            <a:r>
              <a:rPr lang="ru-RU" dirty="0" err="1"/>
              <a:t>тунелюванні</a:t>
            </a:r>
            <a:r>
              <a:rPr lang="ru-RU" dirty="0"/>
              <a:t> </a:t>
            </a:r>
            <a:r>
              <a:rPr lang="ru-RU" dirty="0" err="1"/>
              <a:t>повна</a:t>
            </a:r>
            <a:r>
              <a:rPr lang="ru-RU" dirty="0"/>
              <a:t> </a:t>
            </a:r>
            <a:r>
              <a:rPr lang="ru-RU" dirty="0" err="1"/>
              <a:t>енергія</a:t>
            </a:r>
            <a:r>
              <a:rPr lang="ru-RU" dirty="0"/>
              <a:t> </a:t>
            </a:r>
            <a:r>
              <a:rPr lang="ru-RU" dirty="0" err="1"/>
              <a:t>електронів</a:t>
            </a:r>
            <a:r>
              <a:rPr lang="ru-RU" dirty="0"/>
              <a:t> не </a:t>
            </a:r>
            <a:r>
              <a:rPr lang="ru-RU" dirty="0" err="1"/>
              <a:t>змінюється</a:t>
            </a:r>
            <a:r>
              <a:rPr lang="ru-RU" dirty="0"/>
              <a:t>, а </a:t>
            </a:r>
            <a:r>
              <a:rPr lang="ru-RU" dirty="0" err="1"/>
              <a:t>носії</a:t>
            </a:r>
            <a:r>
              <a:rPr lang="ru-RU" dirty="0"/>
              <a:t> заряду </a:t>
            </a:r>
            <a:r>
              <a:rPr lang="ru-RU" dirty="0" err="1"/>
              <a:t>проходять</a:t>
            </a:r>
            <a:r>
              <a:rPr lang="ru-RU" dirty="0"/>
              <a:t> через </a:t>
            </a:r>
            <a:r>
              <a:rPr lang="ru-RU" dirty="0" err="1"/>
              <a:t>потенціальний</a:t>
            </a:r>
            <a:r>
              <a:rPr lang="ru-RU" dirty="0"/>
              <a:t> </a:t>
            </a:r>
            <a:r>
              <a:rPr lang="ru-RU" dirty="0" err="1"/>
              <a:t>бар’єр</a:t>
            </a:r>
            <a:r>
              <a:rPr lang="ru-RU" dirty="0"/>
              <a:t>, а не над ним,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принциповою</a:t>
            </a:r>
            <a:r>
              <a:rPr lang="ru-RU" dirty="0"/>
              <a:t> </a:t>
            </a:r>
            <a:r>
              <a:rPr lang="ru-RU" dirty="0" err="1"/>
              <a:t>відмінністю</a:t>
            </a:r>
            <a:r>
              <a:rPr lang="ru-RU" dirty="0"/>
              <a:t> </a:t>
            </a:r>
            <a:r>
              <a:rPr lang="ru-RU" dirty="0" err="1"/>
              <a:t>тунельного</a:t>
            </a:r>
            <a:r>
              <a:rPr lang="ru-RU" dirty="0"/>
              <a:t> струму від </a:t>
            </a:r>
            <a:r>
              <a:rPr lang="ru-RU" dirty="0" err="1"/>
              <a:t>надбар’єрної</a:t>
            </a:r>
            <a:r>
              <a:rPr lang="ru-RU" dirty="0"/>
              <a:t> </a:t>
            </a:r>
            <a:r>
              <a:rPr lang="ru-RU" dirty="0" err="1"/>
              <a:t>емісії</a:t>
            </a:r>
            <a:r>
              <a:rPr lang="ru-RU" dirty="0"/>
              <a:t> (рис</a:t>
            </a:r>
            <a:r>
              <a:rPr lang="ru-RU" dirty="0" smtClean="0"/>
              <a:t>. </a:t>
            </a:r>
            <a:r>
              <a:rPr lang="ru-RU" dirty="0"/>
              <a:t>в, е). Коли </a:t>
            </a:r>
            <a:r>
              <a:rPr lang="ru-RU" dirty="0" err="1"/>
              <a:t>електрон</a:t>
            </a:r>
            <a:r>
              <a:rPr lang="ru-RU" dirty="0"/>
              <a:t> переходить з одного зерна на </a:t>
            </a:r>
            <a:r>
              <a:rPr lang="ru-RU" dirty="0" err="1"/>
              <a:t>інше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енергія</a:t>
            </a:r>
            <a:r>
              <a:rPr lang="ru-RU" dirty="0"/>
              <a:t> </a:t>
            </a:r>
            <a:r>
              <a:rPr lang="ru-RU" dirty="0" err="1"/>
              <a:t>залишається</a:t>
            </a:r>
            <a:r>
              <a:rPr lang="ru-RU" dirty="0"/>
              <a:t> </a:t>
            </a:r>
            <a:r>
              <a:rPr lang="ru-RU" dirty="0" err="1"/>
              <a:t>незмінною</a:t>
            </a:r>
            <a:r>
              <a:rPr lang="ru-RU" dirty="0"/>
              <a:t> (</a:t>
            </a:r>
            <a:r>
              <a:rPr lang="ru-RU" dirty="0" err="1"/>
              <a:t>електрон</a:t>
            </a:r>
            <a:r>
              <a:rPr lang="ru-RU" dirty="0"/>
              <a:t> переходить з </a:t>
            </a:r>
            <a:r>
              <a:rPr lang="ru-RU" dirty="0" err="1"/>
              <a:t>енергетичного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першого</a:t>
            </a:r>
            <a:r>
              <a:rPr lang="ru-RU" dirty="0"/>
              <a:t> зерна на </a:t>
            </a:r>
            <a:r>
              <a:rPr lang="ru-RU" dirty="0" err="1"/>
              <a:t>енергетичний</a:t>
            </a:r>
            <a:r>
              <a:rPr lang="ru-RU" dirty="0"/>
              <a:t> рівень другого, </a:t>
            </a:r>
            <a:r>
              <a:rPr lang="ru-RU" dirty="0" err="1"/>
              <a:t>розміщений</a:t>
            </a:r>
            <a:r>
              <a:rPr lang="ru-RU" dirty="0"/>
              <a:t> на </a:t>
            </a:r>
            <a:r>
              <a:rPr lang="ru-RU" dirty="0" err="1"/>
              <a:t>тій</a:t>
            </a:r>
            <a:r>
              <a:rPr lang="ru-RU" dirty="0"/>
              <a:t> </a:t>
            </a:r>
            <a:r>
              <a:rPr lang="ru-RU" dirty="0" err="1"/>
              <a:t>самій</a:t>
            </a:r>
            <a:r>
              <a:rPr lang="ru-RU" dirty="0"/>
              <a:t> </a:t>
            </a:r>
            <a:r>
              <a:rPr lang="ru-RU" dirty="0" err="1"/>
              <a:t>висоті</a:t>
            </a:r>
            <a:r>
              <a:rPr lang="ru-RU" dirty="0"/>
              <a:t>). Такий </a:t>
            </a:r>
            <a:r>
              <a:rPr lang="ru-RU" dirty="0" err="1"/>
              <a:t>перехід</a:t>
            </a:r>
            <a:r>
              <a:rPr lang="ru-RU" dirty="0"/>
              <a:t> </a:t>
            </a:r>
            <a:r>
              <a:rPr lang="ru-RU" dirty="0" err="1"/>
              <a:t>можливий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в зернах є </a:t>
            </a:r>
            <a:r>
              <a:rPr lang="ru-RU" dirty="0" err="1"/>
              <a:t>вільні</a:t>
            </a:r>
            <a:r>
              <a:rPr lang="ru-RU" dirty="0"/>
              <a:t> </a:t>
            </a:r>
            <a:r>
              <a:rPr lang="ru-RU" dirty="0" err="1"/>
              <a:t>енергетичні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з </a:t>
            </a:r>
            <a:r>
              <a:rPr lang="ru-RU" dirty="0" err="1"/>
              <a:t>відповідною</a:t>
            </a:r>
            <a:r>
              <a:rPr lang="ru-RU" dirty="0"/>
              <a:t> </a:t>
            </a:r>
            <a:r>
              <a:rPr lang="ru-RU" dirty="0" err="1"/>
              <a:t>енергією</a:t>
            </a:r>
            <a:r>
              <a:rPr lang="ru-RU" dirty="0"/>
              <a:t> і, </a:t>
            </a:r>
            <a:r>
              <a:rPr lang="ru-RU" dirty="0" err="1"/>
              <a:t>крім</a:t>
            </a:r>
            <a:r>
              <a:rPr lang="ru-RU" dirty="0"/>
              <a:t> того, в одному </a:t>
            </a:r>
            <a:r>
              <a:rPr lang="ru-RU" dirty="0" err="1"/>
              <a:t>із</a:t>
            </a:r>
            <a:r>
              <a:rPr lang="ru-RU" dirty="0"/>
              <a:t> зерен на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рівнях</a:t>
            </a:r>
            <a:r>
              <a:rPr lang="ru-RU" dirty="0"/>
              <a:t> є </a:t>
            </a:r>
            <a:r>
              <a:rPr lang="ru-RU" dirty="0" err="1"/>
              <a:t>електрони</a:t>
            </a:r>
            <a:r>
              <a:rPr lang="ru-RU" dirty="0"/>
              <a:t> (рис. </a:t>
            </a:r>
            <a:r>
              <a:rPr lang="ru-RU" dirty="0" smtClean="0"/>
              <a:t>а</a:t>
            </a:r>
            <a:r>
              <a:rPr lang="ru-RU" dirty="0"/>
              <a:t>). За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електричного</a:t>
            </a:r>
            <a:r>
              <a:rPr lang="ru-RU" dirty="0"/>
              <a:t> поля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електронів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переходять</a:t>
            </a:r>
            <a:r>
              <a:rPr lang="ru-RU" dirty="0"/>
              <a:t> з одного зерна в </a:t>
            </a:r>
            <a:r>
              <a:rPr lang="ru-RU" dirty="0" err="1"/>
              <a:t>інше</a:t>
            </a:r>
            <a:r>
              <a:rPr lang="ru-RU" dirty="0"/>
              <a:t>, </a:t>
            </a:r>
            <a:r>
              <a:rPr lang="ru-RU" dirty="0" err="1"/>
              <a:t>однакова</a:t>
            </a:r>
            <a:r>
              <a:rPr lang="ru-RU" dirty="0"/>
              <a:t>, і </a:t>
            </a:r>
            <a:r>
              <a:rPr lang="ru-RU" dirty="0" err="1"/>
              <a:t>напрямленого</a:t>
            </a:r>
            <a:r>
              <a:rPr lang="ru-RU" dirty="0"/>
              <a:t> потоку </a:t>
            </a:r>
            <a:r>
              <a:rPr lang="ru-RU" dirty="0" err="1"/>
              <a:t>електронів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. При </a:t>
            </a:r>
            <a:r>
              <a:rPr lang="ru-RU" dirty="0" err="1"/>
              <a:t>дії</a:t>
            </a:r>
            <a:r>
              <a:rPr lang="ru-RU" dirty="0"/>
              <a:t> на систему </a:t>
            </a:r>
            <a:r>
              <a:rPr lang="ru-RU" dirty="0" err="1"/>
              <a:t>електричного</a:t>
            </a:r>
            <a:r>
              <a:rPr lang="ru-RU" dirty="0"/>
              <a:t> поля </a:t>
            </a:r>
            <a:r>
              <a:rPr lang="ru-RU" dirty="0" err="1"/>
              <a:t>енергетичні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зерен </a:t>
            </a:r>
            <a:r>
              <a:rPr lang="ru-RU" dirty="0" err="1"/>
              <a:t>зсуваються</a:t>
            </a:r>
            <a:r>
              <a:rPr lang="ru-RU" dirty="0"/>
              <a:t> (рис. </a:t>
            </a:r>
            <a:r>
              <a:rPr lang="ru-RU" dirty="0" smtClean="0"/>
              <a:t>б).</a:t>
            </a:r>
          </a:p>
          <a:p>
            <a:pPr marL="0" indent="0">
              <a:buNone/>
            </a:pPr>
            <a:r>
              <a:rPr lang="ru-RU" dirty="0"/>
              <a:t>На рис</a:t>
            </a:r>
            <a:r>
              <a:rPr lang="ru-RU" dirty="0" smtClean="0"/>
              <a:t>. </a:t>
            </a:r>
            <a:r>
              <a:rPr lang="ru-RU" dirty="0"/>
              <a:t>е наведено модель </a:t>
            </a:r>
            <a:r>
              <a:rPr lang="ru-RU" dirty="0" err="1"/>
              <a:t>тунелювання</a:t>
            </a:r>
            <a:r>
              <a:rPr lang="ru-RU" dirty="0"/>
              <a:t> з </a:t>
            </a:r>
            <a:r>
              <a:rPr lang="ru-RU" dirty="0" err="1"/>
              <a:t>електронів</a:t>
            </a:r>
            <a:r>
              <a:rPr lang="ru-RU" dirty="0"/>
              <a:t> </a:t>
            </a:r>
            <a:r>
              <a:rPr lang="ru-RU" dirty="0" err="1"/>
              <a:t>металу</a:t>
            </a:r>
            <a:r>
              <a:rPr lang="ru-RU" dirty="0"/>
              <a:t> у вакуум </a:t>
            </a:r>
            <a:r>
              <a:rPr lang="ru-RU" dirty="0" err="1"/>
              <a:t>крізь</a:t>
            </a:r>
            <a:r>
              <a:rPr lang="ru-RU" dirty="0"/>
              <a:t> </a:t>
            </a:r>
            <a:r>
              <a:rPr lang="ru-RU" dirty="0" err="1"/>
              <a:t>гострокутний</a:t>
            </a:r>
            <a:r>
              <a:rPr lang="ru-RU" dirty="0"/>
              <a:t> </a:t>
            </a:r>
            <a:r>
              <a:rPr lang="ru-RU" dirty="0" err="1"/>
              <a:t>потенціальний</a:t>
            </a:r>
            <a:r>
              <a:rPr lang="ru-RU" dirty="0"/>
              <a:t> </a:t>
            </a:r>
            <a:r>
              <a:rPr lang="ru-RU" dirty="0" err="1"/>
              <a:t>бар’єр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утворюється</a:t>
            </a:r>
            <a:r>
              <a:rPr lang="ru-RU" dirty="0"/>
              <a:t> за </a:t>
            </a:r>
            <a:r>
              <a:rPr lang="ru-RU" dirty="0" err="1"/>
              <a:t>наявності</a:t>
            </a:r>
            <a:r>
              <a:rPr lang="ru-RU" dirty="0"/>
              <a:t> над </a:t>
            </a:r>
            <a:r>
              <a:rPr lang="ru-RU" dirty="0" err="1"/>
              <a:t>поверхнею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великого </a:t>
            </a:r>
            <a:r>
              <a:rPr lang="ru-RU" dirty="0" err="1"/>
              <a:t>електричного</a:t>
            </a:r>
            <a:r>
              <a:rPr lang="ru-RU" dirty="0"/>
              <a:t> поля.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товщина</a:t>
            </a:r>
            <a:r>
              <a:rPr lang="ru-RU" dirty="0"/>
              <a:t> </a:t>
            </a:r>
            <a:r>
              <a:rPr lang="ru-RU" dirty="0" err="1"/>
              <a:t>бар’єра</a:t>
            </a:r>
            <a:r>
              <a:rPr lang="ru-RU" dirty="0"/>
              <a:t> буде </a:t>
            </a:r>
            <a:r>
              <a:rPr lang="ru-RU" dirty="0" err="1"/>
              <a:t>зменшуватися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зростанням</a:t>
            </a:r>
            <a:r>
              <a:rPr lang="ru-RU" dirty="0"/>
              <a:t> </a:t>
            </a:r>
            <a:r>
              <a:rPr lang="ru-RU" dirty="0" err="1"/>
              <a:t>напруги</a:t>
            </a:r>
            <a:r>
              <a:rPr lang="ru-RU" dirty="0"/>
              <a:t> поля, 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прозорість</a:t>
            </a:r>
            <a:r>
              <a:rPr lang="ru-RU" dirty="0"/>
              <a:t> – </a:t>
            </a:r>
            <a:r>
              <a:rPr lang="ru-RU" dirty="0" err="1"/>
              <a:t>збільшуватися</a:t>
            </a:r>
            <a:r>
              <a:rPr lang="ru-RU" dirty="0"/>
              <a:t>,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виникне</a:t>
            </a:r>
            <a:r>
              <a:rPr lang="ru-RU" dirty="0"/>
              <a:t> струм </a:t>
            </a:r>
            <a:r>
              <a:rPr lang="ru-RU" dirty="0" err="1"/>
              <a:t>тунельної</a:t>
            </a:r>
            <a:r>
              <a:rPr lang="ru-RU" dirty="0"/>
              <a:t> </a:t>
            </a:r>
            <a:r>
              <a:rPr lang="ru-RU" dirty="0" err="1"/>
              <a:t>емісії</a:t>
            </a:r>
            <a:r>
              <a:rPr lang="ru-RU" dirty="0"/>
              <a:t>. </a:t>
            </a:r>
            <a:r>
              <a:rPr lang="ru-RU" dirty="0" err="1"/>
              <a:t>Тунелювання</a:t>
            </a:r>
            <a:r>
              <a:rPr lang="ru-RU" dirty="0"/>
              <a:t> </a:t>
            </a:r>
            <a:r>
              <a:rPr lang="ru-RU" dirty="0" err="1"/>
              <a:t>електронів</a:t>
            </a:r>
            <a:r>
              <a:rPr lang="ru-RU" dirty="0"/>
              <a:t> з </a:t>
            </a:r>
            <a:r>
              <a:rPr lang="ru-RU" dirty="0" err="1"/>
              <a:t>металу</a:t>
            </a:r>
            <a:r>
              <a:rPr lang="ru-RU" dirty="0"/>
              <a:t> до вакууму називається </a:t>
            </a:r>
            <a:r>
              <a:rPr lang="ru-RU" dirty="0" err="1"/>
              <a:t>автоелектронною</a:t>
            </a:r>
            <a:r>
              <a:rPr lang="ru-RU" dirty="0"/>
              <a:t> </a:t>
            </a:r>
            <a:r>
              <a:rPr lang="ru-RU" dirty="0" err="1"/>
              <a:t>емісією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8360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механізмів</a:t>
            </a:r>
            <a:r>
              <a:rPr lang="ru-RU" dirty="0"/>
              <a:t> </a:t>
            </a:r>
            <a:r>
              <a:rPr lang="ru-RU" dirty="0" err="1"/>
              <a:t>струмопроходження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На рис</a:t>
            </a:r>
            <a:r>
              <a:rPr lang="ru-RU" dirty="0" smtClean="0"/>
              <a:t>. </a:t>
            </a:r>
            <a:r>
              <a:rPr lang="ru-RU" dirty="0"/>
              <a:t>є </a:t>
            </a:r>
            <a:r>
              <a:rPr lang="ru-RU" dirty="0" err="1"/>
              <a:t>зображено</a:t>
            </a:r>
            <a:r>
              <a:rPr lang="ru-RU" dirty="0"/>
              <a:t> модель </a:t>
            </a:r>
            <a:r>
              <a:rPr lang="ru-RU" dirty="0" err="1"/>
              <a:t>тунелювання</a:t>
            </a:r>
            <a:r>
              <a:rPr lang="ru-RU" dirty="0"/>
              <a:t> </a:t>
            </a:r>
            <a:r>
              <a:rPr lang="ru-RU" dirty="0" err="1"/>
              <a:t>електронів</a:t>
            </a:r>
            <a:r>
              <a:rPr lang="ru-RU" dirty="0"/>
              <a:t> у </a:t>
            </a:r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r>
              <a:rPr lang="ru-RU" dirty="0"/>
              <a:t>метал-тонкий </a:t>
            </a:r>
            <a:r>
              <a:rPr lang="ru-RU" dirty="0" err="1"/>
              <a:t>діелектрик</a:t>
            </a:r>
            <a:r>
              <a:rPr lang="ru-RU" dirty="0"/>
              <a:t>-метал. </a:t>
            </a:r>
            <a:r>
              <a:rPr lang="ru-RU" dirty="0" err="1"/>
              <a:t>Потенціальний</a:t>
            </a:r>
            <a:r>
              <a:rPr lang="ru-RU" dirty="0"/>
              <a:t> </a:t>
            </a:r>
            <a:r>
              <a:rPr lang="ru-RU" dirty="0" err="1"/>
              <a:t>бар’єр</a:t>
            </a:r>
            <a:r>
              <a:rPr lang="ru-RU" dirty="0"/>
              <a:t>, </a:t>
            </a:r>
            <a:r>
              <a:rPr lang="ru-RU" dirty="0" err="1"/>
              <a:t>створений</a:t>
            </a:r>
            <a:r>
              <a:rPr lang="ru-RU" dirty="0"/>
              <a:t> </a:t>
            </a:r>
            <a:r>
              <a:rPr lang="ru-RU" dirty="0" err="1"/>
              <a:t>діелектриком</a:t>
            </a:r>
            <a:r>
              <a:rPr lang="ru-RU" dirty="0"/>
              <a:t>, у </a:t>
            </a:r>
            <a:r>
              <a:rPr lang="ru-RU" dirty="0" err="1"/>
              <a:t>першому</a:t>
            </a:r>
            <a:r>
              <a:rPr lang="ru-RU" dirty="0"/>
              <a:t> </a:t>
            </a:r>
            <a:r>
              <a:rPr lang="ru-RU" dirty="0" err="1"/>
              <a:t>наближенні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трапецієподібну</a:t>
            </a:r>
            <a:r>
              <a:rPr lang="ru-RU" dirty="0"/>
              <a:t> форму (</a:t>
            </a:r>
            <a:r>
              <a:rPr lang="ru-RU" dirty="0" err="1"/>
              <a:t>ламана</a:t>
            </a:r>
            <a:r>
              <a:rPr lang="ru-RU" dirty="0"/>
              <a:t> крива 1). З </a:t>
            </a:r>
            <a:r>
              <a:rPr lang="ru-RU" dirty="0" err="1"/>
              <a:t>урахуванням</a:t>
            </a:r>
            <a:r>
              <a:rPr lang="ru-RU" dirty="0"/>
              <a:t> сил </a:t>
            </a:r>
            <a:r>
              <a:rPr lang="ru-RU" dirty="0" err="1"/>
              <a:t>електричного</a:t>
            </a:r>
            <a:r>
              <a:rPr lang="ru-RU" dirty="0"/>
              <a:t> </a:t>
            </a:r>
            <a:r>
              <a:rPr lang="ru-RU" dirty="0" err="1"/>
              <a:t>зображення</a:t>
            </a:r>
            <a:r>
              <a:rPr lang="ru-RU" dirty="0"/>
              <a:t> форма </a:t>
            </a:r>
            <a:r>
              <a:rPr lang="ru-RU" dirty="0" err="1"/>
              <a:t>потенціального</a:t>
            </a:r>
            <a:r>
              <a:rPr lang="ru-RU" dirty="0"/>
              <a:t> </a:t>
            </a:r>
            <a:r>
              <a:rPr lang="ru-RU" dirty="0" err="1"/>
              <a:t>бар’єра</a:t>
            </a:r>
            <a:r>
              <a:rPr lang="ru-RU" dirty="0"/>
              <a:t> </a:t>
            </a:r>
            <a:r>
              <a:rPr lang="ru-RU" dirty="0" err="1"/>
              <a:t>апроксимується</a:t>
            </a:r>
            <a:r>
              <a:rPr lang="ru-RU" dirty="0"/>
              <a:t> параболою (крива 2). </a:t>
            </a:r>
            <a:r>
              <a:rPr lang="ru-RU" dirty="0" err="1"/>
              <a:t>Прикладання</a:t>
            </a:r>
            <a:r>
              <a:rPr lang="ru-RU" dirty="0"/>
              <a:t> </a:t>
            </a:r>
            <a:r>
              <a:rPr lang="ru-RU" dirty="0" err="1"/>
              <a:t>зовнішньої</a:t>
            </a:r>
            <a:r>
              <a:rPr lang="ru-RU" dirty="0"/>
              <a:t> </a:t>
            </a:r>
            <a:r>
              <a:rPr lang="ru-RU" dirty="0" err="1"/>
              <a:t>напруги</a:t>
            </a:r>
            <a:r>
              <a:rPr lang="ru-RU" dirty="0"/>
              <a:t> </a:t>
            </a:r>
            <a:r>
              <a:rPr lang="ru-RU" dirty="0" err="1"/>
              <a:t>зміщує</a:t>
            </a:r>
            <a:r>
              <a:rPr lang="ru-RU" dirty="0"/>
              <a:t> рівень </a:t>
            </a:r>
            <a:r>
              <a:rPr lang="ru-RU" dirty="0" err="1"/>
              <a:t>Фермі</a:t>
            </a:r>
            <a:r>
              <a:rPr lang="ru-RU" dirty="0"/>
              <a:t> на величину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ru-RU" dirty="0"/>
              <a:t>і в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результуючий</a:t>
            </a:r>
            <a:r>
              <a:rPr lang="ru-RU" dirty="0"/>
              <a:t> </a:t>
            </a:r>
            <a:r>
              <a:rPr lang="ru-RU" dirty="0" err="1"/>
              <a:t>тунельний</a:t>
            </a:r>
            <a:r>
              <a:rPr lang="ru-RU" dirty="0"/>
              <a:t> струм (рис. </a:t>
            </a:r>
            <a:r>
              <a:rPr lang="ru-RU" dirty="0" smtClean="0"/>
              <a:t> </a:t>
            </a:r>
            <a:r>
              <a:rPr lang="ru-RU" dirty="0"/>
              <a:t>є ).</a:t>
            </a:r>
          </a:p>
        </p:txBody>
      </p:sp>
    </p:spTree>
    <p:extLst>
      <p:ext uri="{BB962C8B-B14F-4D97-AF65-F5344CB8AC3E}">
        <p14:creationId xmlns:p14="http://schemas.microsoft.com/office/powerpoint/2010/main" val="2330445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Струми</a:t>
            </a:r>
            <a:r>
              <a:rPr lang="ru-RU" dirty="0"/>
              <a:t>, </a:t>
            </a:r>
            <a:r>
              <a:rPr lang="ru-RU" dirty="0" err="1"/>
              <a:t>обмежені</a:t>
            </a:r>
            <a:r>
              <a:rPr lang="ru-RU" dirty="0"/>
              <a:t> </a:t>
            </a:r>
            <a:r>
              <a:rPr lang="ru-RU" dirty="0" err="1"/>
              <a:t>об’ємним</a:t>
            </a:r>
            <a:r>
              <a:rPr lang="ru-RU" dirty="0"/>
              <a:t> зарядом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 </a:t>
            </a:r>
            <a:r>
              <a:rPr lang="ru-RU" dirty="0" err="1"/>
              <a:t>ідеальному</a:t>
            </a:r>
            <a:r>
              <a:rPr lang="ru-RU" dirty="0"/>
              <a:t> </a:t>
            </a:r>
            <a:r>
              <a:rPr lang="ru-RU" dirty="0" err="1"/>
              <a:t>діелектрику</a:t>
            </a:r>
            <a:r>
              <a:rPr lang="ru-RU" dirty="0"/>
              <a:t> практично </a:t>
            </a:r>
            <a:r>
              <a:rPr lang="ru-RU" dirty="0" err="1"/>
              <a:t>відсутні</a:t>
            </a:r>
            <a:r>
              <a:rPr lang="ru-RU" dirty="0"/>
              <a:t> </a:t>
            </a:r>
            <a:r>
              <a:rPr lang="ru-RU" dirty="0" err="1"/>
              <a:t>вільні</a:t>
            </a:r>
            <a:r>
              <a:rPr lang="ru-RU" dirty="0"/>
              <a:t> </a:t>
            </a:r>
            <a:r>
              <a:rPr lang="ru-RU" dirty="0" err="1"/>
              <a:t>носії</a:t>
            </a:r>
            <a:r>
              <a:rPr lang="ru-RU" dirty="0"/>
              <a:t> заряду, і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нагадує</a:t>
            </a:r>
            <a:r>
              <a:rPr lang="ru-RU" dirty="0"/>
              <a:t> </a:t>
            </a:r>
            <a:r>
              <a:rPr lang="ru-RU" dirty="0" err="1"/>
              <a:t>вакуумний</a:t>
            </a:r>
            <a:r>
              <a:rPr lang="ru-RU" dirty="0"/>
              <a:t> </a:t>
            </a:r>
            <a:r>
              <a:rPr lang="ru-RU" dirty="0" err="1"/>
              <a:t>проміжок</a:t>
            </a:r>
            <a:r>
              <a:rPr lang="ru-RU" dirty="0"/>
              <a:t>. Тому </a:t>
            </a:r>
            <a:r>
              <a:rPr lang="ru-RU" dirty="0" err="1"/>
              <a:t>провідністю</a:t>
            </a:r>
            <a:r>
              <a:rPr lang="ru-RU" dirty="0"/>
              <a:t> </a:t>
            </a:r>
            <a:r>
              <a:rPr lang="ru-RU" dirty="0" err="1"/>
              <a:t>плівкового</a:t>
            </a:r>
            <a:r>
              <a:rPr lang="ru-RU" dirty="0"/>
              <a:t> </a:t>
            </a:r>
            <a:r>
              <a:rPr lang="ru-RU" dirty="0" err="1"/>
              <a:t>діелектрика</a:t>
            </a:r>
            <a:r>
              <a:rPr lang="ru-RU" dirty="0"/>
              <a:t> або </a:t>
            </a:r>
            <a:r>
              <a:rPr lang="ru-RU" dirty="0" err="1"/>
              <a:t>високоомного</a:t>
            </a:r>
            <a:r>
              <a:rPr lang="ru-RU" dirty="0"/>
              <a:t> напівпровідника можна </a:t>
            </a:r>
            <a:r>
              <a:rPr lang="ru-RU" dirty="0" err="1"/>
              <a:t>керувати</a:t>
            </a:r>
            <a:r>
              <a:rPr lang="ru-RU" dirty="0"/>
              <a:t> </a:t>
            </a:r>
            <a:r>
              <a:rPr lang="ru-RU" dirty="0" err="1"/>
              <a:t>інжектуючи</a:t>
            </a:r>
            <a:r>
              <a:rPr lang="ru-RU" dirty="0"/>
              <a:t> в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носії</a:t>
            </a:r>
            <a:r>
              <a:rPr lang="ru-RU" dirty="0"/>
              <a:t> заряду. </a:t>
            </a:r>
            <a:r>
              <a:rPr lang="ru-RU" dirty="0" err="1"/>
              <a:t>Характерними</a:t>
            </a:r>
            <a:r>
              <a:rPr lang="ru-RU" dirty="0"/>
              <a:t> </a:t>
            </a:r>
            <a:r>
              <a:rPr lang="ru-RU" dirty="0" err="1"/>
              <a:t>особливостями</a:t>
            </a:r>
            <a:r>
              <a:rPr lang="ru-RU" dirty="0"/>
              <a:t> </a:t>
            </a:r>
            <a:r>
              <a:rPr lang="ru-RU" dirty="0" err="1"/>
              <a:t>тонкоплівкових</a:t>
            </a:r>
            <a:r>
              <a:rPr lang="ru-RU" dirty="0"/>
              <a:t> </a:t>
            </a:r>
            <a:r>
              <a:rPr lang="ru-RU" dirty="0" err="1"/>
              <a:t>діелектричних</a:t>
            </a:r>
            <a:r>
              <a:rPr lang="ru-RU" dirty="0"/>
              <a:t> і </a:t>
            </a:r>
            <a:r>
              <a:rPr lang="ru-RU" dirty="0" err="1"/>
              <a:t>високоомних</a:t>
            </a:r>
            <a:r>
              <a:rPr lang="ru-RU" dirty="0"/>
              <a:t> </a:t>
            </a:r>
            <a:r>
              <a:rPr lang="ru-RU" dirty="0" err="1"/>
              <a:t>напівпровідникових</a:t>
            </a:r>
            <a:r>
              <a:rPr lang="ru-RU" dirty="0"/>
              <a:t> структур є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1) </a:t>
            </a:r>
            <a:r>
              <a:rPr lang="ru-RU" dirty="0" err="1"/>
              <a:t>величезна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дефектів</a:t>
            </a:r>
            <a:r>
              <a:rPr lang="ru-RU" dirty="0"/>
              <a:t>, на яких </a:t>
            </a:r>
            <a:r>
              <a:rPr lang="ru-RU" dirty="0" err="1"/>
              <a:t>розсіюються</a:t>
            </a:r>
            <a:r>
              <a:rPr lang="ru-RU" dirty="0"/>
              <a:t> </a:t>
            </a:r>
            <a:r>
              <a:rPr lang="ru-RU" dirty="0" err="1"/>
              <a:t>інжектовані</a:t>
            </a:r>
            <a:r>
              <a:rPr lang="ru-RU" dirty="0"/>
              <a:t> </a:t>
            </a:r>
            <a:r>
              <a:rPr lang="ru-RU" dirty="0" err="1"/>
              <a:t>носії</a:t>
            </a:r>
            <a:r>
              <a:rPr lang="ru-RU" dirty="0"/>
              <a:t> заряду;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захоплення</a:t>
            </a:r>
            <a:r>
              <a:rPr lang="ru-RU" dirty="0"/>
              <a:t> </a:t>
            </a:r>
            <a:r>
              <a:rPr lang="ru-RU" dirty="0" err="1"/>
              <a:t>носіїв</a:t>
            </a:r>
            <a:r>
              <a:rPr lang="ru-RU" dirty="0"/>
              <a:t> заряду </a:t>
            </a:r>
            <a:r>
              <a:rPr lang="ru-RU" dirty="0" err="1"/>
              <a:t>певними</a:t>
            </a:r>
            <a:r>
              <a:rPr lang="ru-RU" dirty="0"/>
              <a:t> центрами </a:t>
            </a:r>
            <a:r>
              <a:rPr lang="ru-RU" dirty="0" err="1"/>
              <a:t>захоплення</a:t>
            </a:r>
            <a:r>
              <a:rPr lang="ru-RU" dirty="0"/>
              <a:t> (</a:t>
            </a:r>
            <a:r>
              <a:rPr lang="ru-RU" dirty="0" err="1"/>
              <a:t>пастками</a:t>
            </a:r>
            <a:r>
              <a:rPr lang="ru-RU" dirty="0"/>
              <a:t>), </a:t>
            </a:r>
            <a:r>
              <a:rPr lang="ru-RU" dirty="0" err="1"/>
              <a:t>енергетичні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яких </a:t>
            </a:r>
            <a:r>
              <a:rPr lang="ru-RU" dirty="0" err="1"/>
              <a:t>розміщені</a:t>
            </a:r>
            <a:r>
              <a:rPr lang="ru-RU" dirty="0"/>
              <a:t> в забороненій зоні.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характер </a:t>
            </a:r>
            <a:r>
              <a:rPr lang="ru-RU" dirty="0" err="1"/>
              <a:t>струмопроходження</a:t>
            </a:r>
            <a:r>
              <a:rPr lang="ru-RU" dirty="0"/>
              <a:t> в реальному </a:t>
            </a:r>
            <a:r>
              <a:rPr lang="ru-RU" dirty="0" err="1"/>
              <a:t>діелектрику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 err="1" smtClean="0"/>
              <a:t>Важливо</a:t>
            </a:r>
            <a:r>
              <a:rPr lang="ru-RU" dirty="0" smtClean="0"/>
              <a:t> </a:t>
            </a:r>
            <a:r>
              <a:rPr lang="ru-RU" dirty="0" err="1"/>
              <a:t>підкреслити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розсіювання</a:t>
            </a:r>
            <a:r>
              <a:rPr lang="ru-RU" dirty="0"/>
              <a:t> та </a:t>
            </a:r>
            <a:r>
              <a:rPr lang="ru-RU" dirty="0" err="1"/>
              <a:t>захоплення</a:t>
            </a:r>
            <a:r>
              <a:rPr lang="ru-RU" dirty="0"/>
              <a:t> </a:t>
            </a:r>
            <a:r>
              <a:rPr lang="ru-RU" dirty="0" err="1"/>
              <a:t>носіїв</a:t>
            </a:r>
            <a:r>
              <a:rPr lang="ru-RU" dirty="0"/>
              <a:t> заряду в </a:t>
            </a:r>
            <a:r>
              <a:rPr lang="ru-RU" dirty="0" err="1"/>
              <a:t>принципі</a:t>
            </a:r>
            <a:r>
              <a:rPr lang="ru-RU" dirty="0"/>
              <a:t> не є </a:t>
            </a:r>
            <a:r>
              <a:rPr lang="ru-RU" dirty="0" err="1"/>
              <a:t>перешкодою</a:t>
            </a:r>
            <a:r>
              <a:rPr lang="ru-RU" dirty="0"/>
              <a:t> для </a:t>
            </a:r>
            <a:r>
              <a:rPr lang="ru-RU" dirty="0" err="1"/>
              <a:t>проходження</a:t>
            </a:r>
            <a:r>
              <a:rPr lang="ru-RU" dirty="0"/>
              <a:t> через </a:t>
            </a:r>
            <a:r>
              <a:rPr lang="ru-RU" dirty="0" err="1"/>
              <a:t>діелектрик</a:t>
            </a:r>
            <a:r>
              <a:rPr lang="ru-RU" dirty="0"/>
              <a:t> </a:t>
            </a:r>
            <a:r>
              <a:rPr lang="ru-RU" dirty="0" err="1"/>
              <a:t>струмів</a:t>
            </a:r>
            <a:r>
              <a:rPr lang="ru-RU" dirty="0"/>
              <a:t>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густини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60543669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ка">
  <a:themeElements>
    <a:clrScheme name="Frame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1321</TotalTime>
  <Words>1347</Words>
  <Application>Microsoft Office PowerPoint</Application>
  <PresentationFormat>Широкоэкранный</PresentationFormat>
  <Paragraphs>42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Calibri</vt:lpstr>
      <vt:lpstr>Corbel</vt:lpstr>
      <vt:lpstr>Times New Roman</vt:lpstr>
      <vt:lpstr>Wingdings 2</vt:lpstr>
      <vt:lpstr>Рамка</vt:lpstr>
      <vt:lpstr>Фізика тонких плівок</vt:lpstr>
      <vt:lpstr>ЛЕКЦІЯ 7</vt:lpstr>
      <vt:lpstr>Струми тунелювання</vt:lpstr>
      <vt:lpstr>Струми тунелювання</vt:lpstr>
      <vt:lpstr>Густина струму</vt:lpstr>
      <vt:lpstr>Моделі основних механізмів струмопроходження</vt:lpstr>
      <vt:lpstr>Моделі основних механізмів струмопроходження</vt:lpstr>
      <vt:lpstr>Моделі основних механізмів струмопроходження</vt:lpstr>
      <vt:lpstr>Струми, обмежені об’ємним зарядом</vt:lpstr>
      <vt:lpstr>Проходження гарячих електронів крізь тонкі металеві плівки</vt:lpstr>
      <vt:lpstr>Розмірні ефекти в тонких плівках</vt:lpstr>
      <vt:lpstr>Напів провідникові плівки</vt:lpstr>
      <vt:lpstr>Діелектричні плівки</vt:lpstr>
      <vt:lpstr>Плівкові активні елементи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Фізика тонких плівок</dc:title>
  <dc:creator>Алина</dc:creator>
  <cp:lastModifiedBy>Алина</cp:lastModifiedBy>
  <cp:revision>58</cp:revision>
  <dcterms:created xsi:type="dcterms:W3CDTF">2023-02-01T10:01:52Z</dcterms:created>
  <dcterms:modified xsi:type="dcterms:W3CDTF">2023-02-08T12:23:04Z</dcterms:modified>
</cp:coreProperties>
</file>