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21.02.2020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21.02.2020</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21.02.2020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21.02.2020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21.02.2020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21.02.2020</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21.02.2020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21.02.2020</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21.02.2020</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21.02.2020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zakon.rada.gov.ua/laws/show/254%D0%BA/96-%D0%B2%D1%8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00232" y="1285860"/>
            <a:ext cx="6172200" cy="1894362"/>
          </a:xfrm>
        </p:spPr>
        <p:txBody>
          <a:bodyPr/>
          <a:lstStyle/>
          <a:p>
            <a:pPr algn="ctr"/>
            <a:r>
              <a:rPr lang="ru-RU" dirty="0" smtClean="0">
                <a:latin typeface="Times New Roman" pitchFamily="18" charset="0"/>
                <a:cs typeface="Times New Roman" pitchFamily="18" charset="0"/>
              </a:rPr>
              <a:t>НАБУТТЯ ПРАВА НА ЗАНЯТТЯ АДВОКАТСЬКОЮ </a:t>
            </a:r>
            <a:r>
              <a:rPr lang="ru-RU" dirty="0" smtClean="0">
                <a:latin typeface="Times New Roman" pitchFamily="18" charset="0"/>
                <a:cs typeface="Times New Roman" pitchFamily="18" charset="0"/>
              </a:rPr>
              <a:t>ДІЯЛЬНІСТЮ</a:t>
            </a:r>
            <a:endParaRPr lang="ru-RU"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214290"/>
            <a:ext cx="7929618" cy="6555641"/>
          </a:xfrm>
          <a:prstGeom prst="rect">
            <a:avLst/>
          </a:prstGeom>
        </p:spPr>
        <p:txBody>
          <a:bodyPr wrap="square">
            <a:spAutoFit/>
          </a:bodyPr>
          <a:lstStyle/>
          <a:p>
            <a:pPr algn="just" defTabSz="630238"/>
            <a:r>
              <a:rPr lang="uk-UA" sz="2000" dirty="0" smtClean="0">
                <a:latin typeface="Times New Roman" pitchFamily="18" charset="0"/>
                <a:cs typeface="Times New Roman" pitchFamily="18" charset="0"/>
              </a:rPr>
              <a:t>	</a:t>
            </a:r>
            <a:r>
              <a:rPr lang="uk-UA" sz="2000" b="1" dirty="0" smtClean="0">
                <a:latin typeface="Times New Roman" pitchFamily="18" charset="0"/>
                <a:cs typeface="Times New Roman" pitchFamily="18" charset="0"/>
              </a:rPr>
              <a:t>Особі, яка склала кваліфікаційний іспит</a:t>
            </a:r>
            <a:r>
              <a:rPr lang="uk-UA" sz="2000" dirty="0" smtClean="0">
                <a:latin typeface="Times New Roman" pitchFamily="18" charset="0"/>
                <a:cs typeface="Times New Roman" pitchFamily="18" charset="0"/>
              </a:rPr>
              <a:t>, протягом десяти днів з дня складення кваліфікаційного іспиту кваліфікаційно-дисциплінарна комісія адвокатури </a:t>
            </a:r>
            <a:r>
              <a:rPr lang="uk-UA" sz="2000" b="1" dirty="0" smtClean="0">
                <a:latin typeface="Times New Roman" pitchFamily="18" charset="0"/>
                <a:cs typeface="Times New Roman" pitchFamily="18" charset="0"/>
              </a:rPr>
              <a:t>безоплатно видає свідоцтво про складення кваліфікаційного іспиту.</a:t>
            </a:r>
          </a:p>
          <a:p>
            <a:pPr algn="just" defTabSz="630238"/>
            <a:r>
              <a:rPr lang="uk-UA" sz="2000" dirty="0" smtClean="0">
                <a:latin typeface="Times New Roman" pitchFamily="18" charset="0"/>
                <a:cs typeface="Times New Roman" pitchFamily="18" charset="0"/>
              </a:rPr>
              <a:t>	</a:t>
            </a:r>
            <a:r>
              <a:rPr lang="uk-UA" sz="2000" b="1" dirty="0" smtClean="0">
                <a:latin typeface="Times New Roman" pitchFamily="18" charset="0"/>
                <a:cs typeface="Times New Roman" pitchFamily="18" charset="0"/>
              </a:rPr>
              <a:t>Свідоцтво про складення кваліфікаційного іспиту дійсне протягом трьох років з дня складення іспиту.</a:t>
            </a:r>
          </a:p>
          <a:p>
            <a:pPr algn="just" defTabSz="630238"/>
            <a:r>
              <a:rPr lang="uk-UA" sz="2000" dirty="0" smtClean="0">
                <a:latin typeface="Times New Roman" pitchFamily="18" charset="0"/>
                <a:cs typeface="Times New Roman" pitchFamily="18" charset="0"/>
              </a:rPr>
              <a:t>	Зразок свідоцтва про складення кваліфікаційного іспиту </a:t>
            </a:r>
            <a:r>
              <a:rPr lang="uk-UA" sz="2000" b="1" dirty="0" smtClean="0">
                <a:latin typeface="Times New Roman" pitchFamily="18" charset="0"/>
                <a:cs typeface="Times New Roman" pitchFamily="18" charset="0"/>
              </a:rPr>
              <a:t>затверджується Радою адвокатів України.</a:t>
            </a:r>
          </a:p>
          <a:p>
            <a:pPr algn="just" defTabSz="630238"/>
            <a:r>
              <a:rPr lang="uk-UA" sz="2000" dirty="0" smtClean="0">
                <a:latin typeface="Times New Roman" pitchFamily="18" charset="0"/>
                <a:cs typeface="Times New Roman" pitchFamily="18" charset="0"/>
              </a:rPr>
              <a:t>	Особа, яка не склала кваліфікаційний іспит, може бути допущена до складення такого іспиту </a:t>
            </a:r>
            <a:r>
              <a:rPr lang="uk-UA" sz="2000" b="1" dirty="0" smtClean="0">
                <a:latin typeface="Times New Roman" pitchFamily="18" charset="0"/>
                <a:cs typeface="Times New Roman" pitchFamily="18" charset="0"/>
              </a:rPr>
              <a:t>повторно не раніше ніж через шість місяців.</a:t>
            </a:r>
            <a:r>
              <a:rPr lang="uk-UA" sz="2000" dirty="0" smtClean="0">
                <a:latin typeface="Times New Roman" pitchFamily="18" charset="0"/>
                <a:cs typeface="Times New Roman" pitchFamily="18" charset="0"/>
              </a:rPr>
              <a:t> Особа, </a:t>
            </a:r>
            <a:r>
              <a:rPr lang="uk-UA" sz="2000" b="1" i="1" dirty="0" smtClean="0">
                <a:latin typeface="Times New Roman" pitchFamily="18" charset="0"/>
                <a:cs typeface="Times New Roman" pitchFamily="18" charset="0"/>
              </a:rPr>
              <a:t>яка не склала кваліфікаційний іспит повторно</a:t>
            </a:r>
            <a:r>
              <a:rPr lang="uk-UA" sz="2000" dirty="0" smtClean="0">
                <a:latin typeface="Times New Roman" pitchFamily="18" charset="0"/>
                <a:cs typeface="Times New Roman" pitchFamily="18" charset="0"/>
              </a:rPr>
              <a:t>, може бути допущена до наступного кваліфікаційного іспиту </a:t>
            </a:r>
            <a:r>
              <a:rPr lang="uk-UA" sz="2000" b="1" dirty="0" smtClean="0">
                <a:latin typeface="Times New Roman" pitchFamily="18" charset="0"/>
                <a:cs typeface="Times New Roman" pitchFamily="18" charset="0"/>
              </a:rPr>
              <a:t>не раніше ніж через один рік.</a:t>
            </a:r>
          </a:p>
          <a:p>
            <a:pPr algn="just" defTabSz="630238"/>
            <a:r>
              <a:rPr lang="uk-UA" sz="2000" dirty="0" smtClean="0">
                <a:latin typeface="Times New Roman" pitchFamily="18" charset="0"/>
                <a:cs typeface="Times New Roman" pitchFamily="18" charset="0"/>
              </a:rPr>
              <a:t>	Особа, яка не склала кваліфікаційний іспит, може протягом тридцяти днів з дня отримання рішення кваліфікаційно-дисциплінарної комісії адвокатури </a:t>
            </a:r>
            <a:r>
              <a:rPr lang="uk-UA" sz="2000" b="1" dirty="0" smtClean="0">
                <a:latin typeface="Times New Roman" pitchFamily="18" charset="0"/>
                <a:cs typeface="Times New Roman" pitchFamily="18" charset="0"/>
              </a:rPr>
              <a:t>оскаржити його до Вищої кваліфікаційно-дисциплінарної комісії адвокатури або до суду, </a:t>
            </a:r>
            <a:r>
              <a:rPr lang="uk-UA" sz="2000" dirty="0" smtClean="0">
                <a:latin typeface="Times New Roman" pitchFamily="18" charset="0"/>
                <a:cs typeface="Times New Roman" pitchFamily="18" charset="0"/>
              </a:rPr>
              <a:t>які можуть залишити оскаржуване рішення без змін, або зобов’язати кваліфікаційно-дисциплінарну комісію адвокатури провести повторний кваліфікаційний іспит у найближчий час проведення таких іспитів.</a:t>
            </a:r>
            <a:endParaRPr lang="uk-UA"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14612" y="357166"/>
            <a:ext cx="4632743" cy="461665"/>
          </a:xfrm>
          <a:prstGeom prst="rect">
            <a:avLst/>
          </a:prstGeom>
        </p:spPr>
        <p:txBody>
          <a:bodyPr wrap="none">
            <a:spAutoFit/>
          </a:bodyPr>
          <a:lstStyle/>
          <a:p>
            <a:r>
              <a:rPr lang="uk-UA" sz="2400" b="1" smtClean="0">
                <a:latin typeface="Times New Roman" pitchFamily="18" charset="0"/>
                <a:cs typeface="Times New Roman" pitchFamily="18" charset="0"/>
              </a:rPr>
              <a:t>Стажист</a:t>
            </a:r>
            <a:r>
              <a:rPr lang="uk-UA" sz="2400" b="1" smtClean="0">
                <a:latin typeface="Times New Roman" pitchFamily="18" charset="0"/>
                <a:cs typeface="Times New Roman" pitchFamily="18" charset="0"/>
              </a:rPr>
              <a:t> </a:t>
            </a:r>
            <a:r>
              <a:rPr lang="uk-UA" sz="2400" b="1" smtClean="0">
                <a:latin typeface="Times New Roman" pitchFamily="18" charset="0"/>
                <a:cs typeface="Times New Roman" pitchFamily="18" charset="0"/>
              </a:rPr>
              <a:t>адвоката</a:t>
            </a:r>
            <a:r>
              <a:rPr lang="uk-UA" sz="2400" b="1" smtClean="0">
                <a:latin typeface="Times New Roman" pitchFamily="18" charset="0"/>
                <a:cs typeface="Times New Roman" pitchFamily="18" charset="0"/>
              </a:rPr>
              <a:t>. </a:t>
            </a:r>
            <a:r>
              <a:rPr lang="uk-UA" sz="2400" b="1" smtClean="0">
                <a:latin typeface="Times New Roman" pitchFamily="18" charset="0"/>
                <a:cs typeface="Times New Roman" pitchFamily="18" charset="0"/>
              </a:rPr>
              <a:t>Стажування</a:t>
            </a:r>
            <a:endParaRPr lang="uk-UA" sz="2400" b="1">
              <a:latin typeface="Times New Roman" pitchFamily="18" charset="0"/>
              <a:cs typeface="Times New Roman" pitchFamily="18" charset="0"/>
            </a:endParaRPr>
          </a:p>
        </p:txBody>
      </p:sp>
      <p:sp>
        <p:nvSpPr>
          <p:cNvPr id="3" name="Прямоугольник 2"/>
          <p:cNvSpPr/>
          <p:nvPr/>
        </p:nvSpPr>
        <p:spPr>
          <a:xfrm>
            <a:off x="428596" y="1285860"/>
            <a:ext cx="8072494" cy="135732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400" b="1" dirty="0" smtClean="0">
                <a:solidFill>
                  <a:schemeClr val="tx1"/>
                </a:solidFill>
                <a:latin typeface="Times New Roman" pitchFamily="18" charset="0"/>
                <a:cs typeface="Times New Roman" pitchFamily="18" charset="0"/>
              </a:rPr>
              <a:t>Стажування</a:t>
            </a:r>
            <a:r>
              <a:rPr lang="uk-UA" sz="2400" dirty="0" smtClean="0">
                <a:solidFill>
                  <a:schemeClr val="tx1"/>
                </a:solidFill>
                <a:latin typeface="Times New Roman" pitchFamily="18" charset="0"/>
                <a:cs typeface="Times New Roman" pitchFamily="18" charset="0"/>
              </a:rPr>
              <a:t> полягає </a:t>
            </a:r>
            <a:r>
              <a:rPr lang="uk-UA" sz="2400" i="1" dirty="0" smtClean="0">
                <a:solidFill>
                  <a:schemeClr val="tx1"/>
                </a:solidFill>
                <a:latin typeface="Times New Roman" pitchFamily="18" charset="0"/>
                <a:cs typeface="Times New Roman" pitchFamily="18" charset="0"/>
              </a:rPr>
              <a:t>в перевірці готовності особи, яка отримала свідоцтво про складення кваліфікаційного іспиту, </a:t>
            </a:r>
            <a:r>
              <a:rPr lang="uk-UA" sz="2400" b="1" i="1" dirty="0" smtClean="0">
                <a:solidFill>
                  <a:schemeClr val="tx1"/>
                </a:solidFill>
                <a:latin typeface="Times New Roman" pitchFamily="18" charset="0"/>
                <a:cs typeface="Times New Roman" pitchFamily="18" charset="0"/>
              </a:rPr>
              <a:t>самостійно здійснювати адвокатську діяльність.</a:t>
            </a:r>
            <a:endParaRPr lang="uk-UA" sz="2400" b="1" i="1" dirty="0">
              <a:solidFill>
                <a:schemeClr val="tx1"/>
              </a:solidFill>
              <a:latin typeface="Times New Roman" pitchFamily="18" charset="0"/>
              <a:cs typeface="Times New Roman" pitchFamily="18" charset="0"/>
            </a:endParaRPr>
          </a:p>
        </p:txBody>
      </p:sp>
      <p:grpSp>
        <p:nvGrpSpPr>
          <p:cNvPr id="9" name="Группа 8"/>
          <p:cNvGrpSpPr/>
          <p:nvPr/>
        </p:nvGrpSpPr>
        <p:grpSpPr>
          <a:xfrm>
            <a:off x="428596" y="3000372"/>
            <a:ext cx="8001056" cy="2857520"/>
            <a:chOff x="428596" y="3000372"/>
            <a:chExt cx="8001056" cy="2857520"/>
          </a:xfrm>
        </p:grpSpPr>
        <p:sp>
          <p:nvSpPr>
            <p:cNvPr id="4" name="Прямоугольник 3"/>
            <p:cNvSpPr/>
            <p:nvPr/>
          </p:nvSpPr>
          <p:spPr>
            <a:xfrm>
              <a:off x="428596" y="3000372"/>
              <a:ext cx="3429024" cy="28575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000" smtClean="0">
                  <a:latin typeface="Times New Roman" pitchFamily="18" charset="0"/>
                  <a:cs typeface="Times New Roman" pitchFamily="18" charset="0"/>
                </a:rPr>
                <a:t>Стажування</a:t>
              </a:r>
              <a:r>
                <a:rPr lang="uk-UA" sz="2000" smtClean="0">
                  <a:latin typeface="Times New Roman" pitchFamily="18" charset="0"/>
                  <a:cs typeface="Times New Roman" pitchFamily="18" charset="0"/>
                </a:rPr>
                <a:t> </a:t>
              </a:r>
              <a:r>
                <a:rPr lang="uk-UA" sz="2000" smtClean="0">
                  <a:latin typeface="Times New Roman" pitchFamily="18" charset="0"/>
                  <a:cs typeface="Times New Roman" pitchFamily="18" charset="0"/>
                </a:rPr>
                <a:t>здійснюється</a:t>
              </a:r>
              <a:endParaRPr lang="uk-UA" sz="2000">
                <a:latin typeface="Times New Roman" pitchFamily="18" charset="0"/>
                <a:cs typeface="Times New Roman" pitchFamily="18" charset="0"/>
              </a:endParaRPr>
            </a:p>
          </p:txBody>
        </p:sp>
        <p:sp>
          <p:nvSpPr>
            <p:cNvPr id="5" name="Прямоугольник 4"/>
            <p:cNvSpPr/>
            <p:nvPr/>
          </p:nvSpPr>
          <p:spPr>
            <a:xfrm>
              <a:off x="5000628" y="3071810"/>
              <a:ext cx="3429024" cy="128588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000" dirty="0" smtClean="0">
                  <a:latin typeface="Times New Roman" pitchFamily="18" charset="0"/>
                  <a:cs typeface="Times New Roman" pitchFamily="18" charset="0"/>
                </a:rPr>
                <a:t>протягом </a:t>
              </a:r>
              <a:r>
                <a:rPr lang="uk-UA" sz="2000" b="1" dirty="0" smtClean="0">
                  <a:latin typeface="Times New Roman" pitchFamily="18" charset="0"/>
                  <a:cs typeface="Times New Roman" pitchFamily="18" charset="0"/>
                </a:rPr>
                <a:t>шести місяців</a:t>
              </a:r>
              <a:endParaRPr lang="uk-UA" sz="2000" b="1" dirty="0">
                <a:latin typeface="Times New Roman" pitchFamily="18" charset="0"/>
                <a:cs typeface="Times New Roman" pitchFamily="18" charset="0"/>
              </a:endParaRPr>
            </a:p>
          </p:txBody>
        </p:sp>
        <p:sp>
          <p:nvSpPr>
            <p:cNvPr id="6" name="Прямоугольник 5"/>
            <p:cNvSpPr/>
            <p:nvPr/>
          </p:nvSpPr>
          <p:spPr>
            <a:xfrm>
              <a:off x="5000628" y="4572008"/>
              <a:ext cx="3429024" cy="128588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000" b="1" dirty="0" smtClean="0">
                  <a:latin typeface="Times New Roman" pitchFamily="18" charset="0"/>
                  <a:cs typeface="Times New Roman" pitchFamily="18" charset="0"/>
                </a:rPr>
                <a:t>під керівництвом адвоката </a:t>
              </a:r>
              <a:r>
                <a:rPr lang="uk-UA" sz="2000" dirty="0" smtClean="0">
                  <a:latin typeface="Times New Roman" pitchFamily="18" charset="0"/>
                  <a:cs typeface="Times New Roman" pitchFamily="18" charset="0"/>
                </a:rPr>
                <a:t>за направленням ради адвокатів регіону.</a:t>
              </a:r>
              <a:endParaRPr lang="uk-UA" sz="2000" dirty="0">
                <a:latin typeface="Times New Roman" pitchFamily="18" charset="0"/>
                <a:cs typeface="Times New Roman" pitchFamily="18" charset="0"/>
              </a:endParaRPr>
            </a:p>
          </p:txBody>
        </p:sp>
        <p:sp>
          <p:nvSpPr>
            <p:cNvPr id="7" name="Стрелка вправо 6"/>
            <p:cNvSpPr/>
            <p:nvPr/>
          </p:nvSpPr>
          <p:spPr>
            <a:xfrm>
              <a:off x="3857620" y="3500438"/>
              <a:ext cx="1143008"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право 7"/>
            <p:cNvSpPr/>
            <p:nvPr/>
          </p:nvSpPr>
          <p:spPr>
            <a:xfrm>
              <a:off x="3857620" y="4929198"/>
              <a:ext cx="1143008"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428604"/>
            <a:ext cx="8143932" cy="1631216"/>
          </a:xfrm>
          <a:prstGeom prst="rect">
            <a:avLst/>
          </a:prstGeom>
        </p:spPr>
        <p:txBody>
          <a:bodyPr wrap="square">
            <a:spAutoFit/>
          </a:bodyPr>
          <a:lstStyle/>
          <a:p>
            <a:pPr algn="just">
              <a:tabLst>
                <a:tab pos="630238" algn="l"/>
              </a:tabLst>
            </a:pPr>
            <a:r>
              <a:rPr lang="uk-UA" sz="2000" dirty="0" smtClean="0">
                <a:latin typeface="Times New Roman" pitchFamily="18" charset="0"/>
                <a:cs typeface="Times New Roman" pitchFamily="18" charset="0"/>
              </a:rPr>
              <a:t>	Стажистом адвоката може бути особа, яка на день початку стажування </a:t>
            </a:r>
            <a:r>
              <a:rPr lang="uk-UA" sz="2000" b="1" dirty="0" smtClean="0">
                <a:latin typeface="Times New Roman" pitchFamily="18" charset="0"/>
                <a:cs typeface="Times New Roman" pitchFamily="18" charset="0"/>
              </a:rPr>
              <a:t>має дійсне свідоцтво про складення кваліфікаційного іспиту</a:t>
            </a:r>
            <a:r>
              <a:rPr lang="uk-UA" sz="2000" dirty="0" smtClean="0">
                <a:latin typeface="Times New Roman" pitchFamily="18" charset="0"/>
                <a:cs typeface="Times New Roman" pitchFamily="18" charset="0"/>
              </a:rPr>
              <a:t>.</a:t>
            </a:r>
          </a:p>
          <a:p>
            <a:pPr algn="just" defTabSz="630238"/>
            <a:r>
              <a:rPr lang="uk-UA"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Стажування може здійснюватися </a:t>
            </a:r>
            <a:r>
              <a:rPr lang="uk-UA" sz="2000" b="1" dirty="0" smtClean="0">
                <a:latin typeface="Times New Roman" pitchFamily="18" charset="0"/>
                <a:cs typeface="Times New Roman" pitchFamily="18" charset="0"/>
              </a:rPr>
              <a:t>у вільний від основної роботи час стажиста.</a:t>
            </a:r>
            <a:endParaRPr lang="uk-UA" sz="2000" b="1" dirty="0">
              <a:latin typeface="Times New Roman" pitchFamily="18" charset="0"/>
              <a:cs typeface="Times New Roman" pitchFamily="18" charset="0"/>
            </a:endParaRPr>
          </a:p>
        </p:txBody>
      </p:sp>
      <p:grpSp>
        <p:nvGrpSpPr>
          <p:cNvPr id="9" name="Группа 8"/>
          <p:cNvGrpSpPr/>
          <p:nvPr/>
        </p:nvGrpSpPr>
        <p:grpSpPr>
          <a:xfrm>
            <a:off x="357158" y="2571744"/>
            <a:ext cx="8001056" cy="2857520"/>
            <a:chOff x="357158" y="2571744"/>
            <a:chExt cx="8001056" cy="2857520"/>
          </a:xfrm>
        </p:grpSpPr>
        <p:sp>
          <p:nvSpPr>
            <p:cNvPr id="4" name="Прямоугольник 3"/>
            <p:cNvSpPr/>
            <p:nvPr/>
          </p:nvSpPr>
          <p:spPr>
            <a:xfrm>
              <a:off x="357158" y="2571744"/>
              <a:ext cx="3429024" cy="28575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000" dirty="0" smtClean="0">
                  <a:latin typeface="Times New Roman" pitchFamily="18" charset="0"/>
                  <a:cs typeface="Times New Roman" pitchFamily="18" charset="0"/>
                </a:rPr>
                <a:t>Керівником стажування може бути</a:t>
              </a:r>
              <a:endParaRPr lang="uk-UA" sz="2000" dirty="0">
                <a:latin typeface="Times New Roman" pitchFamily="18" charset="0"/>
                <a:cs typeface="Times New Roman" pitchFamily="18" charset="0"/>
              </a:endParaRPr>
            </a:p>
          </p:txBody>
        </p:sp>
        <p:sp>
          <p:nvSpPr>
            <p:cNvPr id="5" name="Прямоугольник 4"/>
            <p:cNvSpPr/>
            <p:nvPr/>
          </p:nvSpPr>
          <p:spPr>
            <a:xfrm>
              <a:off x="4929190" y="2643182"/>
              <a:ext cx="3429024" cy="128588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000" b="1" dirty="0" smtClean="0">
                  <a:latin typeface="Times New Roman" pitchFamily="18" charset="0"/>
                  <a:cs typeface="Times New Roman" pitchFamily="18" charset="0"/>
                </a:rPr>
                <a:t>адвокат України,</a:t>
              </a:r>
              <a:endParaRPr lang="uk-UA" sz="2000" b="1" dirty="0">
                <a:latin typeface="Times New Roman" pitchFamily="18" charset="0"/>
                <a:cs typeface="Times New Roman" pitchFamily="18" charset="0"/>
              </a:endParaRPr>
            </a:p>
          </p:txBody>
        </p:sp>
        <p:sp>
          <p:nvSpPr>
            <p:cNvPr id="6" name="Прямоугольник 5"/>
            <p:cNvSpPr/>
            <p:nvPr/>
          </p:nvSpPr>
          <p:spPr>
            <a:xfrm>
              <a:off x="4929190" y="4143380"/>
              <a:ext cx="3429024" cy="128588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000" b="1" dirty="0" smtClean="0">
                  <a:latin typeface="Times New Roman" pitchFamily="18" charset="0"/>
                  <a:cs typeface="Times New Roman" pitchFamily="18" charset="0"/>
                </a:rPr>
                <a:t>який має стаж адвокатської діяльності не менше п’яти років</a:t>
              </a:r>
              <a:r>
                <a:rPr lang="uk-UA" sz="2000" dirty="0" smtClean="0">
                  <a:latin typeface="Times New Roman" pitchFamily="18" charset="0"/>
                  <a:cs typeface="Times New Roman" pitchFamily="18" charset="0"/>
                </a:rPr>
                <a:t>.</a:t>
              </a:r>
              <a:endParaRPr lang="uk-UA" sz="2000" dirty="0">
                <a:latin typeface="Times New Roman" pitchFamily="18" charset="0"/>
                <a:cs typeface="Times New Roman" pitchFamily="18" charset="0"/>
              </a:endParaRPr>
            </a:p>
          </p:txBody>
        </p:sp>
        <p:sp>
          <p:nvSpPr>
            <p:cNvPr id="7" name="Стрелка вправо 6"/>
            <p:cNvSpPr/>
            <p:nvPr/>
          </p:nvSpPr>
          <p:spPr>
            <a:xfrm>
              <a:off x="3786182" y="3071810"/>
              <a:ext cx="1143008"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право 7"/>
            <p:cNvSpPr/>
            <p:nvPr/>
          </p:nvSpPr>
          <p:spPr>
            <a:xfrm>
              <a:off x="3786182" y="4500570"/>
              <a:ext cx="1143008"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197346"/>
            <a:ext cx="8143932" cy="3416320"/>
          </a:xfrm>
          <a:prstGeom prst="rect">
            <a:avLst/>
          </a:prstGeom>
        </p:spPr>
        <p:txBody>
          <a:bodyPr wrap="square">
            <a:spAutoFit/>
          </a:bodyPr>
          <a:lstStyle/>
          <a:p>
            <a:pPr algn="just" defTabSz="630238"/>
            <a:r>
              <a:rPr lang="uk-UA" dirty="0" smtClean="0">
                <a:latin typeface="Times New Roman" pitchFamily="18" charset="0"/>
                <a:cs typeface="Times New Roman" pitchFamily="18" charset="0"/>
              </a:rPr>
              <a:t>	</a:t>
            </a:r>
            <a:r>
              <a:rPr lang="uk-UA" b="1" dirty="0" smtClean="0">
                <a:latin typeface="Times New Roman" pitchFamily="18" charset="0"/>
                <a:cs typeface="Times New Roman" pitchFamily="18" charset="0"/>
              </a:rPr>
              <a:t>В одного адвоката можуть проходити стажування не більше трьох стажистів одночасно. </a:t>
            </a:r>
            <a:r>
              <a:rPr lang="uk-UA" dirty="0" smtClean="0">
                <a:latin typeface="Times New Roman" pitchFamily="18" charset="0"/>
                <a:cs typeface="Times New Roman" pitchFamily="18" charset="0"/>
              </a:rPr>
              <a:t>Рада адвокатів регіону може призначити керівника стажування з числа адвокатів, адреса робочого місця яких знаходиться у відповідному регіоні.</a:t>
            </a:r>
          </a:p>
          <a:p>
            <a:pPr algn="just" defTabSz="630238"/>
            <a:r>
              <a:rPr lang="uk-UA" dirty="0" smtClean="0">
                <a:latin typeface="Times New Roman" pitchFamily="18" charset="0"/>
                <a:cs typeface="Times New Roman" pitchFamily="18" charset="0"/>
              </a:rPr>
              <a:t>	Порядок проходження стажування, програма та методика оцінювання стажування, розмір внеску на проходження стажування та порядок його сплати затверджуються Радою адвокатів України.</a:t>
            </a:r>
          </a:p>
          <a:p>
            <a:pPr algn="just" defTabSz="630238"/>
            <a:r>
              <a:rPr lang="uk-UA" dirty="0" smtClean="0">
                <a:latin typeface="Times New Roman" pitchFamily="18" charset="0"/>
                <a:cs typeface="Times New Roman" pitchFamily="18" charset="0"/>
              </a:rPr>
              <a:t>	</a:t>
            </a:r>
            <a:r>
              <a:rPr lang="uk-UA" b="1" dirty="0" smtClean="0">
                <a:latin typeface="Times New Roman" pitchFamily="18" charset="0"/>
                <a:cs typeface="Times New Roman" pitchFamily="18" charset="0"/>
              </a:rPr>
              <a:t>Розмір внеску на проходження стажування визначається </a:t>
            </a:r>
            <a:r>
              <a:rPr lang="uk-UA" dirty="0" smtClean="0">
                <a:latin typeface="Times New Roman" pitchFamily="18" charset="0"/>
                <a:cs typeface="Times New Roman" pitchFamily="18" charset="0"/>
              </a:rPr>
              <a:t>з урахуванням потреби покриття витрат на забезпечення діяльності ради адвокатів регіону, Ради адвокатів України та витрат керівника стажування, пов’язаних з таким стажуванням, і </a:t>
            </a:r>
            <a:r>
              <a:rPr lang="uk-UA" b="1" dirty="0" smtClean="0">
                <a:latin typeface="Times New Roman" pitchFamily="18" charset="0"/>
                <a:cs typeface="Times New Roman" pitchFamily="18" charset="0"/>
              </a:rPr>
              <a:t>не може перевищувати трьох мінімальних заробітних плат станом на день подання особою заяви про призначення стажування.</a:t>
            </a:r>
            <a:endParaRPr lang="uk-UA" b="1" dirty="0">
              <a:latin typeface="Times New Roman" pitchFamily="18" charset="0"/>
              <a:cs typeface="Times New Roman" pitchFamily="18" charset="0"/>
            </a:endParaRPr>
          </a:p>
        </p:txBody>
      </p:sp>
      <p:grpSp>
        <p:nvGrpSpPr>
          <p:cNvPr id="3" name="Группа 2"/>
          <p:cNvGrpSpPr/>
          <p:nvPr/>
        </p:nvGrpSpPr>
        <p:grpSpPr>
          <a:xfrm>
            <a:off x="500034" y="3714752"/>
            <a:ext cx="8001056" cy="2643206"/>
            <a:chOff x="357158" y="2571744"/>
            <a:chExt cx="8001056" cy="2857520"/>
          </a:xfrm>
        </p:grpSpPr>
        <p:sp>
          <p:nvSpPr>
            <p:cNvPr id="4" name="Прямоугольник 3"/>
            <p:cNvSpPr/>
            <p:nvPr/>
          </p:nvSpPr>
          <p:spPr>
            <a:xfrm>
              <a:off x="357158" y="2571744"/>
              <a:ext cx="2071702" cy="28575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000" dirty="0" smtClean="0">
                  <a:latin typeface="Times New Roman" pitchFamily="18" charset="0"/>
                  <a:cs typeface="Times New Roman" pitchFamily="18" charset="0"/>
                </a:rPr>
                <a:t>При цьому внесок розподіляється таким чином:</a:t>
              </a:r>
              <a:endParaRPr lang="uk-UA" sz="2000" dirty="0">
                <a:latin typeface="Times New Roman" pitchFamily="18" charset="0"/>
                <a:cs typeface="Times New Roman" pitchFamily="18" charset="0"/>
              </a:endParaRPr>
            </a:p>
          </p:txBody>
        </p:sp>
        <p:sp>
          <p:nvSpPr>
            <p:cNvPr id="5" name="Прямоугольник 4"/>
            <p:cNvSpPr/>
            <p:nvPr/>
          </p:nvSpPr>
          <p:spPr>
            <a:xfrm>
              <a:off x="2786050" y="2643182"/>
              <a:ext cx="5572164" cy="162762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dirty="0" smtClean="0">
                  <a:latin typeface="Times New Roman" pitchFamily="18" charset="0"/>
                  <a:cs typeface="Times New Roman" pitchFamily="18" charset="0"/>
                </a:rPr>
                <a:t>70 відсотків внеску сплачується стажистом безпосередньо на користь керівника стажування та використовується виключно для забезпечення проходження стажування та компенсації витрат такого керівника;</a:t>
              </a:r>
              <a:endParaRPr lang="uk-UA" dirty="0">
                <a:latin typeface="Times New Roman" pitchFamily="18" charset="0"/>
                <a:cs typeface="Times New Roman" pitchFamily="18" charset="0"/>
              </a:endParaRPr>
            </a:p>
          </p:txBody>
        </p:sp>
        <p:sp>
          <p:nvSpPr>
            <p:cNvPr id="6" name="Прямоугольник 5"/>
            <p:cNvSpPr/>
            <p:nvPr/>
          </p:nvSpPr>
          <p:spPr>
            <a:xfrm>
              <a:off x="2786050" y="4425270"/>
              <a:ext cx="5572164" cy="10039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dirty="0" smtClean="0">
                  <a:latin typeface="Times New Roman" pitchFamily="18" charset="0"/>
                  <a:cs typeface="Times New Roman" pitchFamily="18" charset="0"/>
                </a:rPr>
                <a:t>30 відсотків сплачується стажистом на забезпечення діяльності ради адвокатів регіону, Ради адвокатів України.</a:t>
              </a:r>
              <a:endParaRPr lang="uk-UA" dirty="0">
                <a:latin typeface="Times New Roman" pitchFamily="18" charset="0"/>
                <a:cs typeface="Times New Roman" pitchFamily="18" charset="0"/>
              </a:endParaRPr>
            </a:p>
          </p:txBody>
        </p:sp>
        <p:sp>
          <p:nvSpPr>
            <p:cNvPr id="7" name="Стрелка вправо 6"/>
            <p:cNvSpPr/>
            <p:nvPr/>
          </p:nvSpPr>
          <p:spPr>
            <a:xfrm>
              <a:off x="2428860" y="2957895"/>
              <a:ext cx="357190"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право 7"/>
            <p:cNvSpPr/>
            <p:nvPr/>
          </p:nvSpPr>
          <p:spPr>
            <a:xfrm>
              <a:off x="2428860" y="4270810"/>
              <a:ext cx="357190"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285728"/>
            <a:ext cx="7858180" cy="2554545"/>
          </a:xfrm>
          <a:prstGeom prst="rect">
            <a:avLst/>
          </a:prstGeom>
        </p:spPr>
        <p:txBody>
          <a:bodyPr wrap="square">
            <a:spAutoFit/>
          </a:bodyPr>
          <a:lstStyle/>
          <a:p>
            <a:pPr algn="just" defTabSz="630238"/>
            <a:r>
              <a:rPr lang="uk-UA" sz="2000" dirty="0" smtClean="0">
                <a:latin typeface="Times New Roman" pitchFamily="18" charset="0"/>
                <a:cs typeface="Times New Roman" pitchFamily="18" charset="0"/>
              </a:rPr>
              <a:t>	Від проходження стажування звільняються особи, які на день звернення із заявою про допуск до складення кваліфікаційного іспиту мають стаж роботи помічника адвоката не менше одного року за останні два роки.</a:t>
            </a:r>
          </a:p>
          <a:p>
            <a:pPr algn="just" defTabSz="630238"/>
            <a:r>
              <a:rPr lang="uk-UA" sz="2000" dirty="0" smtClean="0">
                <a:latin typeface="Times New Roman" pitchFamily="18" charset="0"/>
                <a:cs typeface="Times New Roman" pitchFamily="18" charset="0"/>
              </a:rPr>
              <a:t>	За результатами стажування керівник стажування складає звіт про оцінку стажування та направляє його раді адвокатів регіону.</a:t>
            </a:r>
          </a:p>
          <a:p>
            <a:pPr algn="just" defTabSz="630238"/>
            <a:r>
              <a:rPr lang="uk-UA" sz="2000" dirty="0" smtClean="0">
                <a:latin typeface="Times New Roman" pitchFamily="18" charset="0"/>
                <a:cs typeface="Times New Roman" pitchFamily="18" charset="0"/>
              </a:rPr>
              <a:t>	Результати стажування оцінюються радою адвокатів регіону протягом тридцяти днів з дня отримання звіту.</a:t>
            </a:r>
            <a:endParaRPr lang="uk-UA" sz="2000" dirty="0">
              <a:latin typeface="Times New Roman" pitchFamily="18" charset="0"/>
              <a:cs typeface="Times New Roman" pitchFamily="18" charset="0"/>
            </a:endParaRPr>
          </a:p>
        </p:txBody>
      </p:sp>
      <p:grpSp>
        <p:nvGrpSpPr>
          <p:cNvPr id="3" name="Группа 2"/>
          <p:cNvGrpSpPr/>
          <p:nvPr/>
        </p:nvGrpSpPr>
        <p:grpSpPr>
          <a:xfrm>
            <a:off x="642910" y="2928934"/>
            <a:ext cx="7715304" cy="3500462"/>
            <a:chOff x="1064799" y="1928802"/>
            <a:chExt cx="7079101" cy="3714776"/>
          </a:xfrm>
        </p:grpSpPr>
        <p:sp>
          <p:nvSpPr>
            <p:cNvPr id="4" name="Прямоугольник 3"/>
            <p:cNvSpPr/>
            <p:nvPr/>
          </p:nvSpPr>
          <p:spPr>
            <a:xfrm>
              <a:off x="1064799" y="3571876"/>
              <a:ext cx="3578639" cy="207170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400" i="1" smtClean="0">
                  <a:latin typeface="Times New Roman" pitchFamily="18" charset="0"/>
                  <a:cs typeface="Times New Roman" pitchFamily="18" charset="0"/>
                </a:rPr>
                <a:t>1</a:t>
              </a:r>
              <a:r>
                <a:rPr lang="uk-UA" sz="2400" i="1" smtClean="0">
                  <a:latin typeface="Times New Roman" pitchFamily="18" charset="0"/>
                  <a:cs typeface="Times New Roman" pitchFamily="18" charset="0"/>
                </a:rPr>
                <a:t>) видачу особі свідоцтва про право на заняття адвокатською </a:t>
              </a:r>
              <a:r>
                <a:rPr lang="uk-UA" sz="2400" i="1" smtClean="0">
                  <a:latin typeface="Times New Roman" pitchFamily="18" charset="0"/>
                  <a:cs typeface="Times New Roman" pitchFamily="18" charset="0"/>
                </a:rPr>
                <a:t>діяльністю</a:t>
              </a:r>
              <a:r>
                <a:rPr lang="uk-UA" sz="2400" i="1" smtClean="0">
                  <a:latin typeface="Times New Roman" pitchFamily="18" charset="0"/>
                  <a:cs typeface="Times New Roman" pitchFamily="18" charset="0"/>
                </a:rPr>
                <a:t>;</a:t>
              </a:r>
              <a:endParaRPr lang="uk-UA" sz="2400" i="1">
                <a:latin typeface="Times New Roman" pitchFamily="18" charset="0"/>
                <a:cs typeface="Times New Roman" pitchFamily="18" charset="0"/>
              </a:endParaRPr>
            </a:p>
          </p:txBody>
        </p:sp>
        <p:sp>
          <p:nvSpPr>
            <p:cNvPr id="5" name="Прямоугольник 4"/>
            <p:cNvSpPr/>
            <p:nvPr/>
          </p:nvSpPr>
          <p:spPr>
            <a:xfrm>
              <a:off x="4929190" y="3571876"/>
              <a:ext cx="3214710" cy="207170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400" i="1" smtClean="0">
                  <a:latin typeface="Times New Roman" pitchFamily="18" charset="0"/>
                  <a:cs typeface="Times New Roman" pitchFamily="18" charset="0"/>
                </a:rPr>
                <a:t>2</a:t>
              </a:r>
              <a:r>
                <a:rPr lang="uk-UA" sz="2400" i="1" smtClean="0">
                  <a:latin typeface="Times New Roman" pitchFamily="18" charset="0"/>
                  <a:cs typeface="Times New Roman" pitchFamily="18" charset="0"/>
                </a:rPr>
                <a:t>) продовження стажування на строк від одного до трьох </a:t>
              </a:r>
              <a:r>
                <a:rPr lang="uk-UA" sz="2400" i="1" smtClean="0">
                  <a:latin typeface="Times New Roman" pitchFamily="18" charset="0"/>
                  <a:cs typeface="Times New Roman" pitchFamily="18" charset="0"/>
                </a:rPr>
                <a:t>місяців</a:t>
              </a:r>
              <a:r>
                <a:rPr lang="uk-UA" sz="2400" i="1" smtClean="0">
                  <a:latin typeface="Times New Roman" pitchFamily="18" charset="0"/>
                  <a:cs typeface="Times New Roman" pitchFamily="18" charset="0"/>
                </a:rPr>
                <a:t>.</a:t>
              </a:r>
              <a:endParaRPr lang="uk-UA" sz="2400" i="1">
                <a:latin typeface="Times New Roman" pitchFamily="18" charset="0"/>
                <a:cs typeface="Times New Roman" pitchFamily="18" charset="0"/>
              </a:endParaRPr>
            </a:p>
          </p:txBody>
        </p:sp>
        <p:sp>
          <p:nvSpPr>
            <p:cNvPr id="6" name="Стрелка вниз 5"/>
            <p:cNvSpPr/>
            <p:nvPr/>
          </p:nvSpPr>
          <p:spPr>
            <a:xfrm>
              <a:off x="1357290" y="3100158"/>
              <a:ext cx="1940957" cy="3288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Стрелка вниз 6"/>
            <p:cNvSpPr/>
            <p:nvPr/>
          </p:nvSpPr>
          <p:spPr>
            <a:xfrm>
              <a:off x="5786446" y="3071810"/>
              <a:ext cx="1940957" cy="3288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p:cNvSpPr/>
            <p:nvPr/>
          </p:nvSpPr>
          <p:spPr>
            <a:xfrm>
              <a:off x="1428728" y="1928802"/>
              <a:ext cx="6286544" cy="11430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800" dirty="0" smtClean="0">
                  <a:latin typeface="Times New Roman" pitchFamily="18" charset="0"/>
                  <a:cs typeface="Times New Roman" pitchFamily="18" charset="0"/>
                </a:rPr>
                <a:t>За оцінкою результатів стажування </a:t>
              </a:r>
              <a:r>
                <a:rPr lang="uk-UA" sz="2800" b="1" dirty="0" smtClean="0">
                  <a:latin typeface="Times New Roman" pitchFamily="18" charset="0"/>
                  <a:cs typeface="Times New Roman" pitchFamily="18" charset="0"/>
                </a:rPr>
                <a:t>рада адвокатів регіону приймає рішення про:</a:t>
              </a:r>
              <a:endParaRPr lang="uk-UA" sz="2800" b="1" dirty="0">
                <a:latin typeface="Times New Roman" pitchFamily="18" charset="0"/>
                <a:cs typeface="Times New Roman" pitchFamily="18" charset="0"/>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197346"/>
            <a:ext cx="8072494" cy="6001643"/>
          </a:xfrm>
          <a:prstGeom prst="rect">
            <a:avLst/>
          </a:prstGeom>
        </p:spPr>
        <p:txBody>
          <a:bodyPr wrap="square">
            <a:spAutoFit/>
          </a:bodyPr>
          <a:lstStyle/>
          <a:p>
            <a:pPr algn="just" defTabSz="630238"/>
            <a:r>
              <a:rPr lang="uk-UA" sz="2400" dirty="0" smtClean="0">
                <a:latin typeface="Times New Roman" pitchFamily="18" charset="0"/>
                <a:cs typeface="Times New Roman" pitchFamily="18" charset="0"/>
              </a:rPr>
              <a:t>	Стажист адвоката та керівник стажування </a:t>
            </a:r>
            <a:r>
              <a:rPr lang="uk-UA" sz="2400" b="1" dirty="0" smtClean="0">
                <a:latin typeface="Times New Roman" pitchFamily="18" charset="0"/>
                <a:cs typeface="Times New Roman" pitchFamily="18" charset="0"/>
              </a:rPr>
              <a:t>повідомляються про прийняте рішення письмово протягом трьох днів з дня його прийняття.</a:t>
            </a:r>
          </a:p>
          <a:p>
            <a:pPr algn="just">
              <a:tabLst>
                <a:tab pos="630238" algn="l"/>
              </a:tabLst>
            </a:pPr>
            <a:r>
              <a:rPr lang="uk-UA" sz="2400" dirty="0" smtClean="0">
                <a:latin typeface="Times New Roman" pitchFamily="18" charset="0"/>
                <a:cs typeface="Times New Roman" pitchFamily="18" charset="0"/>
              </a:rPr>
              <a:t>	Рішення ради адвокатів регіону про продовження стажування може бути оскаржено стажистом адвоката або керівником стажування протягом тридцяти днів з дня його отримання до Ради адвокатів України або до суду, які можуть залишити оскаржуване рішення без змін, або зобов’язати раду адвокатів регіону видати свідоцтво про право на заняття адвокатською діяльністю.</a:t>
            </a:r>
          </a:p>
          <a:p>
            <a:pPr algn="just" defTabSz="630238"/>
            <a:r>
              <a:rPr lang="uk-UA" sz="2400" dirty="0" smtClean="0">
                <a:latin typeface="Times New Roman" pitchFamily="18" charset="0"/>
                <a:cs typeface="Times New Roman" pitchFamily="18" charset="0"/>
              </a:rPr>
              <a:t>	У разі якщо за результатами стажування рада адвокатів регіону прийняла рішення про продовження стажування, розмір додаткового внеску не може перевищувати 0,5 мінімальної заробітної плати, встановленої станом на день прийняття зазначеного рішення, за кожний місяць додаткового стажування.</a:t>
            </a:r>
            <a:endParaRPr lang="uk-UA"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58847"/>
            <a:ext cx="8501122" cy="6584863"/>
          </a:xfrm>
          <a:prstGeom prst="rect">
            <a:avLst/>
          </a:prstGeom>
        </p:spPr>
        <p:txBody>
          <a:bodyPr wrap="square">
            <a:spAutoFit/>
          </a:bodyPr>
          <a:lstStyle/>
          <a:p>
            <a:pPr algn="ctr"/>
            <a:r>
              <a:rPr lang="uk-UA" sz="2800" b="1" dirty="0" smtClean="0">
                <a:latin typeface="Times New Roman" pitchFamily="18" charset="0"/>
                <a:cs typeface="Times New Roman" pitchFamily="18" charset="0"/>
              </a:rPr>
              <a:t>Присяга адвоката України</a:t>
            </a:r>
          </a:p>
          <a:p>
            <a:pPr algn="just"/>
            <a:r>
              <a:rPr lang="uk-UA" sz="2400" dirty="0" smtClean="0">
                <a:latin typeface="Times New Roman" pitchFamily="18" charset="0"/>
                <a:cs typeface="Times New Roman" pitchFamily="18" charset="0"/>
              </a:rPr>
              <a:t>1. Особа, стосовно якої радою адвокатів регіону прийнято рішення про видачу свідоцтва про право на заняття адвокатською діяльністю, не пізніше тридцяти днів з дня прийняття цього рішення складає перед радою адвокатів регіону присягу адвоката України такого змісту:</a:t>
            </a:r>
          </a:p>
          <a:p>
            <a:pPr algn="just"/>
            <a:r>
              <a:rPr lang="uk-UA" sz="2400" i="1" dirty="0" smtClean="0">
                <a:latin typeface="Times New Roman" pitchFamily="18" charset="0"/>
                <a:cs typeface="Times New Roman" pitchFamily="18" charset="0"/>
              </a:rPr>
              <a:t>"Я, (ім’я та прізвище), урочисто присягаю у своїй адвокатській діяльності дотримуватися принципів верховенства права, законності, незалежності та конфіденційності, правил адвокатської етики, чесно і сумлінно забезпечувати право на захист та надавати правову допомогу відповідно до </a:t>
            </a:r>
            <a:r>
              <a:rPr lang="uk-UA" sz="2400" i="1" u="sng" dirty="0" smtClean="0">
                <a:latin typeface="Times New Roman" pitchFamily="18" charset="0"/>
                <a:cs typeface="Times New Roman" pitchFamily="18" charset="0"/>
                <a:hlinkClick r:id="rId2"/>
              </a:rPr>
              <a:t>Конституції України</a:t>
            </a:r>
            <a:r>
              <a:rPr lang="uk-UA" sz="2400" i="1" dirty="0" smtClean="0">
                <a:latin typeface="Times New Roman" pitchFamily="18" charset="0"/>
                <a:cs typeface="Times New Roman" pitchFamily="18" charset="0"/>
              </a:rPr>
              <a:t> і законів України, з високою відповідальністю виконувати покладені на мене обов’язки, бути вірним присязі".</a:t>
            </a:r>
          </a:p>
          <a:p>
            <a:pPr algn="just"/>
            <a:r>
              <a:rPr lang="uk-UA" sz="2400" dirty="0" smtClean="0">
                <a:latin typeface="Times New Roman" pitchFamily="18" charset="0"/>
                <a:cs typeface="Times New Roman" pitchFamily="18" charset="0"/>
              </a:rPr>
              <a:t>2. Текст присяги адвоката України підписується адвокатом і зберігається радою адвокатів регіону, а її копія надається адвокату.</a:t>
            </a:r>
            <a:endParaRPr lang="uk-UA" sz="24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85728"/>
            <a:ext cx="8358246" cy="5755422"/>
          </a:xfrm>
          <a:prstGeom prst="rect">
            <a:avLst/>
          </a:prstGeom>
        </p:spPr>
        <p:txBody>
          <a:bodyPr wrap="square">
            <a:spAutoFit/>
          </a:bodyPr>
          <a:lstStyle/>
          <a:p>
            <a:pPr algn="ctr"/>
            <a:r>
              <a:rPr lang="uk-UA" sz="2800" b="1" dirty="0" smtClean="0">
                <a:latin typeface="Times New Roman" pitchFamily="18" charset="0"/>
                <a:cs typeface="Times New Roman" pitchFamily="18" charset="0"/>
              </a:rPr>
              <a:t>Свідоцтво про право на заняття адвокатською діяльністю, посвідчення адвоката України</a:t>
            </a:r>
          </a:p>
          <a:p>
            <a:pPr algn="just"/>
            <a:endParaRPr lang="uk-UA" sz="2400" dirty="0" smtClean="0">
              <a:latin typeface="Times New Roman" pitchFamily="18" charset="0"/>
              <a:cs typeface="Times New Roman" pitchFamily="18" charset="0"/>
            </a:endParaRPr>
          </a:p>
          <a:p>
            <a:pPr algn="just" defTabSz="630238"/>
            <a:r>
              <a:rPr lang="uk-UA" sz="2400" dirty="0" smtClean="0">
                <a:latin typeface="Times New Roman" pitchFamily="18" charset="0"/>
                <a:cs typeface="Times New Roman" pitchFamily="18" charset="0"/>
              </a:rPr>
              <a:t>	</a:t>
            </a:r>
            <a:r>
              <a:rPr lang="uk-UA" sz="2400" dirty="0" smtClean="0">
                <a:latin typeface="Times New Roman" pitchFamily="18" charset="0"/>
                <a:cs typeface="Times New Roman" pitchFamily="18" charset="0"/>
              </a:rPr>
              <a:t>1. Особі, яка склала присягу адвоката України, радою адвокатів регіону у день складення присяги </a:t>
            </a:r>
            <a:r>
              <a:rPr lang="uk-UA" sz="2400" b="1" dirty="0" smtClean="0">
                <a:latin typeface="Times New Roman" pitchFamily="18" charset="0"/>
                <a:cs typeface="Times New Roman" pitchFamily="18" charset="0"/>
              </a:rPr>
              <a:t>безоплатно видаються свідоцтво про право на заняття адвокатською діяльністю та посвідчення адвоката України.</a:t>
            </a:r>
          </a:p>
          <a:p>
            <a:pPr algn="just">
              <a:tabLst>
                <a:tab pos="630238" algn="l"/>
              </a:tabLst>
            </a:pPr>
            <a:r>
              <a:rPr lang="uk-UA" sz="2400" dirty="0" smtClean="0">
                <a:latin typeface="Times New Roman" pitchFamily="18" charset="0"/>
                <a:cs typeface="Times New Roman" pitchFamily="18" charset="0"/>
              </a:rPr>
              <a:t>	</a:t>
            </a:r>
          </a:p>
          <a:p>
            <a:pPr algn="just">
              <a:tabLst>
                <a:tab pos="630238" algn="l"/>
              </a:tabLst>
            </a:pPr>
            <a:r>
              <a:rPr lang="uk-UA" sz="2400" dirty="0" smtClean="0">
                <a:latin typeface="Times New Roman" pitchFamily="18" charset="0"/>
                <a:cs typeface="Times New Roman" pitchFamily="18" charset="0"/>
              </a:rPr>
              <a:t>	2. </a:t>
            </a:r>
            <a:r>
              <a:rPr lang="uk-UA" sz="2400" b="1" dirty="0" smtClean="0">
                <a:latin typeface="Times New Roman" pitchFamily="18" charset="0"/>
                <a:cs typeface="Times New Roman" pitchFamily="18" charset="0"/>
              </a:rPr>
              <a:t>Свідоцтво про право на заняття адвокатською діяльністю і посвідчення адвоката України не обмежуються віком особи та є безстроковими.</a:t>
            </a:r>
          </a:p>
          <a:p>
            <a:pPr algn="just"/>
            <a:endParaRPr lang="uk-UA" sz="2400" dirty="0" smtClean="0">
              <a:latin typeface="Times New Roman" pitchFamily="18" charset="0"/>
              <a:cs typeface="Times New Roman" pitchFamily="18" charset="0"/>
            </a:endParaRPr>
          </a:p>
          <a:p>
            <a:pPr algn="just" defTabSz="630238"/>
            <a:r>
              <a:rPr lang="uk-UA" sz="2400" dirty="0" smtClean="0">
                <a:latin typeface="Times New Roman" pitchFamily="18" charset="0"/>
                <a:cs typeface="Times New Roman" pitchFamily="18" charset="0"/>
              </a:rPr>
              <a:t>	</a:t>
            </a:r>
            <a:r>
              <a:rPr lang="uk-UA" sz="2400" dirty="0" smtClean="0">
                <a:latin typeface="Times New Roman" pitchFamily="18" charset="0"/>
                <a:cs typeface="Times New Roman" pitchFamily="18" charset="0"/>
              </a:rPr>
              <a:t>Зразки свідоцтва про право на заняття адвокатською діяльністю і посвідчення адвоката України </a:t>
            </a:r>
            <a:r>
              <a:rPr lang="uk-UA" sz="2400" b="1" dirty="0" smtClean="0">
                <a:latin typeface="Times New Roman" pitchFamily="18" charset="0"/>
                <a:cs typeface="Times New Roman" pitchFamily="18" charset="0"/>
              </a:rPr>
              <a:t>затверджуються Радою адвокатів України.</a:t>
            </a:r>
            <a:endParaRPr lang="uk-UA" sz="2400"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Группа 18"/>
          <p:cNvGrpSpPr/>
          <p:nvPr/>
        </p:nvGrpSpPr>
        <p:grpSpPr>
          <a:xfrm>
            <a:off x="785786" y="214290"/>
            <a:ext cx="7858180" cy="6000792"/>
            <a:chOff x="857224" y="214290"/>
            <a:chExt cx="7858180" cy="6000792"/>
          </a:xfrm>
        </p:grpSpPr>
        <p:sp>
          <p:nvSpPr>
            <p:cNvPr id="4" name="Прямоугольник 3"/>
            <p:cNvSpPr/>
            <p:nvPr/>
          </p:nvSpPr>
          <p:spPr>
            <a:xfrm>
              <a:off x="857224" y="214290"/>
              <a:ext cx="7858180" cy="9286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800" b="1" dirty="0" smtClean="0">
                  <a:latin typeface="Times New Roman" pitchFamily="18" charset="0"/>
                  <a:cs typeface="Times New Roman" pitchFamily="18" charset="0"/>
                </a:rPr>
                <a:t>Адвокатом </a:t>
              </a:r>
              <a:r>
                <a:rPr lang="uk-UA" sz="2800" b="1" dirty="0" smtClean="0">
                  <a:latin typeface="Times New Roman" pitchFamily="18" charset="0"/>
                  <a:cs typeface="Times New Roman" pitchFamily="18" charset="0"/>
                </a:rPr>
                <a:t>може бути</a:t>
              </a:r>
              <a:endParaRPr lang="uk-UA" sz="2800" b="1" dirty="0">
                <a:latin typeface="Times New Roman" pitchFamily="18" charset="0"/>
                <a:cs typeface="Times New Roman" pitchFamily="18" charset="0"/>
              </a:endParaRPr>
            </a:p>
          </p:txBody>
        </p:sp>
        <p:sp>
          <p:nvSpPr>
            <p:cNvPr id="5" name="Прямоугольник 4"/>
            <p:cNvSpPr/>
            <p:nvPr/>
          </p:nvSpPr>
          <p:spPr>
            <a:xfrm>
              <a:off x="1714480" y="1285860"/>
              <a:ext cx="7000924" cy="50006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000" b="1" smtClean="0">
                  <a:latin typeface="Times New Roman" pitchFamily="18" charset="0"/>
                  <a:cs typeface="Times New Roman" pitchFamily="18" charset="0"/>
                </a:rPr>
                <a:t>фізична</a:t>
              </a:r>
              <a:r>
                <a:rPr lang="uk-UA" sz="2000" b="1" smtClean="0">
                  <a:latin typeface="Times New Roman" pitchFamily="18" charset="0"/>
                  <a:cs typeface="Times New Roman" pitchFamily="18" charset="0"/>
                </a:rPr>
                <a:t> </a:t>
              </a:r>
              <a:r>
                <a:rPr lang="uk-UA" sz="2000" b="1" smtClean="0">
                  <a:latin typeface="Times New Roman" pitchFamily="18" charset="0"/>
                  <a:cs typeface="Times New Roman" pitchFamily="18" charset="0"/>
                </a:rPr>
                <a:t>особа</a:t>
              </a:r>
              <a:r>
                <a:rPr lang="uk-UA" sz="2000" smtClean="0">
                  <a:latin typeface="Times New Roman" pitchFamily="18" charset="0"/>
                  <a:cs typeface="Times New Roman" pitchFamily="18" charset="0"/>
                </a:rPr>
                <a:t>, яка має повну </a:t>
              </a:r>
              <a:r>
                <a:rPr lang="uk-UA" sz="2000" b="1" smtClean="0">
                  <a:latin typeface="Times New Roman" pitchFamily="18" charset="0"/>
                  <a:cs typeface="Times New Roman" pitchFamily="18" charset="0"/>
                </a:rPr>
                <a:t>вищу юридичну </a:t>
              </a:r>
              <a:r>
                <a:rPr lang="uk-UA" sz="2000" b="1" smtClean="0">
                  <a:latin typeface="Times New Roman" pitchFamily="18" charset="0"/>
                  <a:cs typeface="Times New Roman" pitchFamily="18" charset="0"/>
                </a:rPr>
                <a:t>освіту</a:t>
              </a:r>
              <a:endParaRPr lang="uk-UA" sz="2000" b="1">
                <a:latin typeface="Times New Roman" pitchFamily="18" charset="0"/>
                <a:cs typeface="Times New Roman" pitchFamily="18" charset="0"/>
              </a:endParaRPr>
            </a:p>
          </p:txBody>
        </p:sp>
        <p:sp>
          <p:nvSpPr>
            <p:cNvPr id="6" name="Прямоугольник 5"/>
            <p:cNvSpPr/>
            <p:nvPr/>
          </p:nvSpPr>
          <p:spPr>
            <a:xfrm>
              <a:off x="1714480" y="2000240"/>
              <a:ext cx="7000924" cy="50006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000" smtClean="0">
                  <a:latin typeface="Times New Roman" pitchFamily="18" charset="0"/>
                  <a:cs typeface="Times New Roman" pitchFamily="18" charset="0"/>
                </a:rPr>
                <a:t>володіє </a:t>
              </a:r>
              <a:r>
                <a:rPr lang="uk-UA" sz="2000" b="1" smtClean="0">
                  <a:latin typeface="Times New Roman" pitchFamily="18" charset="0"/>
                  <a:cs typeface="Times New Roman" pitchFamily="18" charset="0"/>
                </a:rPr>
                <a:t>державною мовою</a:t>
              </a:r>
              <a:endParaRPr lang="uk-UA" sz="2000" b="1">
                <a:latin typeface="Times New Roman" pitchFamily="18" charset="0"/>
                <a:cs typeface="Times New Roman" pitchFamily="18" charset="0"/>
              </a:endParaRPr>
            </a:p>
          </p:txBody>
        </p:sp>
        <p:sp>
          <p:nvSpPr>
            <p:cNvPr id="7" name="Прямоугольник 6"/>
            <p:cNvSpPr/>
            <p:nvPr/>
          </p:nvSpPr>
          <p:spPr>
            <a:xfrm>
              <a:off x="1714480" y="2714620"/>
              <a:ext cx="7000924" cy="50006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000" smtClean="0">
                  <a:latin typeface="Times New Roman" pitchFamily="18" charset="0"/>
                  <a:cs typeface="Times New Roman" pitchFamily="18" charset="0"/>
                </a:rPr>
                <a:t>має</a:t>
              </a:r>
              <a:r>
                <a:rPr lang="uk-UA" sz="2000" smtClean="0">
                  <a:latin typeface="Times New Roman" pitchFamily="18" charset="0"/>
                  <a:cs typeface="Times New Roman" pitchFamily="18" charset="0"/>
                </a:rPr>
                <a:t> </a:t>
              </a:r>
              <a:r>
                <a:rPr lang="uk-UA" sz="2000" b="1" smtClean="0">
                  <a:latin typeface="Times New Roman" pitchFamily="18" charset="0"/>
                  <a:cs typeface="Times New Roman" pitchFamily="18" charset="0"/>
                </a:rPr>
                <a:t>стаж роботи </a:t>
              </a:r>
              <a:r>
                <a:rPr lang="uk-UA" sz="2000" smtClean="0">
                  <a:latin typeface="Times New Roman" pitchFamily="18" charset="0"/>
                  <a:cs typeface="Times New Roman" pitchFamily="18" charset="0"/>
                </a:rPr>
                <a:t>в галузі права не менше </a:t>
              </a:r>
              <a:r>
                <a:rPr lang="uk-UA" sz="2000" b="1" smtClean="0">
                  <a:latin typeface="Times New Roman" pitchFamily="18" charset="0"/>
                  <a:cs typeface="Times New Roman" pitchFamily="18" charset="0"/>
                </a:rPr>
                <a:t>двох </a:t>
              </a:r>
              <a:r>
                <a:rPr lang="uk-UA" sz="2000" b="1" smtClean="0">
                  <a:latin typeface="Times New Roman" pitchFamily="18" charset="0"/>
                  <a:cs typeface="Times New Roman" pitchFamily="18" charset="0"/>
                </a:rPr>
                <a:t>років</a:t>
              </a:r>
              <a:endParaRPr lang="uk-UA" sz="2000" b="1">
                <a:latin typeface="Times New Roman" pitchFamily="18" charset="0"/>
                <a:cs typeface="Times New Roman" pitchFamily="18" charset="0"/>
              </a:endParaRPr>
            </a:p>
          </p:txBody>
        </p:sp>
        <p:sp>
          <p:nvSpPr>
            <p:cNvPr id="8" name="Прямоугольник 7"/>
            <p:cNvSpPr/>
            <p:nvPr/>
          </p:nvSpPr>
          <p:spPr>
            <a:xfrm>
              <a:off x="1714480" y="3429000"/>
              <a:ext cx="7000924" cy="50006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000" smtClean="0">
                  <a:latin typeface="Times New Roman" pitchFamily="18" charset="0"/>
                  <a:cs typeface="Times New Roman" pitchFamily="18" charset="0"/>
                </a:rPr>
                <a:t>склала </a:t>
              </a:r>
              <a:r>
                <a:rPr lang="uk-UA" sz="2000" b="1" smtClean="0">
                  <a:latin typeface="Times New Roman" pitchFamily="18" charset="0"/>
                  <a:cs typeface="Times New Roman" pitchFamily="18" charset="0"/>
                </a:rPr>
                <a:t>кваліфікаційний іспит</a:t>
              </a:r>
              <a:endParaRPr lang="uk-UA" sz="2000" b="1">
                <a:latin typeface="Times New Roman" pitchFamily="18" charset="0"/>
                <a:cs typeface="Times New Roman" pitchFamily="18" charset="0"/>
              </a:endParaRPr>
            </a:p>
          </p:txBody>
        </p:sp>
        <p:sp>
          <p:nvSpPr>
            <p:cNvPr id="9" name="Прямоугольник 8"/>
            <p:cNvSpPr/>
            <p:nvPr/>
          </p:nvSpPr>
          <p:spPr>
            <a:xfrm>
              <a:off x="1714480" y="4143380"/>
              <a:ext cx="7000924" cy="6429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000" b="1" smtClean="0">
                  <a:latin typeface="Times New Roman" pitchFamily="18" charset="0"/>
                  <a:cs typeface="Times New Roman" pitchFamily="18" charset="0"/>
                </a:rPr>
                <a:t>пройшла</a:t>
              </a:r>
              <a:r>
                <a:rPr lang="uk-UA" sz="2000" b="1" smtClean="0">
                  <a:latin typeface="Times New Roman" pitchFamily="18" charset="0"/>
                  <a:cs typeface="Times New Roman" pitchFamily="18" charset="0"/>
                </a:rPr>
                <a:t> стажування </a:t>
              </a:r>
              <a:r>
                <a:rPr lang="uk-UA" sz="2000" smtClean="0">
                  <a:latin typeface="Times New Roman" pitchFamily="18" charset="0"/>
                  <a:cs typeface="Times New Roman" pitchFamily="18" charset="0"/>
                </a:rPr>
                <a:t>(</a:t>
              </a:r>
              <a:r>
                <a:rPr lang="uk-UA" sz="2000" smtClean="0">
                  <a:latin typeface="Times New Roman" pitchFamily="18" charset="0"/>
                  <a:cs typeface="Times New Roman" pitchFamily="18" charset="0"/>
                </a:rPr>
                <a:t>крім </a:t>
              </a:r>
              <a:r>
                <a:rPr lang="uk-UA" sz="2000" smtClean="0">
                  <a:latin typeface="Times New Roman" pitchFamily="18" charset="0"/>
                  <a:cs typeface="Times New Roman" pitchFamily="18" charset="0"/>
                </a:rPr>
                <a:t>випадків</a:t>
              </a:r>
              <a:r>
                <a:rPr lang="uk-UA" sz="2000" smtClean="0">
                  <a:latin typeface="Times New Roman" pitchFamily="18" charset="0"/>
                  <a:cs typeface="Times New Roman" pitchFamily="18" charset="0"/>
                </a:rPr>
                <a:t>, встановлених </a:t>
              </a:r>
              <a:r>
                <a:rPr lang="uk-UA" sz="2000" smtClean="0">
                  <a:latin typeface="Times New Roman" pitchFamily="18" charset="0"/>
                  <a:cs typeface="Times New Roman" pitchFamily="18" charset="0"/>
                </a:rPr>
                <a:t>Законом</a:t>
              </a:r>
              <a:r>
                <a:rPr lang="uk-UA" sz="2000" smtClean="0">
                  <a:latin typeface="Times New Roman" pitchFamily="18" charset="0"/>
                  <a:cs typeface="Times New Roman" pitchFamily="18" charset="0"/>
                </a:rPr>
                <a:t>)</a:t>
              </a:r>
              <a:endParaRPr lang="uk-UA" sz="2000">
                <a:latin typeface="Times New Roman" pitchFamily="18" charset="0"/>
                <a:cs typeface="Times New Roman" pitchFamily="18" charset="0"/>
              </a:endParaRPr>
            </a:p>
          </p:txBody>
        </p:sp>
        <p:sp>
          <p:nvSpPr>
            <p:cNvPr id="10" name="Стрелка вправо 9"/>
            <p:cNvSpPr/>
            <p:nvPr/>
          </p:nvSpPr>
          <p:spPr>
            <a:xfrm>
              <a:off x="857224" y="1357298"/>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Стрелка вправо 10"/>
            <p:cNvSpPr/>
            <p:nvPr/>
          </p:nvSpPr>
          <p:spPr>
            <a:xfrm>
              <a:off x="857224" y="2071678"/>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2" name="Стрелка вправо 11"/>
            <p:cNvSpPr/>
            <p:nvPr/>
          </p:nvSpPr>
          <p:spPr>
            <a:xfrm>
              <a:off x="857224" y="2857496"/>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3" name="Стрелка вправо 12"/>
            <p:cNvSpPr/>
            <p:nvPr/>
          </p:nvSpPr>
          <p:spPr>
            <a:xfrm>
              <a:off x="857224" y="3500438"/>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4" name="Стрелка вправо 13"/>
            <p:cNvSpPr/>
            <p:nvPr/>
          </p:nvSpPr>
          <p:spPr>
            <a:xfrm>
              <a:off x="857224" y="4214818"/>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5" name="Прямоугольник 14"/>
            <p:cNvSpPr/>
            <p:nvPr/>
          </p:nvSpPr>
          <p:spPr>
            <a:xfrm>
              <a:off x="1714480" y="4857760"/>
              <a:ext cx="7000924" cy="50006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000" smtClean="0">
                  <a:latin typeface="Times New Roman" pitchFamily="18" charset="0"/>
                  <a:cs typeface="Times New Roman" pitchFamily="18" charset="0"/>
                </a:rPr>
                <a:t>склала</a:t>
              </a:r>
              <a:r>
                <a:rPr lang="uk-UA" sz="2000" smtClean="0">
                  <a:latin typeface="Times New Roman" pitchFamily="18" charset="0"/>
                  <a:cs typeface="Times New Roman" pitchFamily="18" charset="0"/>
                </a:rPr>
                <a:t> </a:t>
              </a:r>
              <a:r>
                <a:rPr lang="uk-UA" sz="2000" b="1" smtClean="0">
                  <a:latin typeface="Times New Roman" pitchFamily="18" charset="0"/>
                  <a:cs typeface="Times New Roman" pitchFamily="18" charset="0"/>
                </a:rPr>
                <a:t>присягу адвоката </a:t>
              </a:r>
              <a:r>
                <a:rPr lang="uk-UA" sz="2000" b="1" smtClean="0">
                  <a:latin typeface="Times New Roman" pitchFamily="18" charset="0"/>
                  <a:cs typeface="Times New Roman" pitchFamily="18" charset="0"/>
                </a:rPr>
                <a:t>України</a:t>
              </a:r>
              <a:endParaRPr lang="uk-UA" sz="2000" b="1">
                <a:latin typeface="Times New Roman" pitchFamily="18" charset="0"/>
                <a:cs typeface="Times New Roman" pitchFamily="18" charset="0"/>
              </a:endParaRPr>
            </a:p>
          </p:txBody>
        </p:sp>
        <p:sp>
          <p:nvSpPr>
            <p:cNvPr id="16" name="Прямоугольник 15"/>
            <p:cNvSpPr/>
            <p:nvPr/>
          </p:nvSpPr>
          <p:spPr>
            <a:xfrm>
              <a:off x="1714480" y="5572140"/>
              <a:ext cx="7000924" cy="6429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000" smtClean="0">
                  <a:latin typeface="Times New Roman" pitchFamily="18" charset="0"/>
                  <a:cs typeface="Times New Roman" pitchFamily="18" charset="0"/>
                </a:rPr>
                <a:t>отримала</a:t>
              </a:r>
              <a:r>
                <a:rPr lang="uk-UA" sz="2000" smtClean="0">
                  <a:latin typeface="Times New Roman" pitchFamily="18" charset="0"/>
                  <a:cs typeface="Times New Roman" pitchFamily="18" charset="0"/>
                </a:rPr>
                <a:t> </a:t>
              </a:r>
              <a:r>
                <a:rPr lang="uk-UA" sz="2000" b="1" smtClean="0">
                  <a:latin typeface="Times New Roman" pitchFamily="18" charset="0"/>
                  <a:cs typeface="Times New Roman" pitchFamily="18" charset="0"/>
                </a:rPr>
                <a:t>свідоцтво про право на заняття адвокатською </a:t>
              </a:r>
              <a:r>
                <a:rPr lang="uk-UA" sz="2000" b="1" smtClean="0">
                  <a:latin typeface="Times New Roman" pitchFamily="18" charset="0"/>
                  <a:cs typeface="Times New Roman" pitchFamily="18" charset="0"/>
                </a:rPr>
                <a:t>діяльністю</a:t>
              </a:r>
              <a:r>
                <a:rPr lang="uk-UA" sz="2000" b="1" smtClean="0">
                  <a:latin typeface="Times New Roman" pitchFamily="18" charset="0"/>
                  <a:cs typeface="Times New Roman" pitchFamily="18" charset="0"/>
                </a:rPr>
                <a:t>.</a:t>
              </a:r>
              <a:endParaRPr lang="uk-UA" sz="2000" b="1">
                <a:latin typeface="Times New Roman" pitchFamily="18" charset="0"/>
                <a:cs typeface="Times New Roman" pitchFamily="18" charset="0"/>
              </a:endParaRPr>
            </a:p>
          </p:txBody>
        </p:sp>
        <p:sp>
          <p:nvSpPr>
            <p:cNvPr id="17" name="Стрелка вправо 16"/>
            <p:cNvSpPr/>
            <p:nvPr/>
          </p:nvSpPr>
          <p:spPr>
            <a:xfrm>
              <a:off x="857224" y="5000636"/>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8" name="Стрелка вправо 17"/>
            <p:cNvSpPr/>
            <p:nvPr/>
          </p:nvSpPr>
          <p:spPr>
            <a:xfrm>
              <a:off x="857224" y="5643578"/>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714356"/>
            <a:ext cx="7858180" cy="5509200"/>
          </a:xfrm>
          <a:prstGeom prst="rect">
            <a:avLst/>
          </a:prstGeom>
        </p:spPr>
        <p:txBody>
          <a:bodyPr wrap="square">
            <a:spAutoFit/>
          </a:bodyPr>
          <a:lstStyle/>
          <a:p>
            <a:pPr algn="just"/>
            <a:r>
              <a:rPr lang="uk-UA" sz="3200" b="1" dirty="0" smtClean="0">
                <a:latin typeface="Times New Roman" pitchFamily="18" charset="0"/>
                <a:cs typeface="Times New Roman" pitchFamily="18" charset="0"/>
              </a:rPr>
              <a:t>	1) повна вища юридична освіта </a:t>
            </a:r>
            <a:r>
              <a:rPr lang="uk-UA" sz="3200" dirty="0" smtClean="0">
                <a:latin typeface="Times New Roman" pitchFamily="18" charset="0"/>
                <a:cs typeface="Times New Roman" pitchFamily="18" charset="0"/>
              </a:rPr>
              <a:t>- повна вища юридична освіта, здобута в Україні, а також повна вища юридична освіта, здобута в іноземних державах та визнана в Україні в установленому законом порядку;</a:t>
            </a:r>
          </a:p>
          <a:p>
            <a:pPr algn="just"/>
            <a:endParaRPr lang="uk-UA" sz="3200" dirty="0" smtClean="0">
              <a:latin typeface="Times New Roman" pitchFamily="18" charset="0"/>
              <a:cs typeface="Times New Roman" pitchFamily="18" charset="0"/>
            </a:endParaRPr>
          </a:p>
          <a:p>
            <a:pPr algn="just"/>
            <a:r>
              <a:rPr lang="uk-UA" sz="3200" b="1" dirty="0" smtClean="0">
                <a:latin typeface="Times New Roman" pitchFamily="18" charset="0"/>
                <a:cs typeface="Times New Roman" pitchFamily="18" charset="0"/>
              </a:rPr>
              <a:t>	2) стаж роботи в галузі права </a:t>
            </a:r>
            <a:r>
              <a:rPr lang="uk-UA" sz="3200" dirty="0" smtClean="0">
                <a:latin typeface="Times New Roman" pitchFamily="18" charset="0"/>
                <a:cs typeface="Times New Roman" pitchFamily="18" charset="0"/>
              </a:rPr>
              <a:t>- стаж роботи особи за спеціальністю після здобуття нею повної вищої юридичної освіти.</a:t>
            </a:r>
            <a:endParaRPr lang="uk-UA" sz="32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Группа 17"/>
          <p:cNvGrpSpPr/>
          <p:nvPr/>
        </p:nvGrpSpPr>
        <p:grpSpPr>
          <a:xfrm>
            <a:off x="785786" y="214290"/>
            <a:ext cx="7858180" cy="6357982"/>
            <a:chOff x="785786" y="214290"/>
            <a:chExt cx="7858180" cy="6357982"/>
          </a:xfrm>
        </p:grpSpPr>
        <p:sp>
          <p:nvSpPr>
            <p:cNvPr id="3" name="Прямоугольник 2"/>
            <p:cNvSpPr/>
            <p:nvPr/>
          </p:nvSpPr>
          <p:spPr>
            <a:xfrm>
              <a:off x="785786" y="214290"/>
              <a:ext cx="7858180" cy="9286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800" b="1" dirty="0" smtClean="0">
                  <a:latin typeface="Times New Roman" pitchFamily="18" charset="0"/>
                  <a:cs typeface="Times New Roman" pitchFamily="18" charset="0"/>
                </a:rPr>
                <a:t>Не може бути адвокатом особа, яка:</a:t>
              </a:r>
              <a:endParaRPr lang="uk-UA" sz="2800" b="1" dirty="0">
                <a:latin typeface="Times New Roman" pitchFamily="18" charset="0"/>
                <a:cs typeface="Times New Roman" pitchFamily="18" charset="0"/>
              </a:endParaRPr>
            </a:p>
          </p:txBody>
        </p:sp>
        <p:sp>
          <p:nvSpPr>
            <p:cNvPr id="4" name="Прямоугольник 3"/>
            <p:cNvSpPr/>
            <p:nvPr/>
          </p:nvSpPr>
          <p:spPr>
            <a:xfrm>
              <a:off x="1643042" y="1285860"/>
              <a:ext cx="7000924" cy="121444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1</a:t>
              </a:r>
              <a:r>
                <a:rPr lang="uk-UA" sz="2000" smtClean="0">
                  <a:latin typeface="Times New Roman" pitchFamily="18" charset="0"/>
                  <a:cs typeface="Times New Roman" pitchFamily="18" charset="0"/>
                </a:rPr>
                <a:t>) має непогашену чи незняту в установленому законом порядку судимість за вчинення </a:t>
              </a:r>
              <a:r>
                <a:rPr lang="uk-UA" sz="2000" smtClean="0">
                  <a:latin typeface="Times New Roman" pitchFamily="18" charset="0"/>
                  <a:cs typeface="Times New Roman" pitchFamily="18" charset="0"/>
                </a:rPr>
                <a:t>тяжкого</a:t>
              </a:r>
              <a:r>
                <a:rPr lang="uk-UA" sz="2000" smtClean="0">
                  <a:latin typeface="Times New Roman" pitchFamily="18" charset="0"/>
                  <a:cs typeface="Times New Roman" pitchFamily="18" charset="0"/>
                </a:rPr>
                <a:t>, особливо тяжкого </a:t>
              </a:r>
              <a:r>
                <a:rPr lang="uk-UA" sz="2000" smtClean="0">
                  <a:latin typeface="Times New Roman" pitchFamily="18" charset="0"/>
                  <a:cs typeface="Times New Roman" pitchFamily="18" charset="0"/>
                </a:rPr>
                <a:t>злочину</a:t>
              </a:r>
              <a:r>
                <a:rPr lang="uk-UA" sz="2000" smtClean="0">
                  <a:latin typeface="Times New Roman" pitchFamily="18" charset="0"/>
                  <a:cs typeface="Times New Roman" pitchFamily="18" charset="0"/>
                </a:rPr>
                <a:t>, а також злочину середньої </a:t>
              </a:r>
              <a:r>
                <a:rPr lang="uk-UA" sz="2000" smtClean="0">
                  <a:latin typeface="Times New Roman" pitchFamily="18" charset="0"/>
                  <a:cs typeface="Times New Roman" pitchFamily="18" charset="0"/>
                </a:rPr>
                <a:t>тяжкості</a:t>
              </a:r>
              <a:r>
                <a:rPr lang="uk-UA" sz="2000" smtClean="0">
                  <a:latin typeface="Times New Roman" pitchFamily="18" charset="0"/>
                  <a:cs typeface="Times New Roman" pitchFamily="18" charset="0"/>
                </a:rPr>
                <a:t>, за який призначено покарання у виді позбавлення </a:t>
              </a:r>
              <a:r>
                <a:rPr lang="uk-UA" sz="2000" smtClean="0">
                  <a:latin typeface="Times New Roman" pitchFamily="18" charset="0"/>
                  <a:cs typeface="Times New Roman" pitchFamily="18" charset="0"/>
                </a:rPr>
                <a:t>волі</a:t>
              </a:r>
              <a:r>
                <a:rPr lang="uk-UA" sz="2000" smtClean="0">
                  <a:latin typeface="Times New Roman" pitchFamily="18" charset="0"/>
                  <a:cs typeface="Times New Roman" pitchFamily="18" charset="0"/>
                </a:rPr>
                <a:t>;</a:t>
              </a:r>
              <a:endParaRPr lang="uk-UA" sz="2000">
                <a:latin typeface="Times New Roman" pitchFamily="18" charset="0"/>
                <a:cs typeface="Times New Roman" pitchFamily="18" charset="0"/>
              </a:endParaRPr>
            </a:p>
          </p:txBody>
        </p:sp>
        <p:sp>
          <p:nvSpPr>
            <p:cNvPr id="6" name="Прямоугольник 5"/>
            <p:cNvSpPr/>
            <p:nvPr/>
          </p:nvSpPr>
          <p:spPr>
            <a:xfrm>
              <a:off x="1643042" y="2714620"/>
              <a:ext cx="7000924" cy="50006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2</a:t>
              </a:r>
              <a:r>
                <a:rPr lang="uk-UA" sz="2000" smtClean="0">
                  <a:latin typeface="Times New Roman" pitchFamily="18" charset="0"/>
                  <a:cs typeface="Times New Roman" pitchFamily="18" charset="0"/>
                </a:rPr>
                <a:t>) визнана судом недієздатною чи обмежено </a:t>
              </a:r>
              <a:r>
                <a:rPr lang="uk-UA" sz="2000" smtClean="0">
                  <a:latin typeface="Times New Roman" pitchFamily="18" charset="0"/>
                  <a:cs typeface="Times New Roman" pitchFamily="18" charset="0"/>
                </a:rPr>
                <a:t>дієздатною</a:t>
              </a:r>
              <a:r>
                <a:rPr lang="uk-UA" sz="2000" smtClean="0">
                  <a:latin typeface="Times New Roman" pitchFamily="18" charset="0"/>
                  <a:cs typeface="Times New Roman" pitchFamily="18" charset="0"/>
                </a:rPr>
                <a:t>;</a:t>
              </a:r>
              <a:endParaRPr lang="uk-UA" sz="2000" b="1">
                <a:latin typeface="Times New Roman" pitchFamily="18" charset="0"/>
                <a:cs typeface="Times New Roman" pitchFamily="18" charset="0"/>
              </a:endParaRPr>
            </a:p>
          </p:txBody>
        </p:sp>
        <p:sp>
          <p:nvSpPr>
            <p:cNvPr id="9" name="Стрелка вправо 8"/>
            <p:cNvSpPr/>
            <p:nvPr/>
          </p:nvSpPr>
          <p:spPr>
            <a:xfrm>
              <a:off x="785786" y="1714488"/>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Стрелка вправо 10"/>
            <p:cNvSpPr/>
            <p:nvPr/>
          </p:nvSpPr>
          <p:spPr>
            <a:xfrm>
              <a:off x="785786" y="2857496"/>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4" name="Прямоугольник 13"/>
            <p:cNvSpPr/>
            <p:nvPr/>
          </p:nvSpPr>
          <p:spPr>
            <a:xfrm>
              <a:off x="1643042" y="3500438"/>
              <a:ext cx="7000924" cy="128588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3</a:t>
              </a:r>
              <a:r>
                <a:rPr lang="uk-UA" sz="2000" smtClean="0">
                  <a:latin typeface="Times New Roman" pitchFamily="18" charset="0"/>
                  <a:cs typeface="Times New Roman" pitchFamily="18" charset="0"/>
                </a:rPr>
                <a:t>) позбавлена права на заняття адвокатською </a:t>
              </a:r>
              <a:r>
                <a:rPr lang="uk-UA" sz="2000" smtClean="0">
                  <a:latin typeface="Times New Roman" pitchFamily="18" charset="0"/>
                  <a:cs typeface="Times New Roman" pitchFamily="18" charset="0"/>
                </a:rPr>
                <a:t>діяльністю</a:t>
              </a:r>
              <a:r>
                <a:rPr lang="uk-UA" sz="2000" smtClean="0">
                  <a:latin typeface="Times New Roman" pitchFamily="18" charset="0"/>
                  <a:cs typeface="Times New Roman" pitchFamily="18" charset="0"/>
                </a:rPr>
                <a:t>, - протягом двох років з дня прийняття рішення про припинення права на заняття адвокатською </a:t>
              </a:r>
              <a:r>
                <a:rPr lang="uk-UA" sz="2000" smtClean="0">
                  <a:latin typeface="Times New Roman" pitchFamily="18" charset="0"/>
                  <a:cs typeface="Times New Roman" pitchFamily="18" charset="0"/>
                </a:rPr>
                <a:t>діяльністю</a:t>
              </a:r>
              <a:r>
                <a:rPr lang="uk-UA" sz="2000" smtClean="0">
                  <a:latin typeface="Times New Roman" pitchFamily="18" charset="0"/>
                  <a:cs typeface="Times New Roman" pitchFamily="18" charset="0"/>
                </a:rPr>
                <a:t>;</a:t>
              </a:r>
              <a:endParaRPr lang="uk-UA" sz="2000" b="1">
                <a:latin typeface="Times New Roman" pitchFamily="18" charset="0"/>
                <a:cs typeface="Times New Roman" pitchFamily="18" charset="0"/>
              </a:endParaRPr>
            </a:p>
          </p:txBody>
        </p:sp>
        <p:sp>
          <p:nvSpPr>
            <p:cNvPr id="15" name="Прямоугольник 14"/>
            <p:cNvSpPr/>
            <p:nvPr/>
          </p:nvSpPr>
          <p:spPr>
            <a:xfrm>
              <a:off x="1643042" y="5072074"/>
              <a:ext cx="7000924" cy="150019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4</a:t>
              </a:r>
              <a:r>
                <a:rPr lang="uk-UA" sz="2000" smtClean="0">
                  <a:latin typeface="Times New Roman" pitchFamily="18" charset="0"/>
                  <a:cs typeface="Times New Roman" pitchFamily="18" charset="0"/>
                </a:rPr>
                <a:t>) звільнена з посади </a:t>
              </a:r>
              <a:r>
                <a:rPr lang="uk-UA" sz="2000" smtClean="0">
                  <a:latin typeface="Times New Roman" pitchFamily="18" charset="0"/>
                  <a:cs typeface="Times New Roman" pitchFamily="18" charset="0"/>
                </a:rPr>
                <a:t>судді</a:t>
              </a:r>
              <a:r>
                <a:rPr lang="uk-UA" sz="2000" smtClean="0">
                  <a:latin typeface="Times New Roman" pitchFamily="18" charset="0"/>
                  <a:cs typeface="Times New Roman" pitchFamily="18" charset="0"/>
                </a:rPr>
                <a:t>, </a:t>
              </a:r>
              <a:r>
                <a:rPr lang="uk-UA" sz="2000" smtClean="0">
                  <a:latin typeface="Times New Roman" pitchFamily="18" charset="0"/>
                  <a:cs typeface="Times New Roman" pitchFamily="18" charset="0"/>
                </a:rPr>
                <a:t>прокурора</a:t>
              </a:r>
              <a:r>
                <a:rPr lang="uk-UA" sz="2000" smtClean="0">
                  <a:latin typeface="Times New Roman" pitchFamily="18" charset="0"/>
                  <a:cs typeface="Times New Roman" pitchFamily="18" charset="0"/>
                </a:rPr>
                <a:t>, </a:t>
              </a:r>
              <a:r>
                <a:rPr lang="uk-UA" sz="2000" smtClean="0">
                  <a:latin typeface="Times New Roman" pitchFamily="18" charset="0"/>
                  <a:cs typeface="Times New Roman" pitchFamily="18" charset="0"/>
                </a:rPr>
                <a:t>слідчого</a:t>
              </a:r>
              <a:r>
                <a:rPr lang="uk-UA" sz="2000" smtClean="0">
                  <a:latin typeface="Times New Roman" pitchFamily="18" charset="0"/>
                  <a:cs typeface="Times New Roman" pitchFamily="18" charset="0"/>
                </a:rPr>
                <a:t>, </a:t>
              </a:r>
              <a:r>
                <a:rPr lang="uk-UA" sz="2000" smtClean="0">
                  <a:latin typeface="Times New Roman" pitchFamily="18" charset="0"/>
                  <a:cs typeface="Times New Roman" pitchFamily="18" charset="0"/>
                </a:rPr>
                <a:t>нотаріуса</a:t>
              </a:r>
              <a:r>
                <a:rPr lang="uk-UA" sz="2000" smtClean="0">
                  <a:latin typeface="Times New Roman" pitchFamily="18" charset="0"/>
                  <a:cs typeface="Times New Roman" pitchFamily="18" charset="0"/>
                </a:rPr>
                <a:t>, з державної служби або служби в органах місцевого самоврядування за порушення </a:t>
              </a:r>
              <a:r>
                <a:rPr lang="uk-UA" sz="2000" smtClean="0">
                  <a:latin typeface="Times New Roman" pitchFamily="18" charset="0"/>
                  <a:cs typeface="Times New Roman" pitchFamily="18" charset="0"/>
                </a:rPr>
                <a:t>присяги</a:t>
              </a:r>
              <a:r>
                <a:rPr lang="uk-UA" sz="2000" smtClean="0">
                  <a:latin typeface="Times New Roman" pitchFamily="18" charset="0"/>
                  <a:cs typeface="Times New Roman" pitchFamily="18" charset="0"/>
                </a:rPr>
                <a:t>, вчинення корупційного </a:t>
              </a:r>
              <a:r>
                <a:rPr lang="uk-UA" sz="2000" smtClean="0">
                  <a:latin typeface="Times New Roman" pitchFamily="18" charset="0"/>
                  <a:cs typeface="Times New Roman" pitchFamily="18" charset="0"/>
                </a:rPr>
                <a:t>правопорушення</a:t>
              </a:r>
              <a:r>
                <a:rPr lang="uk-UA" sz="2000" smtClean="0">
                  <a:latin typeface="Times New Roman" pitchFamily="18" charset="0"/>
                  <a:cs typeface="Times New Roman" pitchFamily="18" charset="0"/>
                </a:rPr>
                <a:t>, - протягом трьох років з дня такого </a:t>
              </a:r>
              <a:r>
                <a:rPr lang="uk-UA" sz="2000" smtClean="0">
                  <a:latin typeface="Times New Roman" pitchFamily="18" charset="0"/>
                  <a:cs typeface="Times New Roman" pitchFamily="18" charset="0"/>
                </a:rPr>
                <a:t>звільнення</a:t>
              </a:r>
              <a:r>
                <a:rPr lang="uk-UA" sz="2000" smtClean="0">
                  <a:latin typeface="Times New Roman" pitchFamily="18" charset="0"/>
                  <a:cs typeface="Times New Roman" pitchFamily="18" charset="0"/>
                </a:rPr>
                <a:t>.</a:t>
              </a:r>
              <a:endParaRPr lang="uk-UA" sz="2000" b="1">
                <a:latin typeface="Times New Roman" pitchFamily="18" charset="0"/>
                <a:cs typeface="Times New Roman" pitchFamily="18" charset="0"/>
              </a:endParaRPr>
            </a:p>
          </p:txBody>
        </p:sp>
        <p:sp>
          <p:nvSpPr>
            <p:cNvPr id="16" name="Стрелка вправо 15"/>
            <p:cNvSpPr/>
            <p:nvPr/>
          </p:nvSpPr>
          <p:spPr>
            <a:xfrm>
              <a:off x="785786" y="3929066"/>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7" name="Стрелка вправо 16"/>
            <p:cNvSpPr/>
            <p:nvPr/>
          </p:nvSpPr>
          <p:spPr>
            <a:xfrm>
              <a:off x="785786" y="5572140"/>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Группа 11"/>
          <p:cNvGrpSpPr/>
          <p:nvPr/>
        </p:nvGrpSpPr>
        <p:grpSpPr>
          <a:xfrm>
            <a:off x="785786" y="214290"/>
            <a:ext cx="7858180" cy="4572032"/>
            <a:chOff x="785786" y="214290"/>
            <a:chExt cx="7858180" cy="5857916"/>
          </a:xfrm>
        </p:grpSpPr>
        <p:sp>
          <p:nvSpPr>
            <p:cNvPr id="3" name="Прямоугольник 2"/>
            <p:cNvSpPr/>
            <p:nvPr/>
          </p:nvSpPr>
          <p:spPr>
            <a:xfrm>
              <a:off x="785786" y="214290"/>
              <a:ext cx="7858180" cy="9286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800" b="1" dirty="0" smtClean="0">
                  <a:latin typeface="Times New Roman" pitchFamily="18" charset="0"/>
                  <a:cs typeface="Times New Roman" pitchFamily="18" charset="0"/>
                </a:rPr>
                <a:t>Несумісною з діяльністю адвоката є:</a:t>
              </a:r>
              <a:endParaRPr lang="uk-UA" sz="2800" b="1" dirty="0">
                <a:latin typeface="Times New Roman" pitchFamily="18" charset="0"/>
                <a:cs typeface="Times New Roman" pitchFamily="18" charset="0"/>
              </a:endParaRPr>
            </a:p>
          </p:txBody>
        </p:sp>
        <p:sp>
          <p:nvSpPr>
            <p:cNvPr id="4" name="Прямоугольник 3"/>
            <p:cNvSpPr/>
            <p:nvPr/>
          </p:nvSpPr>
          <p:spPr>
            <a:xfrm>
              <a:off x="1643042" y="1285860"/>
              <a:ext cx="7000924" cy="26432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b="1" dirty="0" smtClean="0">
                  <a:latin typeface="Times New Roman" pitchFamily="18" charset="0"/>
                  <a:cs typeface="Times New Roman" pitchFamily="18" charset="0"/>
                </a:rPr>
                <a:t>1) робота на посадах осіб, зазначених у пункті 1 частини першої статті 4 Закону України «Про засади запобігання і протидії корупції».</a:t>
              </a:r>
              <a:r>
                <a:rPr lang="uk-UA" sz="2000" dirty="0" smtClean="0">
                  <a:latin typeface="Times New Roman" pitchFamily="18" charset="0"/>
                  <a:cs typeface="Times New Roman" pitchFamily="18" charset="0"/>
                </a:rPr>
                <a:t> Вимоги щодо несумісності з діяльністю адвоката не поширюються на депутатів Верховної Ради Автономної Республіки Крим, депутатів місцевих рад (крім тих, які здійснюють свої повноваження у відповідній раді на постійній основі).</a:t>
              </a:r>
              <a:endParaRPr lang="uk-UA" sz="2000" dirty="0">
                <a:latin typeface="Times New Roman" pitchFamily="18" charset="0"/>
                <a:cs typeface="Times New Roman" pitchFamily="18" charset="0"/>
              </a:endParaRPr>
            </a:p>
          </p:txBody>
        </p:sp>
        <p:sp>
          <p:nvSpPr>
            <p:cNvPr id="5" name="Прямоугольник 4"/>
            <p:cNvSpPr/>
            <p:nvPr/>
          </p:nvSpPr>
          <p:spPr>
            <a:xfrm>
              <a:off x="1643042" y="4143380"/>
              <a:ext cx="7000924" cy="50006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dirty="0" smtClean="0">
                  <a:latin typeface="Times New Roman" pitchFamily="18" charset="0"/>
                  <a:cs typeface="Times New Roman" pitchFamily="18" charset="0"/>
                </a:rPr>
                <a:t>2) військова або альтернативна (невійськова) служба;</a:t>
              </a:r>
              <a:endParaRPr lang="uk-UA" sz="2000" b="1" dirty="0">
                <a:latin typeface="Times New Roman" pitchFamily="18" charset="0"/>
                <a:cs typeface="Times New Roman" pitchFamily="18" charset="0"/>
              </a:endParaRPr>
            </a:p>
          </p:txBody>
        </p:sp>
        <p:sp>
          <p:nvSpPr>
            <p:cNvPr id="6" name="Стрелка вправо 5"/>
            <p:cNvSpPr/>
            <p:nvPr/>
          </p:nvSpPr>
          <p:spPr>
            <a:xfrm>
              <a:off x="785786" y="2143116"/>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sp>
          <p:nvSpPr>
            <p:cNvPr id="7" name="Стрелка вправо 6"/>
            <p:cNvSpPr/>
            <p:nvPr/>
          </p:nvSpPr>
          <p:spPr>
            <a:xfrm>
              <a:off x="785786" y="4214818"/>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sp>
          <p:nvSpPr>
            <p:cNvPr id="8" name="Прямоугольник 7"/>
            <p:cNvSpPr/>
            <p:nvPr/>
          </p:nvSpPr>
          <p:spPr>
            <a:xfrm>
              <a:off x="1643042" y="4857760"/>
              <a:ext cx="7000924" cy="42862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3) нотаріальна діяльність;</a:t>
              </a:r>
              <a:endParaRPr lang="uk-UA" sz="2000" b="1">
                <a:latin typeface="Times New Roman" pitchFamily="18" charset="0"/>
                <a:cs typeface="Times New Roman" pitchFamily="18" charset="0"/>
              </a:endParaRPr>
            </a:p>
          </p:txBody>
        </p:sp>
        <p:sp>
          <p:nvSpPr>
            <p:cNvPr id="9" name="Прямоугольник 8"/>
            <p:cNvSpPr/>
            <p:nvPr/>
          </p:nvSpPr>
          <p:spPr>
            <a:xfrm>
              <a:off x="1643042" y="5643578"/>
              <a:ext cx="7000924" cy="42862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4) судово-експертна діяльність.</a:t>
              </a:r>
              <a:endParaRPr lang="uk-UA" sz="2000" b="1">
                <a:latin typeface="Times New Roman" pitchFamily="18" charset="0"/>
                <a:cs typeface="Times New Roman" pitchFamily="18" charset="0"/>
              </a:endParaRPr>
            </a:p>
          </p:txBody>
        </p:sp>
        <p:sp>
          <p:nvSpPr>
            <p:cNvPr id="10" name="Стрелка вправо 9"/>
            <p:cNvSpPr/>
            <p:nvPr/>
          </p:nvSpPr>
          <p:spPr>
            <a:xfrm>
              <a:off x="785786" y="4857760"/>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sp>
          <p:nvSpPr>
            <p:cNvPr id="11" name="Стрелка вправо 10"/>
            <p:cNvSpPr/>
            <p:nvPr/>
          </p:nvSpPr>
          <p:spPr>
            <a:xfrm>
              <a:off x="785786" y="5643578"/>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grpSp>
      <p:sp>
        <p:nvSpPr>
          <p:cNvPr id="13" name="Прямоугольник 12"/>
          <p:cNvSpPr/>
          <p:nvPr/>
        </p:nvSpPr>
        <p:spPr>
          <a:xfrm>
            <a:off x="500034" y="5072074"/>
            <a:ext cx="8143932" cy="1323439"/>
          </a:xfrm>
          <a:prstGeom prst="rect">
            <a:avLst/>
          </a:prstGeom>
        </p:spPr>
        <p:txBody>
          <a:bodyPr wrap="square">
            <a:spAutoFit/>
          </a:bodyPr>
          <a:lstStyle/>
          <a:p>
            <a:pPr algn="just"/>
            <a:r>
              <a:rPr lang="uk-UA" sz="2000" dirty="0" smtClean="0">
                <a:latin typeface="Times New Roman" pitchFamily="18" charset="0"/>
                <a:cs typeface="Times New Roman" pitchFamily="18" charset="0"/>
              </a:rPr>
              <a:t>У разі виникнення обставин несумісності адвокат у триденний строк з дня виникнення таких обставин подає до ради адвокатів регіону за адресою свого робочого місця </a:t>
            </a:r>
            <a:r>
              <a:rPr lang="uk-UA" sz="2000" b="1" dirty="0" smtClean="0">
                <a:latin typeface="Times New Roman" pitchFamily="18" charset="0"/>
                <a:cs typeface="Times New Roman" pitchFamily="18" charset="0"/>
              </a:rPr>
              <a:t>заяву про зупинення адвокатської діяльності.</a:t>
            </a:r>
            <a:endParaRPr lang="uk-UA" sz="2000" b="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285728"/>
            <a:ext cx="8215370" cy="6340197"/>
          </a:xfrm>
          <a:prstGeom prst="rect">
            <a:avLst/>
          </a:prstGeom>
        </p:spPr>
        <p:txBody>
          <a:bodyPr wrap="square">
            <a:spAutoFit/>
          </a:bodyPr>
          <a:lstStyle/>
          <a:p>
            <a:pPr algn="ctr"/>
            <a:r>
              <a:rPr lang="uk-UA" sz="2800" b="1" dirty="0" smtClean="0">
                <a:latin typeface="Times New Roman" pitchFamily="18" charset="0"/>
                <a:cs typeface="Times New Roman" pitchFamily="18" charset="0"/>
              </a:rPr>
              <a:t>Допуск до складення кваліфікаційного іспиту</a:t>
            </a:r>
          </a:p>
          <a:p>
            <a:pPr algn="just">
              <a:tabLst>
                <a:tab pos="539750" algn="l"/>
              </a:tabLst>
            </a:pPr>
            <a:r>
              <a:rPr lang="uk-UA" dirty="0" smtClean="0">
                <a:latin typeface="Times New Roman" pitchFamily="18" charset="0"/>
                <a:cs typeface="Times New Roman" pitchFamily="18" charset="0"/>
              </a:rPr>
              <a:t>	</a:t>
            </a:r>
          </a:p>
          <a:p>
            <a:pPr algn="just">
              <a:tabLst>
                <a:tab pos="539750" algn="l"/>
              </a:tabLst>
            </a:pPr>
            <a:r>
              <a:rPr lang="uk-UA"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1. Особа, яка виявила бажання стати адвокатом та відповідає вимогам частин першої та другої статті 6 цього Закону, </a:t>
            </a:r>
            <a:r>
              <a:rPr lang="uk-UA" b="1" dirty="0" smtClean="0">
                <a:latin typeface="Times New Roman" pitchFamily="18" charset="0"/>
                <a:cs typeface="Times New Roman" pitchFamily="18" charset="0"/>
              </a:rPr>
              <a:t>має право звернутися до кваліфікаційно-дисциплінарної комісії адвокатури за місцем проживання із заявою про допуск до складення кваліфікаційного іспиту. </a:t>
            </a:r>
            <a:r>
              <a:rPr lang="uk-UA" dirty="0" smtClean="0">
                <a:latin typeface="Times New Roman" pitchFamily="18" charset="0"/>
                <a:cs typeface="Times New Roman" pitchFamily="18" charset="0"/>
              </a:rPr>
              <a:t>Порядок допуску до складення кваліфікаційного іспиту та перелік документів, що додаються до заяви, затверджуються </a:t>
            </a:r>
            <a:r>
              <a:rPr lang="uk-UA" b="1" dirty="0" smtClean="0">
                <a:latin typeface="Times New Roman" pitchFamily="18" charset="0"/>
                <a:cs typeface="Times New Roman" pitchFamily="18" charset="0"/>
              </a:rPr>
              <a:t>Радою адвокатів України.</a:t>
            </a:r>
          </a:p>
          <a:p>
            <a:pPr algn="just" defTabSz="539750"/>
            <a:r>
              <a:rPr lang="uk-UA" dirty="0" smtClean="0">
                <a:latin typeface="Times New Roman" pitchFamily="18" charset="0"/>
                <a:cs typeface="Times New Roman" pitchFamily="18" charset="0"/>
              </a:rPr>
              <a:t>	2. </a:t>
            </a:r>
            <a:r>
              <a:rPr lang="uk-UA" b="1" dirty="0" smtClean="0">
                <a:latin typeface="Times New Roman" pitchFamily="18" charset="0"/>
                <a:cs typeface="Times New Roman" pitchFamily="18" charset="0"/>
              </a:rPr>
              <a:t>Кваліфікаційно-дисциплінарна комісія адвокатури перевіряє відповідність особи вимогам, установленим частинами першою та другою статті 6 цього Закону.</a:t>
            </a:r>
            <a:r>
              <a:rPr lang="uk-UA" dirty="0" smtClean="0">
                <a:latin typeface="Times New Roman" pitchFamily="18" charset="0"/>
                <a:cs typeface="Times New Roman" pitchFamily="18" charset="0"/>
              </a:rPr>
              <a:t> З метою перевірки повноти та достовірності відомостей, повідомлених особою, яка виявила бажання стати адвокатом, і за наявності письмової згоди такої особи кваліфікаційно-дисциплінарна комісія адвокатури, </a:t>
            </a:r>
            <a:r>
              <a:rPr lang="uk-UA" b="1" dirty="0" smtClean="0">
                <a:latin typeface="Times New Roman" pitchFamily="18" charset="0"/>
                <a:cs typeface="Times New Roman" pitchFamily="18" charset="0"/>
              </a:rPr>
              <a:t>кваліфікаційна палата або визначений нею член палати можуть звертатися із запитами до органів державної влади, органів місцевого самоврядування, їх посадових та службових осіб, підприємств, установ і організацій незалежно від форми власності та підпорядкування, громадських об’єднань, що зобов’язані не пізніше десяти робочих днів з дня отримання запиту надати необхідну інформацію.</a:t>
            </a:r>
          </a:p>
          <a:p>
            <a:pPr algn="just" defTabSz="539750"/>
            <a:r>
              <a:rPr lang="uk-UA" dirty="0" smtClean="0">
                <a:latin typeface="Times New Roman" pitchFamily="18" charset="0"/>
                <a:cs typeface="Times New Roman" pitchFamily="18" charset="0"/>
              </a:rPr>
              <a:t>	Відмова в наданні інформації на такий запит, несвоєчасне або неповне надання інформації, надання інформації, що не відповідає дійсності, тягнуть за собою відповідальність, установлену законом.</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357166"/>
            <a:ext cx="8215370" cy="1477328"/>
          </a:xfrm>
          <a:prstGeom prst="rect">
            <a:avLst/>
          </a:prstGeom>
        </p:spPr>
        <p:txBody>
          <a:bodyPr wrap="square">
            <a:spAutoFit/>
          </a:bodyPr>
          <a:lstStyle/>
          <a:p>
            <a:pPr algn="just" defTabSz="630238"/>
            <a:r>
              <a:rPr lang="uk-UA" dirty="0" smtClean="0">
                <a:latin typeface="Times New Roman" pitchFamily="18" charset="0"/>
                <a:cs typeface="Times New Roman" pitchFamily="18" charset="0"/>
              </a:rPr>
              <a:t>	</a:t>
            </a:r>
            <a:r>
              <a:rPr lang="uk-UA" b="1" i="1" dirty="0" smtClean="0">
                <a:latin typeface="Times New Roman" pitchFamily="18" charset="0"/>
                <a:cs typeface="Times New Roman" pitchFamily="18" charset="0"/>
              </a:rPr>
              <a:t>У </a:t>
            </a:r>
            <a:r>
              <a:rPr lang="uk-UA" b="1" i="1" dirty="0" smtClean="0">
                <a:latin typeface="Times New Roman" pitchFamily="18" charset="0"/>
                <a:cs typeface="Times New Roman" pitchFamily="18" charset="0"/>
              </a:rPr>
              <a:t>разі ненадання особою, яка виявила бажання стати адвокатом, письмової згоди на перевірку повноти та достовірності повідомлених нею відомостей така особа до кваліфікаційного іспиту не допускається.</a:t>
            </a:r>
          </a:p>
          <a:p>
            <a:pPr algn="just" defTabSz="630238"/>
            <a:r>
              <a:rPr lang="uk-UA" dirty="0" smtClean="0">
                <a:latin typeface="Times New Roman" pitchFamily="18" charset="0"/>
                <a:cs typeface="Times New Roman" pitchFamily="18" charset="0"/>
              </a:rPr>
              <a:t>	</a:t>
            </a:r>
            <a:r>
              <a:rPr lang="uk-UA" b="1" dirty="0" smtClean="0">
                <a:latin typeface="Times New Roman" pitchFamily="18" charset="0"/>
                <a:cs typeface="Times New Roman" pitchFamily="18" charset="0"/>
              </a:rPr>
              <a:t>3</a:t>
            </a:r>
            <a:r>
              <a:rPr lang="uk-UA" b="1" dirty="0" smtClean="0">
                <a:latin typeface="Times New Roman" pitchFamily="18" charset="0"/>
                <a:cs typeface="Times New Roman" pitchFamily="18" charset="0"/>
              </a:rPr>
              <a:t>. Строк розгляду заяви </a:t>
            </a:r>
            <a:r>
              <a:rPr lang="uk-UA" dirty="0" smtClean="0">
                <a:latin typeface="Times New Roman" pitchFamily="18" charset="0"/>
                <a:cs typeface="Times New Roman" pitchFamily="18" charset="0"/>
              </a:rPr>
              <a:t>про допуск до складення кваліфікаційного іспиту </a:t>
            </a:r>
            <a:r>
              <a:rPr lang="uk-UA" b="1" dirty="0" smtClean="0">
                <a:latin typeface="Times New Roman" pitchFamily="18" charset="0"/>
                <a:cs typeface="Times New Roman" pitchFamily="18" charset="0"/>
              </a:rPr>
              <a:t>не повинен перевищувати тридцяти днів з дня її надходження.</a:t>
            </a:r>
            <a:endParaRPr lang="uk-UA" b="1" dirty="0">
              <a:latin typeface="Times New Roman" pitchFamily="18" charset="0"/>
              <a:cs typeface="Times New Roman" pitchFamily="18" charset="0"/>
            </a:endParaRPr>
          </a:p>
        </p:txBody>
      </p:sp>
      <p:grpSp>
        <p:nvGrpSpPr>
          <p:cNvPr id="8" name="Группа 7"/>
          <p:cNvGrpSpPr/>
          <p:nvPr/>
        </p:nvGrpSpPr>
        <p:grpSpPr>
          <a:xfrm>
            <a:off x="1071538" y="2143116"/>
            <a:ext cx="7079101" cy="3714776"/>
            <a:chOff x="1064799" y="1928802"/>
            <a:chExt cx="7079101" cy="3714776"/>
          </a:xfrm>
        </p:grpSpPr>
        <p:sp>
          <p:nvSpPr>
            <p:cNvPr id="3" name="Прямоугольник 2"/>
            <p:cNvSpPr/>
            <p:nvPr/>
          </p:nvSpPr>
          <p:spPr>
            <a:xfrm>
              <a:off x="1064799" y="3571876"/>
              <a:ext cx="3578639" cy="207170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i="1" smtClean="0">
                  <a:latin typeface="Times New Roman" pitchFamily="18" charset="0"/>
                  <a:cs typeface="Times New Roman" pitchFamily="18" charset="0"/>
                </a:rPr>
                <a:t>1) допуск особи </a:t>
              </a:r>
              <a:r>
                <a:rPr lang="uk-UA" i="1" smtClean="0">
                  <a:latin typeface="Times New Roman" pitchFamily="18" charset="0"/>
                  <a:cs typeface="Times New Roman" pitchFamily="18" charset="0"/>
                </a:rPr>
                <a:t>до кваліфікаційного </a:t>
              </a:r>
              <a:r>
                <a:rPr lang="uk-UA" i="1" smtClean="0">
                  <a:latin typeface="Times New Roman" pitchFamily="18" charset="0"/>
                  <a:cs typeface="Times New Roman" pitchFamily="18" charset="0"/>
                </a:rPr>
                <a:t>іспиту</a:t>
              </a:r>
              <a:r>
                <a:rPr lang="uk-UA" i="1" smtClean="0">
                  <a:latin typeface="Times New Roman" pitchFamily="18" charset="0"/>
                  <a:cs typeface="Times New Roman" pitchFamily="18" charset="0"/>
                </a:rPr>
                <a:t>;</a:t>
              </a:r>
              <a:endParaRPr lang="uk-UA" i="1">
                <a:latin typeface="Times New Roman" pitchFamily="18" charset="0"/>
                <a:cs typeface="Times New Roman" pitchFamily="18" charset="0"/>
              </a:endParaRPr>
            </a:p>
          </p:txBody>
        </p:sp>
        <p:sp>
          <p:nvSpPr>
            <p:cNvPr id="4" name="Прямоугольник 3"/>
            <p:cNvSpPr/>
            <p:nvPr/>
          </p:nvSpPr>
          <p:spPr>
            <a:xfrm>
              <a:off x="4929190" y="3571876"/>
              <a:ext cx="3214710" cy="207170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i="1" smtClean="0">
                  <a:latin typeface="Times New Roman" pitchFamily="18" charset="0"/>
                  <a:cs typeface="Times New Roman" pitchFamily="18" charset="0"/>
                </a:rPr>
                <a:t>2</a:t>
              </a:r>
              <a:r>
                <a:rPr lang="uk-UA" i="1" smtClean="0">
                  <a:latin typeface="Times New Roman" pitchFamily="18" charset="0"/>
                  <a:cs typeface="Times New Roman" pitchFamily="18" charset="0"/>
                </a:rPr>
                <a:t>) відмову в допуску особи до кваліфікаційного </a:t>
              </a:r>
              <a:r>
                <a:rPr lang="uk-UA" i="1" smtClean="0">
                  <a:latin typeface="Times New Roman" pitchFamily="18" charset="0"/>
                  <a:cs typeface="Times New Roman" pitchFamily="18" charset="0"/>
                </a:rPr>
                <a:t>іспиту</a:t>
              </a:r>
              <a:r>
                <a:rPr lang="uk-UA" i="1" smtClean="0">
                  <a:latin typeface="Times New Roman" pitchFamily="18" charset="0"/>
                  <a:cs typeface="Times New Roman" pitchFamily="18" charset="0"/>
                </a:rPr>
                <a:t>.</a:t>
              </a:r>
              <a:endParaRPr lang="uk-UA" i="1">
                <a:latin typeface="Times New Roman" pitchFamily="18" charset="0"/>
                <a:cs typeface="Times New Roman" pitchFamily="18" charset="0"/>
              </a:endParaRPr>
            </a:p>
          </p:txBody>
        </p:sp>
        <p:sp>
          <p:nvSpPr>
            <p:cNvPr id="5" name="Стрелка вниз 4"/>
            <p:cNvSpPr/>
            <p:nvPr/>
          </p:nvSpPr>
          <p:spPr>
            <a:xfrm>
              <a:off x="1357290" y="3100158"/>
              <a:ext cx="1940957" cy="3288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Стрелка вниз 5"/>
            <p:cNvSpPr/>
            <p:nvPr/>
          </p:nvSpPr>
          <p:spPr>
            <a:xfrm>
              <a:off x="5786446" y="3071810"/>
              <a:ext cx="1940957" cy="3288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p:cNvSpPr/>
            <p:nvPr/>
          </p:nvSpPr>
          <p:spPr>
            <a:xfrm>
              <a:off x="1428728" y="1928802"/>
              <a:ext cx="6286544" cy="11430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mtClean="0">
                  <a:latin typeface="Times New Roman" pitchFamily="18" charset="0"/>
                  <a:cs typeface="Times New Roman" pitchFamily="18" charset="0"/>
                </a:rPr>
                <a:t>За результатами розгляду заяви та доданих до неї документів </a:t>
              </a:r>
              <a:r>
                <a:rPr lang="uk-UA" b="1" smtClean="0">
                  <a:latin typeface="Times New Roman" pitchFamily="18" charset="0"/>
                  <a:cs typeface="Times New Roman" pitchFamily="18" charset="0"/>
                </a:rPr>
                <a:t>кваліфікаційно-дисциплінарна комісія адвокатури приймає рішення про:</a:t>
              </a:r>
              <a:endParaRPr lang="uk-UA" b="1">
                <a:latin typeface="Times New Roman" pitchFamily="18" charset="0"/>
                <a:cs typeface="Times New Roman" pitchFamily="18" charset="0"/>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571481"/>
            <a:ext cx="8072494" cy="2862322"/>
          </a:xfrm>
          <a:prstGeom prst="rect">
            <a:avLst/>
          </a:prstGeom>
        </p:spPr>
        <p:txBody>
          <a:bodyPr wrap="square">
            <a:spAutoFit/>
          </a:bodyPr>
          <a:lstStyle/>
          <a:p>
            <a:pPr algn="just" defTabSz="539750"/>
            <a:r>
              <a:rPr lang="uk-UA" sz="2000" dirty="0" smtClean="0">
                <a:latin typeface="Times New Roman" pitchFamily="18" charset="0"/>
                <a:cs typeface="Times New Roman" pitchFamily="18" charset="0"/>
              </a:rPr>
              <a:t>	Особі, яка звернулася із заявою про допуск до складення кваліфікаційного іспиту, </a:t>
            </a:r>
            <a:r>
              <a:rPr lang="uk-UA" sz="2000" b="1" dirty="0" smtClean="0">
                <a:latin typeface="Times New Roman" pitchFamily="18" charset="0"/>
                <a:cs typeface="Times New Roman" pitchFamily="18" charset="0"/>
              </a:rPr>
              <a:t>повідомляється про прийняте рішення письмово протягом трьох днів з дня його прийняття. У разі прийняття рішення про відмову в допуску особи до кваліфікаційного іспиту </a:t>
            </a:r>
            <a:r>
              <a:rPr lang="uk-UA" sz="2000" dirty="0" smtClean="0">
                <a:latin typeface="Times New Roman" pitchFamily="18" charset="0"/>
                <a:cs typeface="Times New Roman" pitchFamily="18" charset="0"/>
              </a:rPr>
              <a:t>в рішенні кваліфікаційно-дисциплінарної комісії адвокатури в обов’язковому порядку зазначаються </a:t>
            </a:r>
            <a:r>
              <a:rPr lang="uk-UA" sz="2000" b="1" dirty="0" smtClean="0">
                <a:latin typeface="Times New Roman" pitchFamily="18" charset="0"/>
                <a:cs typeface="Times New Roman" pitchFamily="18" charset="0"/>
              </a:rPr>
              <a:t>причини такої відмови.</a:t>
            </a:r>
          </a:p>
          <a:p>
            <a:pPr algn="just"/>
            <a:endParaRPr lang="uk-UA" sz="2000" dirty="0" smtClean="0">
              <a:latin typeface="Times New Roman" pitchFamily="18" charset="0"/>
              <a:cs typeface="Times New Roman" pitchFamily="18" charset="0"/>
            </a:endParaRPr>
          </a:p>
          <a:p>
            <a:pPr algn="just" defTabSz="539750"/>
            <a:r>
              <a:rPr lang="uk-UA" sz="2000" dirty="0" smtClean="0">
                <a:latin typeface="Times New Roman" pitchFamily="18" charset="0"/>
                <a:cs typeface="Times New Roman" pitchFamily="18" charset="0"/>
              </a:rPr>
              <a:t>	</a:t>
            </a:r>
            <a:endParaRPr lang="uk-UA" sz="2000" b="1" dirty="0">
              <a:latin typeface="Times New Roman" pitchFamily="18" charset="0"/>
              <a:cs typeface="Times New Roman" pitchFamily="18" charset="0"/>
            </a:endParaRPr>
          </a:p>
        </p:txBody>
      </p:sp>
      <p:grpSp>
        <p:nvGrpSpPr>
          <p:cNvPr id="11" name="Группа 10"/>
          <p:cNvGrpSpPr/>
          <p:nvPr/>
        </p:nvGrpSpPr>
        <p:grpSpPr>
          <a:xfrm>
            <a:off x="571472" y="2857496"/>
            <a:ext cx="7929618" cy="3000396"/>
            <a:chOff x="571472" y="2857496"/>
            <a:chExt cx="7929618" cy="3000396"/>
          </a:xfrm>
        </p:grpSpPr>
        <p:sp>
          <p:nvSpPr>
            <p:cNvPr id="4" name="Прямоугольник 3"/>
            <p:cNvSpPr/>
            <p:nvPr/>
          </p:nvSpPr>
          <p:spPr>
            <a:xfrm>
              <a:off x="571472" y="3929066"/>
              <a:ext cx="4150143" cy="121444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400" i="1" dirty="0" smtClean="0">
                  <a:latin typeface="Times New Roman" pitchFamily="18" charset="0"/>
                  <a:cs typeface="Times New Roman" pitchFamily="18" charset="0"/>
                </a:rPr>
                <a:t>до Вищої кваліфікаційно-дисциплінарної комісії адвокатури</a:t>
              </a:r>
              <a:endParaRPr lang="uk-UA" sz="2400" i="1" dirty="0">
                <a:latin typeface="Times New Roman" pitchFamily="18" charset="0"/>
                <a:cs typeface="Times New Roman" pitchFamily="18" charset="0"/>
              </a:endParaRPr>
            </a:p>
          </p:txBody>
        </p:sp>
        <p:sp>
          <p:nvSpPr>
            <p:cNvPr id="5" name="Прямоугольник 4"/>
            <p:cNvSpPr/>
            <p:nvPr/>
          </p:nvSpPr>
          <p:spPr>
            <a:xfrm>
              <a:off x="5007366" y="3929066"/>
              <a:ext cx="3493723" cy="121444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400" i="1" dirty="0" smtClean="0">
                  <a:latin typeface="Times New Roman" pitchFamily="18" charset="0"/>
                  <a:cs typeface="Times New Roman" pitchFamily="18" charset="0"/>
                </a:rPr>
                <a:t>до суду </a:t>
              </a:r>
              <a:endParaRPr lang="uk-UA" sz="2400" i="1" dirty="0">
                <a:latin typeface="Times New Roman" pitchFamily="18" charset="0"/>
                <a:cs typeface="Times New Roman" pitchFamily="18" charset="0"/>
              </a:endParaRPr>
            </a:p>
          </p:txBody>
        </p:sp>
        <p:sp>
          <p:nvSpPr>
            <p:cNvPr id="6" name="Стрелка вниз 5"/>
            <p:cNvSpPr/>
            <p:nvPr/>
          </p:nvSpPr>
          <p:spPr>
            <a:xfrm>
              <a:off x="1357290" y="3571876"/>
              <a:ext cx="1940957" cy="3035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Стрелка вниз 6"/>
            <p:cNvSpPr/>
            <p:nvPr/>
          </p:nvSpPr>
          <p:spPr>
            <a:xfrm>
              <a:off x="5786446" y="3571876"/>
              <a:ext cx="1940957" cy="3035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p:cNvSpPr/>
            <p:nvPr/>
          </p:nvSpPr>
          <p:spPr>
            <a:xfrm>
              <a:off x="571472" y="2857496"/>
              <a:ext cx="7929618" cy="7143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000" b="1" dirty="0" smtClean="0">
                  <a:latin typeface="Times New Roman" pitchFamily="18" charset="0"/>
                  <a:cs typeface="Times New Roman" pitchFamily="18" charset="0"/>
                </a:rPr>
                <a:t>Рішення про відмову в допуску особи до кваліфікаційного іспиту може бути оскаржено</a:t>
              </a:r>
              <a:endParaRPr lang="uk-UA" sz="2000" b="1" dirty="0">
                <a:latin typeface="Times New Roman" pitchFamily="18" charset="0"/>
                <a:cs typeface="Times New Roman" pitchFamily="18" charset="0"/>
              </a:endParaRPr>
            </a:p>
          </p:txBody>
        </p:sp>
        <p:sp>
          <p:nvSpPr>
            <p:cNvPr id="9" name="Прямоугольник 8"/>
            <p:cNvSpPr/>
            <p:nvPr/>
          </p:nvSpPr>
          <p:spPr>
            <a:xfrm>
              <a:off x="571472" y="5143512"/>
              <a:ext cx="7929618"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smtClean="0">
                  <a:solidFill>
                    <a:schemeClr val="tx1"/>
                  </a:solidFill>
                  <a:latin typeface="Times New Roman" pitchFamily="18" charset="0"/>
                  <a:cs typeface="Times New Roman" pitchFamily="18" charset="0"/>
                </a:rPr>
                <a:t>протягом тридцяти днів з дня його отримання.</a:t>
              </a:r>
              <a:endParaRPr lang="uk-UA" sz="2400" dirty="0">
                <a:solidFill>
                  <a:schemeClr val="tx1"/>
                </a:solidFill>
                <a:latin typeface="Times New Roman" pitchFamily="18" charset="0"/>
                <a:cs typeface="Times New Roman" pitchFamily="18" charset="0"/>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142852"/>
            <a:ext cx="8143916" cy="6555641"/>
          </a:xfrm>
          <a:prstGeom prst="rect">
            <a:avLst/>
          </a:prstGeom>
        </p:spPr>
        <p:txBody>
          <a:bodyPr wrap="square">
            <a:spAutoFit/>
          </a:bodyPr>
          <a:lstStyle/>
          <a:p>
            <a:pPr algn="ctr"/>
            <a:r>
              <a:rPr lang="uk-UA" sz="2000" b="1" dirty="0" smtClean="0">
                <a:latin typeface="Times New Roman" pitchFamily="18" charset="0"/>
                <a:cs typeface="Times New Roman" pitchFamily="18" charset="0"/>
              </a:rPr>
              <a:t>Кваліфікаційний іспит</a:t>
            </a:r>
          </a:p>
          <a:p>
            <a:pPr algn="just" defTabSz="719138"/>
            <a:r>
              <a:rPr lang="uk-UA" sz="2000" dirty="0" smtClean="0">
                <a:latin typeface="Times New Roman" pitchFamily="18" charset="0"/>
                <a:cs typeface="Times New Roman" pitchFamily="18" charset="0"/>
              </a:rPr>
              <a:t>	</a:t>
            </a:r>
          </a:p>
          <a:p>
            <a:pPr algn="just" defTabSz="719138"/>
            <a:r>
              <a:rPr lang="uk-UA" sz="2000" dirty="0" smtClean="0">
                <a:latin typeface="Times New Roman" pitchFamily="18" charset="0"/>
                <a:cs typeface="Times New Roman" pitchFamily="18" charset="0"/>
              </a:rPr>
              <a:t>1</a:t>
            </a:r>
            <a:r>
              <a:rPr lang="uk-UA" sz="2000" b="1" i="1" dirty="0" smtClean="0">
                <a:latin typeface="Times New Roman" pitchFamily="18" charset="0"/>
                <a:cs typeface="Times New Roman" pitchFamily="18" charset="0"/>
              </a:rPr>
              <a:t>. Кваліфікаційний іспит є атестуванням особи, яка виявила бажання стати адвокатом.</a:t>
            </a:r>
          </a:p>
          <a:p>
            <a:pPr algn="just">
              <a:tabLst>
                <a:tab pos="719138" algn="l"/>
              </a:tabLst>
            </a:pPr>
            <a:r>
              <a:rPr lang="uk-UA" sz="2000" dirty="0" smtClean="0">
                <a:latin typeface="Times New Roman" pitchFamily="18" charset="0"/>
                <a:cs typeface="Times New Roman" pitchFamily="18" charset="0"/>
              </a:rPr>
              <a:t>	</a:t>
            </a:r>
          </a:p>
          <a:p>
            <a:pPr algn="just">
              <a:tabLst>
                <a:tab pos="719138" algn="l"/>
              </a:tabLst>
            </a:pPr>
            <a:r>
              <a:rPr lang="uk-UA" sz="2000" dirty="0" smtClean="0">
                <a:latin typeface="Times New Roman" pitchFamily="18" charset="0"/>
                <a:cs typeface="Times New Roman" pitchFamily="18" charset="0"/>
              </a:rPr>
              <a:t>	2. Кваліфікаційний іспит </a:t>
            </a:r>
            <a:r>
              <a:rPr lang="uk-UA" sz="2000" i="1" dirty="0" smtClean="0">
                <a:latin typeface="Times New Roman" pitchFamily="18" charset="0"/>
                <a:cs typeface="Times New Roman" pitchFamily="18" charset="0"/>
              </a:rPr>
              <a:t>полягає у виявленні теоретичних знань у галузі права, історії адвокатури, адвокатської етики особи, яка виявила бажання стати адвокатом, а також у виявленні рівня її практичних навичок та умінь у застосуванні закону.</a:t>
            </a:r>
          </a:p>
          <a:p>
            <a:pPr algn="just"/>
            <a:endParaRPr lang="uk-UA" sz="2000" dirty="0" smtClean="0">
              <a:latin typeface="Times New Roman" pitchFamily="18" charset="0"/>
              <a:cs typeface="Times New Roman" pitchFamily="18" charset="0"/>
            </a:endParaRPr>
          </a:p>
          <a:p>
            <a:pPr algn="just" defTabSz="719138"/>
            <a:r>
              <a:rPr lang="uk-UA" sz="2000" dirty="0" smtClean="0">
                <a:latin typeface="Times New Roman" pitchFamily="18" charset="0"/>
                <a:cs typeface="Times New Roman" pitchFamily="18" charset="0"/>
              </a:rPr>
              <a:t>	Організація та проведення кваліфікаційного іспиту </a:t>
            </a:r>
            <a:r>
              <a:rPr lang="uk-UA" sz="2000" b="1" dirty="0" smtClean="0">
                <a:latin typeface="Times New Roman" pitchFamily="18" charset="0"/>
                <a:cs typeface="Times New Roman" pitchFamily="18" charset="0"/>
              </a:rPr>
              <a:t>здійснюється кваліфікаційною палатою кваліфікаційно-дисциплінарної комісії адвокатури.</a:t>
            </a:r>
          </a:p>
          <a:p>
            <a:pPr algn="just" defTabSz="719138"/>
            <a:r>
              <a:rPr lang="uk-UA" sz="2000" dirty="0" smtClean="0">
                <a:latin typeface="Times New Roman" pitchFamily="18" charset="0"/>
                <a:cs typeface="Times New Roman" pitchFamily="18" charset="0"/>
              </a:rPr>
              <a:t>	</a:t>
            </a:r>
          </a:p>
          <a:p>
            <a:pPr algn="just" defTabSz="719138"/>
            <a:r>
              <a:rPr lang="uk-UA"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Порядок складення кваліфікаційних іспитів, методика оцінювання та програма кваліфікаційних іспитів </a:t>
            </a:r>
            <a:r>
              <a:rPr lang="uk-UA" sz="2000" b="1" dirty="0" smtClean="0">
                <a:latin typeface="Times New Roman" pitchFamily="18" charset="0"/>
                <a:cs typeface="Times New Roman" pitchFamily="18" charset="0"/>
              </a:rPr>
              <a:t>затверджуються Радою адвокатів України.</a:t>
            </a:r>
            <a:r>
              <a:rPr lang="uk-UA" sz="2000" dirty="0" smtClean="0">
                <a:latin typeface="Times New Roman" pitchFamily="18" charset="0"/>
                <a:cs typeface="Times New Roman" pitchFamily="18" charset="0"/>
              </a:rPr>
              <a:t> Рада адвокатів України </a:t>
            </a:r>
            <a:r>
              <a:rPr lang="uk-UA" sz="2000" b="1" dirty="0" smtClean="0">
                <a:latin typeface="Times New Roman" pitchFamily="18" charset="0"/>
                <a:cs typeface="Times New Roman" pitchFamily="18" charset="0"/>
              </a:rPr>
              <a:t>може встановити плату за складення кваліфікаційного іспиту та порядок її внесення.</a:t>
            </a:r>
          </a:p>
          <a:p>
            <a:pPr algn="just" defTabSz="719138"/>
            <a:r>
              <a:rPr lang="uk-UA" sz="2000" dirty="0" smtClean="0">
                <a:latin typeface="Times New Roman" pitchFamily="18" charset="0"/>
                <a:cs typeface="Times New Roman" pitchFamily="18" charset="0"/>
              </a:rPr>
              <a:t>	</a:t>
            </a:r>
          </a:p>
          <a:p>
            <a:pPr algn="just" defTabSz="719138"/>
            <a:r>
              <a:rPr lang="uk-UA"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Кваліфікаційні іспити проводяться </a:t>
            </a:r>
            <a:r>
              <a:rPr lang="uk-UA" sz="2000" b="1" dirty="0" smtClean="0">
                <a:latin typeface="Times New Roman" pitchFamily="18" charset="0"/>
                <a:cs typeface="Times New Roman" pitchFamily="18" charset="0"/>
              </a:rPr>
              <a:t>не рідше одного разу на три місяці.</a:t>
            </a:r>
            <a:endParaRPr lang="uk-UA" sz="2000" b="1"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49</TotalTime>
  <Words>586</Words>
  <Application>Microsoft Office PowerPoint</Application>
  <PresentationFormat>Экран (4:3)</PresentationFormat>
  <Paragraphs>92</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Эркер</vt:lpstr>
      <vt:lpstr>НАБУТТЯ ПРАВА НА ЗАНЯТТЯ АДВОКАТСЬКОЮ ДІЯЛЬНІСТЮ</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НАБУТТЯ ПРАВА НА ЗАНЯТТЯ АДВОКАТСЬКОЮ ДІЯЛЬНІСТЮ</dc:title>
  <dc:creator>User</dc:creator>
  <cp:lastModifiedBy>User</cp:lastModifiedBy>
  <cp:revision>7</cp:revision>
  <dcterms:created xsi:type="dcterms:W3CDTF">2020-02-21T07:18:25Z</dcterms:created>
  <dcterms:modified xsi:type="dcterms:W3CDTF">2020-02-21T08:18:25Z</dcterms:modified>
</cp:coreProperties>
</file>