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Poppins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6B012E-63FF-4D9F-876E-88BC5A13BC10}">
  <a:tblStyle styleId="{2F6B012E-63FF-4D9F-876E-88BC5A13BC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940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389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5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71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42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82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45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62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471957" y="2214562"/>
            <a:ext cx="7247937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Ритейл-менеджмент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644526" y="3414712"/>
            <a:ext cx="6902797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Ключові аспекти управління сучасною торгівлею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644526" y="4049017"/>
            <a:ext cx="6902797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Від</a:t>
            </a:r>
            <a:r>
              <a:rPr lang="en-US" sz="1800" b="1" i="0" u="none" strike="noStrike" cap="none" dirty="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i="0" u="none" strike="noStrike" cap="none" dirty="0" err="1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торгової</a:t>
            </a:r>
            <a:r>
              <a:rPr lang="en-US" sz="1800" b="1" i="0" u="none" strike="noStrike" cap="none" dirty="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i="0" u="none" strike="noStrike" cap="none" dirty="0" err="1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точки</a:t>
            </a:r>
            <a:r>
              <a:rPr lang="en-US" sz="1800" b="1" i="0" u="none" strike="noStrike" cap="none" dirty="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i="0" u="none" strike="noStrike" cap="none" dirty="0" err="1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до</a:t>
            </a:r>
            <a:r>
              <a:rPr lang="en-US" sz="1800" b="1" i="0" u="none" strike="noStrike" cap="none" dirty="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i="0" u="none" strike="noStrike" cap="none" dirty="0" err="1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омніканальної</a:t>
            </a:r>
            <a:r>
              <a:rPr lang="en-US" sz="1800" b="1" i="0" u="none" strike="noStrike" cap="none" dirty="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i="0" u="none" strike="noStrike" cap="none" dirty="0" err="1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стратегії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785937"/>
            <a:ext cx="528637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71500" y="1820465"/>
            <a:ext cx="555069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Визначення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2430065"/>
            <a:ext cx="5286375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Ритейл (роздрібна торгівля)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– це вся діяльність, пов'язана з продажем товарів та послуг безпосередньо кінцевому споживачу для його особистого використання.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4151709"/>
            <a:ext cx="555069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Чому це важливо?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742950" y="4694634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857250" y="4694634"/>
            <a:ext cx="5000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Це фінальна ланка у ланцюгу постачання.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742950" y="5142309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857250" y="5142309"/>
            <a:ext cx="5000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Точка прямого контакту бренду зі споживачем.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742950" y="5589984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857250" y="5589984"/>
            <a:ext cx="5000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Масивний сектор економіки та роботодавець.</a:t>
            </a:r>
            <a:endParaRPr/>
          </a:p>
        </p:txBody>
      </p:sp>
      <p:pic>
        <p:nvPicPr>
          <p:cNvPr id="103" name="Google Shape;103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1795462"/>
            <a:ext cx="526732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Що таке ритейл і чому це важливо?</a:t>
            </a:r>
            <a:endParaRPr/>
          </a:p>
        </p:txBody>
      </p:sp>
      <p:pic>
        <p:nvPicPr>
          <p:cNvPr id="1026" name="Picture 2" descr="Слідуючи за споживачем: як рітейл відповідає новим запита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13297"/>
            <a:ext cx="5540952" cy="503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51757"/>
            <a:ext cx="3429000" cy="355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151757"/>
            <a:ext cx="3429000" cy="355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2151757"/>
            <a:ext cx="3429000" cy="3554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866775" y="3161407"/>
            <a:ext cx="224028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Brick-and-Mortar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866775" y="3809107"/>
            <a:ext cx="2838450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Традиційні фізичні магазини: супермаркети, гіпермаркети, дискаунтери, спеціалізовані крамниці.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4676775" y="3161407"/>
            <a:ext cx="163020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E-commerce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4676775" y="3809107"/>
            <a:ext cx="2838450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Електронна комерція: інтернет-магазини, маркетплейси, мобільні додатки. Повністю цифровий досвід.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486775" y="3161407"/>
            <a:ext cx="298037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Omnichannel (Омніканальність)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486775" y="4142482"/>
            <a:ext cx="2838450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Безшовна інтеграція всіх каналів (фізичних та цифрових) для створення єдиного клієнтського досвіду.</a:t>
            </a:r>
            <a:endParaRPr/>
          </a:p>
        </p:txBody>
      </p:sp>
      <p:pic>
        <p:nvPicPr>
          <p:cNvPr id="119" name="Google Shape;119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466082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76775" y="2466082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86775" y="2466082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Формати ритейлу: від магазину до омніканальності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3500" y="2530971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3500" y="3399532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3500" y="4553842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1905000" y="2511921"/>
            <a:ext cx="524172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Управління категоріями (Category Management)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1905000" y="2828032"/>
            <a:ext cx="89535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Розгляд груп товарів як окремих "бізнес-одиниць" для оптимізації асортименту, ціни та промо.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1905000" y="3380482"/>
            <a:ext cx="41692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Мерчандайзинг та планування простору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905000" y="3696592"/>
            <a:ext cx="8953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Дизайн магазину, "атмосфера" (світло, музика) та шлях клієнта (customer journey) для максимізації продажів.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1905000" y="4534792"/>
            <a:ext cx="187359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Планограмування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905000" y="4850903"/>
            <a:ext cx="89535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Точна наука про те, де і як продукт розміщується на полиці, щоб бути поміченим і придбаним.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Ключові процеси: "Наука на полиці"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85937"/>
            <a:ext cx="528637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6334125" y="2155626"/>
            <a:ext cx="555069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Управління запасами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6334125" y="2765226"/>
            <a:ext cx="528637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Ключове завдання – уникнути двох проблем: </a:t>
            </a: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Out-of-Stock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(немає товару) та </a:t>
            </a: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Overstock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(надлишок товару).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6334125" y="3816548"/>
            <a:ext cx="555069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Логістика</a:t>
            </a:r>
            <a:endParaRPr/>
          </a:p>
        </p:txBody>
      </p:sp>
      <p:pic>
        <p:nvPicPr>
          <p:cNvPr id="147" name="Google Shape;147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1770162"/>
            <a:ext cx="526732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6505575" y="4359473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6619875" y="4359473"/>
            <a:ext cx="5000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Від розподільчого центру (РЦ) до магазину.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6505575" y="4807148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6619875" y="4807148"/>
            <a:ext cx="5000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Технології Cross-docking та DSD (Direct Store Delivery).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6505575" y="5254823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6619875" y="5254823"/>
            <a:ext cx="5000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Оптимізація "останньої милі".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Двигун ритейлу: Логістика та управління запасами</a:t>
            </a:r>
            <a:endParaRPr/>
          </a:p>
        </p:txBody>
      </p:sp>
      <p:pic>
        <p:nvPicPr>
          <p:cNvPr id="2050" name="Picture 2" descr="Семінар «Транспортна логістика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35337"/>
            <a:ext cx="5286375" cy="43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18"/>
          <p:cNvGraphicFramePr/>
          <p:nvPr/>
        </p:nvGraphicFramePr>
        <p:xfrm>
          <a:off x="571500" y="183356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{2F6B012E-63FF-4D9F-876E-88BC5A13BC10}</a:tableStyleId>
              </a:tblPr>
              <a:tblGrid>
                <a:gridCol w="2479175"/>
                <a:gridCol w="4001250"/>
                <a:gridCol w="45685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1E29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Показник (KPI)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1E29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Що вимірює?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1E29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Чому це важливо?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Продажі на м² (або фут²)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Ефективність використання торгового простору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Показує, наскільки добре "працює" ваша оренда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Оборотність запасів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Швидкість, з якою товар продається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Висока = здоров'я бізнесу. Низька = "заморожені" гроші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GMROI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Прибутковість інвестицій у запаси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Які товари приносять реальний прибуток?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Коефіцієнт конверсії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 відвідувачів, що стали покупцями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Ефективність роботи персоналу та мерчандайзингу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1" name="Google Shape;161;p18"/>
          <p:cNvSpPr/>
          <p:nvPr/>
        </p:nvSpPr>
        <p:spPr>
          <a:xfrm>
            <a:off x="571500" y="2476500"/>
            <a:ext cx="24791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3050678" y="2476500"/>
            <a:ext cx="40012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051923" y="2476500"/>
            <a:ext cx="45685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571500" y="3438525"/>
            <a:ext cx="24791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3050678" y="3438525"/>
            <a:ext cx="40012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7051923" y="3438525"/>
            <a:ext cx="45685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571500" y="4400550"/>
            <a:ext cx="24791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3050678" y="4400550"/>
            <a:ext cx="40012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051923" y="4400550"/>
            <a:ext cx="45685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571500" y="5057775"/>
            <a:ext cx="24791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3050678" y="5057775"/>
            <a:ext cx="40012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7051923" y="5057775"/>
            <a:ext cx="45685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Як виміряти успіх: Ключові KPI в ритейлі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722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3050602" y="4948237"/>
            <a:ext cx="5836354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Майбутнє</a:t>
            </a:r>
            <a:r>
              <a:rPr lang="en-US" sz="4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b="1" i="0" u="none" strike="noStrike" cap="non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ритейлу</a:t>
            </a:r>
            <a:endParaRPr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1809750" y="5889272"/>
            <a:ext cx="85725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Майбутнє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за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персоналізацією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на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основі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950" b="0" i="0" u="none" strike="noStrike" cap="none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AI . </a:t>
            </a: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Це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вже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не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вибір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а </a:t>
            </a:r>
            <a:r>
              <a:rPr lang="en-US" sz="195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вимога</a:t>
            </a:r>
            <a:r>
              <a:rPr lang="en-US" sz="195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3074" name="Picture 2" descr="Майбутнє рітейлу: топ-3 тенденції, важливі для п’ятирічної стратегі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21" y="0"/>
            <a:ext cx="1219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356</Words>
  <Application>Microsoft Office PowerPoint</Application>
  <PresentationFormat>Широкоэкранный</PresentationFormat>
  <Paragraphs>55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Poppins</vt:lpstr>
      <vt:lpstr>Lato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2</cp:revision>
  <dcterms:modified xsi:type="dcterms:W3CDTF">2025-11-10T17:55:40Z</dcterms:modified>
</cp:coreProperties>
</file>