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334" r:id="rId5"/>
    <p:sldId id="316" r:id="rId6"/>
    <p:sldId id="343" r:id="rId7"/>
    <p:sldId id="346" r:id="rId8"/>
    <p:sldId id="350" r:id="rId9"/>
    <p:sldId id="351" r:id="rId10"/>
    <p:sldId id="328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>
        <p:scale>
          <a:sx n="100" d="100"/>
          <a:sy n="100" d="100"/>
        </p:scale>
        <p:origin x="912" y="834"/>
      </p:cViewPr>
      <p:guideLst>
        <p:guide orient="horz" pos="1392"/>
        <p:guide orient="horz" pos="3168"/>
        <p:guide pos="7056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E825845-66DD-4B77-A729-CD97D156FE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749162-63A5-5BF9-895E-B0577A6C4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xmlns="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xmlns="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xmlns="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BC9F29C-BBE9-AFB4-AFC6-30BCA4EB2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717D91C-F78C-0E4C-FB27-7112AB840A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xmlns="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xmlns="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xmlns="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xmlns="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648C53D-49AB-C003-70E8-5117AF079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6BC1DE-6696-3408-564E-2D73B12663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xmlns="" id="{268EB1E4-29D6-C3F5-BCBB-FB7E7EE5C2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xmlns="" id="{09524D46-140F-2F4F-430B-F59815A07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xmlns="" id="{AC75143B-C717-8D04-743C-B40FB5EFB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C05CAAB-DBA2-4548-AD5F-01BB97FBB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xmlns="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F51D36-DB19-27CD-47E0-A4261648D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xmlns="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xmlns="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xmlns="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D0FE75D-ACD3-655E-58A7-8F2C182760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5B2B208-F5B9-0151-C982-A389CB0B29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20EEA6CA-DE1E-18ED-E69E-54A1372FE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3AE7F8D-AE68-4A83-BAB5-3A97D473C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EA1B6985-3E5A-40F4-9268-D4AB3BBF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xmlns="" id="{338BC906-9D03-4280-85E8-21A81BC21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xmlns="" id="{C5C06D53-C9F6-47E8-BFE1-B8193A1AED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E825845-66DD-4B77-A729-CD97D156FE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749162-63A5-5BF9-895E-B0577A6C4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xmlns="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xmlns="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xmlns="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xmlns="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E825845-66DD-4B77-A729-CD97D156FE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749162-63A5-5BF9-895E-B0577A6C4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xmlns="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xmlns="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xmlns="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xmlns="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8B5E78-A531-681D-1312-F21B52D06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xmlns="" id="{AAD06B87-D9B2-4F94-B734-A8F039A20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xmlns="" id="{BB13A13C-36EA-4B13-9175-C5FE95B34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xmlns="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B7CB27F-7A56-A747-A4D6-5627C2463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749162-63A5-5BF9-895E-B0577A6C4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xmlns="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xmlns="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xmlns="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7912362-D30D-7B0B-BA94-0993B1EBC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60F34ED-DA60-4CC2-B735-B0EC5D9FE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xmlns="" id="{A9475260-301F-4744-B1DA-7B00F6FB43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xmlns="" id="{9BBD3F4B-0836-48C5-AC68-747456D1D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xmlns="" id="{9B4398D5-99F4-4F83-AA77-9B4177648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EFE408-BFE1-16DC-F7C6-47F55C171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xmlns="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3FE6E42-6A8F-C459-87EE-E2A5BAFA8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5930B2-E36D-4D05-A6B3-CA1BF61D50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xmlns="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792BFA8-57AD-0B5C-2534-1E862B58D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775" y="1729409"/>
            <a:ext cx="9486900" cy="3080335"/>
          </a:xfrm>
        </p:spPr>
        <p:txBody>
          <a:bodyPr/>
          <a:lstStyle/>
          <a:p>
            <a:pPr algn="ctr"/>
            <a:r>
              <a:rPr lang="uk-UA" i="1" dirty="0"/>
              <a:t>ОСНОВИ ЗОВНІШНЬОЕКОНОМІЧНОЇ ДІЯЛЬНОСТІ ПІДПРИЄМСТВА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xmlns="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73698" y="2723602"/>
            <a:ext cx="5918068" cy="314496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/>
              <a:t>Курс  “</a:t>
            </a:r>
            <a:r>
              <a:rPr lang="uk-UA" b="1" dirty="0"/>
              <a:t>Основи зовнішньоекономічної діяльності підприємства</a:t>
            </a:r>
            <a:r>
              <a:rPr lang="uk-UA" dirty="0"/>
              <a:t>” – це </a:t>
            </a:r>
            <a:r>
              <a:rPr lang="uk-UA" dirty="0" smtClean="0"/>
              <a:t>вибіркова </a:t>
            </a:r>
            <a:r>
              <a:rPr lang="uk-UA" dirty="0"/>
              <a:t>дисципліна, яка є підґрунтям для формування системи теоретичних знань і професійних навичок майбутніх фахівців. Він  є інтегрованим курсом і вивчає міжнародні аспекти діяльності підприємства, механізми, що регулюють його цю діяльність, алгоритми ведення зовнішньоекономічних операцій.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2686050"/>
            <a:ext cx="3421063" cy="3276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884" y="573405"/>
            <a:ext cx="10302240" cy="1852046"/>
          </a:xfrm>
        </p:spPr>
        <p:txBody>
          <a:bodyPr/>
          <a:lstStyle/>
          <a:p>
            <a:pPr algn="ctr"/>
            <a:r>
              <a:rPr lang="uk-UA" sz="4000" dirty="0"/>
              <a:t>Мета вивчення навчального курсу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A9D03-6CF8-D31E-2E06-88AEBCEF7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758" y="3036122"/>
            <a:ext cx="7853678" cy="726645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Формування у студентів системи теоретичних знань та набуття практичних навичок у сфері зовнішньоекономічної діяльності</a:t>
            </a:r>
            <a:endParaRPr lang="en-US" sz="2800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xmlns="" id="{56606EF5-1CC7-5421-5CF4-C03704056C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939" r="16939"/>
          <a:stretch/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3667125"/>
            <a:ext cx="2362200" cy="2219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Головними завданнями курсу є:</a:t>
            </a:r>
            <a:br>
              <a:rPr lang="uk-UA" dirty="0"/>
            </a:br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xmlns="" id="{9EFE5C42-059F-482E-C029-E8FA5107EE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60451" y="1381124"/>
            <a:ext cx="4663440" cy="3657601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uk-UA" dirty="0"/>
              <a:t>дослідження сутності та взаємозв’язку категорій «зовнішньоекономічна діяльність», «зовнішньоекономічні зв’язки», «зовнішньоекономічна операція»;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/>
              <a:t>вивчення механізмів регулювання зовнішньоекономічної діяльності;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/>
              <a:t>визначення основних напрямків ведення зовнішньоекономічних операцій;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/>
              <a:t>визначити інструменти дослідження закордонних ринків з метою їх вибору;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/>
              <a:t>набуття навичок здійснення експортно-імпортних операцій;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/>
              <a:t>засвоєння методичних основ міжнародної контрактної діяльності;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/>
              <a:t>дослідження механізмів залучення іноземних інвестицій, шляхом організації спільних підприємств,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884" y="573405"/>
            <a:ext cx="10302240" cy="1852046"/>
          </a:xfrm>
        </p:spPr>
        <p:txBody>
          <a:bodyPr/>
          <a:lstStyle/>
          <a:p>
            <a:pPr algn="ctr"/>
            <a:r>
              <a:rPr lang="uk-UA" sz="4000" dirty="0"/>
              <a:t>Предметом дисципліни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A9D03-6CF8-D31E-2E06-88AEBCEF7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758" y="3036122"/>
            <a:ext cx="7853678" cy="726645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є відносини суб’єктів міжнародної економічної економіки, що виникають в процесі їх зовнішньоекономічної діяльності</a:t>
            </a:r>
            <a:endParaRPr lang="en-US" sz="2800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xmlns="" id="{56606EF5-1CC7-5421-5CF4-C03704056C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939" r="16939"/>
          <a:stretch/>
        </p:blipFill>
        <p:spPr/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53" y="3700463"/>
            <a:ext cx="4171322" cy="19097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Теми курсу</a:t>
            </a:r>
            <a:br>
              <a:rPr lang="uk-UA" dirty="0"/>
            </a:br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xmlns="" id="{9EFE5C42-059F-482E-C029-E8FA5107EE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31875" y="1247774"/>
            <a:ext cx="5206999" cy="50863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Тема 1.</a:t>
            </a:r>
            <a:r>
              <a:rPr lang="uk-UA" dirty="0"/>
              <a:t> Економічна сутність зовнішньоекономічної діяльності (ЗЕД). </a:t>
            </a:r>
          </a:p>
          <a:p>
            <a:pPr marL="0" indent="0">
              <a:buNone/>
            </a:pPr>
            <a:r>
              <a:rPr lang="uk-UA" b="1" dirty="0"/>
              <a:t>Тема 2.</a:t>
            </a:r>
            <a:r>
              <a:rPr lang="uk-UA" dirty="0"/>
              <a:t> Зовнішньоекономічна діяльність як система господарських зв’язків українських підприємств.</a:t>
            </a:r>
          </a:p>
          <a:p>
            <a:pPr marL="0" indent="0">
              <a:buNone/>
            </a:pPr>
            <a:r>
              <a:rPr lang="uk-UA" b="1" dirty="0"/>
              <a:t>Тема 3.</a:t>
            </a:r>
            <a:r>
              <a:rPr lang="uk-UA" dirty="0"/>
              <a:t> Митне регулювання ЗЕД підприємств.</a:t>
            </a:r>
          </a:p>
          <a:p>
            <a:pPr marL="0" indent="0">
              <a:buNone/>
            </a:pPr>
            <a:r>
              <a:rPr lang="uk-UA" b="1" dirty="0"/>
              <a:t>Тема 4</a:t>
            </a:r>
            <a:r>
              <a:rPr lang="uk-UA" dirty="0"/>
              <a:t>. Валютне регулювання ЗЕД підприємства.</a:t>
            </a:r>
          </a:p>
          <a:p>
            <a:pPr marL="0" indent="0">
              <a:buNone/>
            </a:pPr>
            <a:r>
              <a:rPr lang="uk-UA" b="1" dirty="0"/>
              <a:t>Тема 5.</a:t>
            </a:r>
            <a:r>
              <a:rPr lang="uk-UA" dirty="0"/>
              <a:t> Оподаткування та ціноутворення в ЗЕД підприємств.</a:t>
            </a:r>
          </a:p>
          <a:p>
            <a:pPr marL="0" indent="0">
              <a:buNone/>
            </a:pPr>
            <a:r>
              <a:rPr lang="uk-UA" b="1" dirty="0"/>
              <a:t>Тема 6.</a:t>
            </a:r>
            <a:r>
              <a:rPr lang="uk-UA" dirty="0"/>
              <a:t> Пошук та оцінка зарубіжних партнерів. Форми виходу підприємства на зовнішні ринки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b="1" dirty="0"/>
              <a:t>Тема 7.</a:t>
            </a:r>
            <a:r>
              <a:rPr lang="uk-UA" dirty="0"/>
              <a:t>  Структура та зміст зовнішньоторговельного контракту (ЗТК). Базисні умови поставки (БУП).</a:t>
            </a:r>
          </a:p>
          <a:p>
            <a:pPr marL="0" indent="0">
              <a:buNone/>
            </a:pPr>
            <a:r>
              <a:rPr lang="ru-RU" b="1" dirty="0"/>
              <a:t>Тема 8.</a:t>
            </a:r>
            <a:r>
              <a:rPr lang="ru-RU" dirty="0"/>
              <a:t>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при </a:t>
            </a:r>
            <a:r>
              <a:rPr lang="ru-RU" dirty="0" err="1"/>
              <a:t>здійсненні</a:t>
            </a:r>
            <a:r>
              <a:rPr lang="ru-RU" dirty="0"/>
              <a:t> ЗЕД.</a:t>
            </a:r>
            <a:endParaRPr lang="uk-UA" dirty="0"/>
          </a:p>
          <a:p>
            <a:pPr marL="0" indent="0">
              <a:buNone/>
            </a:pPr>
            <a:r>
              <a:rPr lang="uk-UA" b="1" dirty="0"/>
              <a:t>Тема 9.</a:t>
            </a:r>
            <a:r>
              <a:rPr lang="uk-UA" dirty="0"/>
              <a:t> Кредитування ЗЕД підприємств.</a:t>
            </a:r>
          </a:p>
          <a:p>
            <a:pPr marL="0" indent="0">
              <a:buNone/>
            </a:pPr>
            <a:r>
              <a:rPr lang="uk-UA" b="1" dirty="0"/>
              <a:t>Тема 10.</a:t>
            </a:r>
            <a:r>
              <a:rPr lang="uk-UA" dirty="0"/>
              <a:t> Транспортне забезпечення та страхування ЗЕД підприємств.</a:t>
            </a:r>
          </a:p>
          <a:p>
            <a:pPr marL="0" indent="0">
              <a:buNone/>
            </a:pPr>
            <a:r>
              <a:rPr lang="uk-UA" b="1" dirty="0"/>
              <a:t>Тема 11.</a:t>
            </a:r>
            <a:r>
              <a:rPr lang="uk-UA" dirty="0"/>
              <a:t> Економічна ефективність ЗЕД підприємства.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58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301752"/>
            <a:ext cx="5305423" cy="2441448"/>
          </a:xfrm>
        </p:spPr>
        <p:txBody>
          <a:bodyPr/>
          <a:lstStyle/>
          <a:p>
            <a:pPr algn="ctr"/>
            <a:r>
              <a:rPr lang="ru-RU" sz="2800" dirty="0"/>
              <a:t>У </a:t>
            </a:r>
            <a:r>
              <a:rPr lang="ru-RU" sz="2800" dirty="0" err="1"/>
              <a:t>результаті</a:t>
            </a:r>
            <a:r>
              <a:rPr lang="ru-RU" sz="2800" dirty="0"/>
              <a:t>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навчальної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 студент повинен</a:t>
            </a: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725" y="2447925"/>
            <a:ext cx="5448300" cy="3879723"/>
          </a:xfrm>
        </p:spPr>
        <p:txBody>
          <a:bodyPr/>
          <a:lstStyle/>
          <a:p>
            <a:r>
              <a:rPr lang="uk-UA" sz="1600" b="1" dirty="0"/>
              <a:t>знати</a:t>
            </a:r>
            <a:r>
              <a:rPr lang="uk-UA" sz="1600" dirty="0"/>
              <a:t>: сучасну термінологію міжнародного бізнесу; методи та інструменти регулювання зовнішньоекономічної діяльності; особливості товарної та цінової політики на світових ринках, порядок розробки та  укладання контрактів.</a:t>
            </a:r>
          </a:p>
          <a:p>
            <a:r>
              <a:rPr lang="uk-UA" sz="1600" b="1" dirty="0"/>
              <a:t>вміти</a:t>
            </a:r>
            <a:r>
              <a:rPr lang="uk-UA" sz="1600" dirty="0"/>
              <a:t>: збирати та аналізувати інформацію з метою вибору та дослідження закордонних ринків; оцінювати кон’юнктуру зарубіжних ринків розробляти товарний асортимент; розраховувати експортні ціни; здійснювати та укладати міжнародні контракти; розраховувати митну вартість товару, суму мита, митних зборів, ПДВ при перевезенні товарів через кордон.</a:t>
            </a:r>
            <a:endParaRPr lang="uk-UA" sz="1600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xmlns="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2444" r="22444"/>
          <a:stretch/>
        </p:blipFill>
        <p:spPr>
          <a:xfrm>
            <a:off x="6695553" y="301752"/>
            <a:ext cx="5221224" cy="626364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1" y="1600200"/>
            <a:ext cx="5114924" cy="340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xmlns="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371606" y="3205313"/>
            <a:ext cx="3043077" cy="304308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/>
          <a:stretch/>
        </p:blipFill>
        <p:spPr bwMode="auto">
          <a:xfrm>
            <a:off x="874237" y="82195"/>
            <a:ext cx="10022363" cy="67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544979-59F0-4F8D-AA35-90255837C7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B16729F-0CF3-48D0-9AFD-AAAEB43092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DFB26C-8E2C-4C64-B21C-909AD1AA2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Произвольный</PresentationFormat>
  <Paragraphs>38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GradientVTI</vt:lpstr>
      <vt:lpstr>ОСНОВИ ЗОВНІШНЬОЕКОНОМІЧНОЇ ДІЯЛЬНОСТІ ПІДПРИЄМСТВА</vt:lpstr>
      <vt:lpstr>Презентация PowerPoint</vt:lpstr>
      <vt:lpstr>Мета вивчення навчального курсу</vt:lpstr>
      <vt:lpstr>Головними завданнями курсу є: </vt:lpstr>
      <vt:lpstr>Предметом дисципліни </vt:lpstr>
      <vt:lpstr>Теми курсу </vt:lpstr>
      <vt:lpstr>У результаті вивчення навчальної дисципліни студент повинен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2023-12-10T14:43:58Z</dcterms:created>
  <dcterms:modified xsi:type="dcterms:W3CDTF">2025-11-17T16:02:51Z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