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83" r:id="rId25"/>
    <p:sldId id="282" r:id="rId26"/>
    <p:sldId id="279" r:id="rId27"/>
    <p:sldId id="281" r:id="rId28"/>
    <p:sldId id="280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4" r:id="rId38"/>
    <p:sldId id="293" r:id="rId39"/>
    <p:sldId id="292" r:id="rId40"/>
    <p:sldId id="296" r:id="rId41"/>
    <p:sldId id="299" r:id="rId42"/>
    <p:sldId id="300" r:id="rId43"/>
    <p:sldId id="297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22577-2C68-48AA-A321-04DA1098AF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08309B-91C2-463E-80F1-351AB9E35D1E}">
      <dgm:prSet/>
      <dgm:spPr/>
      <dgm:t>
        <a:bodyPr/>
        <a:lstStyle/>
        <a:p>
          <a:pPr rtl="0"/>
          <a:r>
            <a:rPr lang="uk-UA" smtClean="0"/>
            <a:t>Етнополітика </a:t>
          </a:r>
          <a:endParaRPr lang="ru-RU"/>
        </a:p>
      </dgm:t>
    </dgm:pt>
    <dgm:pt modelId="{39C3216F-7990-40C0-816C-C508C86C43EC}" type="parTrans" cxnId="{5E5D3577-49FA-4A2D-8E18-C93EC5DD5C1D}">
      <dgm:prSet/>
      <dgm:spPr/>
      <dgm:t>
        <a:bodyPr/>
        <a:lstStyle/>
        <a:p>
          <a:endParaRPr lang="ru-RU"/>
        </a:p>
      </dgm:t>
    </dgm:pt>
    <dgm:pt modelId="{5D4AD9D5-9D13-468A-A3DF-69C183B113EB}" type="sibTrans" cxnId="{5E5D3577-49FA-4A2D-8E18-C93EC5DD5C1D}">
      <dgm:prSet/>
      <dgm:spPr/>
      <dgm:t>
        <a:bodyPr/>
        <a:lstStyle/>
        <a:p>
          <a:endParaRPr lang="ru-RU"/>
        </a:p>
      </dgm:t>
    </dgm:pt>
    <dgm:pt modelId="{E30C40CF-C5F0-4589-B02A-FF1AD71FD0F9}">
      <dgm:prSet/>
      <dgm:spPr/>
      <dgm:t>
        <a:bodyPr/>
        <a:lstStyle/>
        <a:p>
          <a:pPr rtl="0"/>
          <a:r>
            <a:rPr lang="uk-UA" smtClean="0"/>
            <a:t>Етнонаціональна політика</a:t>
          </a:r>
          <a:endParaRPr lang="ru-RU"/>
        </a:p>
      </dgm:t>
    </dgm:pt>
    <dgm:pt modelId="{19794DF8-F61B-4E52-B47F-52EAA7AB630D}" type="parTrans" cxnId="{8B0EAC96-0A88-492D-8A7D-AC13EED8EF4D}">
      <dgm:prSet/>
      <dgm:spPr/>
      <dgm:t>
        <a:bodyPr/>
        <a:lstStyle/>
        <a:p>
          <a:endParaRPr lang="ru-RU"/>
        </a:p>
      </dgm:t>
    </dgm:pt>
    <dgm:pt modelId="{38A6BD2D-3991-4A00-AE69-5CFDE5EBE0E8}" type="sibTrans" cxnId="{8B0EAC96-0A88-492D-8A7D-AC13EED8EF4D}">
      <dgm:prSet/>
      <dgm:spPr/>
      <dgm:t>
        <a:bodyPr/>
        <a:lstStyle/>
        <a:p>
          <a:endParaRPr lang="ru-RU"/>
        </a:p>
      </dgm:t>
    </dgm:pt>
    <dgm:pt modelId="{68C09AD4-AA85-466C-8BA9-4A52CE9C650C}" type="pres">
      <dgm:prSet presAssocID="{7DF22577-2C68-48AA-A321-04DA1098AF9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0263E-291A-4F4F-9B1A-88F14BCA8F8A}" type="pres">
      <dgm:prSet presAssocID="{CB08309B-91C2-463E-80F1-351AB9E35D1E}" presName="circ1" presStyleLbl="vennNode1" presStyleIdx="0" presStyleCnt="2"/>
      <dgm:spPr/>
      <dgm:t>
        <a:bodyPr/>
        <a:lstStyle/>
        <a:p>
          <a:endParaRPr lang="ru-RU"/>
        </a:p>
      </dgm:t>
    </dgm:pt>
    <dgm:pt modelId="{8ED1BE08-F128-4DB3-B3CA-5C9C5BBA63B0}" type="pres">
      <dgm:prSet presAssocID="{CB08309B-91C2-463E-80F1-351AB9E35D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4BEB9-6AF4-4E4F-92DB-EB7B435F6810}" type="pres">
      <dgm:prSet presAssocID="{E30C40CF-C5F0-4589-B02A-FF1AD71FD0F9}" presName="circ2" presStyleLbl="vennNode1" presStyleIdx="1" presStyleCnt="2"/>
      <dgm:spPr/>
      <dgm:t>
        <a:bodyPr/>
        <a:lstStyle/>
        <a:p>
          <a:endParaRPr lang="ru-RU"/>
        </a:p>
      </dgm:t>
    </dgm:pt>
    <dgm:pt modelId="{EC6638F9-41A5-48C7-9A3B-B390F2685122}" type="pres">
      <dgm:prSet presAssocID="{E30C40CF-C5F0-4589-B02A-FF1AD71FD0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88B85C-BAF4-4911-BFB3-EE039E09B7EC}" type="presOf" srcId="{E30C40CF-C5F0-4589-B02A-FF1AD71FD0F9}" destId="{9E14BEB9-6AF4-4E4F-92DB-EB7B435F6810}" srcOrd="0" destOrd="0" presId="urn:microsoft.com/office/officeart/2005/8/layout/venn1"/>
    <dgm:cxn modelId="{5E5D3577-49FA-4A2D-8E18-C93EC5DD5C1D}" srcId="{7DF22577-2C68-48AA-A321-04DA1098AF9D}" destId="{CB08309B-91C2-463E-80F1-351AB9E35D1E}" srcOrd="0" destOrd="0" parTransId="{39C3216F-7990-40C0-816C-C508C86C43EC}" sibTransId="{5D4AD9D5-9D13-468A-A3DF-69C183B113EB}"/>
    <dgm:cxn modelId="{DDE58D59-34DA-4F52-AE85-0597F1BC37DD}" type="presOf" srcId="{7DF22577-2C68-48AA-A321-04DA1098AF9D}" destId="{68C09AD4-AA85-466C-8BA9-4A52CE9C650C}" srcOrd="0" destOrd="0" presId="urn:microsoft.com/office/officeart/2005/8/layout/venn1"/>
    <dgm:cxn modelId="{B080AD4C-084F-476B-B959-FD5852DE20F6}" type="presOf" srcId="{CB08309B-91C2-463E-80F1-351AB9E35D1E}" destId="{9260263E-291A-4F4F-9B1A-88F14BCA8F8A}" srcOrd="0" destOrd="0" presId="urn:microsoft.com/office/officeart/2005/8/layout/venn1"/>
    <dgm:cxn modelId="{8B0EAC96-0A88-492D-8A7D-AC13EED8EF4D}" srcId="{7DF22577-2C68-48AA-A321-04DA1098AF9D}" destId="{E30C40CF-C5F0-4589-B02A-FF1AD71FD0F9}" srcOrd="1" destOrd="0" parTransId="{19794DF8-F61B-4E52-B47F-52EAA7AB630D}" sibTransId="{38A6BD2D-3991-4A00-AE69-5CFDE5EBE0E8}"/>
    <dgm:cxn modelId="{B7796C08-5AB2-4DE2-A14B-459DB5477B10}" type="presOf" srcId="{E30C40CF-C5F0-4589-B02A-FF1AD71FD0F9}" destId="{EC6638F9-41A5-48C7-9A3B-B390F2685122}" srcOrd="1" destOrd="0" presId="urn:microsoft.com/office/officeart/2005/8/layout/venn1"/>
    <dgm:cxn modelId="{0BDB7434-1BFB-4900-8CD9-5497183E600A}" type="presOf" srcId="{CB08309B-91C2-463E-80F1-351AB9E35D1E}" destId="{8ED1BE08-F128-4DB3-B3CA-5C9C5BBA63B0}" srcOrd="1" destOrd="0" presId="urn:microsoft.com/office/officeart/2005/8/layout/venn1"/>
    <dgm:cxn modelId="{974A2535-73DA-4EC8-B068-6670E2052C9A}" type="presParOf" srcId="{68C09AD4-AA85-466C-8BA9-4A52CE9C650C}" destId="{9260263E-291A-4F4F-9B1A-88F14BCA8F8A}" srcOrd="0" destOrd="0" presId="urn:microsoft.com/office/officeart/2005/8/layout/venn1"/>
    <dgm:cxn modelId="{47F8417A-D9F7-4082-B6B0-190BDD52545D}" type="presParOf" srcId="{68C09AD4-AA85-466C-8BA9-4A52CE9C650C}" destId="{8ED1BE08-F128-4DB3-B3CA-5C9C5BBA63B0}" srcOrd="1" destOrd="0" presId="urn:microsoft.com/office/officeart/2005/8/layout/venn1"/>
    <dgm:cxn modelId="{53C44286-83F7-401B-8B77-9818EBC87FB3}" type="presParOf" srcId="{68C09AD4-AA85-466C-8BA9-4A52CE9C650C}" destId="{9E14BEB9-6AF4-4E4F-92DB-EB7B435F6810}" srcOrd="2" destOrd="0" presId="urn:microsoft.com/office/officeart/2005/8/layout/venn1"/>
    <dgm:cxn modelId="{BDA2E412-A636-45E9-8836-96595C173993}" type="presParOf" srcId="{68C09AD4-AA85-466C-8BA9-4A52CE9C650C}" destId="{EC6638F9-41A5-48C7-9A3B-B390F268512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68A52-681D-4E82-B580-6E225CCDAE8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2E1EA1D-0ACA-43E8-80A8-33BB73C107A0}">
      <dgm:prSet/>
      <dgm:spPr/>
      <dgm:t>
        <a:bodyPr/>
        <a:lstStyle/>
        <a:p>
          <a:pPr rtl="0"/>
          <a:r>
            <a:rPr lang="uk-UA" smtClean="0"/>
            <a:t>формування єдиної нації шляхом нівелювання етнічних та культурних особливостей спільнот, що мешкають на певній території</a:t>
          </a:r>
          <a:endParaRPr lang="ru-RU"/>
        </a:p>
      </dgm:t>
    </dgm:pt>
    <dgm:pt modelId="{F46946A1-2B40-4468-84CD-11B47DF8B1A9}" type="parTrans" cxnId="{D720E4E8-5A42-4412-98E0-7CDEB3DDC80B}">
      <dgm:prSet/>
      <dgm:spPr/>
      <dgm:t>
        <a:bodyPr/>
        <a:lstStyle/>
        <a:p>
          <a:endParaRPr lang="ru-RU"/>
        </a:p>
      </dgm:t>
    </dgm:pt>
    <dgm:pt modelId="{DB054329-4B4A-45B0-A626-46E664D17269}" type="sibTrans" cxnId="{D720E4E8-5A42-4412-98E0-7CDEB3DDC80B}">
      <dgm:prSet/>
      <dgm:spPr/>
      <dgm:t>
        <a:bodyPr/>
        <a:lstStyle/>
        <a:p>
          <a:endParaRPr lang="ru-RU"/>
        </a:p>
      </dgm:t>
    </dgm:pt>
    <dgm:pt modelId="{808199AE-BE61-43AA-9BD7-B1A9536A7651}">
      <dgm:prSet/>
      <dgm:spPr/>
      <dgm:t>
        <a:bodyPr/>
        <a:lstStyle/>
        <a:p>
          <a:pPr rtl="0"/>
          <a:r>
            <a:rPr lang="uk-UA" smtClean="0"/>
            <a:t>Ідея нації як єдиної етнічної чи політичної спільноти, що передбачає утворення гомогенного суспільства</a:t>
          </a:r>
          <a:endParaRPr lang="ru-RU"/>
        </a:p>
      </dgm:t>
    </dgm:pt>
    <dgm:pt modelId="{B2AE4DF3-94EE-48A7-A36E-CFB8BB071621}" type="parTrans" cxnId="{C2FEBF11-0202-450B-89A2-7F1B56D5E042}">
      <dgm:prSet/>
      <dgm:spPr/>
      <dgm:t>
        <a:bodyPr/>
        <a:lstStyle/>
        <a:p>
          <a:endParaRPr lang="ru-RU"/>
        </a:p>
      </dgm:t>
    </dgm:pt>
    <dgm:pt modelId="{7DEBA99E-64BC-4235-B679-B58483E48A6C}" type="sibTrans" cxnId="{C2FEBF11-0202-450B-89A2-7F1B56D5E042}">
      <dgm:prSet/>
      <dgm:spPr/>
      <dgm:t>
        <a:bodyPr/>
        <a:lstStyle/>
        <a:p>
          <a:endParaRPr lang="ru-RU"/>
        </a:p>
      </dgm:t>
    </dgm:pt>
    <dgm:pt modelId="{384FE993-C856-4C55-BE25-A8DA3D2F0009}">
      <dgm:prSet/>
      <dgm:spPr/>
      <dgm:t>
        <a:bodyPr/>
        <a:lstStyle/>
        <a:p>
          <a:pPr rtl="0"/>
          <a:r>
            <a:rPr lang="uk-UA" smtClean="0"/>
            <a:t>політика найкраще реалізується в освітній сфері (уніфікація освіти) і в межах імміграційної політики </a:t>
          </a:r>
          <a:endParaRPr lang="ru-RU"/>
        </a:p>
      </dgm:t>
    </dgm:pt>
    <dgm:pt modelId="{1C75045D-6105-4538-900E-13FDCD480899}" type="parTrans" cxnId="{8667ACFF-6F4D-47BC-81B8-C8F4E69F61C7}">
      <dgm:prSet/>
      <dgm:spPr/>
      <dgm:t>
        <a:bodyPr/>
        <a:lstStyle/>
        <a:p>
          <a:endParaRPr lang="ru-RU"/>
        </a:p>
      </dgm:t>
    </dgm:pt>
    <dgm:pt modelId="{F4491D9B-F8BC-445A-A4F1-1E58E2A6B8FE}" type="sibTrans" cxnId="{8667ACFF-6F4D-47BC-81B8-C8F4E69F61C7}">
      <dgm:prSet/>
      <dgm:spPr/>
      <dgm:t>
        <a:bodyPr/>
        <a:lstStyle/>
        <a:p>
          <a:endParaRPr lang="ru-RU"/>
        </a:p>
      </dgm:t>
    </dgm:pt>
    <dgm:pt modelId="{3CFEB9D2-7172-4D3B-8923-8F2DCE053F13}" type="pres">
      <dgm:prSet presAssocID="{89F68A52-681D-4E82-B580-6E225CCDAE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C62C87-7959-4D1B-8FB0-27990CEA14FE}" type="pres">
      <dgm:prSet presAssocID="{92E1EA1D-0ACA-43E8-80A8-33BB73C107A0}" presName="circle1" presStyleLbl="node1" presStyleIdx="0" presStyleCnt="3"/>
      <dgm:spPr/>
    </dgm:pt>
    <dgm:pt modelId="{101A7090-ADF3-4402-9FD8-94D48975D0F4}" type="pres">
      <dgm:prSet presAssocID="{92E1EA1D-0ACA-43E8-80A8-33BB73C107A0}" presName="space" presStyleCnt="0"/>
      <dgm:spPr/>
    </dgm:pt>
    <dgm:pt modelId="{D70BA006-E4D2-4F20-8945-D0F4FF6EF778}" type="pres">
      <dgm:prSet presAssocID="{92E1EA1D-0ACA-43E8-80A8-33BB73C107A0}" presName="rect1" presStyleLbl="alignAcc1" presStyleIdx="0" presStyleCnt="3"/>
      <dgm:spPr/>
      <dgm:t>
        <a:bodyPr/>
        <a:lstStyle/>
        <a:p>
          <a:endParaRPr lang="ru-RU"/>
        </a:p>
      </dgm:t>
    </dgm:pt>
    <dgm:pt modelId="{59D9FEDD-8203-48EA-A2BF-24FDCE33E7A9}" type="pres">
      <dgm:prSet presAssocID="{808199AE-BE61-43AA-9BD7-B1A9536A7651}" presName="vertSpace2" presStyleLbl="node1" presStyleIdx="0" presStyleCnt="3"/>
      <dgm:spPr/>
    </dgm:pt>
    <dgm:pt modelId="{41362152-CEC2-42DD-8FD5-9862A8A5CD4B}" type="pres">
      <dgm:prSet presAssocID="{808199AE-BE61-43AA-9BD7-B1A9536A7651}" presName="circle2" presStyleLbl="node1" presStyleIdx="1" presStyleCnt="3"/>
      <dgm:spPr/>
    </dgm:pt>
    <dgm:pt modelId="{5C11C6ED-58D3-4A44-8740-4EFCC6DE3E52}" type="pres">
      <dgm:prSet presAssocID="{808199AE-BE61-43AA-9BD7-B1A9536A7651}" presName="rect2" presStyleLbl="alignAcc1" presStyleIdx="1" presStyleCnt="3"/>
      <dgm:spPr/>
      <dgm:t>
        <a:bodyPr/>
        <a:lstStyle/>
        <a:p>
          <a:endParaRPr lang="ru-RU"/>
        </a:p>
      </dgm:t>
    </dgm:pt>
    <dgm:pt modelId="{DC39FE3E-D4E3-4298-B987-5E5907B485F3}" type="pres">
      <dgm:prSet presAssocID="{384FE993-C856-4C55-BE25-A8DA3D2F0009}" presName="vertSpace3" presStyleLbl="node1" presStyleIdx="1" presStyleCnt="3"/>
      <dgm:spPr/>
    </dgm:pt>
    <dgm:pt modelId="{73455079-60A1-4B08-A7FE-94888A5BB857}" type="pres">
      <dgm:prSet presAssocID="{384FE993-C856-4C55-BE25-A8DA3D2F0009}" presName="circle3" presStyleLbl="node1" presStyleIdx="2" presStyleCnt="3"/>
      <dgm:spPr/>
    </dgm:pt>
    <dgm:pt modelId="{92B7C55D-097A-4985-86A5-B10031031D3B}" type="pres">
      <dgm:prSet presAssocID="{384FE993-C856-4C55-BE25-A8DA3D2F0009}" presName="rect3" presStyleLbl="alignAcc1" presStyleIdx="2" presStyleCnt="3"/>
      <dgm:spPr/>
      <dgm:t>
        <a:bodyPr/>
        <a:lstStyle/>
        <a:p>
          <a:endParaRPr lang="ru-RU"/>
        </a:p>
      </dgm:t>
    </dgm:pt>
    <dgm:pt modelId="{8A12E9B3-CABA-4BC4-94CD-5957DFAEF874}" type="pres">
      <dgm:prSet presAssocID="{92E1EA1D-0ACA-43E8-80A8-33BB73C107A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9E7BC-3FE4-4328-9C78-8E289E36CC3B}" type="pres">
      <dgm:prSet presAssocID="{808199AE-BE61-43AA-9BD7-B1A9536A765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5DEDE-2DD1-44B9-A0E4-68F30B4A4AC6}" type="pres">
      <dgm:prSet presAssocID="{384FE993-C856-4C55-BE25-A8DA3D2F000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FEBF11-0202-450B-89A2-7F1B56D5E042}" srcId="{89F68A52-681D-4E82-B580-6E225CCDAE87}" destId="{808199AE-BE61-43AA-9BD7-B1A9536A7651}" srcOrd="1" destOrd="0" parTransId="{B2AE4DF3-94EE-48A7-A36E-CFB8BB071621}" sibTransId="{7DEBA99E-64BC-4235-B679-B58483E48A6C}"/>
    <dgm:cxn modelId="{69EDC622-C2E3-48BE-AB2B-835A07F6523D}" type="presOf" srcId="{808199AE-BE61-43AA-9BD7-B1A9536A7651}" destId="{5C11C6ED-58D3-4A44-8740-4EFCC6DE3E52}" srcOrd="0" destOrd="0" presId="urn:microsoft.com/office/officeart/2005/8/layout/target3"/>
    <dgm:cxn modelId="{675BD609-554B-4CAB-8F43-40450C7D20B2}" type="presOf" srcId="{384FE993-C856-4C55-BE25-A8DA3D2F0009}" destId="{92B7C55D-097A-4985-86A5-B10031031D3B}" srcOrd="0" destOrd="0" presId="urn:microsoft.com/office/officeart/2005/8/layout/target3"/>
    <dgm:cxn modelId="{9C43A787-6933-4F10-B317-A62124BE2CAA}" type="presOf" srcId="{384FE993-C856-4C55-BE25-A8DA3D2F0009}" destId="{6AF5DEDE-2DD1-44B9-A0E4-68F30B4A4AC6}" srcOrd="1" destOrd="0" presId="urn:microsoft.com/office/officeart/2005/8/layout/target3"/>
    <dgm:cxn modelId="{8667ACFF-6F4D-47BC-81B8-C8F4E69F61C7}" srcId="{89F68A52-681D-4E82-B580-6E225CCDAE87}" destId="{384FE993-C856-4C55-BE25-A8DA3D2F0009}" srcOrd="2" destOrd="0" parTransId="{1C75045D-6105-4538-900E-13FDCD480899}" sibTransId="{F4491D9B-F8BC-445A-A4F1-1E58E2A6B8FE}"/>
    <dgm:cxn modelId="{D720E4E8-5A42-4412-98E0-7CDEB3DDC80B}" srcId="{89F68A52-681D-4E82-B580-6E225CCDAE87}" destId="{92E1EA1D-0ACA-43E8-80A8-33BB73C107A0}" srcOrd="0" destOrd="0" parTransId="{F46946A1-2B40-4468-84CD-11B47DF8B1A9}" sibTransId="{DB054329-4B4A-45B0-A626-46E664D17269}"/>
    <dgm:cxn modelId="{483AA137-3CEB-4B9F-AF2B-45700A43AB31}" type="presOf" srcId="{89F68A52-681D-4E82-B580-6E225CCDAE87}" destId="{3CFEB9D2-7172-4D3B-8923-8F2DCE053F13}" srcOrd="0" destOrd="0" presId="urn:microsoft.com/office/officeart/2005/8/layout/target3"/>
    <dgm:cxn modelId="{B6065BE5-96D2-4165-94F5-ECB7B040F536}" type="presOf" srcId="{92E1EA1D-0ACA-43E8-80A8-33BB73C107A0}" destId="{8A12E9B3-CABA-4BC4-94CD-5957DFAEF874}" srcOrd="1" destOrd="0" presId="urn:microsoft.com/office/officeart/2005/8/layout/target3"/>
    <dgm:cxn modelId="{4B377508-3FBD-45CE-AE77-69F63A8716EB}" type="presOf" srcId="{808199AE-BE61-43AA-9BD7-B1A9536A7651}" destId="{6399E7BC-3FE4-4328-9C78-8E289E36CC3B}" srcOrd="1" destOrd="0" presId="urn:microsoft.com/office/officeart/2005/8/layout/target3"/>
    <dgm:cxn modelId="{1B486EE7-21FD-4927-9D30-831027548A8F}" type="presOf" srcId="{92E1EA1D-0ACA-43E8-80A8-33BB73C107A0}" destId="{D70BA006-E4D2-4F20-8945-D0F4FF6EF778}" srcOrd="0" destOrd="0" presId="urn:microsoft.com/office/officeart/2005/8/layout/target3"/>
    <dgm:cxn modelId="{DE316B18-301D-4AFC-AE53-F9BB69270AA5}" type="presParOf" srcId="{3CFEB9D2-7172-4D3B-8923-8F2DCE053F13}" destId="{8EC62C87-7959-4D1B-8FB0-27990CEA14FE}" srcOrd="0" destOrd="0" presId="urn:microsoft.com/office/officeart/2005/8/layout/target3"/>
    <dgm:cxn modelId="{166919AE-7E2B-4F86-8B13-6C0C38F9F2B5}" type="presParOf" srcId="{3CFEB9D2-7172-4D3B-8923-8F2DCE053F13}" destId="{101A7090-ADF3-4402-9FD8-94D48975D0F4}" srcOrd="1" destOrd="0" presId="urn:microsoft.com/office/officeart/2005/8/layout/target3"/>
    <dgm:cxn modelId="{4AC8E8FE-90BC-46B8-828B-DB9240CA85F4}" type="presParOf" srcId="{3CFEB9D2-7172-4D3B-8923-8F2DCE053F13}" destId="{D70BA006-E4D2-4F20-8945-D0F4FF6EF778}" srcOrd="2" destOrd="0" presId="urn:microsoft.com/office/officeart/2005/8/layout/target3"/>
    <dgm:cxn modelId="{E4E6A60D-C3E0-4694-BB5B-2EEFF72A765C}" type="presParOf" srcId="{3CFEB9D2-7172-4D3B-8923-8F2DCE053F13}" destId="{59D9FEDD-8203-48EA-A2BF-24FDCE33E7A9}" srcOrd="3" destOrd="0" presId="urn:microsoft.com/office/officeart/2005/8/layout/target3"/>
    <dgm:cxn modelId="{E2D3036D-24AF-4D62-B583-4B27EC829C0D}" type="presParOf" srcId="{3CFEB9D2-7172-4D3B-8923-8F2DCE053F13}" destId="{41362152-CEC2-42DD-8FD5-9862A8A5CD4B}" srcOrd="4" destOrd="0" presId="urn:microsoft.com/office/officeart/2005/8/layout/target3"/>
    <dgm:cxn modelId="{3C221071-2161-43FD-8EEF-00D13D73313A}" type="presParOf" srcId="{3CFEB9D2-7172-4D3B-8923-8F2DCE053F13}" destId="{5C11C6ED-58D3-4A44-8740-4EFCC6DE3E52}" srcOrd="5" destOrd="0" presId="urn:microsoft.com/office/officeart/2005/8/layout/target3"/>
    <dgm:cxn modelId="{A914EB92-1002-4C00-B35E-61E17E325C7E}" type="presParOf" srcId="{3CFEB9D2-7172-4D3B-8923-8F2DCE053F13}" destId="{DC39FE3E-D4E3-4298-B987-5E5907B485F3}" srcOrd="6" destOrd="0" presId="urn:microsoft.com/office/officeart/2005/8/layout/target3"/>
    <dgm:cxn modelId="{94EB820D-99EC-45AB-A059-99339642AC9C}" type="presParOf" srcId="{3CFEB9D2-7172-4D3B-8923-8F2DCE053F13}" destId="{73455079-60A1-4B08-A7FE-94888A5BB857}" srcOrd="7" destOrd="0" presId="urn:microsoft.com/office/officeart/2005/8/layout/target3"/>
    <dgm:cxn modelId="{5EAFC5C2-9A99-47DF-9F96-9C759865D75A}" type="presParOf" srcId="{3CFEB9D2-7172-4D3B-8923-8F2DCE053F13}" destId="{92B7C55D-097A-4985-86A5-B10031031D3B}" srcOrd="8" destOrd="0" presId="urn:microsoft.com/office/officeart/2005/8/layout/target3"/>
    <dgm:cxn modelId="{94C55294-0350-46C0-9BAD-B0AE6F78FB91}" type="presParOf" srcId="{3CFEB9D2-7172-4D3B-8923-8F2DCE053F13}" destId="{8A12E9B3-CABA-4BC4-94CD-5957DFAEF874}" srcOrd="9" destOrd="0" presId="urn:microsoft.com/office/officeart/2005/8/layout/target3"/>
    <dgm:cxn modelId="{5D7CE7B3-CD81-46AA-9274-06825EAD2376}" type="presParOf" srcId="{3CFEB9D2-7172-4D3B-8923-8F2DCE053F13}" destId="{6399E7BC-3FE4-4328-9C78-8E289E36CC3B}" srcOrd="10" destOrd="0" presId="urn:microsoft.com/office/officeart/2005/8/layout/target3"/>
    <dgm:cxn modelId="{38858E51-687B-4745-A569-225280036CA5}" type="presParOf" srcId="{3CFEB9D2-7172-4D3B-8923-8F2DCE053F13}" destId="{6AF5DEDE-2DD1-44B9-A0E4-68F30B4A4AC6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21080-6090-4EAB-8835-DC17D189E34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330F7-AD28-4847-A6A1-E371F81664C5}">
      <dgm:prSet/>
      <dgm:spPr/>
      <dgm:t>
        <a:bodyPr/>
        <a:lstStyle/>
        <a:p>
          <a:pPr rtl="0"/>
          <a:r>
            <a:rPr lang="uk-UA" smtClean="0"/>
            <a:t>Поділ за вертикально-ієрархічним принципом на «вищий сорт» і «нижчий сорт»</a:t>
          </a:r>
          <a:endParaRPr lang="ru-RU"/>
        </a:p>
      </dgm:t>
    </dgm:pt>
    <dgm:pt modelId="{A8D9C831-2052-49BA-A118-1FA49F50A7F7}" type="parTrans" cxnId="{B62C56FC-5BF4-4B70-8D0E-72F04FA73EA1}">
      <dgm:prSet/>
      <dgm:spPr/>
      <dgm:t>
        <a:bodyPr/>
        <a:lstStyle/>
        <a:p>
          <a:endParaRPr lang="ru-RU"/>
        </a:p>
      </dgm:t>
    </dgm:pt>
    <dgm:pt modelId="{0E57EC20-7708-45D9-8EFB-D8BD77A87D23}" type="sibTrans" cxnId="{B62C56FC-5BF4-4B70-8D0E-72F04FA73EA1}">
      <dgm:prSet/>
      <dgm:spPr/>
      <dgm:t>
        <a:bodyPr/>
        <a:lstStyle/>
        <a:p>
          <a:endParaRPr lang="ru-RU"/>
        </a:p>
      </dgm:t>
    </dgm:pt>
    <dgm:pt modelId="{066D92D4-9C60-470F-8105-4DCE0140E485}">
      <dgm:prSet/>
      <dgm:spPr/>
      <dgm:t>
        <a:bodyPr/>
        <a:lstStyle/>
        <a:p>
          <a:pPr rtl="0"/>
          <a:r>
            <a:rPr lang="uk-UA" dirty="0" smtClean="0"/>
            <a:t>геноцид</a:t>
          </a:r>
          <a:endParaRPr lang="ru-RU" dirty="0"/>
        </a:p>
      </dgm:t>
    </dgm:pt>
    <dgm:pt modelId="{C2B0E525-55FE-4346-B7FF-C2F0BCFA5826}" type="parTrans" cxnId="{3C83BE32-5045-4F6C-A356-64E7B2F79740}">
      <dgm:prSet/>
      <dgm:spPr/>
      <dgm:t>
        <a:bodyPr/>
        <a:lstStyle/>
        <a:p>
          <a:endParaRPr lang="ru-RU"/>
        </a:p>
      </dgm:t>
    </dgm:pt>
    <dgm:pt modelId="{DD6BFC84-074D-4733-A0FF-B5C2C78A9444}" type="sibTrans" cxnId="{3C83BE32-5045-4F6C-A356-64E7B2F79740}">
      <dgm:prSet/>
      <dgm:spPr/>
      <dgm:t>
        <a:bodyPr/>
        <a:lstStyle/>
        <a:p>
          <a:endParaRPr lang="ru-RU"/>
        </a:p>
      </dgm:t>
    </dgm:pt>
    <dgm:pt modelId="{1191BEE3-6785-4316-8B44-FE67230A6F2D}">
      <dgm:prSet/>
      <dgm:spPr/>
      <dgm:t>
        <a:bodyPr/>
        <a:lstStyle/>
        <a:p>
          <a:pPr rtl="0"/>
          <a:r>
            <a:rPr lang="uk-UA" smtClean="0"/>
            <a:t>депортації</a:t>
          </a:r>
          <a:endParaRPr lang="ru-RU"/>
        </a:p>
      </dgm:t>
    </dgm:pt>
    <dgm:pt modelId="{99EEF644-9DE6-4650-8D5B-967673DA74B5}" type="parTrans" cxnId="{C3C21ECA-F686-438C-B874-2A93BF717A28}">
      <dgm:prSet/>
      <dgm:spPr/>
      <dgm:t>
        <a:bodyPr/>
        <a:lstStyle/>
        <a:p>
          <a:endParaRPr lang="ru-RU"/>
        </a:p>
      </dgm:t>
    </dgm:pt>
    <dgm:pt modelId="{64F413FA-FFD2-49CA-9901-5E7FBD621FE6}" type="sibTrans" cxnId="{C3C21ECA-F686-438C-B874-2A93BF717A28}">
      <dgm:prSet/>
      <dgm:spPr/>
      <dgm:t>
        <a:bodyPr/>
        <a:lstStyle/>
        <a:p>
          <a:endParaRPr lang="ru-RU"/>
        </a:p>
      </dgm:t>
    </dgm:pt>
    <dgm:pt modelId="{68D02E3C-C0D8-47B1-92CD-4254009522EB}">
      <dgm:prSet/>
      <dgm:spPr/>
      <dgm:t>
        <a:bodyPr/>
        <a:lstStyle/>
        <a:p>
          <a:pPr rtl="0"/>
          <a:r>
            <a:rPr lang="uk-UA" smtClean="0"/>
            <a:t>заборона на змішані шлюби </a:t>
          </a:r>
          <a:endParaRPr lang="ru-RU"/>
        </a:p>
      </dgm:t>
    </dgm:pt>
    <dgm:pt modelId="{FDD53EDF-01B5-444E-A0CD-0D6637E6383F}" type="parTrans" cxnId="{7553535C-2D3B-42EA-B2F3-C544F87B2160}">
      <dgm:prSet/>
      <dgm:spPr/>
      <dgm:t>
        <a:bodyPr/>
        <a:lstStyle/>
        <a:p>
          <a:endParaRPr lang="ru-RU"/>
        </a:p>
      </dgm:t>
    </dgm:pt>
    <dgm:pt modelId="{C4FE8FF1-BFD9-4A91-A5BE-ED9FA4687EE4}" type="sibTrans" cxnId="{7553535C-2D3B-42EA-B2F3-C544F87B2160}">
      <dgm:prSet/>
      <dgm:spPr/>
      <dgm:t>
        <a:bodyPr/>
        <a:lstStyle/>
        <a:p>
          <a:endParaRPr lang="ru-RU"/>
        </a:p>
      </dgm:t>
    </dgm:pt>
    <dgm:pt modelId="{32C835E6-DB85-4D0C-9B35-6D0BCFAD11EE}" type="pres">
      <dgm:prSet presAssocID="{0A921080-6090-4EAB-8835-DC17D189E3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4383A-0D96-47DA-B3D9-2D3606C285D4}" type="pres">
      <dgm:prSet presAssocID="{BAC330F7-AD28-4847-A6A1-E371F81664C5}" presName="circle1" presStyleLbl="node1" presStyleIdx="0" presStyleCnt="4"/>
      <dgm:spPr/>
    </dgm:pt>
    <dgm:pt modelId="{27638C80-710F-4E0F-B1AF-4B7541EBC8B0}" type="pres">
      <dgm:prSet presAssocID="{BAC330F7-AD28-4847-A6A1-E371F81664C5}" presName="space" presStyleCnt="0"/>
      <dgm:spPr/>
    </dgm:pt>
    <dgm:pt modelId="{423DA79D-05C0-4632-87A2-319EF675DB2D}" type="pres">
      <dgm:prSet presAssocID="{BAC330F7-AD28-4847-A6A1-E371F81664C5}" presName="rect1" presStyleLbl="alignAcc1" presStyleIdx="0" presStyleCnt="4"/>
      <dgm:spPr/>
      <dgm:t>
        <a:bodyPr/>
        <a:lstStyle/>
        <a:p>
          <a:endParaRPr lang="ru-RU"/>
        </a:p>
      </dgm:t>
    </dgm:pt>
    <dgm:pt modelId="{790BC2F0-630E-444C-9545-948FEB90FEE6}" type="pres">
      <dgm:prSet presAssocID="{066D92D4-9C60-470F-8105-4DCE0140E485}" presName="vertSpace2" presStyleLbl="node1" presStyleIdx="0" presStyleCnt="4"/>
      <dgm:spPr/>
    </dgm:pt>
    <dgm:pt modelId="{9C4C5F7C-6495-4E2E-BBE8-3C76FD866D31}" type="pres">
      <dgm:prSet presAssocID="{066D92D4-9C60-470F-8105-4DCE0140E485}" presName="circle2" presStyleLbl="node1" presStyleIdx="1" presStyleCnt="4"/>
      <dgm:spPr/>
    </dgm:pt>
    <dgm:pt modelId="{788635E3-A221-4D58-B708-8E4CB339D612}" type="pres">
      <dgm:prSet presAssocID="{066D92D4-9C60-470F-8105-4DCE0140E485}" presName="rect2" presStyleLbl="alignAcc1" presStyleIdx="1" presStyleCnt="4"/>
      <dgm:spPr/>
      <dgm:t>
        <a:bodyPr/>
        <a:lstStyle/>
        <a:p>
          <a:endParaRPr lang="ru-RU"/>
        </a:p>
      </dgm:t>
    </dgm:pt>
    <dgm:pt modelId="{14BC1670-D1E7-4C2C-B1B5-44FFE5D3A7C3}" type="pres">
      <dgm:prSet presAssocID="{1191BEE3-6785-4316-8B44-FE67230A6F2D}" presName="vertSpace3" presStyleLbl="node1" presStyleIdx="1" presStyleCnt="4"/>
      <dgm:spPr/>
    </dgm:pt>
    <dgm:pt modelId="{A1B73FE6-0CEF-4D77-9242-8392E9761424}" type="pres">
      <dgm:prSet presAssocID="{1191BEE3-6785-4316-8B44-FE67230A6F2D}" presName="circle3" presStyleLbl="node1" presStyleIdx="2" presStyleCnt="4"/>
      <dgm:spPr/>
    </dgm:pt>
    <dgm:pt modelId="{2554F822-F686-4C5F-B6EB-F9BB1BD32B8A}" type="pres">
      <dgm:prSet presAssocID="{1191BEE3-6785-4316-8B44-FE67230A6F2D}" presName="rect3" presStyleLbl="alignAcc1" presStyleIdx="2" presStyleCnt="4"/>
      <dgm:spPr/>
      <dgm:t>
        <a:bodyPr/>
        <a:lstStyle/>
        <a:p>
          <a:endParaRPr lang="ru-RU"/>
        </a:p>
      </dgm:t>
    </dgm:pt>
    <dgm:pt modelId="{80DF0B1D-F593-4F5E-94BE-260803B9E200}" type="pres">
      <dgm:prSet presAssocID="{68D02E3C-C0D8-47B1-92CD-4254009522EB}" presName="vertSpace4" presStyleLbl="node1" presStyleIdx="2" presStyleCnt="4"/>
      <dgm:spPr/>
    </dgm:pt>
    <dgm:pt modelId="{FD97EC55-0463-4F87-BE8D-BDAD4D07AEFE}" type="pres">
      <dgm:prSet presAssocID="{68D02E3C-C0D8-47B1-92CD-4254009522EB}" presName="circle4" presStyleLbl="node1" presStyleIdx="3" presStyleCnt="4"/>
      <dgm:spPr/>
    </dgm:pt>
    <dgm:pt modelId="{EE39DC86-4E60-449E-9730-ABCB14E410CE}" type="pres">
      <dgm:prSet presAssocID="{68D02E3C-C0D8-47B1-92CD-4254009522EB}" presName="rect4" presStyleLbl="alignAcc1" presStyleIdx="3" presStyleCnt="4"/>
      <dgm:spPr/>
      <dgm:t>
        <a:bodyPr/>
        <a:lstStyle/>
        <a:p>
          <a:endParaRPr lang="ru-RU"/>
        </a:p>
      </dgm:t>
    </dgm:pt>
    <dgm:pt modelId="{C46C045D-1E75-4F89-A539-56382447A8C8}" type="pres">
      <dgm:prSet presAssocID="{BAC330F7-AD28-4847-A6A1-E371F81664C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6394F-7340-44AA-86CC-D17C4310E212}" type="pres">
      <dgm:prSet presAssocID="{066D92D4-9C60-470F-8105-4DCE0140E48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55E3F-B3C6-4A3F-AE54-232C6B5B00F1}" type="pres">
      <dgm:prSet presAssocID="{1191BEE3-6785-4316-8B44-FE67230A6F2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A7490-7142-4993-8865-DA61691593DA}" type="pres">
      <dgm:prSet presAssocID="{68D02E3C-C0D8-47B1-92CD-4254009522E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9F3B1-93EC-4952-B1DD-5F6E91DAB890}" type="presOf" srcId="{1191BEE3-6785-4316-8B44-FE67230A6F2D}" destId="{61E55E3F-B3C6-4A3F-AE54-232C6B5B00F1}" srcOrd="1" destOrd="0" presId="urn:microsoft.com/office/officeart/2005/8/layout/target3"/>
    <dgm:cxn modelId="{BED65D79-54C5-4B7B-862F-5DE760124612}" type="presOf" srcId="{BAC330F7-AD28-4847-A6A1-E371F81664C5}" destId="{423DA79D-05C0-4632-87A2-319EF675DB2D}" srcOrd="0" destOrd="0" presId="urn:microsoft.com/office/officeart/2005/8/layout/target3"/>
    <dgm:cxn modelId="{C3C21ECA-F686-438C-B874-2A93BF717A28}" srcId="{0A921080-6090-4EAB-8835-DC17D189E34E}" destId="{1191BEE3-6785-4316-8B44-FE67230A6F2D}" srcOrd="2" destOrd="0" parTransId="{99EEF644-9DE6-4650-8D5B-967673DA74B5}" sibTransId="{64F413FA-FFD2-49CA-9901-5E7FBD621FE6}"/>
    <dgm:cxn modelId="{B62C56FC-5BF4-4B70-8D0E-72F04FA73EA1}" srcId="{0A921080-6090-4EAB-8835-DC17D189E34E}" destId="{BAC330F7-AD28-4847-A6A1-E371F81664C5}" srcOrd="0" destOrd="0" parTransId="{A8D9C831-2052-49BA-A118-1FA49F50A7F7}" sibTransId="{0E57EC20-7708-45D9-8EFB-D8BD77A87D23}"/>
    <dgm:cxn modelId="{7553535C-2D3B-42EA-B2F3-C544F87B2160}" srcId="{0A921080-6090-4EAB-8835-DC17D189E34E}" destId="{68D02E3C-C0D8-47B1-92CD-4254009522EB}" srcOrd="3" destOrd="0" parTransId="{FDD53EDF-01B5-444E-A0CD-0D6637E6383F}" sibTransId="{C4FE8FF1-BFD9-4A91-A5BE-ED9FA4687EE4}"/>
    <dgm:cxn modelId="{B9F08E28-87F6-4927-9A1E-EDAD3D7633CD}" type="presOf" srcId="{BAC330F7-AD28-4847-A6A1-E371F81664C5}" destId="{C46C045D-1E75-4F89-A539-56382447A8C8}" srcOrd="1" destOrd="0" presId="urn:microsoft.com/office/officeart/2005/8/layout/target3"/>
    <dgm:cxn modelId="{D659F839-029B-48FC-B79B-5D9B6AC5753C}" type="presOf" srcId="{0A921080-6090-4EAB-8835-DC17D189E34E}" destId="{32C835E6-DB85-4D0C-9B35-6D0BCFAD11EE}" srcOrd="0" destOrd="0" presId="urn:microsoft.com/office/officeart/2005/8/layout/target3"/>
    <dgm:cxn modelId="{3C83BE32-5045-4F6C-A356-64E7B2F79740}" srcId="{0A921080-6090-4EAB-8835-DC17D189E34E}" destId="{066D92D4-9C60-470F-8105-4DCE0140E485}" srcOrd="1" destOrd="0" parTransId="{C2B0E525-55FE-4346-B7FF-C2F0BCFA5826}" sibTransId="{DD6BFC84-074D-4733-A0FF-B5C2C78A9444}"/>
    <dgm:cxn modelId="{354D4439-E8EE-42AB-BDA6-41AE8DF33425}" type="presOf" srcId="{1191BEE3-6785-4316-8B44-FE67230A6F2D}" destId="{2554F822-F686-4C5F-B6EB-F9BB1BD32B8A}" srcOrd="0" destOrd="0" presId="urn:microsoft.com/office/officeart/2005/8/layout/target3"/>
    <dgm:cxn modelId="{74EF8459-36D0-42CA-9A02-D96596F0A530}" type="presOf" srcId="{68D02E3C-C0D8-47B1-92CD-4254009522EB}" destId="{EE39DC86-4E60-449E-9730-ABCB14E410CE}" srcOrd="0" destOrd="0" presId="urn:microsoft.com/office/officeart/2005/8/layout/target3"/>
    <dgm:cxn modelId="{42995A28-1475-4B41-817D-BB0CD7C6A689}" type="presOf" srcId="{066D92D4-9C60-470F-8105-4DCE0140E485}" destId="{788635E3-A221-4D58-B708-8E4CB339D612}" srcOrd="0" destOrd="0" presId="urn:microsoft.com/office/officeart/2005/8/layout/target3"/>
    <dgm:cxn modelId="{43D6AD10-5FA6-4766-B9ED-E1FFFCAF279F}" type="presOf" srcId="{68D02E3C-C0D8-47B1-92CD-4254009522EB}" destId="{B99A7490-7142-4993-8865-DA61691593DA}" srcOrd="1" destOrd="0" presId="urn:microsoft.com/office/officeart/2005/8/layout/target3"/>
    <dgm:cxn modelId="{1C83D29A-778B-4D27-BB85-71E9A5728E21}" type="presOf" srcId="{066D92D4-9C60-470F-8105-4DCE0140E485}" destId="{9506394F-7340-44AA-86CC-D17C4310E212}" srcOrd="1" destOrd="0" presId="urn:microsoft.com/office/officeart/2005/8/layout/target3"/>
    <dgm:cxn modelId="{3ABC2F7B-461D-4311-ACB6-16A9E7ED6647}" type="presParOf" srcId="{32C835E6-DB85-4D0C-9B35-6D0BCFAD11EE}" destId="{E564383A-0D96-47DA-B3D9-2D3606C285D4}" srcOrd="0" destOrd="0" presId="urn:microsoft.com/office/officeart/2005/8/layout/target3"/>
    <dgm:cxn modelId="{FFD775E2-5938-40A5-9B6F-B36590540FCE}" type="presParOf" srcId="{32C835E6-DB85-4D0C-9B35-6D0BCFAD11EE}" destId="{27638C80-710F-4E0F-B1AF-4B7541EBC8B0}" srcOrd="1" destOrd="0" presId="urn:microsoft.com/office/officeart/2005/8/layout/target3"/>
    <dgm:cxn modelId="{7F28ACC4-5628-4A66-AF04-D398DB5241F6}" type="presParOf" srcId="{32C835E6-DB85-4D0C-9B35-6D0BCFAD11EE}" destId="{423DA79D-05C0-4632-87A2-319EF675DB2D}" srcOrd="2" destOrd="0" presId="urn:microsoft.com/office/officeart/2005/8/layout/target3"/>
    <dgm:cxn modelId="{0AFF65D5-FE07-426A-8337-A0A6E1D687F0}" type="presParOf" srcId="{32C835E6-DB85-4D0C-9B35-6D0BCFAD11EE}" destId="{790BC2F0-630E-444C-9545-948FEB90FEE6}" srcOrd="3" destOrd="0" presId="urn:microsoft.com/office/officeart/2005/8/layout/target3"/>
    <dgm:cxn modelId="{AF157DB5-D1A5-434F-9F46-7ECEFB6B2331}" type="presParOf" srcId="{32C835E6-DB85-4D0C-9B35-6D0BCFAD11EE}" destId="{9C4C5F7C-6495-4E2E-BBE8-3C76FD866D31}" srcOrd="4" destOrd="0" presId="urn:microsoft.com/office/officeart/2005/8/layout/target3"/>
    <dgm:cxn modelId="{29ADBC51-6E59-4612-90E5-2FE4126806C0}" type="presParOf" srcId="{32C835E6-DB85-4D0C-9B35-6D0BCFAD11EE}" destId="{788635E3-A221-4D58-B708-8E4CB339D612}" srcOrd="5" destOrd="0" presId="urn:microsoft.com/office/officeart/2005/8/layout/target3"/>
    <dgm:cxn modelId="{C2639D4A-CD00-4FCE-BDA2-9B65647AF3D6}" type="presParOf" srcId="{32C835E6-DB85-4D0C-9B35-6D0BCFAD11EE}" destId="{14BC1670-D1E7-4C2C-B1B5-44FFE5D3A7C3}" srcOrd="6" destOrd="0" presId="urn:microsoft.com/office/officeart/2005/8/layout/target3"/>
    <dgm:cxn modelId="{669FDF81-17BB-41D6-A915-782F97C7B613}" type="presParOf" srcId="{32C835E6-DB85-4D0C-9B35-6D0BCFAD11EE}" destId="{A1B73FE6-0CEF-4D77-9242-8392E9761424}" srcOrd="7" destOrd="0" presId="urn:microsoft.com/office/officeart/2005/8/layout/target3"/>
    <dgm:cxn modelId="{ED4F9282-885B-41FD-8818-7B9938B420BE}" type="presParOf" srcId="{32C835E6-DB85-4D0C-9B35-6D0BCFAD11EE}" destId="{2554F822-F686-4C5F-B6EB-F9BB1BD32B8A}" srcOrd="8" destOrd="0" presId="urn:microsoft.com/office/officeart/2005/8/layout/target3"/>
    <dgm:cxn modelId="{035A8A4F-6B99-450A-9C36-1932EE33418B}" type="presParOf" srcId="{32C835E6-DB85-4D0C-9B35-6D0BCFAD11EE}" destId="{80DF0B1D-F593-4F5E-94BE-260803B9E200}" srcOrd="9" destOrd="0" presId="urn:microsoft.com/office/officeart/2005/8/layout/target3"/>
    <dgm:cxn modelId="{97D999FA-675C-48BA-88F8-C3719C467161}" type="presParOf" srcId="{32C835E6-DB85-4D0C-9B35-6D0BCFAD11EE}" destId="{FD97EC55-0463-4F87-BE8D-BDAD4D07AEFE}" srcOrd="10" destOrd="0" presId="urn:microsoft.com/office/officeart/2005/8/layout/target3"/>
    <dgm:cxn modelId="{8520F96A-5415-4DDE-844A-23D54EDD97DA}" type="presParOf" srcId="{32C835E6-DB85-4D0C-9B35-6D0BCFAD11EE}" destId="{EE39DC86-4E60-449E-9730-ABCB14E410CE}" srcOrd="11" destOrd="0" presId="urn:microsoft.com/office/officeart/2005/8/layout/target3"/>
    <dgm:cxn modelId="{341DE29A-517F-4240-B6A2-D613C7B40407}" type="presParOf" srcId="{32C835E6-DB85-4D0C-9B35-6D0BCFAD11EE}" destId="{C46C045D-1E75-4F89-A539-56382447A8C8}" srcOrd="12" destOrd="0" presId="urn:microsoft.com/office/officeart/2005/8/layout/target3"/>
    <dgm:cxn modelId="{35D2310A-BBF1-4627-92FF-889F4FFFEAE4}" type="presParOf" srcId="{32C835E6-DB85-4D0C-9B35-6D0BCFAD11EE}" destId="{9506394F-7340-44AA-86CC-D17C4310E212}" srcOrd="13" destOrd="0" presId="urn:microsoft.com/office/officeart/2005/8/layout/target3"/>
    <dgm:cxn modelId="{DAD3DCC2-FE30-4D14-ABD2-2F6AD0234B87}" type="presParOf" srcId="{32C835E6-DB85-4D0C-9B35-6D0BCFAD11EE}" destId="{61E55E3F-B3C6-4A3F-AE54-232C6B5B00F1}" srcOrd="14" destOrd="0" presId="urn:microsoft.com/office/officeart/2005/8/layout/target3"/>
    <dgm:cxn modelId="{8FCDE650-A3D6-40CB-88C5-608364E0E0A9}" type="presParOf" srcId="{32C835E6-DB85-4D0C-9B35-6D0BCFAD11EE}" destId="{B99A7490-7142-4993-8865-DA61691593D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62C87-7959-4D1B-8FB0-27990CEA14FE}">
      <dsp:nvSpPr>
        <dsp:cNvPr id="0" name=""/>
        <dsp:cNvSpPr/>
      </dsp:nvSpPr>
      <dsp:spPr>
        <a:xfrm>
          <a:off x="0" y="0"/>
          <a:ext cx="3603811" cy="3603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BA006-E4D2-4F20-8945-D0F4FF6EF778}">
      <dsp:nvSpPr>
        <dsp:cNvPr id="0" name=""/>
        <dsp:cNvSpPr/>
      </dsp:nvSpPr>
      <dsp:spPr>
        <a:xfrm>
          <a:off x="1801905" y="0"/>
          <a:ext cx="4394499" cy="3603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формування єдиної нації шляхом нівелювання етнічних та культурних особливостей спільнот, що мешкають на певній території</a:t>
          </a:r>
          <a:endParaRPr lang="ru-RU" sz="1700" kern="1200"/>
        </a:p>
      </dsp:txBody>
      <dsp:txXfrm>
        <a:off x="1801905" y="0"/>
        <a:ext cx="4394499" cy="1081145"/>
      </dsp:txXfrm>
    </dsp:sp>
    <dsp:sp modelId="{41362152-CEC2-42DD-8FD5-9862A8A5CD4B}">
      <dsp:nvSpPr>
        <dsp:cNvPr id="0" name=""/>
        <dsp:cNvSpPr/>
      </dsp:nvSpPr>
      <dsp:spPr>
        <a:xfrm>
          <a:off x="630668" y="1081145"/>
          <a:ext cx="2342475" cy="23424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1C6ED-58D3-4A44-8740-4EFCC6DE3E52}">
      <dsp:nvSpPr>
        <dsp:cNvPr id="0" name=""/>
        <dsp:cNvSpPr/>
      </dsp:nvSpPr>
      <dsp:spPr>
        <a:xfrm>
          <a:off x="1801905" y="1081145"/>
          <a:ext cx="4394499" cy="2342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Ідея нації як єдиної етнічної чи політичної спільноти, що передбачає утворення гомогенного суспільства</a:t>
          </a:r>
          <a:endParaRPr lang="ru-RU" sz="1700" kern="1200"/>
        </a:p>
      </dsp:txBody>
      <dsp:txXfrm>
        <a:off x="1801905" y="1081145"/>
        <a:ext cx="4394499" cy="1081142"/>
      </dsp:txXfrm>
    </dsp:sp>
    <dsp:sp modelId="{73455079-60A1-4B08-A7FE-94888A5BB857}">
      <dsp:nvSpPr>
        <dsp:cNvPr id="0" name=""/>
        <dsp:cNvSpPr/>
      </dsp:nvSpPr>
      <dsp:spPr>
        <a:xfrm>
          <a:off x="1261334" y="2162288"/>
          <a:ext cx="1081142" cy="10811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C55D-097A-4985-86A5-B10031031D3B}">
      <dsp:nvSpPr>
        <dsp:cNvPr id="0" name=""/>
        <dsp:cNvSpPr/>
      </dsp:nvSpPr>
      <dsp:spPr>
        <a:xfrm>
          <a:off x="1801905" y="2162288"/>
          <a:ext cx="4394499" cy="1081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політика найкраще реалізується в освітній сфері (уніфікація освіти) і в межах імміграційної політики </a:t>
          </a:r>
          <a:endParaRPr lang="ru-RU" sz="1700" kern="1200"/>
        </a:p>
      </dsp:txBody>
      <dsp:txXfrm>
        <a:off x="1801905" y="2162288"/>
        <a:ext cx="4394499" cy="108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7810-ED89-44F0-9210-E801792C1822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EDAA-609A-4C24-B0A3-435E2A16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/>
              <a:t>Етнополітика</a:t>
            </a:r>
            <a:r>
              <a:rPr lang="uk-UA" b="1" dirty="0"/>
              <a:t> як складова політики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5d00ce30ea2f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0324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03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Суб’єкти </a:t>
            </a:r>
            <a:r>
              <a:rPr lang="uk-UA" dirty="0" err="1" smtClean="0"/>
              <a:t>етнополітики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первинні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вторинні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Формуються об’єктивним шляхом:</a:t>
            </a:r>
          </a:p>
          <a:p>
            <a:r>
              <a:rPr lang="uk-UA" dirty="0" smtClean="0"/>
              <a:t>Людина</a:t>
            </a:r>
          </a:p>
          <a:p>
            <a:r>
              <a:rPr lang="uk-UA" dirty="0" smtClean="0"/>
              <a:t>Етнос і нація</a:t>
            </a:r>
          </a:p>
          <a:p>
            <a:r>
              <a:rPr lang="uk-UA" dirty="0" smtClean="0"/>
              <a:t>Національні і етнічні меншини</a:t>
            </a:r>
          </a:p>
          <a:p>
            <a:r>
              <a:rPr lang="uk-UA" dirty="0" smtClean="0"/>
              <a:t>Корінні народи</a:t>
            </a:r>
          </a:p>
          <a:p>
            <a:r>
              <a:rPr lang="uk-UA" dirty="0" smtClean="0"/>
              <a:t>Титульні нації</a:t>
            </a:r>
          </a:p>
          <a:p>
            <a:r>
              <a:rPr lang="uk-UA" dirty="0" smtClean="0"/>
              <a:t>Субетноси</a:t>
            </a:r>
          </a:p>
          <a:p>
            <a:r>
              <a:rPr lang="uk-UA" dirty="0" smtClean="0"/>
              <a:t>Етнографічні групи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Є похідними від первинних:</a:t>
            </a:r>
          </a:p>
          <a:p>
            <a:r>
              <a:rPr lang="uk-UA" dirty="0" smtClean="0"/>
              <a:t>Держава</a:t>
            </a:r>
          </a:p>
          <a:p>
            <a:r>
              <a:rPr lang="uk-UA" dirty="0" smtClean="0"/>
              <a:t>Політичні партії</a:t>
            </a:r>
          </a:p>
          <a:p>
            <a:r>
              <a:rPr lang="uk-UA" dirty="0" smtClean="0"/>
              <a:t>ГО</a:t>
            </a:r>
          </a:p>
          <a:p>
            <a:r>
              <a:rPr lang="uk-UA" dirty="0" smtClean="0"/>
              <a:t>Міжнародні організації</a:t>
            </a:r>
            <a:endParaRPr lang="ru-RU" dirty="0"/>
          </a:p>
          <a:p>
            <a:r>
              <a:rPr lang="uk-UA" dirty="0" smtClean="0"/>
              <a:t>Органи МС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7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Титульна нація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Титульний етнос – його етнонім використовується для назви держави</a:t>
            </a:r>
          </a:p>
          <a:p>
            <a:endParaRPr lang="uk-UA" dirty="0"/>
          </a:p>
          <a:p>
            <a:r>
              <a:rPr lang="uk-UA" dirty="0" smtClean="0"/>
              <a:t>Не завжди домінує!!!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85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Корінний народ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1) народ, який веде племінний спосіб життя у незалежній країні, його соціально-економічні, культурні умови життя відрізняються від інших груп. Життя корінного народу регламентується спеціальним законодавством і традиціями (МОП, «Конвенція про корінні народи, що ведуть племінний спосіб життя у незалежних державах»)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55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Корінний народ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2) народи в незалежних державах, нащадки тих, хто населяв територію країни у період колонізації і які зберігають всі свої соціально-економічні, культурні, політичні інститути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32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19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5"/>
            <a:ext cx="6382023" cy="49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2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196753"/>
            <a:ext cx="544767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9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</a:t>
            </a:r>
            <a:r>
              <a:rPr lang="uk-UA" dirty="0" err="1" smtClean="0"/>
              <a:t>рф</a:t>
            </a:r>
            <a:r>
              <a:rPr lang="uk-UA" dirty="0" smtClean="0"/>
              <a:t> </a:t>
            </a:r>
            <a:r>
              <a:rPr lang="uk-UA" smtClean="0"/>
              <a:t>таке розуміння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Корінний народ</a:t>
            </a:r>
          </a:p>
          <a:p>
            <a:r>
              <a:rPr lang="uk-UA" dirty="0" smtClean="0"/>
              <a:t>Проживає на території предків</a:t>
            </a:r>
          </a:p>
          <a:p>
            <a:r>
              <a:rPr lang="uk-UA" dirty="0" smtClean="0"/>
              <a:t>Зберігає традиційний спосіб життя</a:t>
            </a:r>
          </a:p>
          <a:p>
            <a:r>
              <a:rPr lang="uk-UA" dirty="0" smtClean="0"/>
              <a:t>Зберігає господарські промисли</a:t>
            </a:r>
          </a:p>
          <a:p>
            <a:r>
              <a:rPr lang="uk-UA" dirty="0" smtClean="0"/>
              <a:t>Менше 50 тис. осіб</a:t>
            </a:r>
          </a:p>
          <a:p>
            <a:r>
              <a:rPr lang="uk-UA" dirty="0" smtClean="0"/>
              <a:t>Самоусвідомлення себе як окремої спільноти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8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Етнічна чи національна </a:t>
            </a:r>
            <a:r>
              <a:rPr lang="uk-UA" b="1" dirty="0" smtClean="0">
                <a:solidFill>
                  <a:srgbClr val="FF0000"/>
                </a:solidFill>
              </a:rPr>
              <a:t>меншина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/>
              <a:t>Недомінуюча</a:t>
            </a:r>
            <a:r>
              <a:rPr lang="uk-UA" dirty="0" smtClean="0"/>
              <a:t> група, що за своїм статусом поступається домінуючій спільноті</a:t>
            </a:r>
          </a:p>
          <a:p>
            <a:r>
              <a:rPr lang="uk-UA" dirty="0" smtClean="0"/>
              <a:t>Характеристики:</a:t>
            </a:r>
          </a:p>
          <a:p>
            <a:r>
              <a:rPr lang="uk-UA" dirty="0" err="1" smtClean="0"/>
              <a:t>Недомінуюча</a:t>
            </a:r>
            <a:endParaRPr lang="uk-UA" dirty="0" smtClean="0"/>
          </a:p>
          <a:p>
            <a:r>
              <a:rPr lang="uk-UA" dirty="0" smtClean="0"/>
              <a:t>Має </a:t>
            </a:r>
            <a:r>
              <a:rPr lang="uk-UA" dirty="0" err="1" smtClean="0"/>
              <a:t>кулуьтрні</a:t>
            </a:r>
            <a:r>
              <a:rPr lang="uk-UA" dirty="0" smtClean="0"/>
              <a:t> особливості</a:t>
            </a:r>
          </a:p>
          <a:p>
            <a:r>
              <a:rPr lang="uk-UA" dirty="0" smtClean="0"/>
              <a:t>Має історичну батьківщину – на території держави або в інших країнах</a:t>
            </a:r>
          </a:p>
          <a:p>
            <a:r>
              <a:rPr lang="uk-UA" dirty="0" smtClean="0"/>
              <a:t>Члени групи виявляють почуття солідарності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235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діаспора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Група людей спільного етнічного походження, які проживають в іноетнічному середовищі за межами власної історичної батьківщини, зберігають власну етнічну ідею, мають форми самоорганізації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0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ез названия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682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7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План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Сутність </a:t>
            </a:r>
            <a:r>
              <a:rPr lang="uk-UA" dirty="0" err="1"/>
              <a:t>етнополітики</a:t>
            </a:r>
            <a:r>
              <a:rPr lang="uk-UA" dirty="0"/>
              <a:t>, її мета і завдання.</a:t>
            </a:r>
            <a:endParaRPr lang="ru-RU" dirty="0"/>
          </a:p>
          <a:p>
            <a:pPr lvl="0"/>
            <a:r>
              <a:rPr lang="uk-UA" dirty="0"/>
              <a:t>Суб’єкти </a:t>
            </a:r>
            <a:r>
              <a:rPr lang="uk-UA" dirty="0" err="1" smtClean="0"/>
              <a:t>етнополітики</a:t>
            </a:r>
            <a:r>
              <a:rPr lang="uk-UA" dirty="0" smtClean="0"/>
              <a:t>.</a:t>
            </a:r>
            <a:endParaRPr lang="ru-RU" dirty="0"/>
          </a:p>
          <a:p>
            <a:pPr lvl="0"/>
            <a:r>
              <a:rPr lang="uk-UA" dirty="0"/>
              <a:t>Моделі </a:t>
            </a:r>
            <a:r>
              <a:rPr lang="uk-UA" dirty="0" err="1"/>
              <a:t>етнополітики</a:t>
            </a:r>
            <a:r>
              <a:rPr lang="uk-UA" dirty="0"/>
              <a:t> у сучасному </a:t>
            </a:r>
            <a:r>
              <a:rPr lang="uk-UA" dirty="0" smtClean="0"/>
              <a:t>світі.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6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/>
              <a:t>Асиміляційна (інтеграційна) модель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342732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85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США - </a:t>
            </a:r>
            <a:r>
              <a:rPr lang="uk-UA" b="1" dirty="0" smtClean="0"/>
              <a:t>ідея </a:t>
            </a:r>
            <a:r>
              <a:rPr lang="uk-UA" b="1" dirty="0"/>
              <a:t>«плавильного котла</a:t>
            </a:r>
            <a:r>
              <a:rPr lang="uk-UA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Natasha\Мои документы\Етнополітологія\Презентації\Плавильный кот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847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39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Ідея «плавильного котла»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письменник </a:t>
            </a:r>
            <a:r>
              <a:rPr lang="uk-UA" dirty="0"/>
              <a:t>Г. де </a:t>
            </a:r>
            <a:r>
              <a:rPr lang="uk-UA" dirty="0" err="1"/>
              <a:t>Кревекоуер</a:t>
            </a:r>
            <a:r>
              <a:rPr lang="uk-UA" dirty="0"/>
              <a:t> у творі «Листи від американських фермерів» (1782 р</a:t>
            </a:r>
            <a:r>
              <a:rPr lang="uk-UA" dirty="0" smtClean="0"/>
              <a:t>.) описав </a:t>
            </a:r>
            <a:r>
              <a:rPr lang="uk-UA" dirty="0"/>
              <a:t>сім’ї, які складалися з представників різних етносів. </a:t>
            </a:r>
            <a:endParaRPr lang="uk-UA" dirty="0" smtClean="0"/>
          </a:p>
          <a:p>
            <a:r>
              <a:rPr lang="uk-UA" dirty="0" smtClean="0"/>
              <a:t>американці </a:t>
            </a:r>
            <a:r>
              <a:rPr lang="uk-UA" dirty="0"/>
              <a:t>є «ні європейцями, </a:t>
            </a:r>
            <a:r>
              <a:rPr lang="uk-UA" dirty="0" smtClean="0"/>
              <a:t>ні </a:t>
            </a:r>
            <a:r>
              <a:rPr lang="uk-UA" dirty="0"/>
              <a:t>нащадками європейців, а таким геном, де дивне змішення крові, яке ви не знайдете в жодній з інших країн. Я хочу звернути вашу увагу на сім’ї, де дідусь – англієць, його дружина – голландка, їх син одружений на француженці, а його чотири сини мають зараз чотирьох дружин різних національностей». </a:t>
            </a:r>
            <a:endParaRPr lang="uk-UA" dirty="0" smtClean="0"/>
          </a:p>
          <a:p>
            <a:r>
              <a:rPr lang="uk-UA" dirty="0" smtClean="0"/>
              <a:t>Термін </a:t>
            </a:r>
            <a:r>
              <a:rPr lang="uk-UA" dirty="0"/>
              <a:t>«плавильний котел» вперше з’явився в однойменній п’єсі І. </a:t>
            </a:r>
            <a:r>
              <a:rPr lang="uk-UA" dirty="0" err="1"/>
              <a:t>Зангвілла</a:t>
            </a:r>
            <a:r>
              <a:rPr lang="uk-UA" dirty="0"/>
              <a:t> у 1908 р., де говорилося, що Америка – це «Божий Тигель, великий плавильний котел, де усі раси Європи переплавляються та змінюються». П’єсу схвалив президент Теодор Рузвельт.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77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Концепція «томатного супу»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В кінці ХІХ – на початку ХХ століття теорія існувала у вигляді </a:t>
            </a:r>
            <a:r>
              <a:rPr lang="uk-UA" i="1" dirty="0"/>
              <a:t>концепції «томатного супу»</a:t>
            </a:r>
            <a:r>
              <a:rPr lang="uk-UA" dirty="0"/>
              <a:t>, коли вважалося, що іммігранти можуть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зруйнувати традиційну</a:t>
            </a:r>
          </a:p>
          <a:p>
            <a:pPr marL="0" indent="0">
              <a:buNone/>
            </a:pPr>
            <a:r>
              <a:rPr lang="uk-UA" dirty="0" smtClean="0"/>
              <a:t>культуру США</a:t>
            </a:r>
          </a:p>
          <a:p>
            <a:pPr marL="0" indent="0" algn="ctr">
              <a:buNone/>
            </a:pPr>
            <a:r>
              <a:rPr lang="uk-UA" b="1" dirty="0" smtClean="0"/>
              <a:t>Рецепт:</a:t>
            </a:r>
          </a:p>
          <a:p>
            <a:r>
              <a:rPr lang="uk-UA" dirty="0" smtClean="0"/>
              <a:t>«</a:t>
            </a:r>
            <a:r>
              <a:rPr lang="uk-UA" dirty="0" smtClean="0">
                <a:solidFill>
                  <a:srgbClr val="FF0000"/>
                </a:solidFill>
              </a:rPr>
              <a:t>томати</a:t>
            </a:r>
            <a:r>
              <a:rPr lang="uk-UA" dirty="0" smtClean="0"/>
              <a:t>» - основа </a:t>
            </a:r>
            <a:r>
              <a:rPr lang="uk-UA" dirty="0"/>
              <a:t>нації </a:t>
            </a:r>
            <a:r>
              <a:rPr lang="uk-UA" dirty="0" smtClean="0"/>
              <a:t>– </a:t>
            </a:r>
          </a:p>
          <a:p>
            <a:pPr marL="0" indent="0">
              <a:buNone/>
            </a:pPr>
            <a:r>
              <a:rPr lang="uk-UA" dirty="0" smtClean="0"/>
              <a:t>англосаксонська культура</a:t>
            </a:r>
          </a:p>
          <a:p>
            <a:r>
              <a:rPr lang="uk-UA" dirty="0" smtClean="0"/>
              <a:t>«</a:t>
            </a:r>
            <a:r>
              <a:rPr lang="uk-UA" dirty="0" smtClean="0">
                <a:solidFill>
                  <a:srgbClr val="FF0000"/>
                </a:solidFill>
              </a:rPr>
              <a:t>спеції</a:t>
            </a:r>
            <a:r>
              <a:rPr lang="uk-UA" dirty="0" smtClean="0"/>
              <a:t>» -  </a:t>
            </a:r>
            <a:r>
              <a:rPr lang="uk-UA" dirty="0"/>
              <a:t>іммігрантські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культури </a:t>
            </a:r>
          </a:p>
        </p:txBody>
      </p:sp>
      <p:pic>
        <p:nvPicPr>
          <p:cNvPr id="5122" name="Picture 2" descr="C:\Users\User\Desktop\tomatnyi-sup-pure-klassicheskii_1528296319_9_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312368" cy="31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8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стандарт повноцінного американця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білий </a:t>
            </a:r>
            <a:r>
              <a:rPr lang="uk-UA" dirty="0"/>
              <a:t>англосаксонець, англомовний, </a:t>
            </a:r>
            <a:r>
              <a:rPr lang="uk-UA" dirty="0" smtClean="0"/>
              <a:t>протестант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C:\Users\User\Desktop\151221122736_original_-amerik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5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1920-х рр. були введені іммігрантські квоти, за якими переваги надавали тим етносам, які могли швидше інтегруватися до нації, тобто англійцям, шотландцям, валлійцям, німцям-протестантам та деяким іншим.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2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Асиміляційна та інтеграційна політики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тотожні чи ні?</a:t>
            </a:r>
            <a:endParaRPr lang="ru-RU" sz="4400" dirty="0"/>
          </a:p>
        </p:txBody>
      </p:sp>
      <p:pic>
        <p:nvPicPr>
          <p:cNvPr id="2050" name="Picture 2" descr="C:\Users\User\Desktop\Без названия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22968"/>
            <a:ext cx="2592288" cy="32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Асиміляційна модель </a:t>
            </a:r>
            <a:r>
              <a:rPr lang="uk-UA" dirty="0" err="1"/>
              <a:t>етнополітики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6759853" cy="360381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СРСР </a:t>
            </a:r>
            <a:r>
              <a:rPr lang="uk-UA" dirty="0"/>
              <a:t>у процесі формування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«</a:t>
            </a:r>
            <a:r>
              <a:rPr lang="uk-UA" dirty="0"/>
              <a:t>нової історичної спільноти –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радянського народу»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Сучасна Франція – </a:t>
            </a:r>
          </a:p>
          <a:p>
            <a:pPr marL="0" indent="0">
              <a:buNone/>
            </a:pPr>
            <a:r>
              <a:rPr lang="uk-UA" dirty="0" smtClean="0"/>
              <a:t>повна </a:t>
            </a:r>
            <a:r>
              <a:rPr lang="uk-UA" dirty="0"/>
              <a:t>інтеграція чужинців у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суспільство</a:t>
            </a:r>
            <a:r>
              <a:rPr lang="uk-UA" dirty="0"/>
              <a:t>, в основному за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допомогою </a:t>
            </a:r>
            <a:r>
              <a:rPr lang="uk-UA" dirty="0"/>
              <a:t>школи.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Поняття </a:t>
            </a:r>
            <a:r>
              <a:rPr lang="uk-UA" dirty="0"/>
              <a:t>«національна меншина»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там </a:t>
            </a:r>
            <a:r>
              <a:rPr lang="uk-UA" dirty="0"/>
              <a:t>не існує.</a:t>
            </a:r>
            <a:endParaRPr lang="ru-RU" dirty="0"/>
          </a:p>
        </p:txBody>
      </p:sp>
      <p:pic>
        <p:nvPicPr>
          <p:cNvPr id="3074" name="Picture 2" descr="C:\Users\User\Desktop\Без названия (4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944216" cy="27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 названия (5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55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72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Інтеграційна 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політична </a:t>
            </a:r>
            <a:r>
              <a:rPr lang="uk-UA" dirty="0"/>
              <a:t>інтеграція, створення політичної нації при збереженні етнічної </a:t>
            </a:r>
            <a:r>
              <a:rPr lang="uk-UA" dirty="0" smtClean="0"/>
              <a:t>специфіки</a:t>
            </a:r>
          </a:p>
          <a:p>
            <a:endParaRPr lang="uk-UA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User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38164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94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Фузія</a:t>
            </a:r>
            <a:r>
              <a:rPr lang="ru-RU" dirty="0"/>
              <a:t> (</a:t>
            </a:r>
            <a:r>
              <a:rPr lang="ru-RU" dirty="0" err="1"/>
              <a:t>дифузія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культур </a:t>
            </a:r>
            <a:r>
              <a:rPr lang="ru-RU" dirty="0" err="1"/>
              <a:t>комбінуються</a:t>
            </a:r>
            <a:r>
              <a:rPr lang="ru-RU" dirty="0"/>
              <a:t> і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культуру,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відмінна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похідних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 smtClean="0"/>
              <a:t>Возз’єднання НДР і ФРН</a:t>
            </a:r>
          </a:p>
          <a:p>
            <a:endParaRPr lang="ru-RU" dirty="0" smtClean="0"/>
          </a:p>
          <a:p>
            <a:r>
              <a:rPr lang="ru-RU" dirty="0" smtClean="0"/>
              <a:t>культурна </a:t>
            </a:r>
            <a:r>
              <a:rPr lang="ru-RU" dirty="0" err="1"/>
              <a:t>дифузія</a:t>
            </a:r>
            <a:r>
              <a:rPr lang="ru-RU" dirty="0"/>
              <a:t> –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і </a:t>
            </a:r>
            <a:r>
              <a:rPr lang="ru-RU" dirty="0" err="1"/>
              <a:t>водночас</a:t>
            </a:r>
            <a:r>
              <a:rPr lang="ru-RU" dirty="0"/>
              <a:t> результат </a:t>
            </a:r>
            <a:r>
              <a:rPr lang="ru-RU" dirty="0" err="1"/>
              <a:t>цього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процесу</a:t>
            </a:r>
            <a:r>
              <a:rPr lang="ru-RU" dirty="0"/>
              <a:t>) </a:t>
            </a:r>
            <a:r>
              <a:rPr lang="ru-RU" dirty="0" err="1"/>
              <a:t>розповсюдження</a:t>
            </a:r>
            <a:r>
              <a:rPr lang="ru-RU" dirty="0"/>
              <a:t> (</a:t>
            </a:r>
            <a:r>
              <a:rPr lang="ru-RU" dirty="0" err="1"/>
              <a:t>взаємного</a:t>
            </a:r>
            <a:r>
              <a:rPr lang="ru-RU" dirty="0"/>
              <a:t> </a:t>
            </a:r>
            <a:r>
              <a:rPr lang="ru-RU" dirty="0" err="1"/>
              <a:t>проникнення</a:t>
            </a:r>
            <a:r>
              <a:rPr lang="ru-RU" dirty="0"/>
              <a:t>)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</a:p>
        </p:txBody>
      </p:sp>
      <p:pic>
        <p:nvPicPr>
          <p:cNvPr id="6146" name="Picture 2" descr="C:\Users\User\Desktop\Без названия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етнополітика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Сфера суспільства, це взаємодія держави і етнічних спільнот, відносини етнічних спільнот між собою як у межах держави, так  і поза її межами</a:t>
            </a:r>
            <a:endParaRPr lang="ru-RU" dirty="0"/>
          </a:p>
        </p:txBody>
      </p:sp>
      <p:pic>
        <p:nvPicPr>
          <p:cNvPr id="2050" name="Picture 2" descr="C:\Users\User\Desktop\picture2_nischuk-anonsirov_348617_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88843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4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мультикультуралізм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—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політика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спрямована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на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розвиток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і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збереження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в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окремо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взятій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країні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та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світі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у </a:t>
            </a:r>
            <a:r>
              <a:rPr lang="ru-RU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цілому</a:t>
            </a:r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культурних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відмінностей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ru-RU" dirty="0"/>
          </a:p>
        </p:txBody>
      </p:sp>
      <p:pic>
        <p:nvPicPr>
          <p:cNvPr id="4" name="Google Shape;101;p14" descr="C:\Users\User\Desktop\Для универа\3 курс\Политология\Мульт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9792" y="3523084"/>
            <a:ext cx="3384376" cy="2426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729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Поява поняття</a:t>
            </a:r>
            <a:endParaRPr lang="ru-RU" dirty="0"/>
          </a:p>
        </p:txBody>
      </p:sp>
      <p:pic>
        <p:nvPicPr>
          <p:cNvPr id="4" name="Google Shape;107;p1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707904" y="3645024"/>
            <a:ext cx="4808220" cy="284988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1844824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Термін</a:t>
            </a:r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«</a:t>
            </a:r>
            <a:r>
              <a:rPr lang="ru-RU" b="1" dirty="0" err="1">
                <a:latin typeface="Source Sans Pro"/>
                <a:ea typeface="Source Sans Pro"/>
                <a:cs typeface="Source Sans Pro"/>
                <a:sym typeface="Source Sans Pro"/>
              </a:rPr>
              <a:t>Мультикультуралізм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» 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виник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у 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Канаді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 в  1960-і роки у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ході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пошуку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шляхів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вирішення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ситуації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та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управління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бікультурною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 у  той час (англо-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французькою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lang="ru-RU" dirty="0" err="1" smtClean="0">
                <a:latin typeface="Source Sans Pro"/>
                <a:ea typeface="Source Sans Pro"/>
                <a:cs typeface="Source Sans Pro"/>
                <a:sym typeface="Source Sans Pro"/>
              </a:rPr>
              <a:t>країною</a:t>
            </a:r>
            <a:r>
              <a:rPr lang="ru-RU" dirty="0" smtClean="0"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uk-UA" dirty="0" smtClean="0"/>
              <a:t>Вперше </a:t>
            </a:r>
            <a:r>
              <a:rPr lang="uk-UA" dirty="0"/>
              <a:t>цей термін пролунав у доповіді Королівської комісії з питань білінгвізму і </a:t>
            </a:r>
            <a:r>
              <a:rPr lang="uk-UA" dirty="0" err="1"/>
              <a:t>бікультуралізму</a:t>
            </a:r>
            <a:r>
              <a:rPr lang="uk-UA" dirty="0"/>
              <a:t> в Канаді (1965 р.).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763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концепція «культурного плюралізму» Х. </a:t>
            </a:r>
            <a:r>
              <a:rPr lang="uk-UA" i="1" dirty="0" err="1"/>
              <a:t>Каллена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критикував </a:t>
            </a:r>
            <a:r>
              <a:rPr lang="uk-UA" dirty="0"/>
              <a:t>концепцію «томатного супу» і вважав, що американський народ – це скоріше «салат»,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адже </a:t>
            </a:r>
            <a:r>
              <a:rPr lang="uk-UA" dirty="0"/>
              <a:t>прищеплення певних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елементів </a:t>
            </a:r>
            <a:r>
              <a:rPr lang="uk-UA" dirty="0"/>
              <a:t>нової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американської </a:t>
            </a:r>
            <a:r>
              <a:rPr lang="uk-UA" dirty="0"/>
              <a:t>культури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все </a:t>
            </a:r>
            <a:r>
              <a:rPr lang="uk-UA" dirty="0"/>
              <a:t>одно не змінює етнічну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приналежність індивіда</a:t>
            </a:r>
            <a:endParaRPr lang="ru-RU" dirty="0"/>
          </a:p>
        </p:txBody>
      </p:sp>
      <p:pic>
        <p:nvPicPr>
          <p:cNvPr id="8195" name="Picture 3" descr="C:\Users\User\Desktop\italyanskiy-sala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28803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3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219"/>
            <a:ext cx="9144000" cy="68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755659" y="188640"/>
            <a:ext cx="7467600" cy="7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Source Sans Pro"/>
              <a:buNone/>
            </a:pPr>
            <a:r>
              <a:rPr lang="ru-RU" sz="4600" b="0" i="0" u="none" strike="noStrike" cap="none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Мультикультуралізм</a:t>
            </a:r>
            <a:r>
              <a:rPr lang="ru-RU" sz="4600" b="0" i="0" u="none" strike="noStrike" cap="none" dirty="0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ru-RU" sz="4600" b="0" i="0" u="none" strike="noStrike" cap="none" dirty="0" err="1" smtClean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сьогодні</a:t>
            </a:r>
            <a:endParaRPr sz="4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1124744"/>
            <a:ext cx="1711077" cy="1924011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116" name="Google Shape;116;p16"/>
          <p:cNvSpPr/>
          <p:nvPr/>
        </p:nvSpPr>
        <p:spPr>
          <a:xfrm>
            <a:off x="7236296" y="1124744"/>
            <a:ext cx="1656184" cy="187220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«Очевидно, что мультикультурный подход, предполагающий счастливую жизнь бок о бок друг с другом, полностью провалился.»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8" y="4149080"/>
            <a:ext cx="1665484" cy="1982967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118" name="Google Shape;118;p16"/>
          <p:cNvSpPr/>
          <p:nvPr/>
        </p:nvSpPr>
        <p:spPr>
          <a:xfrm>
            <a:off x="1907704" y="4149080"/>
            <a:ext cx="1656184" cy="187220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«Мы не смогли показать пример общества, в которое они хотели бы влиться.»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064" y="3933056"/>
            <a:ext cx="2050433" cy="1959339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120" name="Google Shape;120;p16"/>
          <p:cNvSpPr/>
          <p:nvPr/>
        </p:nvSpPr>
        <p:spPr>
          <a:xfrm>
            <a:off x="7092280" y="4005064"/>
            <a:ext cx="1656184" cy="1872208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«Мой ответ таков: да, это провал.»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 flipH="1">
            <a:off x="395536" y="2852936"/>
            <a:ext cx="1656184" cy="122413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16"/>
          <p:cNvCxnSpPr/>
          <p:nvPr/>
        </p:nvCxnSpPr>
        <p:spPr>
          <a:xfrm rot="5400000">
            <a:off x="1295636" y="3392996"/>
            <a:ext cx="1296144" cy="21602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16"/>
          <p:cNvCxnSpPr/>
          <p:nvPr/>
        </p:nvCxnSpPr>
        <p:spPr>
          <a:xfrm>
            <a:off x="2483768" y="3573016"/>
            <a:ext cx="2664296" cy="28803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16"/>
          <p:cNvCxnSpPr/>
          <p:nvPr/>
        </p:nvCxnSpPr>
        <p:spPr>
          <a:xfrm>
            <a:off x="2483768" y="3573016"/>
            <a:ext cx="2736304" cy="230425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6"/>
          <p:cNvCxnSpPr/>
          <p:nvPr/>
        </p:nvCxnSpPr>
        <p:spPr>
          <a:xfrm>
            <a:off x="2483768" y="3573016"/>
            <a:ext cx="4464496" cy="36004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16"/>
          <p:cNvCxnSpPr/>
          <p:nvPr/>
        </p:nvCxnSpPr>
        <p:spPr>
          <a:xfrm rot="-5400000">
            <a:off x="4535996" y="1520788"/>
            <a:ext cx="1656184" cy="7200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5004048" y="2708920"/>
            <a:ext cx="720080" cy="36004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/>
          <p:nvPr/>
        </p:nvSpPr>
        <p:spPr>
          <a:xfrm>
            <a:off x="5724128" y="3068960"/>
            <a:ext cx="1440160" cy="36004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Ангела Меркель, канцлер Германии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5220072" y="5877272"/>
            <a:ext cx="1800200" cy="432048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Николя Саркози, Президент Франции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395536" y="6165304"/>
            <a:ext cx="1440160" cy="50405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074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Дэвид Кэмерон, Премьер-министр Великобритании</a:t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3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dirty="0">
                <a:latin typeface="Arial"/>
                <a:ea typeface="Arial"/>
                <a:cs typeface="Arial"/>
                <a:sym typeface="Arial"/>
              </a:rPr>
              <a:t>АРНОЛЬД МЕНГЕЛЬКОХ,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latin typeface="Arial"/>
                <a:ea typeface="Arial"/>
                <a:cs typeface="Arial"/>
                <a:sym typeface="Arial"/>
              </a:rPr>
              <a:t>сотрудник миграционной службы Дании</a:t>
            </a: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/>
          </a:p>
        </p:txBody>
      </p:sp>
      <p:pic>
        <p:nvPicPr>
          <p:cNvPr id="4" name="Google Shape;137;p1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699792" y="3890665"/>
            <a:ext cx="3760480" cy="2388116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136339"/>
            <a:ext cx="58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«</a:t>
            </a:r>
            <a:r>
              <a:rPr lang="ru-RU" dirty="0" err="1">
                <a:latin typeface="Source Sans Pro"/>
                <a:ea typeface="Source Sans Pro"/>
                <a:cs typeface="Source Sans Pro"/>
                <a:sym typeface="Source Sans Pro"/>
              </a:rPr>
              <a:t>Мультикультурная</a:t>
            </a:r>
            <a:r>
              <a:rPr lang="ru-RU" dirty="0">
                <a:latin typeface="Source Sans Pro"/>
                <a:ea typeface="Source Sans Pro"/>
                <a:cs typeface="Source Sans Pro"/>
                <a:sym typeface="Source Sans Pro"/>
              </a:rPr>
              <a:t> модель будет эффективна лишь в том случае, если приехавшие в страну люди будут иметь работу, свои собственные деньги, а также ощущать социальную ответственность. В противном случае это безработные, которые ведут пассивную и несознательную жизнь на социальном пособии.»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089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Критичне ставлення до мультикультуралізму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ea typeface="Arial"/>
                <a:cs typeface="Arial"/>
                <a:sym typeface="Arial"/>
              </a:rPr>
              <a:t>Ніколя</a:t>
            </a:r>
            <a:r>
              <a:rPr lang="ru-RU" dirty="0" smtClean="0"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ea typeface="Arial"/>
                <a:cs typeface="Arial"/>
                <a:sym typeface="Arial"/>
              </a:rPr>
              <a:t>Саркозі</a:t>
            </a:r>
            <a:r>
              <a:rPr lang="ru-RU" dirty="0" smtClean="0">
                <a:ea typeface="Arial"/>
                <a:cs typeface="Arial"/>
                <a:sym typeface="Arial"/>
              </a:rPr>
              <a:t> не </a:t>
            </a:r>
            <a:r>
              <a:rPr lang="ru-RU" dirty="0" err="1" smtClean="0">
                <a:ea typeface="Arial"/>
                <a:cs typeface="Arial"/>
                <a:sym typeface="Arial"/>
              </a:rPr>
              <a:t>хоче</a:t>
            </a:r>
            <a:r>
              <a:rPr lang="ru-RU" dirty="0" smtClean="0">
                <a:ea typeface="Arial"/>
                <a:cs typeface="Arial"/>
                <a:sym typeface="Arial"/>
              </a:rPr>
              <a:t>, </a:t>
            </a:r>
            <a:r>
              <a:rPr lang="ru-RU" dirty="0" err="1" smtClean="0">
                <a:ea typeface="Arial"/>
                <a:cs typeface="Arial"/>
                <a:sym typeface="Arial"/>
              </a:rPr>
              <a:t>щоб</a:t>
            </a:r>
            <a:r>
              <a:rPr lang="ru-RU" dirty="0" smtClean="0">
                <a:ea typeface="Arial"/>
                <a:cs typeface="Arial"/>
                <a:sym typeface="Arial"/>
              </a:rPr>
              <a:t> люди </a:t>
            </a:r>
            <a:r>
              <a:rPr lang="ru-RU" dirty="0">
                <a:ea typeface="Arial"/>
                <a:cs typeface="Arial"/>
                <a:sym typeface="Arial"/>
              </a:rPr>
              <a:t>«демонстративно» </a:t>
            </a:r>
            <a:r>
              <a:rPr lang="ru-RU" dirty="0" err="1" smtClean="0">
                <a:ea typeface="Arial"/>
                <a:cs typeface="Arial"/>
                <a:sym typeface="Arial"/>
              </a:rPr>
              <a:t>молилися</a:t>
            </a:r>
            <a:r>
              <a:rPr lang="ru-RU" dirty="0" smtClean="0">
                <a:ea typeface="Arial"/>
                <a:cs typeface="Arial"/>
                <a:sym typeface="Arial"/>
              </a:rPr>
              <a:t> </a:t>
            </a:r>
            <a:r>
              <a:rPr lang="ru-RU" dirty="0">
                <a:ea typeface="Arial"/>
                <a:cs typeface="Arial"/>
                <a:sym typeface="Arial"/>
              </a:rPr>
              <a:t>на </a:t>
            </a:r>
            <a:r>
              <a:rPr lang="ru-RU" dirty="0" err="1" smtClean="0">
                <a:ea typeface="Arial"/>
                <a:cs typeface="Arial"/>
                <a:sym typeface="Arial"/>
              </a:rPr>
              <a:t>вулиці</a:t>
            </a:r>
            <a:endParaRPr lang="ru-RU" dirty="0" smtClean="0"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pic>
        <p:nvPicPr>
          <p:cNvPr id="4" name="Google Shape;14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5560" y="3140968"/>
            <a:ext cx="4824536" cy="2971162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157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расистська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119257"/>
            <a:ext cx="4023549" cy="3603812"/>
          </a:xfrm>
        </p:spPr>
        <p:txBody>
          <a:bodyPr>
            <a:normAutofit/>
          </a:bodyPr>
          <a:lstStyle/>
          <a:p>
            <a:r>
              <a:rPr lang="uk-UA" dirty="0" smtClean="0"/>
              <a:t>забезпечення </a:t>
            </a:r>
            <a:r>
              <a:rPr lang="uk-UA" dirty="0"/>
              <a:t>етнічної і расової чистоти панівної спільноти, розподіл суспільства на повноцінних і неповноцінних громадян, дискримінація </a:t>
            </a:r>
            <a:r>
              <a:rPr lang="uk-UA" dirty="0" err="1"/>
              <a:t>непанівних</a:t>
            </a:r>
            <a:r>
              <a:rPr lang="uk-UA" dirty="0"/>
              <a:t> етнічних </a:t>
            </a:r>
            <a:r>
              <a:rPr lang="uk-UA" dirty="0" smtClean="0"/>
              <a:t>груп</a:t>
            </a:r>
          </a:p>
          <a:p>
            <a:endParaRPr lang="ru-RU" dirty="0"/>
          </a:p>
        </p:txBody>
      </p:sp>
      <p:pic>
        <p:nvPicPr>
          <p:cNvPr id="14338" name="Picture 2" descr="C:\Users\User\Desktop\Без названия (1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59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Расизм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уявлення про природну нерівність людських рас. Вперше цю ідею висловив француз А. де </a:t>
            </a:r>
            <a:r>
              <a:rPr lang="uk-UA" dirty="0" err="1"/>
              <a:t>Гобіно</a:t>
            </a:r>
            <a:r>
              <a:rPr lang="uk-UA" dirty="0"/>
              <a:t> в «Есе про нерівність людських рас» (1853 р.).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C:\Users\User\Desktop\Без названия (7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82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Без названия (8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87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Характеристика суспільства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089429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106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Гітлерівська Німеччина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три </a:t>
            </a:r>
            <a:r>
              <a:rPr lang="uk-UA" dirty="0"/>
              <a:t>типи рас: «ті, що творять культуру» - арійці; «ті, що її отримують» - інші народи, у т.ч. слов’яни; «ті, що її руйнують». </a:t>
            </a:r>
            <a:endParaRPr lang="uk-UA" dirty="0" smtClean="0"/>
          </a:p>
          <a:p>
            <a:r>
              <a:rPr lang="uk-UA" dirty="0" smtClean="0"/>
              <a:t>Існувало </a:t>
            </a:r>
            <a:r>
              <a:rPr lang="uk-UA" dirty="0"/>
              <a:t>расове законодавство – повноцінні громадяни – лише арійці, заборона змішаних шлюбів.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i="1" dirty="0"/>
              <a:t>Голокост</a:t>
            </a:r>
            <a:r>
              <a:rPr lang="uk-UA" dirty="0"/>
              <a:t> – геноцид єврейського народу, коли загинуло 6 млн. осіб. Фактично це був </a:t>
            </a:r>
            <a:r>
              <a:rPr lang="uk-UA" b="1" i="1" dirty="0" err="1"/>
              <a:t>етноцид</a:t>
            </a:r>
            <a:r>
              <a:rPr lang="uk-UA" dirty="0"/>
              <a:t> – планомірне винищення представників одного етносу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3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тотожність понять?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335558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415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 - апартеїд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6687845" cy="360381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політика </a:t>
            </a:r>
            <a:r>
              <a:rPr lang="uk-UA" dirty="0"/>
              <a:t>«роздільного проживання» білого і корінного населення. </a:t>
            </a:r>
            <a:endParaRPr lang="uk-UA" dirty="0" smtClean="0"/>
          </a:p>
          <a:p>
            <a:r>
              <a:rPr lang="uk-UA" dirty="0" smtClean="0"/>
              <a:t>Закон </a:t>
            </a:r>
          </a:p>
          <a:p>
            <a:pPr marL="0" indent="0">
              <a:buNone/>
            </a:pPr>
            <a:r>
              <a:rPr lang="uk-UA" dirty="0" smtClean="0"/>
              <a:t>«</a:t>
            </a:r>
            <a:r>
              <a:rPr lang="uk-UA" dirty="0"/>
              <a:t>Про реєстрацію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населення</a:t>
            </a:r>
            <a:r>
              <a:rPr lang="uk-UA" dirty="0"/>
              <a:t>» (1950 р</a:t>
            </a:r>
            <a:r>
              <a:rPr lang="uk-UA" dirty="0" smtClean="0"/>
              <a:t>.)</a:t>
            </a:r>
          </a:p>
          <a:p>
            <a:r>
              <a:rPr lang="uk-UA" dirty="0" smtClean="0"/>
              <a:t>Білі</a:t>
            </a:r>
          </a:p>
          <a:p>
            <a:r>
              <a:rPr lang="uk-UA" dirty="0" smtClean="0"/>
              <a:t>чорні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кольорові </a:t>
            </a:r>
            <a:r>
              <a:rPr lang="uk-UA" dirty="0"/>
              <a:t>(метиси</a:t>
            </a:r>
            <a:r>
              <a:rPr lang="uk-UA" dirty="0" smtClean="0"/>
              <a:t>)</a:t>
            </a:r>
          </a:p>
          <a:p>
            <a:r>
              <a:rPr lang="uk-UA" dirty="0" smtClean="0"/>
              <a:t>азіати</a:t>
            </a:r>
            <a:r>
              <a:rPr lang="uk-UA" dirty="0"/>
              <a:t>.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12290" name="Picture 2" descr="C:\Users\User\Desktop\aparteidu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248472" cy="308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92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бантустани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– </a:t>
            </a:r>
            <a:r>
              <a:rPr lang="uk-UA" dirty="0"/>
              <a:t>спеціально відведені території для проживання корінних народів ПАР і народів окупованій Намібії. </a:t>
            </a:r>
          </a:p>
          <a:p>
            <a:r>
              <a:rPr lang="uk-UA" dirty="0"/>
              <a:t>Фактично це були резервації, які ізолювали населення, хоч формально проголошувалося, що це інструмент забезпечення самостійності цих народів в питаннях самоуправління.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254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Homel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567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90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США до 1960-х рр.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діяльність Ку-клукс-клану</a:t>
            </a:r>
          </a:p>
          <a:p>
            <a:pPr marL="0" indent="0">
              <a:buNone/>
            </a:pPr>
            <a:r>
              <a:rPr lang="uk-UA" dirty="0" smtClean="0"/>
              <a:t>Утворений після поразки у Громадянській війні солдатами з Півдня США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Ідея білого націоналізму</a:t>
            </a:r>
          </a:p>
          <a:p>
            <a:pPr marL="0" indent="0">
              <a:buNone/>
            </a:pPr>
            <a:r>
              <a:rPr lang="uk-UA" u="sng" dirty="0" smtClean="0"/>
              <a:t>Проти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Темношкірих </a:t>
            </a:r>
          </a:p>
          <a:p>
            <a:pPr marL="0" indent="0">
              <a:buNone/>
            </a:pPr>
            <a:r>
              <a:rPr lang="uk-UA" dirty="0" smtClean="0"/>
              <a:t>Комуністів </a:t>
            </a:r>
          </a:p>
          <a:p>
            <a:pPr marL="0" indent="0">
              <a:buNone/>
            </a:pPr>
            <a:r>
              <a:rPr lang="uk-UA" dirty="0" smtClean="0"/>
              <a:t>Американських католиків</a:t>
            </a:r>
          </a:p>
          <a:p>
            <a:pPr marL="0" indent="0">
              <a:buNone/>
            </a:pPr>
            <a:r>
              <a:rPr lang="uk-UA" dirty="0" smtClean="0"/>
              <a:t>Гомосексуалістів</a:t>
            </a:r>
          </a:p>
          <a:p>
            <a:pPr marL="0" indent="0">
              <a:buNone/>
            </a:pPr>
            <a:r>
              <a:rPr lang="uk-UA" dirty="0" smtClean="0"/>
              <a:t>Мусульман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42" name="Picture 2" descr="C:\Users\User\Desktop\Emblem_of_the_Ku_Klux_Kl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440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Ku_Klux_Klan_Virginia_1922_Pa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8326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Політика забезпечення національних інтересів держави та всіх громадян, що здійснюється у межах держави і на міжнародній арені</a:t>
            </a:r>
          </a:p>
          <a:p>
            <a:endParaRPr lang="uk-UA" dirty="0"/>
          </a:p>
          <a:p>
            <a:r>
              <a:rPr lang="uk-UA" dirty="0" smtClean="0"/>
              <a:t>АЛЕ </a:t>
            </a:r>
          </a:p>
          <a:p>
            <a:r>
              <a:rPr lang="uk-UA" dirty="0" smtClean="0"/>
              <a:t>Нація тлумачиться по-різному, тому поняття «</a:t>
            </a:r>
            <a:r>
              <a:rPr lang="uk-UA" dirty="0" err="1" smtClean="0"/>
              <a:t>етнополітика</a:t>
            </a:r>
            <a:r>
              <a:rPr lang="uk-UA" dirty="0" smtClean="0"/>
              <a:t>» більш правильне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26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етнополітика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119257"/>
            <a:ext cx="4311581" cy="3603812"/>
          </a:xfrm>
        </p:spPr>
        <p:txBody>
          <a:bodyPr/>
          <a:lstStyle/>
          <a:p>
            <a:r>
              <a:rPr lang="uk-UA" dirty="0" smtClean="0"/>
              <a:t>Послідовне державне регулювання колективних прав етнічних спільнот на території їх історичного проживання та прийняття відповідних законодавчих актів і створення державних органів, що проводять </a:t>
            </a:r>
            <a:r>
              <a:rPr lang="uk-UA" dirty="0" err="1" smtClean="0"/>
              <a:t>етнополітику</a:t>
            </a:r>
            <a:endParaRPr lang="ru-RU" dirty="0"/>
          </a:p>
        </p:txBody>
      </p:sp>
      <p:pic>
        <p:nvPicPr>
          <p:cNvPr id="15362" name="Picture 2" descr="C:\Users\User\Desktop\Без названия (10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36738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5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Іміграційна</a:t>
            </a:r>
            <a:r>
              <a:rPr lang="uk-UA" dirty="0" smtClean="0"/>
              <a:t> 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Система методів регулювання прибуття і перебування іноземців на території держави, поселення на проживання і отримання громадянства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04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r>
              <a:rPr lang="uk-UA" dirty="0" err="1" smtClean="0"/>
              <a:t>етнополітики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Інтеграція в єдину націю</a:t>
            </a:r>
            <a:endParaRPr lang="ru-RU" dirty="0" smtClean="0"/>
          </a:p>
          <a:p>
            <a:r>
              <a:rPr lang="uk-UA" dirty="0" smtClean="0"/>
              <a:t>Підтримка розвитку усіх спільнот</a:t>
            </a:r>
          </a:p>
          <a:p>
            <a:r>
              <a:rPr lang="uk-UA" dirty="0" smtClean="0"/>
              <a:t>Уникнення конфліктів</a:t>
            </a:r>
          </a:p>
          <a:p>
            <a:r>
              <a:rPr lang="uk-UA" dirty="0" smtClean="0"/>
              <a:t>Формування політичної еліти</a:t>
            </a:r>
          </a:p>
        </p:txBody>
      </p:sp>
    </p:spTree>
    <p:extLst>
      <p:ext uri="{BB962C8B-B14F-4D97-AF65-F5344CB8AC3E}">
        <p14:creationId xmlns:p14="http://schemas.microsoft.com/office/powerpoint/2010/main" val="51925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Аспекти </a:t>
            </a:r>
            <a:r>
              <a:rPr lang="uk-UA" dirty="0" err="1" smtClean="0"/>
              <a:t>етнополітики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внутрішній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зовнішній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Розвиток етнічних спільнот всередині держави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 smtClean="0"/>
              <a:t>Підтримка діаспори</a:t>
            </a:r>
          </a:p>
          <a:p>
            <a:r>
              <a:rPr lang="uk-UA" dirty="0" smtClean="0"/>
              <a:t>Підтримка трудових мігрантів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59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327</TotalTime>
  <Words>1263</Words>
  <Application>Microsoft Office PowerPoint</Application>
  <PresentationFormat>Экран (4:3)</PresentationFormat>
  <Paragraphs>174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Кнопка</vt:lpstr>
      <vt:lpstr>Етнополітика як складова політики</vt:lpstr>
      <vt:lpstr>План </vt:lpstr>
      <vt:lpstr>етнополітика</vt:lpstr>
      <vt:lpstr>тотожність понять?</vt:lpstr>
      <vt:lpstr>Національна політика</vt:lpstr>
      <vt:lpstr>етнополітика</vt:lpstr>
      <vt:lpstr>Іміграційна політика</vt:lpstr>
      <vt:lpstr>Завдання етнополітики</vt:lpstr>
      <vt:lpstr>Аспекти етнополітики</vt:lpstr>
      <vt:lpstr>Суб’єкти етнополітики</vt:lpstr>
      <vt:lpstr>Титульна нація</vt:lpstr>
      <vt:lpstr>Корінний народ</vt:lpstr>
      <vt:lpstr>Корінний народ</vt:lpstr>
      <vt:lpstr>Презентация PowerPoint</vt:lpstr>
      <vt:lpstr>Презентация PowerPoint</vt:lpstr>
      <vt:lpstr>В рф таке розуміння</vt:lpstr>
      <vt:lpstr>Етнічна чи національна меншина</vt:lpstr>
      <vt:lpstr>діаспора</vt:lpstr>
      <vt:lpstr>Презентация PowerPoint</vt:lpstr>
      <vt:lpstr>Асиміляційна (інтеграційна) модель</vt:lpstr>
      <vt:lpstr>США - ідея «плавильного котла»</vt:lpstr>
      <vt:lpstr>Ідея «плавильного котла»</vt:lpstr>
      <vt:lpstr>Концепція «томатного супу»</vt:lpstr>
      <vt:lpstr>стандарт повноцінного американця</vt:lpstr>
      <vt:lpstr>квоти</vt:lpstr>
      <vt:lpstr>Асиміляційна та інтеграційна політики – </vt:lpstr>
      <vt:lpstr>Асиміляційна модель етнополітики</vt:lpstr>
      <vt:lpstr>Інтеграційна політика</vt:lpstr>
      <vt:lpstr>Фузія (дифузія)</vt:lpstr>
      <vt:lpstr>мультикультуралізм</vt:lpstr>
      <vt:lpstr>Поява поняття</vt:lpstr>
      <vt:lpstr>концепція «культурного плюралізму» Х. Каллена</vt:lpstr>
      <vt:lpstr>Мультикультуралізм сьогодні</vt:lpstr>
      <vt:lpstr>АРНОЛЬД МЕНГЕЛЬКОХ,  сотрудник миграционной службы Дании </vt:lpstr>
      <vt:lpstr>Критичне ставлення до мультикультуралізму</vt:lpstr>
      <vt:lpstr>расистська модель</vt:lpstr>
      <vt:lpstr>Расизм</vt:lpstr>
      <vt:lpstr>Характеристика суспільства</vt:lpstr>
      <vt:lpstr>Гітлерівська Німеччина</vt:lpstr>
      <vt:lpstr>ПАР - апартеїд</vt:lpstr>
      <vt:lpstr>бантустани</vt:lpstr>
      <vt:lpstr>Презентация PowerPoint</vt:lpstr>
      <vt:lpstr>США до 1960-х рр.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Етнополітика як складова політики</dc:title>
  <dc:creator>User</dc:creator>
  <cp:lastModifiedBy>User</cp:lastModifiedBy>
  <cp:revision>21</cp:revision>
  <dcterms:created xsi:type="dcterms:W3CDTF">2021-10-26T11:33:24Z</dcterms:created>
  <dcterms:modified xsi:type="dcterms:W3CDTF">2025-09-20T20:32:00Z</dcterms:modified>
</cp:coreProperties>
</file>