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Создать мем &quot;человечек для презентации без фона, человечки на белом фоне,  человечек&quot; - Картинки - Meme-arsenal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28800"/>
            <a:ext cx="4960538" cy="447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1796" y="-675456"/>
            <a:ext cx="7772400" cy="432048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Тема 1. </a:t>
            </a:r>
            <a:r>
              <a:rPr lang="ru-RU" sz="3600" b="1" dirty="0" err="1">
                <a:solidFill>
                  <a:srgbClr val="FF0000"/>
                </a:solidFill>
              </a:rPr>
              <a:t>Інструменти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захисту</a:t>
            </a:r>
            <a:r>
              <a:rPr lang="ru-RU" sz="3600" b="1" dirty="0">
                <a:solidFill>
                  <a:srgbClr val="FF0000"/>
                </a:solidFill>
              </a:rPr>
              <a:t> прав, свобод та </a:t>
            </a:r>
            <a:r>
              <a:rPr lang="ru-RU" sz="3600" b="1" dirty="0" err="1">
                <a:solidFill>
                  <a:srgbClr val="FF0000"/>
                </a:solidFill>
              </a:rPr>
              <a:t>інтересів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приватних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осіб</a:t>
            </a:r>
            <a:r>
              <a:rPr lang="ru-RU" sz="3600" b="1" dirty="0">
                <a:solidFill>
                  <a:srgbClr val="FF0000"/>
                </a:solidFill>
              </a:rPr>
              <a:t> у </a:t>
            </a:r>
            <a:r>
              <a:rPr lang="ru-RU" sz="3600" b="1" dirty="0" err="1">
                <a:solidFill>
                  <a:srgbClr val="FF0000"/>
                </a:solidFill>
              </a:rPr>
              <a:t>сфері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публічного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адміністрування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еловечки для презентации без фона - Создать мем - Meme-arsenal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46547"/>
            <a:ext cx="330516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39552" y="836712"/>
            <a:ext cx="5482952" cy="4781127"/>
          </a:xfrm>
        </p:spPr>
        <p:txBody>
          <a:bodyPr>
            <a:normAutofit fontScale="47500" lnSpcReduction="20000"/>
          </a:bodyPr>
          <a:lstStyle/>
          <a:p>
            <a:r>
              <a:rPr lang="uk-UA" b="1" dirty="0"/>
              <a:t>1. Поняття і види інструментів захисту особи та їх співвідношення між собою</a:t>
            </a:r>
          </a:p>
          <a:p>
            <a:r>
              <a:rPr lang="uk-UA" b="1" dirty="0"/>
              <a:t>Інструменти захисту прав особи</a:t>
            </a:r>
            <a:r>
              <a:rPr lang="uk-UA" dirty="0"/>
              <a:t> — це передбачені законодавством </a:t>
            </a:r>
            <a:r>
              <a:rPr lang="uk-UA" b="1" dirty="0"/>
              <a:t>правові механізми, процедури та способи</a:t>
            </a:r>
            <a:r>
              <a:rPr lang="uk-UA" dirty="0"/>
              <a:t>, за допомогою яких приватна особа може захистити свої права, свободи та інтереси у відносинах із суб’єктами публічного адміністрування.</a:t>
            </a:r>
          </a:p>
          <a:p>
            <a:r>
              <a:rPr lang="uk-UA" b="1" dirty="0"/>
              <a:t>Основні види:</a:t>
            </a:r>
          </a:p>
          <a:p>
            <a:r>
              <a:rPr lang="uk-UA" b="1" dirty="0"/>
              <a:t>Адміністративні</a:t>
            </a:r>
            <a:endParaRPr lang="uk-UA" dirty="0"/>
          </a:p>
          <a:p>
            <a:pPr lvl="1"/>
            <a:r>
              <a:rPr lang="uk-UA" dirty="0"/>
              <a:t>скарги до органів влади</a:t>
            </a:r>
          </a:p>
          <a:p>
            <a:pPr lvl="1"/>
            <a:r>
              <a:rPr lang="uk-UA" dirty="0"/>
              <a:t>перегляд рішень адміністративним органом</a:t>
            </a:r>
          </a:p>
          <a:p>
            <a:pPr lvl="1"/>
            <a:r>
              <a:rPr lang="uk-UA" dirty="0"/>
              <a:t>адміністративні процедури</a:t>
            </a:r>
          </a:p>
          <a:p>
            <a:r>
              <a:rPr lang="uk-UA" b="1" dirty="0"/>
              <a:t>Судові</a:t>
            </a:r>
            <a:endParaRPr lang="uk-UA" dirty="0"/>
          </a:p>
          <a:p>
            <a:pPr lvl="1"/>
            <a:r>
              <a:rPr lang="uk-UA" dirty="0"/>
              <a:t>звернення до адміністративного суду</a:t>
            </a:r>
          </a:p>
          <a:p>
            <a:pPr lvl="1"/>
            <a:r>
              <a:rPr lang="uk-UA" dirty="0"/>
              <a:t>оскарження рішень, дій або бездіяльності органів влади</a:t>
            </a:r>
          </a:p>
          <a:p>
            <a:r>
              <a:rPr lang="uk-UA" b="1" dirty="0"/>
              <a:t>Альтернативні</a:t>
            </a:r>
            <a:endParaRPr lang="uk-UA" dirty="0"/>
          </a:p>
          <a:p>
            <a:pPr lvl="1"/>
            <a:r>
              <a:rPr lang="uk-UA" dirty="0"/>
              <a:t>медіація</a:t>
            </a:r>
          </a:p>
          <a:p>
            <a:pPr lvl="1"/>
            <a:r>
              <a:rPr lang="uk-UA" dirty="0"/>
              <a:t>переговори</a:t>
            </a:r>
          </a:p>
          <a:p>
            <a:pPr lvl="1"/>
            <a:r>
              <a:rPr lang="uk-UA" dirty="0"/>
              <a:t>примирення сторін</a:t>
            </a:r>
          </a:p>
          <a:p>
            <a:r>
              <a:rPr lang="uk-UA" b="1" dirty="0"/>
              <a:t>Компенсаційні</a:t>
            </a:r>
            <a:endParaRPr lang="uk-UA" dirty="0"/>
          </a:p>
          <a:p>
            <a:pPr lvl="1"/>
            <a:r>
              <a:rPr lang="uk-UA" dirty="0"/>
              <a:t>відшкодування шкоди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2658A-6AC7-BE15-A3E5-CB709DC81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еловечки для презентации без фона - Создать мем - Meme-arsenal.com">
            <a:extLst>
              <a:ext uri="{FF2B5EF4-FFF2-40B4-BE49-F238E27FC236}">
                <a16:creationId xmlns:a16="http://schemas.microsoft.com/office/drawing/2014/main" id="{F3B7ACFD-128B-95F6-487D-88CC2798F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46547"/>
            <a:ext cx="330516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одержимое 7">
            <a:extLst>
              <a:ext uri="{FF2B5EF4-FFF2-40B4-BE49-F238E27FC236}">
                <a16:creationId xmlns:a16="http://schemas.microsoft.com/office/drawing/2014/main" id="{2DE328C6-EC91-1BF8-42D2-17C79E80B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5482952" cy="4781127"/>
          </a:xfrm>
        </p:spPr>
        <p:txBody>
          <a:bodyPr>
            <a:normAutofit fontScale="47500" lnSpcReduction="20000"/>
          </a:bodyPr>
          <a:lstStyle/>
          <a:p>
            <a:r>
              <a:rPr lang="uk-UA" b="1" dirty="0"/>
              <a:t>Медіація</a:t>
            </a:r>
            <a:r>
              <a:rPr lang="uk-UA" dirty="0"/>
              <a:t> — це добровільна, конфіденційна процедура врегулювання спору за участю </a:t>
            </a:r>
            <a:r>
              <a:rPr lang="uk-UA" b="1" dirty="0"/>
              <a:t>нейтрального посередника (медіатора)</a:t>
            </a:r>
            <a:r>
              <a:rPr lang="uk-UA" dirty="0"/>
              <a:t>.</a:t>
            </a:r>
          </a:p>
          <a:p>
            <a:r>
              <a:rPr lang="uk-UA" b="1" dirty="0"/>
              <a:t>Основні ознаки:</a:t>
            </a:r>
          </a:p>
          <a:p>
            <a:r>
              <a:rPr lang="uk-UA" dirty="0"/>
              <a:t>добровільність</a:t>
            </a:r>
          </a:p>
          <a:p>
            <a:r>
              <a:rPr lang="uk-UA" dirty="0"/>
              <a:t>рівність сторін</a:t>
            </a:r>
          </a:p>
          <a:p>
            <a:r>
              <a:rPr lang="uk-UA" dirty="0"/>
              <a:t>нейтральність медіатора</a:t>
            </a:r>
          </a:p>
          <a:p>
            <a:r>
              <a:rPr lang="uk-UA" dirty="0"/>
              <a:t>конфіденційність</a:t>
            </a:r>
          </a:p>
          <a:p>
            <a:r>
              <a:rPr lang="uk-UA" dirty="0"/>
              <a:t>взаємна згода сторін</a:t>
            </a:r>
          </a:p>
          <a:p>
            <a:r>
              <a:rPr lang="uk-UA" b="1" dirty="0"/>
              <a:t>Мета</a:t>
            </a:r>
          </a:p>
          <a:p>
            <a:r>
              <a:rPr lang="uk-UA" dirty="0"/>
              <a:t>Досягнення </a:t>
            </a:r>
            <a:r>
              <a:rPr lang="uk-UA" b="1" dirty="0"/>
              <a:t>взаємоприйнятного рішення без судового розгляду</a:t>
            </a:r>
            <a:r>
              <a:rPr lang="uk-UA" dirty="0"/>
              <a:t>.</a:t>
            </a:r>
          </a:p>
          <a:p>
            <a:r>
              <a:rPr lang="uk-UA" b="1" dirty="0"/>
              <a:t>Переваги</a:t>
            </a:r>
          </a:p>
          <a:p>
            <a:r>
              <a:rPr lang="uk-UA" dirty="0"/>
              <a:t>швидкість</a:t>
            </a:r>
          </a:p>
          <a:p>
            <a:r>
              <a:rPr lang="uk-UA" dirty="0"/>
              <a:t>менші витрати</a:t>
            </a:r>
          </a:p>
          <a:p>
            <a:r>
              <a:rPr lang="uk-UA" dirty="0"/>
              <a:t>збереження відносин</a:t>
            </a:r>
          </a:p>
          <a:p>
            <a:r>
              <a:rPr lang="uk-UA" dirty="0"/>
              <a:t>гнучкість рішення</a:t>
            </a:r>
          </a:p>
          <a:p>
            <a:r>
              <a:rPr lang="uk-UA" b="1" dirty="0"/>
              <a:t>Недоліки</a:t>
            </a:r>
          </a:p>
          <a:p>
            <a:r>
              <a:rPr lang="uk-UA" dirty="0"/>
              <a:t>рішення не завжди має примусовий характер</a:t>
            </a:r>
          </a:p>
          <a:p>
            <a:r>
              <a:rPr lang="uk-UA" dirty="0"/>
              <a:t>залежить від добровільності сторін.</a:t>
            </a:r>
          </a:p>
        </p:txBody>
      </p:sp>
    </p:spTree>
    <p:extLst>
      <p:ext uri="{BB962C8B-B14F-4D97-AF65-F5344CB8AC3E}">
        <p14:creationId xmlns:p14="http://schemas.microsoft.com/office/powerpoint/2010/main" val="1510489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2EF97-F989-D2A7-1B40-71520932D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еловечки для презентации без фона - Создать мем - Meme-arsenal.com">
            <a:extLst>
              <a:ext uri="{FF2B5EF4-FFF2-40B4-BE49-F238E27FC236}">
                <a16:creationId xmlns:a16="http://schemas.microsoft.com/office/drawing/2014/main" id="{1205DB6D-0537-65D2-3AC3-1F4567562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46547"/>
            <a:ext cx="330516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одержимое 7">
            <a:extLst>
              <a:ext uri="{FF2B5EF4-FFF2-40B4-BE49-F238E27FC236}">
                <a16:creationId xmlns:a16="http://schemas.microsoft.com/office/drawing/2014/main" id="{D9D1C9BA-282D-F214-3B47-5C505FE83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5482952" cy="4781127"/>
          </a:xfrm>
        </p:spPr>
        <p:txBody>
          <a:bodyPr>
            <a:normAutofit fontScale="55000" lnSpcReduction="20000"/>
          </a:bodyPr>
          <a:lstStyle/>
          <a:p>
            <a:r>
              <a:rPr lang="uk-UA" b="1" dirty="0"/>
              <a:t>3. Перегляд рішення суб’єктом публічного адміністрування, який його ухвалив, за ініціативою особи</a:t>
            </a:r>
          </a:p>
          <a:p>
            <a:r>
              <a:rPr lang="uk-UA" dirty="0"/>
              <a:t>Це процедура, коли </a:t>
            </a:r>
            <a:r>
              <a:rPr lang="uk-UA" b="1" dirty="0"/>
              <a:t>особа подає заяву або скаргу</a:t>
            </a:r>
            <a:r>
              <a:rPr lang="uk-UA" dirty="0"/>
              <a:t> до органу влади з вимогою </a:t>
            </a:r>
            <a:r>
              <a:rPr lang="uk-UA" b="1" dirty="0"/>
              <a:t>переглянути власне рішення</a:t>
            </a:r>
            <a:r>
              <a:rPr lang="uk-UA" dirty="0"/>
              <a:t>.</a:t>
            </a:r>
          </a:p>
          <a:p>
            <a:r>
              <a:rPr lang="uk-UA" b="1" dirty="0"/>
              <a:t>Підстави:</a:t>
            </a:r>
          </a:p>
          <a:p>
            <a:r>
              <a:rPr lang="uk-UA" dirty="0"/>
              <a:t>незаконність рішення</a:t>
            </a:r>
          </a:p>
          <a:p>
            <a:r>
              <a:rPr lang="uk-UA" dirty="0"/>
              <a:t>помилки в застосуванні закону</a:t>
            </a:r>
          </a:p>
          <a:p>
            <a:r>
              <a:rPr lang="uk-UA" dirty="0"/>
              <a:t>нові обставини</a:t>
            </a:r>
          </a:p>
          <a:p>
            <a:r>
              <a:rPr lang="uk-UA" dirty="0"/>
              <a:t>порушення прав особи</a:t>
            </a:r>
          </a:p>
          <a:p>
            <a:r>
              <a:rPr lang="uk-UA" b="1" dirty="0"/>
              <a:t>Форми перегляду:</a:t>
            </a:r>
          </a:p>
          <a:p>
            <a:r>
              <a:rPr lang="uk-UA" dirty="0"/>
              <a:t>скасування рішення</a:t>
            </a:r>
          </a:p>
          <a:p>
            <a:r>
              <a:rPr lang="uk-UA" dirty="0"/>
              <a:t>зміна рішення</a:t>
            </a:r>
          </a:p>
          <a:p>
            <a:r>
              <a:rPr lang="uk-UA" dirty="0"/>
              <a:t>прийняття нового рішення</a:t>
            </a:r>
          </a:p>
          <a:p>
            <a:r>
              <a:rPr lang="uk-UA" b="1" dirty="0"/>
              <a:t>Значення</a:t>
            </a:r>
          </a:p>
          <a:p>
            <a:r>
              <a:rPr lang="uk-UA" dirty="0"/>
              <a:t>швидке виправлення помилки органу влади</a:t>
            </a:r>
          </a:p>
          <a:p>
            <a:r>
              <a:rPr lang="uk-UA" dirty="0"/>
              <a:t>зменшення навантаження на суди.</a:t>
            </a:r>
          </a:p>
        </p:txBody>
      </p:sp>
    </p:spTree>
    <p:extLst>
      <p:ext uri="{BB962C8B-B14F-4D97-AF65-F5344CB8AC3E}">
        <p14:creationId xmlns:p14="http://schemas.microsoft.com/office/powerpoint/2010/main" val="1396723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45CAD-D097-41BF-F914-A78BEACEF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еловечки для презентации без фона - Создать мем - Meme-arsenal.com">
            <a:extLst>
              <a:ext uri="{FF2B5EF4-FFF2-40B4-BE49-F238E27FC236}">
                <a16:creationId xmlns:a16="http://schemas.microsoft.com/office/drawing/2014/main" id="{4007F276-BE7F-2A97-8B35-801AEAB90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46547"/>
            <a:ext cx="330516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одержимое 7">
            <a:extLst>
              <a:ext uri="{FF2B5EF4-FFF2-40B4-BE49-F238E27FC236}">
                <a16:creationId xmlns:a16="http://schemas.microsoft.com/office/drawing/2014/main" id="{87DBDA0F-76A8-6E0D-DE65-C2B2DC616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5482952" cy="4781127"/>
          </a:xfrm>
        </p:spPr>
        <p:txBody>
          <a:bodyPr>
            <a:normAutofit fontScale="62500" lnSpcReduction="20000"/>
          </a:bodyPr>
          <a:lstStyle/>
          <a:p>
            <a:r>
              <a:rPr lang="uk-UA" b="1" dirty="0"/>
              <a:t>4. Захист особи з ініціативи суб’єкта публічного адміністрування</a:t>
            </a:r>
          </a:p>
          <a:p>
            <a:r>
              <a:rPr lang="uk-UA" dirty="0"/>
              <a:t>Орган публічної влади може </a:t>
            </a:r>
            <a:r>
              <a:rPr lang="uk-UA" b="1" dirty="0"/>
              <a:t>самостійно виявити порушення прав особи</a:t>
            </a:r>
            <a:r>
              <a:rPr lang="uk-UA" dirty="0"/>
              <a:t> та усунути його.</a:t>
            </a:r>
          </a:p>
          <a:p>
            <a:r>
              <a:rPr lang="uk-UA" b="1" dirty="0"/>
              <a:t>Форми:</a:t>
            </a:r>
          </a:p>
          <a:p>
            <a:r>
              <a:rPr lang="uk-UA" dirty="0"/>
              <a:t>самостійне скасування незаконного </a:t>
            </a:r>
            <a:r>
              <a:rPr lang="uk-UA" dirty="0" err="1"/>
              <a:t>акта</a:t>
            </a:r>
            <a:endParaRPr lang="uk-UA" dirty="0"/>
          </a:p>
          <a:p>
            <a:r>
              <a:rPr lang="uk-UA" dirty="0"/>
              <a:t>виправлення адміністративної помилки</a:t>
            </a:r>
          </a:p>
          <a:p>
            <a:r>
              <a:rPr lang="uk-UA" dirty="0"/>
              <a:t>відновлення прав особи</a:t>
            </a:r>
          </a:p>
          <a:p>
            <a:r>
              <a:rPr lang="uk-UA" dirty="0"/>
              <a:t>компенсація шкоди</a:t>
            </a:r>
          </a:p>
          <a:p>
            <a:r>
              <a:rPr lang="uk-UA" b="1" dirty="0"/>
              <a:t>Значення:</a:t>
            </a:r>
          </a:p>
          <a:p>
            <a:r>
              <a:rPr lang="uk-UA" dirty="0"/>
              <a:t>забезпечення принципу </a:t>
            </a:r>
            <a:r>
              <a:rPr lang="uk-UA" b="1" dirty="0"/>
              <a:t>законності</a:t>
            </a:r>
            <a:endParaRPr lang="uk-UA" dirty="0"/>
          </a:p>
          <a:p>
            <a:r>
              <a:rPr lang="uk-UA" dirty="0"/>
              <a:t>підвищення довіри до державних органів</a:t>
            </a:r>
          </a:p>
          <a:p>
            <a:r>
              <a:rPr lang="uk-UA" dirty="0"/>
              <a:t>оперативне відновлення прав.</a:t>
            </a:r>
          </a:p>
        </p:txBody>
      </p:sp>
    </p:spTree>
    <p:extLst>
      <p:ext uri="{BB962C8B-B14F-4D97-AF65-F5344CB8AC3E}">
        <p14:creationId xmlns:p14="http://schemas.microsoft.com/office/powerpoint/2010/main" val="2935521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9744C-C111-CC5F-5F72-C787C697F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еловечки для презентации без фона - Создать мем - Meme-arsenal.com">
            <a:extLst>
              <a:ext uri="{FF2B5EF4-FFF2-40B4-BE49-F238E27FC236}">
                <a16:creationId xmlns:a16="http://schemas.microsoft.com/office/drawing/2014/main" id="{7AD1DB11-BCA2-2C46-D2AA-3DC51A2C1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46547"/>
            <a:ext cx="330516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одержимое 7">
            <a:extLst>
              <a:ext uri="{FF2B5EF4-FFF2-40B4-BE49-F238E27FC236}">
                <a16:creationId xmlns:a16="http://schemas.microsoft.com/office/drawing/2014/main" id="{2FFDC81E-F914-8C4D-BFB1-1BD04A353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5482952" cy="4781127"/>
          </a:xfrm>
        </p:spPr>
        <p:txBody>
          <a:bodyPr>
            <a:normAutofit fontScale="55000" lnSpcReduction="20000"/>
          </a:bodyPr>
          <a:lstStyle/>
          <a:p>
            <a:r>
              <a:rPr lang="uk-UA" b="1" dirty="0"/>
              <a:t>5. Відшкодування шкоди, завданої суб’єктами публічної адміністрації приватним особам</a:t>
            </a:r>
          </a:p>
          <a:p>
            <a:r>
              <a:rPr lang="uk-UA" dirty="0"/>
              <a:t>Це </a:t>
            </a:r>
            <a:r>
              <a:rPr lang="uk-UA" b="1" dirty="0"/>
              <a:t>компенсація матеріальних або моральних збитків</a:t>
            </a:r>
            <a:r>
              <a:rPr lang="uk-UA" dirty="0"/>
              <a:t>, які виникли через </a:t>
            </a:r>
            <a:r>
              <a:rPr lang="uk-UA" b="1" dirty="0"/>
              <a:t>незаконні рішення, дії або бездіяльність органів влади</a:t>
            </a:r>
            <a:r>
              <a:rPr lang="uk-UA" dirty="0"/>
              <a:t>.</a:t>
            </a:r>
          </a:p>
          <a:p>
            <a:r>
              <a:rPr lang="uk-UA" b="1" dirty="0"/>
              <a:t>Види шкоди:</a:t>
            </a:r>
          </a:p>
          <a:p>
            <a:r>
              <a:rPr lang="uk-UA" b="1" dirty="0"/>
              <a:t>Матеріальна</a:t>
            </a:r>
            <a:endParaRPr lang="uk-UA" dirty="0"/>
          </a:p>
          <a:p>
            <a:pPr lvl="1"/>
            <a:r>
              <a:rPr lang="uk-UA" dirty="0"/>
              <a:t>втрата майна</a:t>
            </a:r>
          </a:p>
          <a:p>
            <a:pPr lvl="1"/>
            <a:r>
              <a:rPr lang="uk-UA" dirty="0"/>
              <a:t>витрати</a:t>
            </a:r>
          </a:p>
          <a:p>
            <a:pPr lvl="1"/>
            <a:r>
              <a:rPr lang="uk-UA" dirty="0"/>
              <a:t>упущена вигода</a:t>
            </a:r>
          </a:p>
          <a:p>
            <a:r>
              <a:rPr lang="uk-UA" b="1" dirty="0"/>
              <a:t>Моральна</a:t>
            </a:r>
            <a:endParaRPr lang="uk-UA" dirty="0"/>
          </a:p>
          <a:p>
            <a:pPr lvl="1"/>
            <a:r>
              <a:rPr lang="uk-UA" dirty="0"/>
              <a:t>душевні страждання</a:t>
            </a:r>
          </a:p>
          <a:p>
            <a:pPr lvl="1"/>
            <a:r>
              <a:rPr lang="uk-UA" dirty="0"/>
              <a:t>приниження честі</a:t>
            </a:r>
          </a:p>
          <a:p>
            <a:pPr lvl="1"/>
            <a:r>
              <a:rPr lang="uk-UA" dirty="0"/>
              <a:t>погіршення психічного стану.</a:t>
            </a:r>
          </a:p>
          <a:p>
            <a:r>
              <a:rPr lang="uk-UA" b="1" dirty="0"/>
              <a:t>Принцип</a:t>
            </a:r>
          </a:p>
          <a:p>
            <a:r>
              <a:rPr lang="uk-UA" dirty="0"/>
              <a:t>Держава відповідає </a:t>
            </a:r>
            <a:r>
              <a:rPr lang="uk-UA" b="1" dirty="0"/>
              <a:t>незалежно від вини посадової особи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14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EFE23-98B3-C109-EFCF-A76ECD49F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еловечки для презентации без фона - Создать мем - Meme-arsenal.com">
            <a:extLst>
              <a:ext uri="{FF2B5EF4-FFF2-40B4-BE49-F238E27FC236}">
                <a16:creationId xmlns:a16="http://schemas.microsoft.com/office/drawing/2014/main" id="{2DB6CD81-037A-E9D8-4D47-04825227E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46547"/>
            <a:ext cx="330516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одержимое 7">
            <a:extLst>
              <a:ext uri="{FF2B5EF4-FFF2-40B4-BE49-F238E27FC236}">
                <a16:creationId xmlns:a16="http://schemas.microsoft.com/office/drawing/2014/main" id="{51B53035-A10A-65DB-E7EA-4B25BE492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5482952" cy="4781127"/>
          </a:xfrm>
        </p:spPr>
        <p:txBody>
          <a:bodyPr>
            <a:normAutofit fontScale="55000" lnSpcReduction="20000"/>
          </a:bodyPr>
          <a:lstStyle/>
          <a:p>
            <a:r>
              <a:rPr lang="uk-UA" b="1" dirty="0"/>
              <a:t>6. Підстави та процедури відшкодування шкоди</a:t>
            </a:r>
          </a:p>
          <a:p>
            <a:r>
              <a:rPr lang="uk-UA" b="1" dirty="0"/>
              <a:t>Основні підстави:</a:t>
            </a:r>
          </a:p>
          <a:p>
            <a:r>
              <a:rPr lang="uk-UA" dirty="0"/>
              <a:t>незаконні рішення органів влади</a:t>
            </a:r>
          </a:p>
          <a:p>
            <a:r>
              <a:rPr lang="uk-UA" dirty="0"/>
              <a:t>незаконні дії посадових осіб</a:t>
            </a:r>
          </a:p>
          <a:p>
            <a:r>
              <a:rPr lang="uk-UA" dirty="0"/>
              <a:t>бездіяльність органу влади</a:t>
            </a:r>
          </a:p>
          <a:p>
            <a:r>
              <a:rPr lang="uk-UA" dirty="0"/>
              <a:t>незаконні адміністративні акти</a:t>
            </a:r>
          </a:p>
          <a:p>
            <a:r>
              <a:rPr lang="uk-UA" b="1" dirty="0"/>
              <a:t>Елементи відповідальності:</a:t>
            </a:r>
          </a:p>
          <a:p>
            <a:r>
              <a:rPr lang="uk-UA" dirty="0"/>
              <a:t>протиправність дій</a:t>
            </a:r>
          </a:p>
          <a:p>
            <a:r>
              <a:rPr lang="uk-UA" dirty="0"/>
              <a:t>наявність шкоди</a:t>
            </a:r>
          </a:p>
          <a:p>
            <a:r>
              <a:rPr lang="uk-UA" dirty="0"/>
              <a:t>причинний зв’язок між діями та шкодою</a:t>
            </a:r>
          </a:p>
          <a:p>
            <a:r>
              <a:rPr lang="uk-UA" b="1" dirty="0"/>
              <a:t>Процедури:</a:t>
            </a:r>
          </a:p>
          <a:p>
            <a:r>
              <a:rPr lang="uk-UA" b="1" dirty="0"/>
              <a:t>Адміністративна</a:t>
            </a:r>
            <a:endParaRPr lang="uk-UA" dirty="0"/>
          </a:p>
          <a:p>
            <a:pPr lvl="1"/>
            <a:r>
              <a:rPr lang="uk-UA" dirty="0"/>
              <a:t>звернення до органу влади</a:t>
            </a:r>
          </a:p>
          <a:p>
            <a:r>
              <a:rPr lang="uk-UA" b="1" dirty="0"/>
              <a:t>Судова</a:t>
            </a:r>
            <a:endParaRPr lang="uk-UA" dirty="0"/>
          </a:p>
          <a:p>
            <a:pPr lvl="1"/>
            <a:r>
              <a:rPr lang="uk-UA" dirty="0"/>
              <a:t>позов до адміністративного або цивільного суду.</a:t>
            </a:r>
          </a:p>
        </p:txBody>
      </p:sp>
    </p:spTree>
    <p:extLst>
      <p:ext uri="{BB962C8B-B14F-4D97-AF65-F5344CB8AC3E}">
        <p14:creationId xmlns:p14="http://schemas.microsoft.com/office/powerpoint/2010/main" val="2164639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5207A-E2E5-1CEE-788F-5CDFB7D97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еловечки для презентации без фона - Создать мем - Meme-arsenal.com">
            <a:extLst>
              <a:ext uri="{FF2B5EF4-FFF2-40B4-BE49-F238E27FC236}">
                <a16:creationId xmlns:a16="http://schemas.microsoft.com/office/drawing/2014/main" id="{5A9E220C-D707-F182-D788-BC11FA59E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46547"/>
            <a:ext cx="330516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одержимое 7">
            <a:extLst>
              <a:ext uri="{FF2B5EF4-FFF2-40B4-BE49-F238E27FC236}">
                <a16:creationId xmlns:a16="http://schemas.microsoft.com/office/drawing/2014/main" id="{156064D3-214E-7231-F098-0245FC099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5482952" cy="4781127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7. </a:t>
            </a:r>
            <a:r>
              <a:rPr lang="ru-RU" b="1" dirty="0" err="1"/>
              <a:t>Способи</a:t>
            </a:r>
            <a:r>
              <a:rPr lang="ru-RU" b="1" dirty="0"/>
              <a:t> </a:t>
            </a:r>
            <a:r>
              <a:rPr lang="ru-RU" b="1" dirty="0" err="1"/>
              <a:t>відшкодування</a:t>
            </a:r>
            <a:r>
              <a:rPr lang="ru-RU" b="1" dirty="0"/>
              <a:t> </a:t>
            </a:r>
            <a:r>
              <a:rPr lang="ru-RU" b="1" dirty="0" err="1"/>
              <a:t>шкоди</a:t>
            </a:r>
            <a:endParaRPr lang="ru-RU" b="1" dirty="0"/>
          </a:p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:</a:t>
            </a:r>
          </a:p>
          <a:p>
            <a:r>
              <a:rPr lang="ru-RU" b="1" dirty="0"/>
              <a:t>1. </a:t>
            </a:r>
            <a:r>
              <a:rPr lang="ru-RU" b="1" dirty="0" err="1"/>
              <a:t>Грошова</a:t>
            </a:r>
            <a:r>
              <a:rPr lang="ru-RU" b="1" dirty="0"/>
              <a:t> </a:t>
            </a:r>
            <a:r>
              <a:rPr lang="ru-RU" b="1" dirty="0" err="1"/>
              <a:t>компенсація</a:t>
            </a:r>
            <a:endParaRPr lang="ru-RU" b="1" dirty="0"/>
          </a:p>
          <a:p>
            <a:r>
              <a:rPr lang="ru-RU" dirty="0" err="1"/>
              <a:t>Найпоширеніший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.</a:t>
            </a:r>
          </a:p>
          <a:p>
            <a:r>
              <a:rPr lang="ru-RU" b="1" dirty="0"/>
              <a:t>2. </a:t>
            </a:r>
            <a:r>
              <a:rPr lang="ru-RU" b="1" dirty="0" err="1"/>
              <a:t>Відновлення</a:t>
            </a:r>
            <a:r>
              <a:rPr lang="ru-RU" b="1" dirty="0"/>
              <a:t> </a:t>
            </a:r>
            <a:r>
              <a:rPr lang="ru-RU" b="1" dirty="0" err="1"/>
              <a:t>попереднього</a:t>
            </a:r>
            <a:r>
              <a:rPr lang="ru-RU" b="1" dirty="0"/>
              <a:t> стану</a:t>
            </a:r>
          </a:p>
          <a:p>
            <a:r>
              <a:rPr lang="ru-RU" dirty="0" err="1"/>
              <a:t>Наприклад</a:t>
            </a:r>
            <a:r>
              <a:rPr lang="ru-RU" dirty="0"/>
              <a:t>:</a:t>
            </a:r>
          </a:p>
          <a:p>
            <a:r>
              <a:rPr lang="ru-RU" dirty="0" err="1"/>
              <a:t>повернення</a:t>
            </a:r>
            <a:r>
              <a:rPr lang="ru-RU" dirty="0"/>
              <a:t> майна</a:t>
            </a:r>
          </a:p>
          <a:p>
            <a:r>
              <a:rPr lang="ru-RU" dirty="0" err="1"/>
              <a:t>скасування</a:t>
            </a:r>
            <a:r>
              <a:rPr lang="ru-RU" dirty="0"/>
              <a:t> незаконного </a:t>
            </a:r>
            <a:r>
              <a:rPr lang="ru-RU" dirty="0" err="1"/>
              <a:t>рішення</a:t>
            </a:r>
            <a:r>
              <a:rPr lang="ru-RU" dirty="0"/>
              <a:t>.</a:t>
            </a:r>
          </a:p>
          <a:p>
            <a:r>
              <a:rPr lang="ru-RU" b="1" dirty="0"/>
              <a:t>3. </a:t>
            </a:r>
            <a:r>
              <a:rPr lang="ru-RU" b="1" dirty="0" err="1"/>
              <a:t>Комбінований</a:t>
            </a:r>
            <a:r>
              <a:rPr lang="ru-RU" b="1" dirty="0"/>
              <a:t> </a:t>
            </a:r>
            <a:r>
              <a:rPr lang="ru-RU" b="1" dirty="0" err="1"/>
              <a:t>спосіб</a:t>
            </a:r>
            <a:endParaRPr lang="ru-RU" b="1" dirty="0"/>
          </a:p>
          <a:p>
            <a:r>
              <a:rPr lang="ru-RU" dirty="0" err="1"/>
              <a:t>відновлення</a:t>
            </a:r>
            <a:r>
              <a:rPr lang="ru-RU" dirty="0"/>
              <a:t> права + </a:t>
            </a:r>
            <a:r>
              <a:rPr lang="ru-RU" dirty="0" err="1"/>
              <a:t>грошова</a:t>
            </a:r>
            <a:r>
              <a:rPr lang="ru-RU" dirty="0"/>
              <a:t> </a:t>
            </a:r>
            <a:r>
              <a:rPr lang="ru-RU" dirty="0" err="1"/>
              <a:t>компенсація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90077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419</Words>
  <Application>Microsoft Office PowerPoint</Application>
  <PresentationFormat>Екран (4:3)</PresentationFormat>
  <Paragraphs>97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Тема 1. Інструменти захисту прав, свобод та інтересів приватних осіб у сфері публічного адміністрування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Діяльність публічної адміністрації</dc:title>
  <dc:creator>user</dc:creator>
  <cp:lastModifiedBy>PC</cp:lastModifiedBy>
  <cp:revision>57</cp:revision>
  <dcterms:created xsi:type="dcterms:W3CDTF">2018-09-20T12:45:03Z</dcterms:created>
  <dcterms:modified xsi:type="dcterms:W3CDTF">2026-03-05T07:30:23Z</dcterms:modified>
</cp:coreProperties>
</file>